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70">
          <p15:clr>
            <a:srgbClr val="9AA0A6"/>
          </p15:clr>
        </p15:guide>
        <p15:guide id="2" orient="horz" pos="270">
          <p15:clr>
            <a:srgbClr val="9AA0A6"/>
          </p15:clr>
        </p15:guide>
        <p15:guide id="3" orient="horz" pos="419">
          <p15:clr>
            <a:srgbClr val="9AA0A6"/>
          </p15:clr>
        </p15:guide>
        <p15:guide id="4" pos="5669">
          <p15:clr>
            <a:srgbClr val="9AA0A6"/>
          </p15:clr>
        </p15:guide>
        <p15:guide id="5" orient="horz" pos="3149">
          <p15:clr>
            <a:srgbClr val="9AA0A6"/>
          </p15:clr>
        </p15:guide>
        <p15:guide id="6" orient="horz" pos="2972">
          <p15:clr>
            <a:srgbClr val="9AA0A6"/>
          </p15:clr>
        </p15:guide>
        <p15:guide id="7" pos="5490">
          <p15:clr>
            <a:srgbClr val="9AA0A6"/>
          </p15:clr>
        </p15:guide>
        <p15:guide id="8" pos="5615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indy Jafe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0"/>
        <p:guide pos="270" orient="horz"/>
        <p:guide pos="419" orient="horz"/>
        <p:guide pos="5669"/>
        <p:guide pos="3149" orient="horz"/>
        <p:guide pos="2972" orient="horz"/>
        <p:guide pos="5490"/>
        <p:guide pos="561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italic.fntdata"/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21" Type="http://schemas.openxmlformats.org/officeDocument/2006/relationships/font" Target="fonts/MontserratMedium-boldItalic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Medium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8-27T18:33:46.691">
    <p:pos x="6000" y="0"/>
    <p:text>If we want to add assets, I can pull more. Example.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8920dbeb3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8920dbeb3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e8920dbeb3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8920dbeb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8920dbeb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e8920dbeb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3f518c8d4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e3f518c8d4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e3f518c8d4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563" y="2129327"/>
            <a:ext cx="4094720" cy="88484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831761" y="1985859"/>
            <a:ext cx="21105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Insert Title Here</a:t>
            </a:r>
            <a:endParaRPr i="0" sz="12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0" type="dt"/>
          </p:nvPr>
        </p:nvSpPr>
        <p:spPr>
          <a:xfrm>
            <a:off x="23519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86148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607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235196" y="355781"/>
            <a:ext cx="7886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DDB"/>
              </a:buClr>
              <a:buSzPts val="2600"/>
              <a:buFont typeface="Montserrat"/>
              <a:buNone/>
              <a:defRPr b="1" sz="2600">
                <a:solidFill>
                  <a:srgbClr val="0C6DD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-28871" l="-5696" r="-4061" t="-33968"/>
          <a:stretch/>
        </p:blipFill>
        <p:spPr>
          <a:xfrm>
            <a:off x="7870661" y="4742121"/>
            <a:ext cx="890383" cy="23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9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OBJECT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35196" y="97049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4048"/>
              </a:buClr>
              <a:buSzPts val="1800"/>
              <a:buFont typeface="Montserrat"/>
              <a:buNone/>
              <a:defRPr b="1" sz="1800">
                <a:solidFill>
                  <a:srgbClr val="3F404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4048"/>
              </a:buClr>
              <a:buSzPts val="1400"/>
              <a:buFont typeface="Montserrat SemiBold"/>
              <a:buChar char="•"/>
              <a:defRPr>
                <a:solidFill>
                  <a:srgbClr val="3F4048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4048"/>
              </a:buClr>
              <a:buSzPts val="1400"/>
              <a:buFont typeface="Montserrat Medium"/>
              <a:buChar char="•"/>
              <a:defRPr>
                <a:solidFill>
                  <a:srgbClr val="3F404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4048"/>
              </a:buClr>
              <a:buSzPts val="1400"/>
              <a:buFont typeface="Montserrat"/>
              <a:buChar char="•"/>
              <a:defRPr>
                <a:solidFill>
                  <a:srgbClr val="3F404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4048"/>
              </a:buClr>
              <a:buSzPts val="1400"/>
              <a:buFont typeface="Montserrat Medium"/>
              <a:buChar char="•"/>
              <a:defRPr>
                <a:solidFill>
                  <a:srgbClr val="3F404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4048"/>
              </a:buClr>
              <a:buSzPts val="1400"/>
              <a:buFont typeface="Montserrat Medium"/>
              <a:buChar char="•"/>
              <a:defRPr>
                <a:solidFill>
                  <a:srgbClr val="3F404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4048"/>
              </a:buClr>
              <a:buSzPts val="1400"/>
              <a:buFont typeface="Montserrat Medium"/>
              <a:buChar char="•"/>
              <a:defRPr>
                <a:solidFill>
                  <a:srgbClr val="3F404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4048"/>
              </a:buClr>
              <a:buSzPts val="1400"/>
              <a:buFont typeface="Montserrat Medium"/>
              <a:buChar char="•"/>
              <a:defRPr>
                <a:solidFill>
                  <a:srgbClr val="3F404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4048"/>
              </a:buClr>
              <a:buSzPts val="1400"/>
              <a:buFont typeface="Montserrat Medium"/>
              <a:buChar char="•"/>
              <a:defRPr>
                <a:solidFill>
                  <a:srgbClr val="3F4048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23519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286148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4767263"/>
            <a:ext cx="607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235196" y="355781"/>
            <a:ext cx="7886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6DDB"/>
              </a:buClr>
              <a:buSzPts val="2600"/>
              <a:buFont typeface="Montserrat"/>
              <a:buNone/>
              <a:defRPr b="1" sz="2600">
                <a:solidFill>
                  <a:srgbClr val="0C6DD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9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-28871" l="-5696" r="-4061" t="-33968"/>
          <a:stretch/>
        </p:blipFill>
        <p:spPr>
          <a:xfrm>
            <a:off x="7870661" y="4742121"/>
            <a:ext cx="890383" cy="23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628650" y="2312550"/>
            <a:ext cx="77397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None/>
              <a:defRPr b="1" sz="32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None/>
              <a:defRPr b="1" sz="32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None/>
              <a:defRPr b="1" sz="32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None/>
              <a:defRPr b="1" sz="32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None/>
              <a:defRPr b="1" sz="32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None/>
              <a:defRPr b="1" sz="32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None/>
              <a:defRPr b="1" sz="32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"/>
              <a:buNone/>
              <a:defRPr b="1" sz="3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1_1_1_3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/>
        </p:nvSpPr>
        <p:spPr>
          <a:xfrm>
            <a:off x="428633" y="349209"/>
            <a:ext cx="7886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1" lang="en-US" sz="2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b="1" sz="2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1261275" y="1049456"/>
            <a:ext cx="74544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Lorem Ipsum</a:t>
            </a:r>
            <a:endParaRPr sz="1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Lorem Ipsum</a:t>
            </a:r>
            <a:endParaRPr sz="1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Lorem Ipsum</a:t>
            </a:r>
            <a:endParaRPr sz="1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Lorem Ipsum</a:t>
            </a:r>
            <a:endParaRPr sz="1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Lorem Ipsum</a:t>
            </a:r>
            <a:endParaRPr sz="1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Lorem Ipsum</a:t>
            </a:r>
            <a:endParaRPr sz="1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Lorem Ipsum</a:t>
            </a:r>
            <a:endParaRPr sz="1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Lorem Ipsum</a:t>
            </a:r>
            <a:endParaRPr sz="12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3" name="Google Shape;43;p7"/>
          <p:cNvCxnSpPr/>
          <p:nvPr/>
        </p:nvCxnSpPr>
        <p:spPr>
          <a:xfrm>
            <a:off x="922238" y="1218177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4CBE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" name="Google Shape;44;p7"/>
          <p:cNvCxnSpPr/>
          <p:nvPr/>
        </p:nvCxnSpPr>
        <p:spPr>
          <a:xfrm>
            <a:off x="922238" y="1584660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4CBE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" name="Google Shape;45;p7"/>
          <p:cNvCxnSpPr/>
          <p:nvPr/>
        </p:nvCxnSpPr>
        <p:spPr>
          <a:xfrm>
            <a:off x="922238" y="1951144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4CBE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" name="Google Shape;46;p7"/>
          <p:cNvCxnSpPr/>
          <p:nvPr/>
        </p:nvCxnSpPr>
        <p:spPr>
          <a:xfrm>
            <a:off x="922238" y="2317628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4CBE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" name="Google Shape;47;p7"/>
          <p:cNvCxnSpPr/>
          <p:nvPr/>
        </p:nvCxnSpPr>
        <p:spPr>
          <a:xfrm>
            <a:off x="922238" y="2684111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4CBE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" name="Google Shape;48;p7"/>
          <p:cNvCxnSpPr/>
          <p:nvPr/>
        </p:nvCxnSpPr>
        <p:spPr>
          <a:xfrm>
            <a:off x="922238" y="3050595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4CBE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" name="Google Shape;49;p7"/>
          <p:cNvCxnSpPr/>
          <p:nvPr/>
        </p:nvCxnSpPr>
        <p:spPr>
          <a:xfrm>
            <a:off x="922238" y="3417079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4CBE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" name="Google Shape;50;p7"/>
          <p:cNvCxnSpPr/>
          <p:nvPr/>
        </p:nvCxnSpPr>
        <p:spPr>
          <a:xfrm>
            <a:off x="922238" y="3783563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4CBEFF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descr="preencoded.png" id="51" name="Google Shape;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2706" y="4786256"/>
            <a:ext cx="816469" cy="1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Split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49627" t="0"/>
          <a:stretch/>
        </p:blipFill>
        <p:spPr>
          <a:xfrm>
            <a:off x="0" y="0"/>
            <a:ext cx="460614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 rotWithShape="1">
          <a:blip r:embed="rId3">
            <a:alphaModFix/>
          </a:blip>
          <a:srcRect b="-28871" l="-5696" r="-4061" t="-33968"/>
          <a:stretch/>
        </p:blipFill>
        <p:spPr>
          <a:xfrm>
            <a:off x="7870661" y="4742121"/>
            <a:ext cx="890383" cy="23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dle Split">
  <p:cSld name="CUSTOM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49627" t="0"/>
          <a:stretch/>
        </p:blipFill>
        <p:spPr>
          <a:xfrm>
            <a:off x="0" y="1050056"/>
            <a:ext cx="9144003" cy="3240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 rotWithShape="1">
          <a:blip r:embed="rId3">
            <a:alphaModFix/>
          </a:blip>
          <a:srcRect b="-28871" l="-5696" r="-4061" t="-33968"/>
          <a:stretch/>
        </p:blipFill>
        <p:spPr>
          <a:xfrm>
            <a:off x="7870661" y="4742121"/>
            <a:ext cx="890383" cy="23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Split">
  <p:cSld name="CUSTOM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 b="0" l="0" r="49627" t="0"/>
          <a:stretch/>
        </p:blipFill>
        <p:spPr>
          <a:xfrm>
            <a:off x="4535513" y="0"/>
            <a:ext cx="460614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0" name="Google Shape;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2706" y="4786256"/>
            <a:ext cx="816469" cy="1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0F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675"/>
            <a:ext cx="9144003" cy="51434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" name="Google Shape;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738" y="2314852"/>
            <a:ext cx="4094720" cy="88484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/>
          <p:nvPr/>
        </p:nvSpPr>
        <p:spPr>
          <a:xfrm>
            <a:off x="831726" y="1452450"/>
            <a:ext cx="68574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“What is your Metaverse Strategy? And Why Every Brand </a:t>
            </a:r>
            <a:r>
              <a:rPr lang="en-US" sz="2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Needs One…”</a:t>
            </a:r>
            <a:r>
              <a:rPr lang="en-US" sz="2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i="0" sz="21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275" y="2310475"/>
            <a:ext cx="2384425" cy="9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235196" y="970495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235196" y="355781"/>
            <a:ext cx="7886700" cy="42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/>
        </p:nvSpPr>
        <p:spPr>
          <a:xfrm>
            <a:off x="415125" y="937775"/>
            <a:ext cx="83625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0" spcFirstLastPara="1" rIns="0" wrap="square" tIns="6857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F4048"/>
              </a:buClr>
              <a:buSzPts val="1500"/>
              <a:buFont typeface="Montserrat SemiBold"/>
              <a:buChar char="●"/>
            </a:pPr>
            <a:r>
              <a:rPr lang="en-US" sz="1500">
                <a:solidFill>
                  <a:srgbClr val="3F404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It’s increasingly important for brands to have a</a:t>
            </a:r>
            <a:r>
              <a:rPr lang="en-US" sz="1500">
                <a:solidFill>
                  <a:srgbClr val="3F404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Metaverse strategy to continue staying relevant, connect with fans globally, and create new revenue streams.</a:t>
            </a:r>
            <a:endParaRPr sz="1500">
              <a:solidFill>
                <a:srgbClr val="3F404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404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F4048"/>
              </a:buClr>
              <a:buSzPts val="1500"/>
              <a:buFont typeface="Montserrat SemiBold"/>
              <a:buChar char="●"/>
            </a:pPr>
            <a:r>
              <a:rPr lang="en-US" sz="1500">
                <a:solidFill>
                  <a:srgbClr val="3F404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Be thoughtful on how to authentically enter the Metaverse, and work with the community/think of the users to elevate their experience</a:t>
            </a:r>
            <a:r>
              <a:rPr lang="en-US" sz="1500">
                <a:solidFill>
                  <a:srgbClr val="3F404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1500">
              <a:solidFill>
                <a:srgbClr val="3F404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404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4048"/>
              </a:buClr>
              <a:buSzPts val="1500"/>
              <a:buFont typeface="Montserrat SemiBold"/>
              <a:buChar char="●"/>
            </a:pPr>
            <a:r>
              <a:rPr lang="en-US" sz="1500">
                <a:solidFill>
                  <a:srgbClr val="3F404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Personal self-expression and identity in the Metaverse is paramount and drives genuine creativity on the platforms. Digital product, thus becomes fundamental to that expression, and a vital opportunity for brands to establish more meaningful connections with their fans. </a:t>
            </a:r>
            <a:endParaRPr sz="1500">
              <a:solidFill>
                <a:srgbClr val="3F404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404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F4048"/>
              </a:buClr>
              <a:buSzPts val="1500"/>
              <a:buFont typeface="Montserrat SemiBold"/>
              <a:buChar char="●"/>
            </a:pPr>
            <a:r>
              <a:rPr lang="en-US" sz="1500">
                <a:solidFill>
                  <a:srgbClr val="3F404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Persistent brand presence in the Metaverse can help bridge the gap between virtual and real-world fashion in an accessible, sustainable and inclusive way.</a:t>
            </a:r>
            <a:endParaRPr sz="1500">
              <a:solidFill>
                <a:srgbClr val="3F404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404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F404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3F404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" name="Google Shape;84;p13"/>
          <p:cNvSpPr txBox="1"/>
          <p:nvPr>
            <p:ph idx="4294967295" type="title"/>
          </p:nvPr>
        </p:nvSpPr>
        <p:spPr>
          <a:xfrm>
            <a:off x="408601" y="287511"/>
            <a:ext cx="3162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1" lang="en-US" sz="2600">
                <a:solidFill>
                  <a:srgbClr val="0C6DDB"/>
                </a:solidFill>
                <a:latin typeface="Montserrat"/>
                <a:ea typeface="Montserrat"/>
                <a:cs typeface="Montserrat"/>
                <a:sym typeface="Montserrat"/>
              </a:rPr>
              <a:t>Key Takeaways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1F0F5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