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0" r:id="rId5"/>
    <p:sldId id="264" r:id="rId6"/>
    <p:sldId id="261" r:id="rId7"/>
    <p:sldId id="267" r:id="rId8"/>
    <p:sldId id="268" r:id="rId9"/>
    <p:sldId id="269" r:id="rId10"/>
    <p:sldId id="270" r:id="rId11"/>
    <p:sldId id="258" r:id="rId12"/>
    <p:sldId id="280" r:id="rId13"/>
    <p:sldId id="272" r:id="rId14"/>
    <p:sldId id="278" r:id="rId15"/>
    <p:sldId id="277" r:id="rId16"/>
    <p:sldId id="276" r:id="rId17"/>
    <p:sldId id="273" r:id="rId18"/>
    <p:sldId id="274" r:id="rId19"/>
    <p:sldId id="275"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3/6/2019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3/6/2019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3/6/2019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ata.worldbank.org/indicator/EN.ATM.METH.KT.CE?view=chart" TargetMode="External"/><Relationship Id="rId2" Type="http://schemas.openxmlformats.org/officeDocument/2006/relationships/hyperlink" Target="https://ourworldindata.org/co2-and-other-greenhouse-gas-emissions" TargetMode="External"/><Relationship Id="rId1" Type="http://schemas.openxmlformats.org/officeDocument/2006/relationships/slideLayout" Target="../slideLayouts/slideLayout1.xml"/><Relationship Id="rId4" Type="http://schemas.openxmlformats.org/officeDocument/2006/relationships/hyperlink" Target="https://data.oecd.org/agroutput/meat-consumption.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6"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731B7-F7C2-415C-906D-184FA79AFA2C}"/>
              </a:ext>
            </a:extLst>
          </p:cNvPr>
          <p:cNvSpPr>
            <a:spLocks noGrp="1"/>
          </p:cNvSpPr>
          <p:nvPr>
            <p:ph type="ctrTitle"/>
          </p:nvPr>
        </p:nvSpPr>
        <p:spPr>
          <a:xfrm>
            <a:off x="2616277" y="2061838"/>
            <a:ext cx="6959446" cy="1662475"/>
          </a:xfrm>
        </p:spPr>
        <p:txBody>
          <a:bodyPr>
            <a:normAutofit/>
          </a:bodyPr>
          <a:lstStyle/>
          <a:p>
            <a:r>
              <a:rPr lang="en-US" sz="4100" dirty="0"/>
              <a:t>The Impact of Meat Consumption on Methane Emissions</a:t>
            </a:r>
          </a:p>
        </p:txBody>
      </p:sp>
      <p:sp>
        <p:nvSpPr>
          <p:cNvPr id="3" name="Subtitle 2">
            <a:extLst>
              <a:ext uri="{FF2B5EF4-FFF2-40B4-BE49-F238E27FC236}">
                <a16:creationId xmlns:a16="http://schemas.microsoft.com/office/drawing/2014/main" id="{6A917362-5054-4B13-B888-D271FF6E29EF}"/>
              </a:ext>
            </a:extLst>
          </p:cNvPr>
          <p:cNvSpPr>
            <a:spLocks noGrp="1"/>
          </p:cNvSpPr>
          <p:nvPr>
            <p:ph type="subTitle" idx="1"/>
          </p:nvPr>
        </p:nvSpPr>
        <p:spPr>
          <a:xfrm>
            <a:off x="3388938" y="3783690"/>
            <a:ext cx="5414125" cy="1196717"/>
          </a:xfrm>
        </p:spPr>
        <p:txBody>
          <a:bodyPr>
            <a:normAutofit/>
          </a:bodyPr>
          <a:lstStyle/>
          <a:p>
            <a:r>
              <a:rPr lang="en-US" sz="2000"/>
              <a:t>Data for Years 1990- 2012</a:t>
            </a:r>
          </a:p>
          <a:p>
            <a:r>
              <a:rPr lang="en-US" sz="2000"/>
              <a:t>Rachael Amick, Andrew Hardy, Kara Kirby and Aygul Matyakubova</a:t>
            </a:r>
          </a:p>
        </p:txBody>
      </p:sp>
    </p:spTree>
    <p:extLst>
      <p:ext uri="{BB962C8B-B14F-4D97-AF65-F5344CB8AC3E}">
        <p14:creationId xmlns:p14="http://schemas.microsoft.com/office/powerpoint/2010/main" val="428819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8876FC7-262C-4D21-BF78-6A5AC1366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ABE409A9-3B26-4DE4-A0DF-736A57D7D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DDFC98DB-AE56-4BC5-A7FC-E1958210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04C56DFB-4797-43DA-AF68-54F5A0288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A2E5DA65-4E8C-4ED5-BB6A-C4E1072C3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D6D08778-9B28-4AB2-8301-3751F4DAF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B6E71DBF-240E-4319-BE17-2155D0DCA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2235DD60-9149-4F52-BA2C-888BBDF8B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1FDAF4AB-72D9-49A1-A44E-F2E432544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7C74439E-2FCE-4914-B25A-0E2EACF64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6F2AC5F5-24C6-4B21-B2A6-14E2A3DDE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53E026AA-CFCC-425A-AEBB-5AF946E73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CFB34E43-D7A7-44DD-B688-0C80F75A5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79E6D206-E674-40DF-B2D9-F4D4C81F2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B8D71898-E190-48BB-9FA1-B18CFBECD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2FEB4C2-E567-43E3-982F-9FC2F85BB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3A5AE10-E218-4DE4-8C8A-E5DEF1CF6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E6D62A9D-DBC0-4C69-A05C-785CCECCE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45CCB5FD-6E4A-498D-B96B-BB4FCC1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8CB57E2B-3E69-4131-A938-EE548A3E5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83BD171-940D-49F9-A450-D14C7C7B5F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CA28A8C9-77D1-4849-86D2-1275065E2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0C209A80-098E-469E-8C00-C6968D0D3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D400F9E1-E8F2-45AE-AB64-B12ACDD4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Rectangle 55">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024AC-8326-454C-8788-658EE2E220A3}"/>
              </a:ext>
            </a:extLst>
          </p:cNvPr>
          <p:cNvSpPr>
            <a:spLocks noGrp="1"/>
          </p:cNvSpPr>
          <p:nvPr>
            <p:ph type="title"/>
          </p:nvPr>
        </p:nvSpPr>
        <p:spPr>
          <a:xfrm>
            <a:off x="807720" y="760830"/>
            <a:ext cx="6954105" cy="5336340"/>
          </a:xfrm>
        </p:spPr>
        <p:txBody>
          <a:bodyPr vert="horz" lIns="228600" tIns="228600" rIns="228600" bIns="0" rtlCol="0" anchor="ctr">
            <a:normAutofit/>
          </a:bodyPr>
          <a:lstStyle/>
          <a:p>
            <a:pPr algn="l">
              <a:lnSpc>
                <a:spcPct val="80000"/>
              </a:lnSpc>
            </a:pPr>
            <a:r>
              <a:rPr lang="en-US" sz="1800" dirty="0">
                <a:solidFill>
                  <a:schemeClr val="tx1"/>
                </a:solidFill>
              </a:rPr>
              <a:t>Reducing worldwide methane emissions does not rest solely on the meat industry’s shoulders.  Most methane levels are created by human activities such as oil and gas production, waste management and transportation.  The Paris Agreement on climate change is aiming to reduce the global temperature by 2 degrees Celsius of pre-industrial levels.  The countries involved in the Paris Agreement are committed to making  changes in these areas that result in a lower carbon footprint.   </a:t>
            </a:r>
          </a:p>
        </p:txBody>
      </p:sp>
      <p:sp>
        <p:nvSpPr>
          <p:cNvPr id="58" name="Isosceles Triangle 57">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6858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D4126A3-9427-486D-B92B-853BE481A1E3}"/>
              </a:ext>
            </a:extLst>
          </p:cNvPr>
          <p:cNvSpPr>
            <a:spLocks noGrp="1"/>
          </p:cNvSpPr>
          <p:nvPr>
            <p:ph type="ctrTitle"/>
          </p:nvPr>
        </p:nvSpPr>
        <p:spPr>
          <a:xfrm>
            <a:off x="1927750" y="1998008"/>
            <a:ext cx="8247189" cy="3115075"/>
          </a:xfrm>
        </p:spPr>
        <p:txBody>
          <a:bodyPr>
            <a:normAutofit/>
          </a:bodyPr>
          <a:lstStyle/>
          <a:p>
            <a:pPr algn="l"/>
            <a:r>
              <a:rPr lang="en-US" sz="2000" dirty="0">
                <a:solidFill>
                  <a:schemeClr val="accent1"/>
                </a:solidFill>
              </a:rPr>
              <a:t>¹ </a:t>
            </a:r>
            <a:r>
              <a:rPr lang="en-US" sz="2000" dirty="0">
                <a:solidFill>
                  <a:schemeClr val="accent1"/>
                </a:solidFill>
                <a:hlinkClick r:id="rId2">
                  <a:extLst>
                    <a:ext uri="{A12FA001-AC4F-418D-AE19-62706E023703}">
                      <ahyp:hlinkClr xmlns:ahyp="http://schemas.microsoft.com/office/drawing/2018/hyperlinkcolor" val="tx"/>
                    </a:ext>
                  </a:extLst>
                </a:hlinkClick>
              </a:rPr>
              <a:t>https://ourworldindata.org/co2-and-other-greenhouse-gas-emissions</a:t>
            </a:r>
            <a:br>
              <a:rPr lang="en-US" sz="2000" dirty="0">
                <a:solidFill>
                  <a:schemeClr val="accent1"/>
                </a:solidFill>
              </a:rPr>
            </a:br>
            <a:br>
              <a:rPr lang="en-US" sz="2000" dirty="0">
                <a:solidFill>
                  <a:schemeClr val="accent1"/>
                </a:solidFill>
              </a:rPr>
            </a:br>
            <a:r>
              <a:rPr lang="en-US" sz="2000" dirty="0">
                <a:solidFill>
                  <a:schemeClr val="accent1"/>
                </a:solidFill>
                <a:cs typeface="Calibri Light" panose="020F0302020204030204" pitchFamily="34" charset="0"/>
              </a:rPr>
              <a:t>²https://blogs.princeton.edu/research/2014/03/26/a-more-potent-greenhouse-gas-than-co2-methane-emissions-will-leap-as-earth-warms-nature/</a:t>
            </a:r>
            <a:br>
              <a:rPr lang="en-US" sz="4500" dirty="0">
                <a:solidFill>
                  <a:schemeClr val="accent1"/>
                </a:solidFill>
              </a:rPr>
            </a:br>
            <a:br>
              <a:rPr lang="en-US" sz="2200" dirty="0">
                <a:solidFill>
                  <a:schemeClr val="accent1"/>
                </a:solidFill>
              </a:rPr>
            </a:br>
            <a:r>
              <a:rPr lang="en-US" sz="2200" u="sng" dirty="0">
                <a:hlinkClick r:id="rId3"/>
              </a:rPr>
              <a:t>https://data.worldbank.org/indicator/EN.ATM.METH.KT.CE?view=chart</a:t>
            </a:r>
            <a:br>
              <a:rPr lang="en-US" sz="2200" u="sng" dirty="0"/>
            </a:br>
            <a:br>
              <a:rPr lang="en-US" sz="2200" u="sng" dirty="0"/>
            </a:br>
            <a:r>
              <a:rPr lang="en-US" sz="2200" u="sng" dirty="0">
                <a:hlinkClick r:id="rId4"/>
              </a:rPr>
              <a:t>https://data.oecd.org/agroutput/meat-consumption.htm</a:t>
            </a:r>
            <a:r>
              <a:rPr lang="en-US" sz="2200" dirty="0"/>
              <a:t> </a:t>
            </a:r>
            <a:br>
              <a:rPr lang="en-US" dirty="0"/>
            </a:br>
            <a:endParaRPr lang="en-US" sz="4500" dirty="0">
              <a:solidFill>
                <a:schemeClr val="accent1"/>
              </a:solidFill>
            </a:endParaRPr>
          </a:p>
        </p:txBody>
      </p:sp>
      <p:sp>
        <p:nvSpPr>
          <p:cNvPr id="3" name="Subtitle 2">
            <a:extLst>
              <a:ext uri="{FF2B5EF4-FFF2-40B4-BE49-F238E27FC236}">
                <a16:creationId xmlns:a16="http://schemas.microsoft.com/office/drawing/2014/main" id="{F2743003-77A2-4220-B844-05AF371E0FF4}"/>
              </a:ext>
            </a:extLst>
          </p:cNvPr>
          <p:cNvSpPr>
            <a:spLocks noGrp="1"/>
          </p:cNvSpPr>
          <p:nvPr>
            <p:ph type="subTitle" idx="1"/>
          </p:nvPr>
        </p:nvSpPr>
        <p:spPr>
          <a:xfrm>
            <a:off x="1745339" y="1515845"/>
            <a:ext cx="8300202" cy="482163"/>
          </a:xfrm>
        </p:spPr>
        <p:txBody>
          <a:bodyPr>
            <a:normAutofit/>
          </a:bodyPr>
          <a:lstStyle/>
          <a:p>
            <a:pPr algn="l"/>
            <a:r>
              <a:rPr lang="en-US" sz="2400" dirty="0">
                <a:solidFill>
                  <a:schemeClr val="tx1"/>
                </a:solidFill>
              </a:rPr>
              <a:t>Sources</a:t>
            </a:r>
          </a:p>
        </p:txBody>
      </p:sp>
      <p:sp>
        <p:nvSpPr>
          <p:cNvPr id="32" name="Isosceles Triangle 31">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8930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2FA3-82D8-4525-9C8F-1B12A611EFCC}"/>
              </a:ext>
            </a:extLst>
          </p:cNvPr>
          <p:cNvSpPr>
            <a:spLocks noGrp="1"/>
          </p:cNvSpPr>
          <p:nvPr>
            <p:ph type="title"/>
          </p:nvPr>
        </p:nvSpPr>
        <p:spPr/>
        <p:txBody>
          <a:bodyPr/>
          <a:lstStyle/>
          <a:p>
            <a:r>
              <a:rPr lang="en-US" dirty="0"/>
              <a:t>Data Sources</a:t>
            </a:r>
          </a:p>
        </p:txBody>
      </p:sp>
      <p:sp>
        <p:nvSpPr>
          <p:cNvPr id="3" name="TextBox 2">
            <a:extLst>
              <a:ext uri="{FF2B5EF4-FFF2-40B4-BE49-F238E27FC236}">
                <a16:creationId xmlns:a16="http://schemas.microsoft.com/office/drawing/2014/main" id="{4ACF2865-5E5D-4AE2-8EEB-233E5DE8A497}"/>
              </a:ext>
            </a:extLst>
          </p:cNvPr>
          <p:cNvSpPr txBox="1"/>
          <p:nvPr/>
        </p:nvSpPr>
        <p:spPr>
          <a:xfrm>
            <a:off x="5362574" y="2683391"/>
            <a:ext cx="570547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Greenhouse gas emissions data from the World Bank</a:t>
            </a:r>
          </a:p>
          <a:p>
            <a:endParaRPr lang="en-US" dirty="0"/>
          </a:p>
          <a:p>
            <a:pPr marL="285750" indent="-285750">
              <a:buFont typeface="Arial" panose="020B0604020202020204" pitchFamily="34" charset="0"/>
              <a:buChar char="•"/>
            </a:pPr>
            <a:r>
              <a:rPr lang="en-US" dirty="0"/>
              <a:t>Meat consumption data from the OECD</a:t>
            </a:r>
          </a:p>
        </p:txBody>
      </p:sp>
    </p:spTree>
    <p:extLst>
      <p:ext uri="{BB962C8B-B14F-4D97-AF65-F5344CB8AC3E}">
        <p14:creationId xmlns:p14="http://schemas.microsoft.com/office/powerpoint/2010/main" val="265289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6">
            <a:extLst>
              <a:ext uri="{FF2B5EF4-FFF2-40B4-BE49-F238E27FC236}">
                <a16:creationId xmlns:a16="http://schemas.microsoft.com/office/drawing/2014/main" id="{58876FC7-262C-4D21-BF78-6A5AC1366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ABE409A9-3B26-4DE4-A0DF-736A57D7D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DDFC98DB-AE56-4BC5-A7FC-E1958210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04C56DFB-4797-43DA-AF68-54F5A0288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A2E5DA65-4E8C-4ED5-BB6A-C4E1072C3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D6D08778-9B28-4AB2-8301-3751F4DAF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B6E71DBF-240E-4319-BE17-2155D0DCA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2235DD60-9149-4F52-BA2C-888BBDF8B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1FDAF4AB-72D9-49A1-A44E-F2E432544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7C74439E-2FCE-4914-B25A-0E2EACF64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6F2AC5F5-24C6-4B21-B2A6-14E2A3DDE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53E026AA-CFCC-425A-AEBB-5AF946E73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CFB34E43-D7A7-44DD-B688-0C80F75A5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79E6D206-E674-40DF-B2D9-F4D4C81F2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B8D71898-E190-48BB-9FA1-B18CFBECD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2FEB4C2-E567-43E3-982F-9FC2F85BB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3A5AE10-E218-4DE4-8C8A-E5DEF1CF6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E6D62A9D-DBC0-4C69-A05C-785CCECCE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45CCB5FD-6E4A-498D-B96B-BB4FCC1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8CB57E2B-3E69-4131-A938-EE548A3E5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7" name="Group 27">
            <a:extLst>
              <a:ext uri="{FF2B5EF4-FFF2-40B4-BE49-F238E27FC236}">
                <a16:creationId xmlns:a16="http://schemas.microsoft.com/office/drawing/2014/main" id="{183BD171-940D-49F9-A450-D14C7C7B5F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CA28A8C9-77D1-4849-86D2-1275065E2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0C209A80-098E-469E-8C00-C6968D0D3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D400F9E1-E8F2-45AE-AB64-B12ACDD4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59" name="Rectangle 32">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34">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Rectangle 55">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71179532-D5DF-4A7B-918C-F1DFC92F9AEA}"/>
              </a:ext>
            </a:extLst>
          </p:cNvPr>
          <p:cNvPicPr>
            <a:picLocks noChangeAspect="1"/>
          </p:cNvPicPr>
          <p:nvPr/>
        </p:nvPicPr>
        <p:blipFill>
          <a:blip r:embed="rId2"/>
          <a:stretch>
            <a:fillRect/>
          </a:stretch>
        </p:blipFill>
        <p:spPr>
          <a:xfrm>
            <a:off x="621756" y="1300301"/>
            <a:ext cx="10763803" cy="294622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81BA111-F57F-41A0-B69A-F8F2CE9A6C5B}"/>
              </a:ext>
            </a:extLst>
          </p:cNvPr>
          <p:cNvPicPr>
            <a:picLocks noChangeAspect="1"/>
          </p:cNvPicPr>
          <p:nvPr/>
        </p:nvPicPr>
        <p:blipFill>
          <a:blip r:embed="rId3"/>
          <a:stretch>
            <a:fillRect/>
          </a:stretch>
        </p:blipFill>
        <p:spPr>
          <a:xfrm>
            <a:off x="813579" y="4367789"/>
            <a:ext cx="10668548" cy="2356214"/>
          </a:xfrm>
          <a:prstGeom prst="rect">
            <a:avLst/>
          </a:prstGeom>
        </p:spPr>
      </p:pic>
      <p:sp>
        <p:nvSpPr>
          <p:cNvPr id="27" name="TextBox 26">
            <a:extLst>
              <a:ext uri="{FF2B5EF4-FFF2-40B4-BE49-F238E27FC236}">
                <a16:creationId xmlns:a16="http://schemas.microsoft.com/office/drawing/2014/main" id="{B18FA339-FD55-4236-B5C7-BBA2FEF6BA33}"/>
              </a:ext>
            </a:extLst>
          </p:cNvPr>
          <p:cNvSpPr txBox="1"/>
          <p:nvPr/>
        </p:nvSpPr>
        <p:spPr>
          <a:xfrm>
            <a:off x="2968541" y="504367"/>
            <a:ext cx="6086636" cy="646331"/>
          </a:xfrm>
          <a:prstGeom prst="rect">
            <a:avLst/>
          </a:prstGeom>
          <a:noFill/>
        </p:spPr>
        <p:txBody>
          <a:bodyPr wrap="square" rtlCol="0">
            <a:spAutoFit/>
          </a:bodyPr>
          <a:lstStyle/>
          <a:p>
            <a:r>
              <a:rPr lang="en-US" dirty="0">
                <a:latin typeface="+mj-lt"/>
              </a:rPr>
              <a:t>Data Cleaning – We used pandas to clean up the original csv files in the format we needed</a:t>
            </a:r>
          </a:p>
        </p:txBody>
      </p:sp>
    </p:spTree>
    <p:extLst>
      <p:ext uri="{BB962C8B-B14F-4D97-AF65-F5344CB8AC3E}">
        <p14:creationId xmlns:p14="http://schemas.microsoft.com/office/powerpoint/2010/main" val="280878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5BD46425-1A1D-4A85-8298-B2D306740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32D4BA3B-71CF-47E6-B1B4-F609DE0D3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58551517-8828-4A3F-A12C-97370765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BB07D1FC-7636-46B3-B3FD-ED176FC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1F8F0514-0BF8-4767-8041-02C5EB5E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10C4D70D-CC7C-469A-8112-6751D7C5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9B22CD3A-9DEF-4CA7-BCEA-A8FDEE1F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51D97B61-0DD7-406B-AA26-7D18AC60A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6E02D9B0-F1F5-4F02-933A-23444ADD8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75CED5D4-541F-42BD-A0EC-684012EB8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445A774D-6566-4A15-B81A-74407F61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E548AE79-DD11-479E-9279-8E116D2B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FCADD9C5-9C65-4CD4-96E1-C3581938E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A645A873-E20B-46FC-B9BB-C36CF251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3C6EB4E3-4CBF-4658-8CA4-C8EAA0726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B6A95A13-3252-4058-8B4E-D86819FBB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5F42D653-69CC-49B0-BED9-97FB6A2B6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4B356AFF-E927-4EA2-91B4-2CA41148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54A60266-1E66-4523-AF44-990090BF4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3FA49AC4-8840-4C3B-AE22-2BD2787EC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5B00B80E-0BE0-4C6D-8BD5-FD0874C527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9B24B417-22EA-421E-90D7-844E04D5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CA2A386-3A2C-45AA-BDED-530C2E0E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281C3-AA5C-41EA-97D0-7C7124152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EE5229C2-2634-4E79-AD9A-05CE8416E82B}"/>
              </a:ext>
            </a:extLst>
          </p:cNvPr>
          <p:cNvSpPr txBox="1"/>
          <p:nvPr/>
        </p:nvSpPr>
        <p:spPr>
          <a:xfrm>
            <a:off x="7550663" y="1455611"/>
            <a:ext cx="3849624" cy="2312521"/>
          </a:xfrm>
          <a:prstGeom prst="rect">
            <a:avLst/>
          </a:prstGeom>
        </p:spPr>
        <p:txBody>
          <a:bodyPr vert="horz" lIns="228600" tIns="228600" rIns="228600" bIns="0" rtlCol="0" anchor="b">
            <a:normAutofit/>
          </a:bodyPr>
          <a:lstStyle/>
          <a:p>
            <a:pPr defTabSz="914400">
              <a:lnSpc>
                <a:spcPct val="80000"/>
              </a:lnSpc>
              <a:spcBef>
                <a:spcPct val="0"/>
              </a:spcBef>
              <a:spcAft>
                <a:spcPts val="600"/>
              </a:spcAft>
            </a:pPr>
            <a:r>
              <a:rPr lang="en-US" sz="4000" spc="-150" dirty="0">
                <a:solidFill>
                  <a:schemeClr val="tx2"/>
                </a:solidFill>
                <a:latin typeface="+mj-lt"/>
                <a:ea typeface="+mj-ea"/>
                <a:cs typeface="+mj-cs"/>
              </a:rPr>
              <a:t>SQL Data Clean Up</a:t>
            </a:r>
          </a:p>
        </p:txBody>
      </p:sp>
      <p:sp>
        <p:nvSpPr>
          <p:cNvPr id="112" name="Rectangle 111">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4CC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5C77FF1B-131E-47E8-9FB1-72F16F792A50}"/>
              </a:ext>
            </a:extLst>
          </p:cNvPr>
          <p:cNvPicPr>
            <a:picLocks noChangeAspect="1"/>
          </p:cNvPicPr>
          <p:nvPr/>
        </p:nvPicPr>
        <p:blipFill>
          <a:blip r:embed="rId2"/>
          <a:stretch>
            <a:fillRect/>
          </a:stretch>
        </p:blipFill>
        <p:spPr>
          <a:xfrm>
            <a:off x="860157" y="1421559"/>
            <a:ext cx="5893595" cy="3533775"/>
          </a:xfrm>
          <a:prstGeom prst="rect">
            <a:avLst/>
          </a:prstGeom>
        </p:spPr>
      </p:pic>
    </p:spTree>
    <p:extLst>
      <p:ext uri="{BB962C8B-B14F-4D97-AF65-F5344CB8AC3E}">
        <p14:creationId xmlns:p14="http://schemas.microsoft.com/office/powerpoint/2010/main" val="271270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5BD46425-1A1D-4A85-8298-B2D306740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32D4BA3B-71CF-47E6-B1B4-F609DE0D3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58551517-8828-4A3F-A12C-97370765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BB07D1FC-7636-46B3-B3FD-ED176FC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1F8F0514-0BF8-4767-8041-02C5EB5E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10C4D70D-CC7C-469A-8112-6751D7C5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9B22CD3A-9DEF-4CA7-BCEA-A8FDEE1F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51D97B61-0DD7-406B-AA26-7D18AC60A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6E02D9B0-F1F5-4F02-933A-23444ADD8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75CED5D4-541F-42BD-A0EC-684012EB8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445A774D-6566-4A15-B81A-74407F61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E548AE79-DD11-479E-9279-8E116D2B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FCADD9C5-9C65-4CD4-96E1-C3581938E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A645A873-E20B-46FC-B9BB-C36CF251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3C6EB4E3-4CBF-4658-8CA4-C8EAA0726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B6A95A13-3252-4058-8B4E-D86819FBB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5F42D653-69CC-49B0-BED9-97FB6A2B6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4B356AFF-E927-4EA2-91B4-2CA41148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54A60266-1E66-4523-AF44-990090BF4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3FA49AC4-8840-4C3B-AE22-2BD2787EC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5B00B80E-0BE0-4C6D-8BD5-FD0874C527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9B24B417-22EA-421E-90D7-844E04D5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CA2A386-3A2C-45AA-BDED-530C2E0E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281C3-AA5C-41EA-97D0-7C7124152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EE5229C2-2634-4E79-AD9A-05CE8416E82B}"/>
              </a:ext>
            </a:extLst>
          </p:cNvPr>
          <p:cNvSpPr txBox="1"/>
          <p:nvPr/>
        </p:nvSpPr>
        <p:spPr>
          <a:xfrm>
            <a:off x="7550663" y="1455611"/>
            <a:ext cx="3849624" cy="2312521"/>
          </a:xfrm>
          <a:prstGeom prst="rect">
            <a:avLst/>
          </a:prstGeom>
        </p:spPr>
        <p:txBody>
          <a:bodyPr vert="horz" lIns="228600" tIns="228600" rIns="228600" bIns="0" rtlCol="0" anchor="b">
            <a:normAutofit/>
          </a:bodyPr>
          <a:lstStyle/>
          <a:p>
            <a:pPr defTabSz="914400">
              <a:lnSpc>
                <a:spcPct val="80000"/>
              </a:lnSpc>
              <a:spcBef>
                <a:spcPct val="0"/>
              </a:spcBef>
              <a:spcAft>
                <a:spcPts val="600"/>
              </a:spcAft>
            </a:pPr>
            <a:r>
              <a:rPr lang="en-US" sz="4000" spc="-150" dirty="0">
                <a:solidFill>
                  <a:schemeClr val="tx2"/>
                </a:solidFill>
                <a:latin typeface="+mj-lt"/>
                <a:ea typeface="+mj-ea"/>
                <a:cs typeface="+mj-cs"/>
              </a:rPr>
              <a:t>SQL Data Clean Up</a:t>
            </a:r>
          </a:p>
        </p:txBody>
      </p:sp>
      <p:sp>
        <p:nvSpPr>
          <p:cNvPr id="112" name="Rectangle 111">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4CC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B1E5B3A4-ED97-46B4-95DB-3A383571AC49}"/>
              </a:ext>
            </a:extLst>
          </p:cNvPr>
          <p:cNvPicPr>
            <a:picLocks noChangeAspect="1"/>
          </p:cNvPicPr>
          <p:nvPr/>
        </p:nvPicPr>
        <p:blipFill>
          <a:blip r:embed="rId2"/>
          <a:stretch>
            <a:fillRect/>
          </a:stretch>
        </p:blipFill>
        <p:spPr>
          <a:xfrm>
            <a:off x="977375" y="1069145"/>
            <a:ext cx="5628738" cy="4754880"/>
          </a:xfrm>
          <a:prstGeom prst="rect">
            <a:avLst/>
          </a:prstGeom>
        </p:spPr>
      </p:pic>
    </p:spTree>
    <p:extLst>
      <p:ext uri="{BB962C8B-B14F-4D97-AF65-F5344CB8AC3E}">
        <p14:creationId xmlns:p14="http://schemas.microsoft.com/office/powerpoint/2010/main" val="324372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5BD46425-1A1D-4A85-8298-B2D306740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32D4BA3B-71CF-47E6-B1B4-F609DE0D3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58551517-8828-4A3F-A12C-97370765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BB07D1FC-7636-46B3-B3FD-ED176FC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1F8F0514-0BF8-4767-8041-02C5EB5E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10C4D70D-CC7C-469A-8112-6751D7C5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9B22CD3A-9DEF-4CA7-BCEA-A8FDEE1F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51D97B61-0DD7-406B-AA26-7D18AC60A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6E02D9B0-F1F5-4F02-933A-23444ADD8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75CED5D4-541F-42BD-A0EC-684012EB8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445A774D-6566-4A15-B81A-74407F61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E548AE79-DD11-479E-9279-8E116D2B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FCADD9C5-9C65-4CD4-96E1-C3581938E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A645A873-E20B-46FC-B9BB-C36CF251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3C6EB4E3-4CBF-4658-8CA4-C8EAA0726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B6A95A13-3252-4058-8B4E-D86819FBB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5F42D653-69CC-49B0-BED9-97FB6A2B6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4B356AFF-E927-4EA2-91B4-2CA41148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54A60266-1E66-4523-AF44-990090BF4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3FA49AC4-8840-4C3B-AE22-2BD2787EC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5B00B80E-0BE0-4C6D-8BD5-FD0874C527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9B24B417-22EA-421E-90D7-844E04D5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CA2A386-3A2C-45AA-BDED-530C2E0E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281C3-AA5C-41EA-97D0-7C7124152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EE5229C2-2634-4E79-AD9A-05CE8416E82B}"/>
              </a:ext>
            </a:extLst>
          </p:cNvPr>
          <p:cNvSpPr txBox="1"/>
          <p:nvPr/>
        </p:nvSpPr>
        <p:spPr>
          <a:xfrm>
            <a:off x="7550663" y="1455611"/>
            <a:ext cx="3849624" cy="2312521"/>
          </a:xfrm>
          <a:prstGeom prst="rect">
            <a:avLst/>
          </a:prstGeom>
        </p:spPr>
        <p:txBody>
          <a:bodyPr vert="horz" lIns="228600" tIns="228600" rIns="228600" bIns="0" rtlCol="0" anchor="b">
            <a:normAutofit/>
          </a:bodyPr>
          <a:lstStyle/>
          <a:p>
            <a:pPr defTabSz="914400">
              <a:lnSpc>
                <a:spcPct val="80000"/>
              </a:lnSpc>
              <a:spcBef>
                <a:spcPct val="0"/>
              </a:spcBef>
              <a:spcAft>
                <a:spcPts val="600"/>
              </a:spcAft>
            </a:pPr>
            <a:r>
              <a:rPr lang="en-US" sz="4000" spc="-150" dirty="0">
                <a:solidFill>
                  <a:schemeClr val="tx2"/>
                </a:solidFill>
                <a:latin typeface="+mj-lt"/>
                <a:ea typeface="+mj-ea"/>
                <a:cs typeface="+mj-cs"/>
              </a:rPr>
              <a:t>d3 Code for Master App Data</a:t>
            </a:r>
          </a:p>
        </p:txBody>
      </p:sp>
      <p:sp>
        <p:nvSpPr>
          <p:cNvPr id="112" name="Rectangle 111">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4CC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DF55D1E2-1884-4A9B-923A-3CC43B855AD1}"/>
              </a:ext>
            </a:extLst>
          </p:cNvPr>
          <p:cNvPicPr>
            <a:picLocks noChangeAspect="1"/>
          </p:cNvPicPr>
          <p:nvPr/>
        </p:nvPicPr>
        <p:blipFill>
          <a:blip r:embed="rId2"/>
          <a:stretch>
            <a:fillRect/>
          </a:stretch>
        </p:blipFill>
        <p:spPr>
          <a:xfrm>
            <a:off x="897336" y="937869"/>
            <a:ext cx="5780216" cy="4998697"/>
          </a:xfrm>
          <a:prstGeom prst="rect">
            <a:avLst/>
          </a:prstGeom>
        </p:spPr>
      </p:pic>
    </p:spTree>
    <p:extLst>
      <p:ext uri="{BB962C8B-B14F-4D97-AF65-F5344CB8AC3E}">
        <p14:creationId xmlns:p14="http://schemas.microsoft.com/office/powerpoint/2010/main" val="140649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5BD46425-1A1D-4A85-8298-B2D306740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32D4BA3B-71CF-47E6-B1B4-F609DE0D3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58551517-8828-4A3F-A12C-97370765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BB07D1FC-7636-46B3-B3FD-ED176FC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1F8F0514-0BF8-4767-8041-02C5EB5E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10C4D70D-CC7C-469A-8112-6751D7C5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9B22CD3A-9DEF-4CA7-BCEA-A8FDEE1F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51D97B61-0DD7-406B-AA26-7D18AC60A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6E02D9B0-F1F5-4F02-933A-23444ADD8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75CED5D4-541F-42BD-A0EC-684012EB8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445A774D-6566-4A15-B81A-74407F61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E548AE79-DD11-479E-9279-8E116D2B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FCADD9C5-9C65-4CD4-96E1-C3581938E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A645A873-E20B-46FC-B9BB-C36CF251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3C6EB4E3-4CBF-4658-8CA4-C8EAA0726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B6A95A13-3252-4058-8B4E-D86819FBB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5F42D653-69CC-49B0-BED9-97FB6A2B6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4B356AFF-E927-4EA2-91B4-2CA41148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54A60266-1E66-4523-AF44-990090BF4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3FA49AC4-8840-4C3B-AE22-2BD2787EC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5B00B80E-0BE0-4C6D-8BD5-FD0874C527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9B24B417-22EA-421E-90D7-844E04D5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CA2A386-3A2C-45AA-BDED-530C2E0E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281C3-AA5C-41EA-97D0-7C7124152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EE5229C2-2634-4E79-AD9A-05CE8416E82B}"/>
              </a:ext>
            </a:extLst>
          </p:cNvPr>
          <p:cNvSpPr txBox="1"/>
          <p:nvPr/>
        </p:nvSpPr>
        <p:spPr>
          <a:xfrm>
            <a:off x="7550663" y="1455611"/>
            <a:ext cx="3849624" cy="2312521"/>
          </a:xfrm>
          <a:prstGeom prst="rect">
            <a:avLst/>
          </a:prstGeom>
        </p:spPr>
        <p:txBody>
          <a:bodyPr vert="horz" lIns="228600" tIns="228600" rIns="228600" bIns="0" rtlCol="0" anchor="b">
            <a:normAutofit/>
          </a:bodyPr>
          <a:lstStyle/>
          <a:p>
            <a:pPr defTabSz="914400">
              <a:lnSpc>
                <a:spcPct val="80000"/>
              </a:lnSpc>
              <a:spcBef>
                <a:spcPct val="0"/>
              </a:spcBef>
              <a:spcAft>
                <a:spcPts val="600"/>
              </a:spcAft>
            </a:pPr>
            <a:r>
              <a:rPr lang="en-US" sz="4000" spc="-150" dirty="0">
                <a:solidFill>
                  <a:schemeClr val="tx2"/>
                </a:solidFill>
                <a:latin typeface="+mj-lt"/>
                <a:ea typeface="+mj-ea"/>
                <a:cs typeface="+mj-cs"/>
              </a:rPr>
              <a:t>d3 Code for Bar Graphs</a:t>
            </a:r>
          </a:p>
        </p:txBody>
      </p:sp>
      <p:sp>
        <p:nvSpPr>
          <p:cNvPr id="112" name="Rectangle 111">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4CC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49EB00C4-621A-4709-A0E4-87568FAEB718}"/>
              </a:ext>
            </a:extLst>
          </p:cNvPr>
          <p:cNvPicPr>
            <a:picLocks noChangeAspect="1"/>
          </p:cNvPicPr>
          <p:nvPr/>
        </p:nvPicPr>
        <p:blipFill rotWithShape="1">
          <a:blip r:embed="rId2"/>
          <a:srcRect r="26603" b="2"/>
          <a:stretch/>
        </p:blipFill>
        <p:spPr>
          <a:xfrm>
            <a:off x="972115" y="960214"/>
            <a:ext cx="5641848" cy="4919472"/>
          </a:xfrm>
          <a:prstGeom prst="rect">
            <a:avLst/>
          </a:prstGeom>
          <a:ln w="12700">
            <a:noFill/>
          </a:ln>
        </p:spPr>
      </p:pic>
      <p:sp>
        <p:nvSpPr>
          <p:cNvPr id="114"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126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5BD46425-1A1D-4A85-8298-B2D306740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32D4BA3B-71CF-47E6-B1B4-F609DE0D3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58551517-8828-4A3F-A12C-97370765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BB07D1FC-7636-46B3-B3FD-ED176FC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1F8F0514-0BF8-4767-8041-02C5EB5E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10C4D70D-CC7C-469A-8112-6751D7C5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9B22CD3A-9DEF-4CA7-BCEA-A8FDEE1F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51D97B61-0DD7-406B-AA26-7D18AC60A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6E02D9B0-F1F5-4F02-933A-23444ADD8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75CED5D4-541F-42BD-A0EC-684012EB8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445A774D-6566-4A15-B81A-74407F61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E548AE79-DD11-479E-9279-8E116D2B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FCADD9C5-9C65-4CD4-96E1-C3581938E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A645A873-E20B-46FC-B9BB-C36CF251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3C6EB4E3-4CBF-4658-8CA4-C8EAA0726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B6A95A13-3252-4058-8B4E-D86819FBB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5F42D653-69CC-49B0-BED9-97FB6A2B6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4B356AFF-E927-4EA2-91B4-2CA41148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54A60266-1E66-4523-AF44-990090BF4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3FA49AC4-8840-4C3B-AE22-2BD2787EC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5B00B80E-0BE0-4C6D-8BD5-FD0874C527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9B24B417-22EA-421E-90D7-844E04D5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CA2A386-3A2C-45AA-BDED-530C2E0E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281C3-AA5C-41EA-97D0-7C7124152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EE5229C2-2634-4E79-AD9A-05CE8416E82B}"/>
              </a:ext>
            </a:extLst>
          </p:cNvPr>
          <p:cNvSpPr txBox="1"/>
          <p:nvPr/>
        </p:nvSpPr>
        <p:spPr>
          <a:xfrm>
            <a:off x="7550663" y="1455611"/>
            <a:ext cx="3849624" cy="2312521"/>
          </a:xfrm>
          <a:prstGeom prst="rect">
            <a:avLst/>
          </a:prstGeom>
        </p:spPr>
        <p:txBody>
          <a:bodyPr vert="horz" lIns="228600" tIns="228600" rIns="228600" bIns="0" rtlCol="0" anchor="b">
            <a:normAutofit/>
          </a:bodyPr>
          <a:lstStyle/>
          <a:p>
            <a:pPr defTabSz="914400">
              <a:lnSpc>
                <a:spcPct val="80000"/>
              </a:lnSpc>
              <a:spcBef>
                <a:spcPct val="0"/>
              </a:spcBef>
              <a:spcAft>
                <a:spcPts val="600"/>
              </a:spcAft>
            </a:pPr>
            <a:r>
              <a:rPr lang="en-US" sz="4000" spc="-150" dirty="0">
                <a:solidFill>
                  <a:schemeClr val="tx2"/>
                </a:solidFill>
                <a:latin typeface="+mj-lt"/>
                <a:ea typeface="+mj-ea"/>
                <a:cs typeface="+mj-cs"/>
              </a:rPr>
              <a:t>d3 Code for Maps</a:t>
            </a:r>
          </a:p>
        </p:txBody>
      </p:sp>
      <p:sp>
        <p:nvSpPr>
          <p:cNvPr id="112" name="Rectangle 111">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4CC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F259DEA1-23E9-41C0-9A13-048B7AF378EB}"/>
              </a:ext>
            </a:extLst>
          </p:cNvPr>
          <p:cNvPicPr>
            <a:picLocks noChangeAspect="1"/>
          </p:cNvPicPr>
          <p:nvPr/>
        </p:nvPicPr>
        <p:blipFill>
          <a:blip r:embed="rId2"/>
          <a:stretch>
            <a:fillRect/>
          </a:stretch>
        </p:blipFill>
        <p:spPr>
          <a:xfrm>
            <a:off x="945883" y="969569"/>
            <a:ext cx="5722269" cy="4896660"/>
          </a:xfrm>
          <a:prstGeom prst="rect">
            <a:avLst/>
          </a:prstGeom>
        </p:spPr>
      </p:pic>
    </p:spTree>
    <p:extLst>
      <p:ext uri="{BB962C8B-B14F-4D97-AF65-F5344CB8AC3E}">
        <p14:creationId xmlns:p14="http://schemas.microsoft.com/office/powerpoint/2010/main" val="3719995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5BD46425-1A1D-4A85-8298-B2D306740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32D4BA3B-71CF-47E6-B1B4-F609DE0D3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58551517-8828-4A3F-A12C-97370765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BB07D1FC-7636-46B3-B3FD-ED176FC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1F8F0514-0BF8-4767-8041-02C5EB5E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10C4D70D-CC7C-469A-8112-6751D7C5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9B22CD3A-9DEF-4CA7-BCEA-A8FDEE1F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51D97B61-0DD7-406B-AA26-7D18AC60A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6E02D9B0-F1F5-4F02-933A-23444ADD8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75CED5D4-541F-42BD-A0EC-684012EB8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445A774D-6566-4A15-B81A-74407F61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E548AE79-DD11-479E-9279-8E116D2B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FCADD9C5-9C65-4CD4-96E1-C3581938E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A645A873-E20B-46FC-B9BB-C36CF251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3C6EB4E3-4CBF-4658-8CA4-C8EAA0726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B6A95A13-3252-4058-8B4E-D86819FBB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5F42D653-69CC-49B0-BED9-97FB6A2B6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4B356AFF-E927-4EA2-91B4-2CA41148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54A60266-1E66-4523-AF44-990090BF4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3FA49AC4-8840-4C3B-AE22-2BD2787EC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4" name="Group 83">
            <a:extLst>
              <a:ext uri="{FF2B5EF4-FFF2-40B4-BE49-F238E27FC236}">
                <a16:creationId xmlns:a16="http://schemas.microsoft.com/office/drawing/2014/main" id="{5B00B80E-0BE0-4C6D-8BD5-FD0874C527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5" name="Rectangle 84">
              <a:extLst>
                <a:ext uri="{FF2B5EF4-FFF2-40B4-BE49-F238E27FC236}">
                  <a16:creationId xmlns:a16="http://schemas.microsoft.com/office/drawing/2014/main" id="{9B24B417-22EA-421E-90D7-844E04D5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CA2A386-3A2C-45AA-BDED-530C2E0E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281C3-AA5C-41EA-97D0-7C7124152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9" name="Rectangle 88">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2"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EE5229C2-2634-4E79-AD9A-05CE8416E82B}"/>
              </a:ext>
            </a:extLst>
          </p:cNvPr>
          <p:cNvSpPr txBox="1"/>
          <p:nvPr/>
        </p:nvSpPr>
        <p:spPr>
          <a:xfrm>
            <a:off x="7550663" y="1455611"/>
            <a:ext cx="3849624" cy="2312521"/>
          </a:xfrm>
          <a:prstGeom prst="rect">
            <a:avLst/>
          </a:prstGeom>
        </p:spPr>
        <p:txBody>
          <a:bodyPr vert="horz" lIns="228600" tIns="228600" rIns="228600" bIns="0" rtlCol="0" anchor="b">
            <a:normAutofit/>
          </a:bodyPr>
          <a:lstStyle/>
          <a:p>
            <a:pPr defTabSz="914400">
              <a:lnSpc>
                <a:spcPct val="80000"/>
              </a:lnSpc>
              <a:spcBef>
                <a:spcPct val="0"/>
              </a:spcBef>
              <a:spcAft>
                <a:spcPts val="600"/>
              </a:spcAft>
            </a:pPr>
            <a:r>
              <a:rPr lang="en-US" sz="4000" spc="-150" dirty="0">
                <a:solidFill>
                  <a:schemeClr val="tx2"/>
                </a:solidFill>
                <a:latin typeface="+mj-lt"/>
                <a:ea typeface="+mj-ea"/>
                <a:cs typeface="+mj-cs"/>
              </a:rPr>
              <a:t>d3 Code for Pie Charts</a:t>
            </a:r>
          </a:p>
        </p:txBody>
      </p:sp>
      <p:sp>
        <p:nvSpPr>
          <p:cNvPr id="112" name="Rectangle 111">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4CC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10;&#10;Description automatically generated">
            <a:extLst>
              <a:ext uri="{FF2B5EF4-FFF2-40B4-BE49-F238E27FC236}">
                <a16:creationId xmlns:a16="http://schemas.microsoft.com/office/drawing/2014/main" id="{1BA65898-6024-4C0D-8AF1-A2339DE60577}"/>
              </a:ext>
            </a:extLst>
          </p:cNvPr>
          <p:cNvPicPr>
            <a:picLocks noChangeAspect="1"/>
          </p:cNvPicPr>
          <p:nvPr/>
        </p:nvPicPr>
        <p:blipFill>
          <a:blip r:embed="rId2"/>
          <a:stretch>
            <a:fillRect/>
          </a:stretch>
        </p:blipFill>
        <p:spPr>
          <a:xfrm>
            <a:off x="856794" y="1494781"/>
            <a:ext cx="5810161" cy="3944272"/>
          </a:xfrm>
          <a:prstGeom prst="rect">
            <a:avLst/>
          </a:prstGeom>
        </p:spPr>
      </p:pic>
    </p:spTree>
    <p:extLst>
      <p:ext uri="{BB962C8B-B14F-4D97-AF65-F5344CB8AC3E}">
        <p14:creationId xmlns:p14="http://schemas.microsoft.com/office/powerpoint/2010/main" val="312482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A3EBAEB-820F-4E59-B096-31E9DA47CBB5}"/>
              </a:ext>
            </a:extLst>
          </p:cNvPr>
          <p:cNvSpPr>
            <a:spLocks noGrp="1"/>
          </p:cNvSpPr>
          <p:nvPr>
            <p:ph type="ctrTitle"/>
          </p:nvPr>
        </p:nvSpPr>
        <p:spPr>
          <a:xfrm>
            <a:off x="2037374" y="1263404"/>
            <a:ext cx="8247189" cy="3115075"/>
          </a:xfrm>
        </p:spPr>
        <p:txBody>
          <a:bodyPr>
            <a:normAutofit/>
          </a:bodyPr>
          <a:lstStyle/>
          <a:p>
            <a:pPr algn="l"/>
            <a:r>
              <a:rPr lang="en-US" sz="2900" dirty="0">
                <a:solidFill>
                  <a:schemeClr val="tx1"/>
                </a:solidFill>
              </a:rPr>
              <a:t>Carbon dioxide (CO₂) is a naturally occurring gas that is essential for life. CO₂ is important for sustaining a habitable temperature for the planet. It is estimated that without these gases, the average surface temperature of the Earth would be about -18 degrees Celsius (-.4 F)¹.</a:t>
            </a:r>
            <a:br>
              <a:rPr lang="en-US" sz="2900" dirty="0">
                <a:solidFill>
                  <a:schemeClr val="tx1"/>
                </a:solidFill>
              </a:rPr>
            </a:br>
            <a:br>
              <a:rPr lang="en-US" sz="2900" dirty="0">
                <a:solidFill>
                  <a:schemeClr val="tx1"/>
                </a:solidFill>
              </a:rPr>
            </a:br>
            <a:r>
              <a:rPr lang="en-US" sz="2900" dirty="0">
                <a:solidFill>
                  <a:schemeClr val="tx1"/>
                </a:solidFill>
              </a:rPr>
              <a:t>Levels of CO₂ have been rising steadily since the start of the Industrial Revolution.</a:t>
            </a:r>
          </a:p>
        </p:txBody>
      </p:sp>
      <p:sp>
        <p:nvSpPr>
          <p:cNvPr id="98" name="Isosceles Triangle 97">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2861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7F49-7B6A-4E68-B59B-057C6BE0CFF0}"/>
              </a:ext>
            </a:extLst>
          </p:cNvPr>
          <p:cNvSpPr>
            <a:spLocks noGrp="1"/>
          </p:cNvSpPr>
          <p:nvPr>
            <p:ph type="title"/>
          </p:nvPr>
        </p:nvSpPr>
        <p:spPr/>
        <p:txBody>
          <a:bodyPr/>
          <a:lstStyle/>
          <a:p>
            <a:r>
              <a:rPr lang="en-US" dirty="0"/>
              <a:t>Future Research</a:t>
            </a:r>
          </a:p>
        </p:txBody>
      </p:sp>
      <p:sp>
        <p:nvSpPr>
          <p:cNvPr id="7" name="TextBox 6">
            <a:extLst>
              <a:ext uri="{FF2B5EF4-FFF2-40B4-BE49-F238E27FC236}">
                <a16:creationId xmlns:a16="http://schemas.microsoft.com/office/drawing/2014/main" id="{1D6ED1FF-DD2A-4896-AAA4-D6488172D9F6}"/>
              </a:ext>
            </a:extLst>
          </p:cNvPr>
          <p:cNvSpPr txBox="1"/>
          <p:nvPr/>
        </p:nvSpPr>
        <p:spPr>
          <a:xfrm>
            <a:off x="5295900" y="1704975"/>
            <a:ext cx="6515100" cy="2862322"/>
          </a:xfrm>
          <a:prstGeom prst="rect">
            <a:avLst/>
          </a:prstGeom>
          <a:noFill/>
        </p:spPr>
        <p:txBody>
          <a:bodyPr wrap="square" rtlCol="0">
            <a:spAutoFit/>
          </a:bodyPr>
          <a:lstStyle/>
          <a:p>
            <a:r>
              <a:rPr lang="en-US" dirty="0"/>
              <a:t>Which policies are most effective at reducing methane emissions from livestock? </a:t>
            </a:r>
          </a:p>
          <a:p>
            <a:endParaRPr lang="en-US" dirty="0"/>
          </a:p>
          <a:p>
            <a:r>
              <a:rPr lang="en-US" dirty="0"/>
              <a:t>To what extent do animal genetics and nutrition influence the amount of methane produced?</a:t>
            </a:r>
          </a:p>
          <a:p>
            <a:endParaRPr lang="en-US" dirty="0"/>
          </a:p>
          <a:p>
            <a:r>
              <a:rPr lang="en-US" dirty="0"/>
              <a:t>What is the relationship between economic stability and methane emissions?</a:t>
            </a:r>
          </a:p>
          <a:p>
            <a:endParaRPr lang="en-US" dirty="0"/>
          </a:p>
          <a:p>
            <a:endParaRPr lang="en-US" dirty="0"/>
          </a:p>
        </p:txBody>
      </p:sp>
    </p:spTree>
    <p:extLst>
      <p:ext uri="{BB962C8B-B14F-4D97-AF65-F5344CB8AC3E}">
        <p14:creationId xmlns:p14="http://schemas.microsoft.com/office/powerpoint/2010/main" val="289748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D1DE57A-5BD2-45DA-9985-C2775CC2CD63}"/>
              </a:ext>
            </a:extLst>
          </p:cNvPr>
          <p:cNvSpPr>
            <a:spLocks noGrp="1"/>
          </p:cNvSpPr>
          <p:nvPr>
            <p:ph type="ctrTitle"/>
          </p:nvPr>
        </p:nvSpPr>
        <p:spPr>
          <a:xfrm>
            <a:off x="7550663" y="863160"/>
            <a:ext cx="3849624" cy="5181214"/>
          </a:xfrm>
        </p:spPr>
        <p:txBody>
          <a:bodyPr>
            <a:normAutofit/>
          </a:bodyPr>
          <a:lstStyle/>
          <a:p>
            <a:r>
              <a:rPr lang="en-US" sz="2400" dirty="0">
                <a:solidFill>
                  <a:schemeClr val="tx2"/>
                </a:solidFill>
              </a:rPr>
              <a:t>While carbon dioxide is typically painted as the bad boy of greenhouse gases, methane is roughly 30 times more potent as a heat-trapping gas.</a:t>
            </a:r>
            <a:r>
              <a:rPr lang="en-US" sz="2400" dirty="0">
                <a:solidFill>
                  <a:schemeClr val="tx2"/>
                </a:solidFill>
                <a:latin typeface="Calibri Light" panose="020F0302020204030204" pitchFamily="34" charset="0"/>
                <a:cs typeface="Calibri Light" panose="020F0302020204030204" pitchFamily="34" charset="0"/>
              </a:rPr>
              <a:t>²</a:t>
            </a:r>
            <a:br>
              <a:rPr lang="en-US" sz="2400" dirty="0">
                <a:solidFill>
                  <a:schemeClr val="tx2"/>
                </a:solidFill>
                <a:latin typeface="Calibri Light" panose="020F0302020204030204" pitchFamily="34" charset="0"/>
                <a:cs typeface="Calibri Light" panose="020F0302020204030204" pitchFamily="34" charset="0"/>
              </a:rPr>
            </a:br>
            <a:br>
              <a:rPr lang="en-US" sz="2400" dirty="0">
                <a:solidFill>
                  <a:schemeClr val="tx2"/>
                </a:solidFill>
                <a:latin typeface="Calibri Light" panose="020F0302020204030204" pitchFamily="34" charset="0"/>
                <a:cs typeface="Calibri Light" panose="020F0302020204030204" pitchFamily="34" charset="0"/>
              </a:rPr>
            </a:br>
            <a:r>
              <a:rPr lang="en-US" sz="2400" dirty="0">
                <a:solidFill>
                  <a:schemeClr val="tx2"/>
                </a:solidFill>
                <a:latin typeface="Calibri Light" panose="020F0302020204030204" pitchFamily="34" charset="0"/>
                <a:cs typeface="Calibri Light" panose="020F0302020204030204" pitchFamily="34" charset="0"/>
              </a:rPr>
              <a:t>Methane is a naturally occurring organic compound, but human activity has increased the amount of greenhouse gas in the atmosphere.</a:t>
            </a:r>
            <a:br>
              <a:rPr lang="en-US" sz="2400" dirty="0">
                <a:solidFill>
                  <a:schemeClr val="tx2"/>
                </a:solidFill>
                <a:latin typeface="Calibri Light" panose="020F0302020204030204" pitchFamily="34" charset="0"/>
                <a:cs typeface="Calibri Light" panose="020F0302020204030204" pitchFamily="34" charset="0"/>
              </a:rPr>
            </a:br>
            <a:br>
              <a:rPr lang="en-US" sz="2400" dirty="0">
                <a:solidFill>
                  <a:schemeClr val="tx2"/>
                </a:solidFill>
                <a:latin typeface="Calibri Light" panose="020F0302020204030204" pitchFamily="34" charset="0"/>
                <a:cs typeface="Calibri Light" panose="020F0302020204030204" pitchFamily="34" charset="0"/>
              </a:rPr>
            </a:br>
            <a:r>
              <a:rPr lang="en-US" sz="2400" dirty="0">
                <a:solidFill>
                  <a:schemeClr val="tx2"/>
                </a:solidFill>
                <a:latin typeface="Calibri Light" panose="020F0302020204030204" pitchFamily="34" charset="0"/>
                <a:cs typeface="Calibri Light" panose="020F0302020204030204" pitchFamily="34" charset="0"/>
              </a:rPr>
              <a:t>In 2016, methane accounted for about 10 percent of all U.S. greenhouse gas emissions from human activities.</a:t>
            </a:r>
            <a:br>
              <a:rPr lang="en-US" sz="1600" dirty="0">
                <a:solidFill>
                  <a:schemeClr val="tx2"/>
                </a:solidFill>
                <a:latin typeface="Calibri Light" panose="020F0302020204030204" pitchFamily="34" charset="0"/>
                <a:cs typeface="Calibri Light" panose="020F0302020204030204" pitchFamily="34" charset="0"/>
              </a:rPr>
            </a:br>
            <a:endParaRPr lang="en-US" sz="1600" dirty="0">
              <a:solidFill>
                <a:schemeClr val="tx2"/>
              </a:solidFill>
            </a:endParaRPr>
          </a:p>
        </p:txBody>
      </p:sp>
      <p:sp>
        <p:nvSpPr>
          <p:cNvPr id="94" name="Rectangle 93">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C96D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mage result for main sources of methane emission">
            <a:extLst>
              <a:ext uri="{FF2B5EF4-FFF2-40B4-BE49-F238E27FC236}">
                <a16:creationId xmlns:a16="http://schemas.microsoft.com/office/drawing/2014/main" id="{D528DACE-C0A6-47A3-B044-1841593BB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217" y="1151419"/>
            <a:ext cx="4835509" cy="455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73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 name="Group 162">
            <a:extLst>
              <a:ext uri="{FF2B5EF4-FFF2-40B4-BE49-F238E27FC236}">
                <a16:creationId xmlns:a16="http://schemas.microsoft.com/office/drawing/2014/main" id="{5BD46425-1A1D-4A85-8298-B2D306740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4" name="Freeform 5">
              <a:extLst>
                <a:ext uri="{FF2B5EF4-FFF2-40B4-BE49-F238E27FC236}">
                  <a16:creationId xmlns:a16="http://schemas.microsoft.com/office/drawing/2014/main" id="{32D4BA3B-71CF-47E6-B1B4-F609DE0D3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5" name="Freeform 6">
              <a:extLst>
                <a:ext uri="{FF2B5EF4-FFF2-40B4-BE49-F238E27FC236}">
                  <a16:creationId xmlns:a16="http://schemas.microsoft.com/office/drawing/2014/main" id="{58551517-8828-4A3F-A12C-97370765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7">
              <a:extLst>
                <a:ext uri="{FF2B5EF4-FFF2-40B4-BE49-F238E27FC236}">
                  <a16:creationId xmlns:a16="http://schemas.microsoft.com/office/drawing/2014/main" id="{BB07D1FC-7636-46B3-B3FD-ED176FC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7" name="Freeform 8">
              <a:extLst>
                <a:ext uri="{FF2B5EF4-FFF2-40B4-BE49-F238E27FC236}">
                  <a16:creationId xmlns:a16="http://schemas.microsoft.com/office/drawing/2014/main" id="{1F8F0514-0BF8-4767-8041-02C5EB5E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8" name="Freeform 9">
              <a:extLst>
                <a:ext uri="{FF2B5EF4-FFF2-40B4-BE49-F238E27FC236}">
                  <a16:creationId xmlns:a16="http://schemas.microsoft.com/office/drawing/2014/main" id="{10C4D70D-CC7C-469A-8112-6751D7C5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10">
              <a:extLst>
                <a:ext uri="{FF2B5EF4-FFF2-40B4-BE49-F238E27FC236}">
                  <a16:creationId xmlns:a16="http://schemas.microsoft.com/office/drawing/2014/main" id="{9B22CD3A-9DEF-4CA7-BCEA-A8FDEE1F5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1">
              <a:extLst>
                <a:ext uri="{FF2B5EF4-FFF2-40B4-BE49-F238E27FC236}">
                  <a16:creationId xmlns:a16="http://schemas.microsoft.com/office/drawing/2014/main" id="{51D97B61-0DD7-406B-AA26-7D18AC60A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12">
              <a:extLst>
                <a:ext uri="{FF2B5EF4-FFF2-40B4-BE49-F238E27FC236}">
                  <a16:creationId xmlns:a16="http://schemas.microsoft.com/office/drawing/2014/main" id="{6E02D9B0-F1F5-4F02-933A-23444ADD8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13">
              <a:extLst>
                <a:ext uri="{FF2B5EF4-FFF2-40B4-BE49-F238E27FC236}">
                  <a16:creationId xmlns:a16="http://schemas.microsoft.com/office/drawing/2014/main" id="{75CED5D4-541F-42BD-A0EC-684012EB8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3" name="Freeform 14">
              <a:extLst>
                <a:ext uri="{FF2B5EF4-FFF2-40B4-BE49-F238E27FC236}">
                  <a16:creationId xmlns:a16="http://schemas.microsoft.com/office/drawing/2014/main" id="{445A774D-6566-4A15-B81A-74407F615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4" name="Freeform 15">
              <a:extLst>
                <a:ext uri="{FF2B5EF4-FFF2-40B4-BE49-F238E27FC236}">
                  <a16:creationId xmlns:a16="http://schemas.microsoft.com/office/drawing/2014/main" id="{E548AE79-DD11-479E-9279-8E116D2B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5" name="Freeform 16">
              <a:extLst>
                <a:ext uri="{FF2B5EF4-FFF2-40B4-BE49-F238E27FC236}">
                  <a16:creationId xmlns:a16="http://schemas.microsoft.com/office/drawing/2014/main" id="{FCADD9C5-9C65-4CD4-96E1-C3581938E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6" name="Freeform 17">
              <a:extLst>
                <a:ext uri="{FF2B5EF4-FFF2-40B4-BE49-F238E27FC236}">
                  <a16:creationId xmlns:a16="http://schemas.microsoft.com/office/drawing/2014/main" id="{A645A873-E20B-46FC-B9BB-C36CF251E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18">
              <a:extLst>
                <a:ext uri="{FF2B5EF4-FFF2-40B4-BE49-F238E27FC236}">
                  <a16:creationId xmlns:a16="http://schemas.microsoft.com/office/drawing/2014/main" id="{3C6EB4E3-4CBF-4658-8CA4-C8EAA0726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19">
              <a:extLst>
                <a:ext uri="{FF2B5EF4-FFF2-40B4-BE49-F238E27FC236}">
                  <a16:creationId xmlns:a16="http://schemas.microsoft.com/office/drawing/2014/main" id="{B6A95A13-3252-4058-8B4E-D86819FBB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20">
              <a:extLst>
                <a:ext uri="{FF2B5EF4-FFF2-40B4-BE49-F238E27FC236}">
                  <a16:creationId xmlns:a16="http://schemas.microsoft.com/office/drawing/2014/main" id="{5F42D653-69CC-49B0-BED9-97FB6A2B6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21">
              <a:extLst>
                <a:ext uri="{FF2B5EF4-FFF2-40B4-BE49-F238E27FC236}">
                  <a16:creationId xmlns:a16="http://schemas.microsoft.com/office/drawing/2014/main" id="{4B356AFF-E927-4EA2-91B4-2CA41148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22">
              <a:extLst>
                <a:ext uri="{FF2B5EF4-FFF2-40B4-BE49-F238E27FC236}">
                  <a16:creationId xmlns:a16="http://schemas.microsoft.com/office/drawing/2014/main" id="{54A60266-1E66-4523-AF44-990090BF4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2" name="Freeform 23">
              <a:extLst>
                <a:ext uri="{FF2B5EF4-FFF2-40B4-BE49-F238E27FC236}">
                  <a16:creationId xmlns:a16="http://schemas.microsoft.com/office/drawing/2014/main" id="{3FA49AC4-8840-4C3B-AE22-2BD2787EC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84" name="Group 183">
            <a:extLst>
              <a:ext uri="{FF2B5EF4-FFF2-40B4-BE49-F238E27FC236}">
                <a16:creationId xmlns:a16="http://schemas.microsoft.com/office/drawing/2014/main" id="{5B00B80E-0BE0-4C6D-8BD5-FD0874C527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85" name="Rectangle 184">
              <a:extLst>
                <a:ext uri="{FF2B5EF4-FFF2-40B4-BE49-F238E27FC236}">
                  <a16:creationId xmlns:a16="http://schemas.microsoft.com/office/drawing/2014/main" id="{9B24B417-22EA-421E-90D7-844E04D5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Isosceles Triangle 185">
              <a:extLst>
                <a:ext uri="{FF2B5EF4-FFF2-40B4-BE49-F238E27FC236}">
                  <a16:creationId xmlns:a16="http://schemas.microsoft.com/office/drawing/2014/main" id="{CCA2A386-3A2C-45AA-BDED-530C2E0E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Rectangle 186">
              <a:extLst>
                <a:ext uri="{FF2B5EF4-FFF2-40B4-BE49-F238E27FC236}">
                  <a16:creationId xmlns:a16="http://schemas.microsoft.com/office/drawing/2014/main" id="{39C281C3-AA5C-41EA-97D0-7C7124152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89" name="Rectangle 188">
            <a:extLst>
              <a:ext uri="{FF2B5EF4-FFF2-40B4-BE49-F238E27FC236}">
                <a16:creationId xmlns:a16="http://schemas.microsoft.com/office/drawing/2014/main" id="{47AE9CCB-1DEA-4274-9B27-9B3DA21A2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3ACB76DB-FB0C-4E62-AF93-D8E390AEF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94" name="Freeform 5">
              <a:extLst>
                <a:ext uri="{FF2B5EF4-FFF2-40B4-BE49-F238E27FC236}">
                  <a16:creationId xmlns:a16="http://schemas.microsoft.com/office/drawing/2014/main" id="{DBC87249-2EC8-46AB-983D-8DDB3DE9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6">
              <a:extLst>
                <a:ext uri="{FF2B5EF4-FFF2-40B4-BE49-F238E27FC236}">
                  <a16:creationId xmlns:a16="http://schemas.microsoft.com/office/drawing/2014/main" id="{3F3951F4-B650-433C-8DA9-19B79B941F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7">
              <a:extLst>
                <a:ext uri="{FF2B5EF4-FFF2-40B4-BE49-F238E27FC236}">
                  <a16:creationId xmlns:a16="http://schemas.microsoft.com/office/drawing/2014/main" id="{AD441202-D3FE-4A67-A18D-7AA822398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8">
              <a:extLst>
                <a:ext uri="{FF2B5EF4-FFF2-40B4-BE49-F238E27FC236}">
                  <a16:creationId xmlns:a16="http://schemas.microsoft.com/office/drawing/2014/main" id="{779C3FD9-134A-4DCB-A34D-C11863F003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Freeform 9">
              <a:extLst>
                <a:ext uri="{FF2B5EF4-FFF2-40B4-BE49-F238E27FC236}">
                  <a16:creationId xmlns:a16="http://schemas.microsoft.com/office/drawing/2014/main" id="{73C98639-C438-4600-85E3-D5E86D5EC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10">
              <a:extLst>
                <a:ext uri="{FF2B5EF4-FFF2-40B4-BE49-F238E27FC236}">
                  <a16:creationId xmlns:a16="http://schemas.microsoft.com/office/drawing/2014/main" id="{AA6417D7-DDAD-445F-875E-E857A9797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11">
              <a:extLst>
                <a:ext uri="{FF2B5EF4-FFF2-40B4-BE49-F238E27FC236}">
                  <a16:creationId xmlns:a16="http://schemas.microsoft.com/office/drawing/2014/main" id="{24DF818C-D52E-436A-9229-5746F4D9ED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Freeform 12">
              <a:extLst>
                <a:ext uri="{FF2B5EF4-FFF2-40B4-BE49-F238E27FC236}">
                  <a16:creationId xmlns:a16="http://schemas.microsoft.com/office/drawing/2014/main" id="{5EB959D5-F630-4898-843B-84F6FBDC4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13">
              <a:extLst>
                <a:ext uri="{FF2B5EF4-FFF2-40B4-BE49-F238E27FC236}">
                  <a16:creationId xmlns:a16="http://schemas.microsoft.com/office/drawing/2014/main" id="{56DA2AAF-F7B7-4C38-8409-DA0E93B1A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14">
              <a:extLst>
                <a:ext uri="{FF2B5EF4-FFF2-40B4-BE49-F238E27FC236}">
                  <a16:creationId xmlns:a16="http://schemas.microsoft.com/office/drawing/2014/main" id="{05CF5626-C89B-4479-93CC-507D44ACF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15">
              <a:extLst>
                <a:ext uri="{FF2B5EF4-FFF2-40B4-BE49-F238E27FC236}">
                  <a16:creationId xmlns:a16="http://schemas.microsoft.com/office/drawing/2014/main" id="{F5C1C150-6C7F-4345-95BB-B1F53CB4C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16">
              <a:extLst>
                <a:ext uri="{FF2B5EF4-FFF2-40B4-BE49-F238E27FC236}">
                  <a16:creationId xmlns:a16="http://schemas.microsoft.com/office/drawing/2014/main" id="{4DC09465-0CF5-422E-874F-9C41C2A2D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17">
              <a:extLst>
                <a:ext uri="{FF2B5EF4-FFF2-40B4-BE49-F238E27FC236}">
                  <a16:creationId xmlns:a16="http://schemas.microsoft.com/office/drawing/2014/main" id="{0D73C780-C19E-4D7C-9DCF-8B8B73C48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18">
              <a:extLst>
                <a:ext uri="{FF2B5EF4-FFF2-40B4-BE49-F238E27FC236}">
                  <a16:creationId xmlns:a16="http://schemas.microsoft.com/office/drawing/2014/main" id="{FDFA5936-78C6-4B8E-A0AB-1697131B7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19">
              <a:extLst>
                <a:ext uri="{FF2B5EF4-FFF2-40B4-BE49-F238E27FC236}">
                  <a16:creationId xmlns:a16="http://schemas.microsoft.com/office/drawing/2014/main" id="{BBEB8B2C-08CB-4937-95F5-37A5AAA36D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20">
              <a:extLst>
                <a:ext uri="{FF2B5EF4-FFF2-40B4-BE49-F238E27FC236}">
                  <a16:creationId xmlns:a16="http://schemas.microsoft.com/office/drawing/2014/main" id="{707B4F5E-2587-4B02-8B78-26187BE870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Freeform 21">
              <a:extLst>
                <a:ext uri="{FF2B5EF4-FFF2-40B4-BE49-F238E27FC236}">
                  <a16:creationId xmlns:a16="http://schemas.microsoft.com/office/drawing/2014/main" id="{B82232A3-F584-4A22-BA8D-DBBD3BDBE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22">
              <a:extLst>
                <a:ext uri="{FF2B5EF4-FFF2-40B4-BE49-F238E27FC236}">
                  <a16:creationId xmlns:a16="http://schemas.microsoft.com/office/drawing/2014/main" id="{6244B538-78CC-4B9E-BD37-043ED1A62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
              <a:extLst>
                <a:ext uri="{FF2B5EF4-FFF2-40B4-BE49-F238E27FC236}">
                  <a16:creationId xmlns:a16="http://schemas.microsoft.com/office/drawing/2014/main" id="{6042FFF9-B85D-4A28-B373-0261C41E1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46BF50D-1D62-4BB1-BB8C-9787C1022154}"/>
              </a:ext>
            </a:extLst>
          </p:cNvPr>
          <p:cNvSpPr>
            <a:spLocks noGrp="1"/>
          </p:cNvSpPr>
          <p:nvPr>
            <p:ph type="title"/>
          </p:nvPr>
        </p:nvSpPr>
        <p:spPr>
          <a:xfrm>
            <a:off x="7550663" y="729088"/>
            <a:ext cx="3849624" cy="5315285"/>
          </a:xfrm>
        </p:spPr>
        <p:txBody>
          <a:bodyPr vert="horz" lIns="228600" tIns="228600" rIns="228600" bIns="0" rtlCol="0" anchor="b">
            <a:noAutofit/>
          </a:bodyPr>
          <a:lstStyle/>
          <a:p>
            <a:pPr marL="0">
              <a:lnSpc>
                <a:spcPct val="100000"/>
              </a:lnSpc>
              <a:buClr>
                <a:srgbClr val="D3D76B"/>
              </a:buClr>
            </a:pPr>
            <a:r>
              <a:rPr lang="en-US" sz="1800" dirty="0">
                <a:solidFill>
                  <a:schemeClr val="tx1"/>
                </a:solidFill>
              </a:rPr>
              <a:t>According to the United Nations Food and Agriculture Organization (UNFAO), agriculture is responsible for 18% of the total  release of greenhouse gases worldwide, more than the whole transportation sector.  Methane from livestock accounted for 39% of all greenhouse gases from agriculture.</a:t>
            </a:r>
            <a:br>
              <a:rPr lang="en-US" sz="1800" dirty="0">
                <a:solidFill>
                  <a:schemeClr val="tx1"/>
                </a:solidFill>
              </a:rPr>
            </a:br>
            <a:br>
              <a:rPr lang="en-US" sz="1800" dirty="0">
                <a:solidFill>
                  <a:schemeClr val="tx1"/>
                </a:solidFill>
              </a:rPr>
            </a:br>
            <a:r>
              <a:rPr lang="en-US" sz="1800" dirty="0">
                <a:solidFill>
                  <a:schemeClr val="tx1"/>
                </a:solidFill>
              </a:rPr>
              <a:t>The EPA lists the following agricultural activities as the top contributors to methane emissions:</a:t>
            </a:r>
            <a:br>
              <a:rPr lang="en-US" sz="1800" dirty="0">
                <a:solidFill>
                  <a:schemeClr val="tx1"/>
                </a:solidFill>
              </a:rPr>
            </a:br>
            <a:r>
              <a:rPr lang="en-US" sz="1800" dirty="0">
                <a:solidFill>
                  <a:schemeClr val="tx1"/>
                </a:solidFill>
              </a:rPr>
              <a:t>- Application of synthetic and organic fertilizers </a:t>
            </a:r>
            <a:br>
              <a:rPr lang="en-US" sz="1800" dirty="0">
                <a:solidFill>
                  <a:schemeClr val="tx1"/>
                </a:solidFill>
              </a:rPr>
            </a:br>
            <a:r>
              <a:rPr lang="en-US" sz="1800" dirty="0">
                <a:solidFill>
                  <a:schemeClr val="tx1"/>
                </a:solidFill>
              </a:rPr>
              <a:t>- Drainage and irrigation practices </a:t>
            </a:r>
            <a:br>
              <a:rPr lang="en-US" sz="1800" dirty="0">
                <a:solidFill>
                  <a:schemeClr val="tx1"/>
                </a:solidFill>
              </a:rPr>
            </a:br>
            <a:r>
              <a:rPr lang="en-US" sz="1800" dirty="0">
                <a:solidFill>
                  <a:schemeClr val="tx1"/>
                </a:solidFill>
              </a:rPr>
              <a:t> - Methane released in livestock digestive processes, also known as enteric fermentation</a:t>
            </a:r>
            <a:br>
              <a:rPr lang="en-US" sz="1800" dirty="0">
                <a:solidFill>
                  <a:schemeClr val="tx1"/>
                </a:solidFill>
              </a:rPr>
            </a:br>
            <a:r>
              <a:rPr lang="en-US" sz="1800" dirty="0">
                <a:solidFill>
                  <a:schemeClr val="tx1"/>
                </a:solidFill>
              </a:rPr>
              <a:t>- Manure treatment and storage methods</a:t>
            </a:r>
            <a:br>
              <a:rPr lang="en-US" sz="1800" dirty="0">
                <a:solidFill>
                  <a:schemeClr val="tx1"/>
                </a:solidFill>
              </a:rPr>
            </a:br>
            <a:endParaRPr lang="en-US" sz="1800" dirty="0">
              <a:solidFill>
                <a:schemeClr val="tx1"/>
              </a:solidFill>
            </a:endParaRPr>
          </a:p>
        </p:txBody>
      </p:sp>
      <p:sp>
        <p:nvSpPr>
          <p:cNvPr id="314" name="Rectangle 313">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A2483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00114A-8196-4901-A36D-5CA0193C1E81}"/>
              </a:ext>
            </a:extLst>
          </p:cNvPr>
          <p:cNvPicPr>
            <a:picLocks noChangeAspect="1"/>
          </p:cNvPicPr>
          <p:nvPr/>
        </p:nvPicPr>
        <p:blipFill>
          <a:blip r:embed="rId2"/>
          <a:stretch>
            <a:fillRect/>
          </a:stretch>
        </p:blipFill>
        <p:spPr>
          <a:xfrm>
            <a:off x="1026356" y="1102571"/>
            <a:ext cx="5551978" cy="4743071"/>
          </a:xfrm>
          <a:prstGeom prst="rect">
            <a:avLst/>
          </a:prstGeom>
        </p:spPr>
      </p:pic>
    </p:spTree>
    <p:extLst>
      <p:ext uri="{BB962C8B-B14F-4D97-AF65-F5344CB8AC3E}">
        <p14:creationId xmlns:p14="http://schemas.microsoft.com/office/powerpoint/2010/main" val="13628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C7738584-4FF5-4587-90CD-7DBC057CB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331FEB8B-34DA-4949-A747-E456AEB605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8" name="Freeform 5">
              <a:extLst>
                <a:ext uri="{FF2B5EF4-FFF2-40B4-BE49-F238E27FC236}">
                  <a16:creationId xmlns:a16="http://schemas.microsoft.com/office/drawing/2014/main" id="{E2C0E37F-AF07-492A-A279-DA26CE7B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6">
              <a:extLst>
                <a:ext uri="{FF2B5EF4-FFF2-40B4-BE49-F238E27FC236}">
                  <a16:creationId xmlns:a16="http://schemas.microsoft.com/office/drawing/2014/main" id="{E5A4CBBD-EE5A-45EC-9BC9-30721DAA5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7">
              <a:extLst>
                <a:ext uri="{FF2B5EF4-FFF2-40B4-BE49-F238E27FC236}">
                  <a16:creationId xmlns:a16="http://schemas.microsoft.com/office/drawing/2014/main" id="{9A72465E-D6CF-4A0B-9D7E-B6A67DE66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
              <a:extLst>
                <a:ext uri="{FF2B5EF4-FFF2-40B4-BE49-F238E27FC236}">
                  <a16:creationId xmlns:a16="http://schemas.microsoft.com/office/drawing/2014/main" id="{8A913FD7-7ADB-4D3A-9EFC-6AEC40800A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9">
              <a:extLst>
                <a:ext uri="{FF2B5EF4-FFF2-40B4-BE49-F238E27FC236}">
                  <a16:creationId xmlns:a16="http://schemas.microsoft.com/office/drawing/2014/main" id="{5317CED2-06BE-474F-A30D-9D288E7F58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0">
              <a:extLst>
                <a:ext uri="{FF2B5EF4-FFF2-40B4-BE49-F238E27FC236}">
                  <a16:creationId xmlns:a16="http://schemas.microsoft.com/office/drawing/2014/main" id="{839863F7-DEBA-4476-AC32-15C58371E9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1">
              <a:extLst>
                <a:ext uri="{FF2B5EF4-FFF2-40B4-BE49-F238E27FC236}">
                  <a16:creationId xmlns:a16="http://schemas.microsoft.com/office/drawing/2014/main" id="{80DAD443-B5AE-471F-85AB-10D53EA9BA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2">
              <a:extLst>
                <a:ext uri="{FF2B5EF4-FFF2-40B4-BE49-F238E27FC236}">
                  <a16:creationId xmlns:a16="http://schemas.microsoft.com/office/drawing/2014/main" id="{4AC256D8-0B2A-4D31-BE8D-C65E8D930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13">
              <a:extLst>
                <a:ext uri="{FF2B5EF4-FFF2-40B4-BE49-F238E27FC236}">
                  <a16:creationId xmlns:a16="http://schemas.microsoft.com/office/drawing/2014/main" id="{2289052D-ADF4-4995-974E-857FE799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4">
              <a:extLst>
                <a:ext uri="{FF2B5EF4-FFF2-40B4-BE49-F238E27FC236}">
                  <a16:creationId xmlns:a16="http://schemas.microsoft.com/office/drawing/2014/main" id="{2AE029EC-182F-4A59-ABB1-2AD3E6A271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5">
              <a:extLst>
                <a:ext uri="{FF2B5EF4-FFF2-40B4-BE49-F238E27FC236}">
                  <a16:creationId xmlns:a16="http://schemas.microsoft.com/office/drawing/2014/main" id="{CB5EAF53-22B7-4CE7-8F2B-E6E5D6C9A8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6">
              <a:extLst>
                <a:ext uri="{FF2B5EF4-FFF2-40B4-BE49-F238E27FC236}">
                  <a16:creationId xmlns:a16="http://schemas.microsoft.com/office/drawing/2014/main" id="{A4F6286A-96AE-4640-8CD9-0A37F72CE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7">
              <a:extLst>
                <a:ext uri="{FF2B5EF4-FFF2-40B4-BE49-F238E27FC236}">
                  <a16:creationId xmlns:a16="http://schemas.microsoft.com/office/drawing/2014/main" id="{B171C312-CDA4-46AE-8FAC-5596269466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8">
              <a:extLst>
                <a:ext uri="{FF2B5EF4-FFF2-40B4-BE49-F238E27FC236}">
                  <a16:creationId xmlns:a16="http://schemas.microsoft.com/office/drawing/2014/main" id="{362D7B25-2A53-4479-86D2-1F008B3913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9">
              <a:extLst>
                <a:ext uri="{FF2B5EF4-FFF2-40B4-BE49-F238E27FC236}">
                  <a16:creationId xmlns:a16="http://schemas.microsoft.com/office/drawing/2014/main" id="{74E4194C-4008-420B-934A-44E4A33998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20">
              <a:extLst>
                <a:ext uri="{FF2B5EF4-FFF2-40B4-BE49-F238E27FC236}">
                  <a16:creationId xmlns:a16="http://schemas.microsoft.com/office/drawing/2014/main" id="{F03EE6E2-6D04-4395-A942-906DD781B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21">
              <a:extLst>
                <a:ext uri="{FF2B5EF4-FFF2-40B4-BE49-F238E27FC236}">
                  <a16:creationId xmlns:a16="http://schemas.microsoft.com/office/drawing/2014/main" id="{C0DA5597-663D-40BF-A49E-7F97CEFC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2">
              <a:extLst>
                <a:ext uri="{FF2B5EF4-FFF2-40B4-BE49-F238E27FC236}">
                  <a16:creationId xmlns:a16="http://schemas.microsoft.com/office/drawing/2014/main" id="{A462B6E4-C0D9-4B39-ACFD-809919B5BA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23">
              <a:extLst>
                <a:ext uri="{FF2B5EF4-FFF2-40B4-BE49-F238E27FC236}">
                  <a16:creationId xmlns:a16="http://schemas.microsoft.com/office/drawing/2014/main" id="{40F996EA-5494-4E45-91A9-BC3AC19FB3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4">
              <a:extLst>
                <a:ext uri="{FF2B5EF4-FFF2-40B4-BE49-F238E27FC236}">
                  <a16:creationId xmlns:a16="http://schemas.microsoft.com/office/drawing/2014/main" id="{E4C72616-3189-4480-878A-47DAE2EAB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5">
              <a:extLst>
                <a:ext uri="{FF2B5EF4-FFF2-40B4-BE49-F238E27FC236}">
                  <a16:creationId xmlns:a16="http://schemas.microsoft.com/office/drawing/2014/main" id="{3A4AD113-F13C-4731-BB21-3E500420DD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0" name="Rectangle 10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D3D76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4" descr="A white cow standing on top of a grass covered field&#10;&#10;Description automatically generated">
            <a:extLst>
              <a:ext uri="{FF2B5EF4-FFF2-40B4-BE49-F238E27FC236}">
                <a16:creationId xmlns:a16="http://schemas.microsoft.com/office/drawing/2014/main" id="{F740F9A6-4845-4556-9AF4-078D0DB663DF}"/>
              </a:ext>
            </a:extLst>
          </p:cNvPr>
          <p:cNvPicPr>
            <a:picLocks noChangeAspect="1"/>
          </p:cNvPicPr>
          <p:nvPr/>
        </p:nvPicPr>
        <p:blipFill rotWithShape="1">
          <a:blip r:embed="rId2"/>
          <a:srcRect l="987" r="10761"/>
          <a:stretch/>
        </p:blipFill>
        <p:spPr>
          <a:xfrm>
            <a:off x="972115" y="960214"/>
            <a:ext cx="5641848" cy="4919472"/>
          </a:xfrm>
          <a:prstGeom prst="rect">
            <a:avLst/>
          </a:prstGeom>
          <a:ln w="12700">
            <a:noFill/>
          </a:ln>
        </p:spPr>
      </p:pic>
      <p:sp>
        <p:nvSpPr>
          <p:cNvPr id="17" name="Content Placeholder 16">
            <a:extLst>
              <a:ext uri="{FF2B5EF4-FFF2-40B4-BE49-F238E27FC236}">
                <a16:creationId xmlns:a16="http://schemas.microsoft.com/office/drawing/2014/main" id="{746CB54E-F640-4128-B088-46D2B39D57A0}"/>
              </a:ext>
            </a:extLst>
          </p:cNvPr>
          <p:cNvSpPr>
            <a:spLocks noGrp="1"/>
          </p:cNvSpPr>
          <p:nvPr>
            <p:ph idx="1"/>
          </p:nvPr>
        </p:nvSpPr>
        <p:spPr>
          <a:xfrm>
            <a:off x="7293817" y="827088"/>
            <a:ext cx="4099607" cy="5189537"/>
          </a:xfrm>
        </p:spPr>
        <p:txBody>
          <a:bodyPr vert="horz" lIns="91440" tIns="45720" rIns="91440" bIns="45720" rtlCol="0">
            <a:normAutofit/>
          </a:bodyPr>
          <a:lstStyle/>
          <a:p>
            <a:pPr marL="0" indent="0">
              <a:buClr>
                <a:srgbClr val="D3D76B"/>
              </a:buClr>
              <a:buNone/>
            </a:pPr>
            <a:r>
              <a:rPr lang="en-US" sz="2000" dirty="0">
                <a:latin typeface="+mj-lt"/>
              </a:rPr>
              <a:t>The UNFAO lists cows as the top contributor of methane emissions in the agricultural sector.  It is estimated that one cow will release 30-50 gallons of methane gas per day during their natural digestive processes.  There are an estimated 1.5 billion cows on Earth.</a:t>
            </a:r>
          </a:p>
        </p:txBody>
      </p:sp>
    </p:spTree>
    <p:extLst>
      <p:ext uri="{BB962C8B-B14F-4D97-AF65-F5344CB8AC3E}">
        <p14:creationId xmlns:p14="http://schemas.microsoft.com/office/powerpoint/2010/main" val="91082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 name="Group 121">
            <a:extLst>
              <a:ext uri="{FF2B5EF4-FFF2-40B4-BE49-F238E27FC236}">
                <a16:creationId xmlns:a16="http://schemas.microsoft.com/office/drawing/2014/main" id="{822FE057-BE05-4741-8284-EF9676E2DD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3" name="Freeform 5">
              <a:extLst>
                <a:ext uri="{FF2B5EF4-FFF2-40B4-BE49-F238E27FC236}">
                  <a16:creationId xmlns:a16="http://schemas.microsoft.com/office/drawing/2014/main" id="{EA7A02D2-EEBB-4EEB-8ABE-56EB0AF9E1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6">
              <a:extLst>
                <a:ext uri="{FF2B5EF4-FFF2-40B4-BE49-F238E27FC236}">
                  <a16:creationId xmlns:a16="http://schemas.microsoft.com/office/drawing/2014/main" id="{DFA4B6AB-6C70-47CD-A5BF-5DC42046E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7">
              <a:extLst>
                <a:ext uri="{FF2B5EF4-FFF2-40B4-BE49-F238E27FC236}">
                  <a16:creationId xmlns:a16="http://schemas.microsoft.com/office/drawing/2014/main" id="{BD11837B-445E-45F6-9CDD-848F7FD02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6" name="Freeform 8">
              <a:extLst>
                <a:ext uri="{FF2B5EF4-FFF2-40B4-BE49-F238E27FC236}">
                  <a16:creationId xmlns:a16="http://schemas.microsoft.com/office/drawing/2014/main" id="{D3888DB2-6D32-426F-A20D-9A32C5B91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9">
              <a:extLst>
                <a:ext uri="{FF2B5EF4-FFF2-40B4-BE49-F238E27FC236}">
                  <a16:creationId xmlns:a16="http://schemas.microsoft.com/office/drawing/2014/main" id="{90FF4613-718A-4971-87A2-2176F248B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0">
              <a:extLst>
                <a:ext uri="{FF2B5EF4-FFF2-40B4-BE49-F238E27FC236}">
                  <a16:creationId xmlns:a16="http://schemas.microsoft.com/office/drawing/2014/main" id="{12456294-B685-48D2-82AB-874FEC431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1">
              <a:extLst>
                <a:ext uri="{FF2B5EF4-FFF2-40B4-BE49-F238E27FC236}">
                  <a16:creationId xmlns:a16="http://schemas.microsoft.com/office/drawing/2014/main" id="{51574C30-0B3B-4D3D-B767-8257528CE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12">
              <a:extLst>
                <a:ext uri="{FF2B5EF4-FFF2-40B4-BE49-F238E27FC236}">
                  <a16:creationId xmlns:a16="http://schemas.microsoft.com/office/drawing/2014/main" id="{A7238EE8-F333-4F0C-B618-12C099FBD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1" name="Freeform 13">
              <a:extLst>
                <a:ext uri="{FF2B5EF4-FFF2-40B4-BE49-F238E27FC236}">
                  <a16:creationId xmlns:a16="http://schemas.microsoft.com/office/drawing/2014/main" id="{AA0A3168-FA1F-4DD7-877D-F12C1AD5E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2" name="Freeform 14">
              <a:extLst>
                <a:ext uri="{FF2B5EF4-FFF2-40B4-BE49-F238E27FC236}">
                  <a16:creationId xmlns:a16="http://schemas.microsoft.com/office/drawing/2014/main" id="{6BDEFF7B-ADD8-4365-9677-718E91E45A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3" name="Freeform 15">
              <a:extLst>
                <a:ext uri="{FF2B5EF4-FFF2-40B4-BE49-F238E27FC236}">
                  <a16:creationId xmlns:a16="http://schemas.microsoft.com/office/drawing/2014/main" id="{7C8BD75C-9A84-4EC0-BAF0-8360D21B5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4" name="Freeform 16">
              <a:extLst>
                <a:ext uri="{FF2B5EF4-FFF2-40B4-BE49-F238E27FC236}">
                  <a16:creationId xmlns:a16="http://schemas.microsoft.com/office/drawing/2014/main" id="{9E9B0039-0282-4530-9D76-FAF0B1A5F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5" name="Freeform 17">
              <a:extLst>
                <a:ext uri="{FF2B5EF4-FFF2-40B4-BE49-F238E27FC236}">
                  <a16:creationId xmlns:a16="http://schemas.microsoft.com/office/drawing/2014/main" id="{02F3D8B9-55F8-4FE2-8966-C2788CD09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18">
              <a:extLst>
                <a:ext uri="{FF2B5EF4-FFF2-40B4-BE49-F238E27FC236}">
                  <a16:creationId xmlns:a16="http://schemas.microsoft.com/office/drawing/2014/main" id="{5DDC17AE-9606-4289-BD04-B931BEFC3C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19">
              <a:extLst>
                <a:ext uri="{FF2B5EF4-FFF2-40B4-BE49-F238E27FC236}">
                  <a16:creationId xmlns:a16="http://schemas.microsoft.com/office/drawing/2014/main" id="{507188FF-5EDB-4B58-ADC6-6CE53FA1E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20">
              <a:extLst>
                <a:ext uri="{FF2B5EF4-FFF2-40B4-BE49-F238E27FC236}">
                  <a16:creationId xmlns:a16="http://schemas.microsoft.com/office/drawing/2014/main" id="{04442101-3369-4CCB-B6FF-B153C682D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21">
              <a:extLst>
                <a:ext uri="{FF2B5EF4-FFF2-40B4-BE49-F238E27FC236}">
                  <a16:creationId xmlns:a16="http://schemas.microsoft.com/office/drawing/2014/main" id="{A17769AA-0522-4208-A322-09A4EA5D6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22">
              <a:extLst>
                <a:ext uri="{FF2B5EF4-FFF2-40B4-BE49-F238E27FC236}">
                  <a16:creationId xmlns:a16="http://schemas.microsoft.com/office/drawing/2014/main" id="{1C84664A-621E-4145-8778-CA8AB2495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1" name="Freeform 23">
              <a:extLst>
                <a:ext uri="{FF2B5EF4-FFF2-40B4-BE49-F238E27FC236}">
                  <a16:creationId xmlns:a16="http://schemas.microsoft.com/office/drawing/2014/main" id="{25FDCFBA-8E26-4F17-840A-45B11E763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79" name="Group 142">
            <a:extLst>
              <a:ext uri="{FF2B5EF4-FFF2-40B4-BE49-F238E27FC236}">
                <a16:creationId xmlns:a16="http://schemas.microsoft.com/office/drawing/2014/main" id="{39B639AC-74A1-48AB-BF9C-43B0DCFE65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44" name="Rectangle 143">
              <a:extLst>
                <a:ext uri="{FF2B5EF4-FFF2-40B4-BE49-F238E27FC236}">
                  <a16:creationId xmlns:a16="http://schemas.microsoft.com/office/drawing/2014/main" id="{0882082C-0F2F-4DB2-ABA4-E89B8225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Isosceles Triangle 144">
              <a:extLst>
                <a:ext uri="{FF2B5EF4-FFF2-40B4-BE49-F238E27FC236}">
                  <a16:creationId xmlns:a16="http://schemas.microsoft.com/office/drawing/2014/main" id="{310ECD7A-540A-48E6-8614-6094C46B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5">
              <a:extLst>
                <a:ext uri="{FF2B5EF4-FFF2-40B4-BE49-F238E27FC236}">
                  <a16:creationId xmlns:a16="http://schemas.microsoft.com/office/drawing/2014/main" id="{E7C2599D-0CE7-45D8-BE5E-70330FEDB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80" name="Rectangle 147">
            <a:extLst>
              <a:ext uri="{FF2B5EF4-FFF2-40B4-BE49-F238E27FC236}">
                <a16:creationId xmlns:a16="http://schemas.microsoft.com/office/drawing/2014/main" id="{6BA2FDA5-B50D-4869-A9E4-FE3482876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49">
            <a:extLst>
              <a:ext uri="{FF2B5EF4-FFF2-40B4-BE49-F238E27FC236}">
                <a16:creationId xmlns:a16="http://schemas.microsoft.com/office/drawing/2014/main" id="{8719EF5A-9662-4032-9FAF-482B7F365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1" name="Freeform 5">
              <a:extLst>
                <a:ext uri="{FF2B5EF4-FFF2-40B4-BE49-F238E27FC236}">
                  <a16:creationId xmlns:a16="http://schemas.microsoft.com/office/drawing/2014/main" id="{B09EF627-D2C7-4C84-9D50-915F16706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6">
              <a:extLst>
                <a:ext uri="{FF2B5EF4-FFF2-40B4-BE49-F238E27FC236}">
                  <a16:creationId xmlns:a16="http://schemas.microsoft.com/office/drawing/2014/main" id="{74BEF4A0-5757-490A-B038-67638E1A7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7">
              <a:extLst>
                <a:ext uri="{FF2B5EF4-FFF2-40B4-BE49-F238E27FC236}">
                  <a16:creationId xmlns:a16="http://schemas.microsoft.com/office/drawing/2014/main" id="{4C3AC746-B0FE-4D19-9544-9DA10919CA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id="{835E3291-B349-4F92-B79A-10BB79277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9">
              <a:extLst>
                <a:ext uri="{FF2B5EF4-FFF2-40B4-BE49-F238E27FC236}">
                  <a16:creationId xmlns:a16="http://schemas.microsoft.com/office/drawing/2014/main" id="{07B4C439-35A4-468A-97E1-73E7266D2B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
              <a:extLst>
                <a:ext uri="{FF2B5EF4-FFF2-40B4-BE49-F238E27FC236}">
                  <a16:creationId xmlns:a16="http://schemas.microsoft.com/office/drawing/2014/main" id="{0EA22B86-8B49-4284-B7E0-FB4EB726A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1">
              <a:extLst>
                <a:ext uri="{FF2B5EF4-FFF2-40B4-BE49-F238E27FC236}">
                  <a16:creationId xmlns:a16="http://schemas.microsoft.com/office/drawing/2014/main" id="{8E154FE7-C4DF-446B-859E-5740B567F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
              <a:extLst>
                <a:ext uri="{FF2B5EF4-FFF2-40B4-BE49-F238E27FC236}">
                  <a16:creationId xmlns:a16="http://schemas.microsoft.com/office/drawing/2014/main" id="{20A880AD-A9E7-48DB-97CB-8DAFCEB0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
              <a:extLst>
                <a:ext uri="{FF2B5EF4-FFF2-40B4-BE49-F238E27FC236}">
                  <a16:creationId xmlns:a16="http://schemas.microsoft.com/office/drawing/2014/main" id="{A9BB1118-4D8A-43CB-8C8E-22B737D6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
              <a:extLst>
                <a:ext uri="{FF2B5EF4-FFF2-40B4-BE49-F238E27FC236}">
                  <a16:creationId xmlns:a16="http://schemas.microsoft.com/office/drawing/2014/main" id="{7F6B27FF-C8CD-43AB-8E9D-99BA48DF86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
              <a:extLst>
                <a:ext uri="{FF2B5EF4-FFF2-40B4-BE49-F238E27FC236}">
                  <a16:creationId xmlns:a16="http://schemas.microsoft.com/office/drawing/2014/main" id="{CE8C0BC7-CD8C-4D81-849A-25CD262E65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id="{8F816503-78FA-4D57-A62B-86B46974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7">
              <a:extLst>
                <a:ext uri="{FF2B5EF4-FFF2-40B4-BE49-F238E27FC236}">
                  <a16:creationId xmlns:a16="http://schemas.microsoft.com/office/drawing/2014/main" id="{C7A095FD-9FA9-4896-840F-4D0AF29757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
              <a:extLst>
                <a:ext uri="{FF2B5EF4-FFF2-40B4-BE49-F238E27FC236}">
                  <a16:creationId xmlns:a16="http://schemas.microsoft.com/office/drawing/2014/main" id="{68841859-C512-4511-8F9B-9B3314C518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9">
              <a:extLst>
                <a:ext uri="{FF2B5EF4-FFF2-40B4-BE49-F238E27FC236}">
                  <a16:creationId xmlns:a16="http://schemas.microsoft.com/office/drawing/2014/main" id="{B80EF06C-4941-45D7-BE91-1889FCDDA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0">
              <a:extLst>
                <a:ext uri="{FF2B5EF4-FFF2-40B4-BE49-F238E27FC236}">
                  <a16:creationId xmlns:a16="http://schemas.microsoft.com/office/drawing/2014/main" id="{230511DA-CD78-49FA-BF0F-0C1CC62A43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1">
              <a:extLst>
                <a:ext uri="{FF2B5EF4-FFF2-40B4-BE49-F238E27FC236}">
                  <a16:creationId xmlns:a16="http://schemas.microsoft.com/office/drawing/2014/main" id="{FA5D240E-A118-4579-9F91-DA7D0C4C29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
              <a:extLst>
                <a:ext uri="{FF2B5EF4-FFF2-40B4-BE49-F238E27FC236}">
                  <a16:creationId xmlns:a16="http://schemas.microsoft.com/office/drawing/2014/main" id="{75602586-A481-4355-95A6-F1FD87735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3">
              <a:extLst>
                <a:ext uri="{FF2B5EF4-FFF2-40B4-BE49-F238E27FC236}">
                  <a16:creationId xmlns:a16="http://schemas.microsoft.com/office/drawing/2014/main" id="{7669BD34-FC24-4406-AD74-FCCD2E182E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2" name="Group 170">
            <a:extLst>
              <a:ext uri="{FF2B5EF4-FFF2-40B4-BE49-F238E27FC236}">
                <a16:creationId xmlns:a16="http://schemas.microsoft.com/office/drawing/2014/main" id="{C6AD5A4D-FCA4-4398-BA49-FA59D134F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5941686" cy="4477933"/>
            <a:chOff x="807084" y="1186483"/>
            <a:chExt cx="5941686" cy="4477933"/>
          </a:xfrm>
        </p:grpSpPr>
        <p:sp>
          <p:nvSpPr>
            <p:cNvPr id="172" name="Rectangle 171">
              <a:extLst>
                <a:ext uri="{FF2B5EF4-FFF2-40B4-BE49-F238E27FC236}">
                  <a16:creationId xmlns:a16="http://schemas.microsoft.com/office/drawing/2014/main" id="{AE2C0B34-EE5C-4C4B-9822-478F05F0C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Isosceles Triangle 39">
              <a:extLst>
                <a:ext uri="{FF2B5EF4-FFF2-40B4-BE49-F238E27FC236}">
                  <a16:creationId xmlns:a16="http://schemas.microsoft.com/office/drawing/2014/main" id="{F9C5F45D-4EEC-444D-9235-CC3184FCE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9C0B8DA9-7BFB-4C70-A5EA-7364DE9ED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B45EE8-4F81-4DBD-8FAD-D9C131AF429F}"/>
              </a:ext>
            </a:extLst>
          </p:cNvPr>
          <p:cNvSpPr>
            <a:spLocks noGrp="1"/>
          </p:cNvSpPr>
          <p:nvPr>
            <p:ph type="title"/>
          </p:nvPr>
        </p:nvSpPr>
        <p:spPr>
          <a:xfrm>
            <a:off x="977374" y="1902668"/>
            <a:ext cx="5593877" cy="1881542"/>
          </a:xfrm>
        </p:spPr>
        <p:txBody>
          <a:bodyPr vert="horz" lIns="228600" tIns="228600" rIns="228600" bIns="0" numCol="1" rtlCol="0" anchor="b">
            <a:noAutofit/>
          </a:bodyPr>
          <a:lstStyle/>
          <a:p>
            <a:pPr>
              <a:lnSpc>
                <a:spcPct val="80000"/>
              </a:lnSpc>
            </a:pPr>
            <a:r>
              <a:rPr lang="en-US" sz="2200" dirty="0"/>
              <a:t>We are going to compare the year over year methane emissions from 1990-2012 with rates of beef consumption for the same period to draw a correlation between the two.  We narrowed our research areas to the following countries:</a:t>
            </a:r>
            <a:br>
              <a:rPr lang="en-US" sz="2800" dirty="0"/>
            </a:br>
            <a:endParaRPr lang="en-US" sz="1600" dirty="0"/>
          </a:p>
        </p:txBody>
      </p:sp>
      <p:sp>
        <p:nvSpPr>
          <p:cNvPr id="183" name="Rectangle 175">
            <a:extLst>
              <a:ext uri="{FF2B5EF4-FFF2-40B4-BE49-F238E27FC236}">
                <a16:creationId xmlns:a16="http://schemas.microsoft.com/office/drawing/2014/main" id="{01E6E8D8-035A-4815-AB5F-DCDE4AC3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60" y="-6706"/>
            <a:ext cx="464103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Earth Globe Americas">
            <a:extLst>
              <a:ext uri="{FF2B5EF4-FFF2-40B4-BE49-F238E27FC236}">
                <a16:creationId xmlns:a16="http://schemas.microsoft.com/office/drawing/2014/main" id="{99B90AAA-9314-40A4-AB02-327A9C71C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4883" y="1493933"/>
            <a:ext cx="3994952" cy="3994952"/>
          </a:xfrm>
          <a:prstGeom prst="rect">
            <a:avLst/>
          </a:prstGeom>
          <a:ln w="9525">
            <a:noFill/>
          </a:ln>
        </p:spPr>
      </p:pic>
      <p:sp>
        <p:nvSpPr>
          <p:cNvPr id="4" name="TextBox 3">
            <a:extLst>
              <a:ext uri="{FF2B5EF4-FFF2-40B4-BE49-F238E27FC236}">
                <a16:creationId xmlns:a16="http://schemas.microsoft.com/office/drawing/2014/main" id="{DB13CADC-89EF-47BD-BBF2-D8B757C3E242}"/>
              </a:ext>
            </a:extLst>
          </p:cNvPr>
          <p:cNvSpPr txBox="1"/>
          <p:nvPr/>
        </p:nvSpPr>
        <p:spPr>
          <a:xfrm>
            <a:off x="1101635" y="3604196"/>
            <a:ext cx="5446710" cy="1754326"/>
          </a:xfrm>
          <a:prstGeom prst="rect">
            <a:avLst/>
          </a:prstGeom>
          <a:noFill/>
        </p:spPr>
        <p:txBody>
          <a:bodyPr wrap="square" numCol="2" rtlCol="0">
            <a:spAutoFit/>
          </a:bodyPr>
          <a:lstStyle/>
          <a:p>
            <a:r>
              <a:rPr lang="en-US" dirty="0">
                <a:solidFill>
                  <a:schemeClr val="bg1"/>
                </a:solidFill>
                <a:latin typeface="+mj-lt"/>
              </a:rPr>
              <a:t>Argentina</a:t>
            </a:r>
            <a:br>
              <a:rPr lang="en-US" dirty="0">
                <a:solidFill>
                  <a:schemeClr val="bg1"/>
                </a:solidFill>
                <a:latin typeface="+mj-lt"/>
              </a:rPr>
            </a:br>
            <a:r>
              <a:rPr lang="en-US" dirty="0">
                <a:solidFill>
                  <a:schemeClr val="bg1"/>
                </a:solidFill>
                <a:latin typeface="+mj-lt"/>
              </a:rPr>
              <a:t>Australia</a:t>
            </a:r>
            <a:br>
              <a:rPr lang="en-US" dirty="0">
                <a:solidFill>
                  <a:schemeClr val="bg1"/>
                </a:solidFill>
                <a:latin typeface="+mj-lt"/>
              </a:rPr>
            </a:br>
            <a:r>
              <a:rPr lang="en-US" dirty="0">
                <a:solidFill>
                  <a:schemeClr val="bg1"/>
                </a:solidFill>
                <a:latin typeface="+mj-lt"/>
              </a:rPr>
              <a:t>Brazil</a:t>
            </a:r>
            <a:br>
              <a:rPr lang="en-US" dirty="0">
                <a:solidFill>
                  <a:schemeClr val="bg1"/>
                </a:solidFill>
                <a:latin typeface="+mj-lt"/>
              </a:rPr>
            </a:br>
            <a:r>
              <a:rPr lang="en-US" dirty="0">
                <a:solidFill>
                  <a:schemeClr val="bg1"/>
                </a:solidFill>
                <a:latin typeface="+mj-lt"/>
              </a:rPr>
              <a:t>Canada</a:t>
            </a:r>
            <a:br>
              <a:rPr lang="en-US" dirty="0">
                <a:solidFill>
                  <a:schemeClr val="bg1"/>
                </a:solidFill>
                <a:latin typeface="+mj-lt"/>
              </a:rPr>
            </a:br>
            <a:r>
              <a:rPr lang="en-US" dirty="0">
                <a:solidFill>
                  <a:schemeClr val="bg1"/>
                </a:solidFill>
                <a:latin typeface="+mj-lt"/>
              </a:rPr>
              <a:t>China</a:t>
            </a:r>
          </a:p>
          <a:p>
            <a:br>
              <a:rPr lang="en-US" dirty="0">
                <a:solidFill>
                  <a:schemeClr val="bg1"/>
                </a:solidFill>
                <a:latin typeface="+mj-lt"/>
              </a:rPr>
            </a:br>
            <a:r>
              <a:rPr lang="en-US" dirty="0">
                <a:solidFill>
                  <a:schemeClr val="bg1"/>
                </a:solidFill>
                <a:latin typeface="+mj-lt"/>
              </a:rPr>
              <a:t>India</a:t>
            </a:r>
            <a:br>
              <a:rPr lang="en-US" dirty="0">
                <a:solidFill>
                  <a:schemeClr val="bg1"/>
                </a:solidFill>
                <a:latin typeface="+mj-lt"/>
              </a:rPr>
            </a:br>
            <a:r>
              <a:rPr lang="en-US" dirty="0">
                <a:solidFill>
                  <a:schemeClr val="bg1"/>
                </a:solidFill>
                <a:latin typeface="+mj-lt"/>
              </a:rPr>
              <a:t>Indonesia</a:t>
            </a:r>
            <a:br>
              <a:rPr lang="en-US" dirty="0">
                <a:solidFill>
                  <a:schemeClr val="bg1"/>
                </a:solidFill>
                <a:latin typeface="+mj-lt"/>
              </a:rPr>
            </a:br>
            <a:r>
              <a:rPr lang="en-US" dirty="0">
                <a:solidFill>
                  <a:schemeClr val="bg1"/>
                </a:solidFill>
                <a:latin typeface="+mj-lt"/>
              </a:rPr>
              <a:t>Russia</a:t>
            </a:r>
            <a:br>
              <a:rPr lang="en-US" dirty="0">
                <a:solidFill>
                  <a:schemeClr val="bg1"/>
                </a:solidFill>
                <a:latin typeface="+mj-lt"/>
              </a:rPr>
            </a:br>
            <a:r>
              <a:rPr lang="en-US" dirty="0">
                <a:solidFill>
                  <a:schemeClr val="bg1"/>
                </a:solidFill>
                <a:latin typeface="+mj-lt"/>
              </a:rPr>
              <a:t>Switzerland</a:t>
            </a:r>
            <a:br>
              <a:rPr lang="en-US" dirty="0">
                <a:solidFill>
                  <a:schemeClr val="bg1"/>
                </a:solidFill>
                <a:latin typeface="+mj-lt"/>
              </a:rPr>
            </a:br>
            <a:r>
              <a:rPr lang="en-US" dirty="0">
                <a:solidFill>
                  <a:schemeClr val="bg1"/>
                </a:solidFill>
                <a:latin typeface="+mj-lt"/>
              </a:rPr>
              <a:t>United States</a:t>
            </a:r>
          </a:p>
        </p:txBody>
      </p:sp>
    </p:spTree>
    <p:extLst>
      <p:ext uri="{BB962C8B-B14F-4D97-AF65-F5344CB8AC3E}">
        <p14:creationId xmlns:p14="http://schemas.microsoft.com/office/powerpoint/2010/main" val="128578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8A35-569D-4C17-A6B7-21BEF86F5586}"/>
              </a:ext>
            </a:extLst>
          </p:cNvPr>
          <p:cNvSpPr>
            <a:spLocks noGrp="1"/>
          </p:cNvSpPr>
          <p:nvPr>
            <p:ph type="title"/>
          </p:nvPr>
        </p:nvSpPr>
        <p:spPr>
          <a:xfrm>
            <a:off x="889000" y="2339669"/>
            <a:ext cx="3500828" cy="2470065"/>
          </a:xfrm>
        </p:spPr>
        <p:txBody>
          <a:bodyPr>
            <a:normAutofit fontScale="90000"/>
          </a:bodyPr>
          <a:lstStyle/>
          <a:p>
            <a:r>
              <a:rPr lang="en-US" sz="2400" dirty="0"/>
              <a:t>Our research supports the theory that there is a correlation between meat consumption and increased methane emissions, as shown with the data for China. The rate of beef consumption increased in the period reviewed and methane emissions also increased.</a:t>
            </a:r>
          </a:p>
        </p:txBody>
      </p:sp>
      <p:pic>
        <p:nvPicPr>
          <p:cNvPr id="4" name="Content Placeholder 3" descr="A screenshot of a cell phone&#10;&#10;Description automatically generated">
            <a:extLst>
              <a:ext uri="{FF2B5EF4-FFF2-40B4-BE49-F238E27FC236}">
                <a16:creationId xmlns:a16="http://schemas.microsoft.com/office/drawing/2014/main" id="{6BB9E2F2-6E18-469F-BCC8-9BD37E445409}"/>
              </a:ext>
            </a:extLst>
          </p:cNvPr>
          <p:cNvPicPr>
            <a:picLocks noGrp="1" noChangeAspect="1"/>
          </p:cNvPicPr>
          <p:nvPr>
            <p:ph sz="half" idx="1"/>
          </p:nvPr>
        </p:nvPicPr>
        <p:blipFill>
          <a:blip r:embed="rId2"/>
          <a:stretch>
            <a:fillRect/>
          </a:stretch>
        </p:blipFill>
        <p:spPr>
          <a:xfrm>
            <a:off x="5120878" y="803275"/>
            <a:ext cx="6269589" cy="2840526"/>
          </a:xfrm>
        </p:spPr>
      </p:pic>
      <p:pic>
        <p:nvPicPr>
          <p:cNvPr id="7" name="Content Placeholder 4">
            <a:extLst>
              <a:ext uri="{FF2B5EF4-FFF2-40B4-BE49-F238E27FC236}">
                <a16:creationId xmlns:a16="http://schemas.microsoft.com/office/drawing/2014/main" id="{CD305256-42A5-444E-9013-898F54A2BF03}"/>
              </a:ext>
            </a:extLst>
          </p:cNvPr>
          <p:cNvPicPr>
            <a:picLocks noGrp="1" noChangeAspect="1"/>
          </p:cNvPicPr>
          <p:nvPr>
            <p:ph sz="half" idx="2"/>
          </p:nvPr>
        </p:nvPicPr>
        <p:blipFill>
          <a:blip r:embed="rId3"/>
          <a:stretch>
            <a:fillRect/>
          </a:stretch>
        </p:blipFill>
        <p:spPr>
          <a:xfrm>
            <a:off x="5120879" y="3671888"/>
            <a:ext cx="6269590" cy="2384425"/>
          </a:xfrm>
          <a:prstGeom prst="rect">
            <a:avLst/>
          </a:prstGeom>
        </p:spPr>
      </p:pic>
    </p:spTree>
    <p:extLst>
      <p:ext uri="{BB962C8B-B14F-4D97-AF65-F5344CB8AC3E}">
        <p14:creationId xmlns:p14="http://schemas.microsoft.com/office/powerpoint/2010/main" val="185755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C814-3665-46C7-BD83-9184B09A53B7}"/>
              </a:ext>
            </a:extLst>
          </p:cNvPr>
          <p:cNvSpPr>
            <a:spLocks noGrp="1"/>
          </p:cNvSpPr>
          <p:nvPr>
            <p:ph type="title"/>
          </p:nvPr>
        </p:nvSpPr>
        <p:spPr/>
        <p:txBody>
          <a:bodyPr>
            <a:noAutofit/>
          </a:bodyPr>
          <a:lstStyle/>
          <a:p>
            <a:r>
              <a:rPr lang="en-US" sz="3200" dirty="0"/>
              <a:t>Conversely, Argentina was able to reduce their methane emission levels while reducing their overall beef consumption.</a:t>
            </a:r>
          </a:p>
        </p:txBody>
      </p:sp>
      <p:pic>
        <p:nvPicPr>
          <p:cNvPr id="6" name="Content Placeholder 5" descr="A screenshot of a cell phone&#10;&#10;Description automatically generated">
            <a:extLst>
              <a:ext uri="{FF2B5EF4-FFF2-40B4-BE49-F238E27FC236}">
                <a16:creationId xmlns:a16="http://schemas.microsoft.com/office/drawing/2014/main" id="{8FD5BA80-4C52-454D-92F9-F510EC920097}"/>
              </a:ext>
            </a:extLst>
          </p:cNvPr>
          <p:cNvPicPr>
            <a:picLocks noGrp="1" noChangeAspect="1"/>
          </p:cNvPicPr>
          <p:nvPr>
            <p:ph sz="half" idx="1"/>
          </p:nvPr>
        </p:nvPicPr>
        <p:blipFill>
          <a:blip r:embed="rId2"/>
          <a:stretch>
            <a:fillRect/>
          </a:stretch>
        </p:blipFill>
        <p:spPr>
          <a:xfrm>
            <a:off x="5120880" y="803274"/>
            <a:ext cx="6269590" cy="2861598"/>
          </a:xfrm>
        </p:spPr>
      </p:pic>
      <p:pic>
        <p:nvPicPr>
          <p:cNvPr id="5" name="Content Placeholder 4">
            <a:extLst>
              <a:ext uri="{FF2B5EF4-FFF2-40B4-BE49-F238E27FC236}">
                <a16:creationId xmlns:a16="http://schemas.microsoft.com/office/drawing/2014/main" id="{A16F44FF-C82D-4725-82A3-0C129BF33AF8}"/>
              </a:ext>
            </a:extLst>
          </p:cNvPr>
          <p:cNvPicPr>
            <a:picLocks noGrp="1" noChangeAspect="1"/>
          </p:cNvPicPr>
          <p:nvPr>
            <p:ph sz="half" idx="2"/>
          </p:nvPr>
        </p:nvPicPr>
        <p:blipFill>
          <a:blip r:embed="rId3"/>
          <a:stretch>
            <a:fillRect/>
          </a:stretch>
        </p:blipFill>
        <p:spPr>
          <a:xfrm>
            <a:off x="5120879" y="3671888"/>
            <a:ext cx="6269590" cy="2384425"/>
          </a:xfrm>
          <a:prstGeom prst="rect">
            <a:avLst/>
          </a:prstGeom>
        </p:spPr>
      </p:pic>
    </p:spTree>
    <p:extLst>
      <p:ext uri="{BB962C8B-B14F-4D97-AF65-F5344CB8AC3E}">
        <p14:creationId xmlns:p14="http://schemas.microsoft.com/office/powerpoint/2010/main" val="3177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8876FC7-262C-4D21-BF78-6A5AC1366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ABE409A9-3B26-4DE4-A0DF-736A57D7D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DDFC98DB-AE56-4BC5-A7FC-E1958210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04C56DFB-4797-43DA-AF68-54F5A0288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A2E5DA65-4E8C-4ED5-BB6A-C4E1072C3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D6D08778-9B28-4AB2-8301-3751F4DAF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B6E71DBF-240E-4319-BE17-2155D0DCA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2235DD60-9149-4F52-BA2C-888BBDF8B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1FDAF4AB-72D9-49A1-A44E-F2E432544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7C74439E-2FCE-4914-B25A-0E2EACF64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6F2AC5F5-24C6-4B21-B2A6-14E2A3DDE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53E026AA-CFCC-425A-AEBB-5AF946E73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CFB34E43-D7A7-44DD-B688-0C80F75A5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79E6D206-E674-40DF-B2D9-F4D4C81F2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B8D71898-E190-48BB-9FA1-B18CFBECD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2FEB4C2-E567-43E3-982F-9FC2F85BB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F3A5AE10-E218-4DE4-8C8A-E5DEF1CF6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6D62A9D-DBC0-4C69-A05C-785CCECCE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45CCB5FD-6E4A-498D-B96B-BB4FCC1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8CB57E2B-3E69-4131-A938-EE548A3E5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83BD171-940D-49F9-A450-D14C7C7B5F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CA28A8C9-77D1-4849-86D2-1275065E2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0C209A80-098E-469E-8C00-C6968D0D3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D400F9E1-E8F2-45AE-AB64-B12ACDD4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3B9BC0E-A5F9-490A-AFB5-3E57ACF15801}"/>
              </a:ext>
            </a:extLst>
          </p:cNvPr>
          <p:cNvSpPr>
            <a:spLocks noGrp="1"/>
          </p:cNvSpPr>
          <p:nvPr>
            <p:ph type="title"/>
          </p:nvPr>
        </p:nvSpPr>
        <p:spPr>
          <a:xfrm>
            <a:off x="2037374" y="1263404"/>
            <a:ext cx="8247189" cy="2272479"/>
          </a:xfrm>
        </p:spPr>
        <p:txBody>
          <a:bodyPr vert="horz" lIns="228600" tIns="228600" rIns="228600" bIns="0" rtlCol="0" anchor="b">
            <a:normAutofit/>
          </a:bodyPr>
          <a:lstStyle/>
          <a:p>
            <a:pPr algn="l">
              <a:lnSpc>
                <a:spcPct val="80000"/>
              </a:lnSpc>
            </a:pPr>
            <a:r>
              <a:rPr lang="en-US" sz="2000" dirty="0">
                <a:solidFill>
                  <a:schemeClr val="tx1"/>
                </a:solidFill>
              </a:rPr>
              <a:t>Following  the passage of a law in California that requires the reduction of methane emissions and other air pollutants by 40 percent by 2030, the  California Air Resources Board ordered a majority of the reductions to come from the diary industry.  But the reductions won’t come from less meat consumption, but from changing the food livestock are fed.  A UC Davis study participant was able to reduce  the  methane produced by enteric fermentation  by almost 50 percent by changing his cattle’s diet to seaweed and molasses.  Another study out of Texas is showing  reduction in emission levels when a probiotic was added to cattle feed.</a:t>
            </a: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2050" name="Picture 2" descr="Image result for cow chewing">
            <a:extLst>
              <a:ext uri="{FF2B5EF4-FFF2-40B4-BE49-F238E27FC236}">
                <a16:creationId xmlns:a16="http://schemas.microsoft.com/office/drawing/2014/main" id="{3A68520C-3480-4F4E-BE94-B11A97108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160" y="3898104"/>
            <a:ext cx="3006665" cy="227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3597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otalTime>237</TotalTime>
  <Words>605</Words>
  <Application>Microsoft Office PowerPoint</Application>
  <PresentationFormat>Widescreen</PresentationFormat>
  <Paragraphs>33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 Light</vt:lpstr>
      <vt:lpstr>Rockwell</vt:lpstr>
      <vt:lpstr>Wingdings</vt:lpstr>
      <vt:lpstr>Atlas</vt:lpstr>
      <vt:lpstr>The Impact of Meat Consumption on Methane Emissions</vt:lpstr>
      <vt:lpstr>Carbon dioxide (CO₂) is a naturally occurring gas that is essential for life. CO₂ is important for sustaining a habitable temperature for the planet. It is estimated that without these gases, the average surface temperature of the Earth would be about -18 degrees Celsius (-.4 F)¹.  Levels of CO₂ have been rising steadily since the start of the Industrial Revolution.</vt:lpstr>
      <vt:lpstr>While carbon dioxide is typically painted as the bad boy of greenhouse gases, methane is roughly 30 times more potent as a heat-trapping gas.²  Methane is a naturally occurring organic compound, but human activity has increased the amount of greenhouse gas in the atmosphere.  In 2016, methane accounted for about 10 percent of all U.S. greenhouse gas emissions from human activities. </vt:lpstr>
      <vt:lpstr>According to the United Nations Food and Agriculture Organization (UNFAO), agriculture is responsible for 18% of the total  release of greenhouse gases worldwide, more than the whole transportation sector.  Methane from livestock accounted for 39% of all greenhouse gases from agriculture.  The EPA lists the following agricultural activities as the top contributors to methane emissions: - Application of synthetic and organic fertilizers  - Drainage and irrigation practices   - Methane released in livestock digestive processes, also known as enteric fermentation - Manure treatment and storage methods </vt:lpstr>
      <vt:lpstr>PowerPoint Presentation</vt:lpstr>
      <vt:lpstr>We are going to compare the year over year methane emissions from 1990-2012 with rates of beef consumption for the same period to draw a correlation between the two.  We narrowed our research areas to the following countries: </vt:lpstr>
      <vt:lpstr>Our research supports the theory that there is a correlation between meat consumption and increased methane emissions, as shown with the data for China. The rate of beef consumption increased in the period reviewed and methane emissions also increased.</vt:lpstr>
      <vt:lpstr>Conversely, Argentina was able to reduce their methane emission levels while reducing their overall beef consumption.</vt:lpstr>
      <vt:lpstr>Following  the passage of a law in California that requires the reduction of methane emissions and other air pollutants by 40 percent by 2030, the  California Air Resources Board ordered a majority of the reductions to come from the diary industry.  But the reductions won’t come from less meat consumption, but from changing the food livestock are fed.  A UC Davis study participant was able to reduce  the  methane produced by enteric fermentation  by almost 50 percent by changing his cattle’s diet to seaweed and molasses.  Another study out of Texas is showing  reduction in emission levels when a probiotic was added to cattle feed.</vt:lpstr>
      <vt:lpstr>Reducing worldwide methane emissions does not rest solely on the meat industry’s shoulders.  Most methane levels are created by human activities such as oil and gas production, waste management and transportation.  The Paris Agreement on climate change is aiming to reduce the global temperature by 2 degrees Celsius of pre-industrial levels.  The countries involved in the Paris Agreement are committed to making  changes in these areas that result in a lower carbon footprint.   </vt:lpstr>
      <vt:lpstr>¹ https://ourworldindata.org/co2-and-other-greenhouse-gas-emissions  ²https://blogs.princeton.edu/research/2014/03/26/a-more-potent-greenhouse-gas-than-co2-methane-emissions-will-leap-as-earth-warms-nature/  https://data.worldbank.org/indicator/EN.ATM.METH.KT.CE?view=chart  https://data.oecd.org/agroutput/meat-consumption.htm  </vt:lpstr>
      <vt:lpstr>Data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Meat Consumption on Methane Emissions</dc:title>
  <dc:creator>Kara Kirby</dc:creator>
  <cp:lastModifiedBy>Rachael Amick</cp:lastModifiedBy>
  <cp:revision>15</cp:revision>
  <dcterms:created xsi:type="dcterms:W3CDTF">2019-03-06T16:42:01Z</dcterms:created>
  <dcterms:modified xsi:type="dcterms:W3CDTF">2019-03-07T00:34:59Z</dcterms:modified>
</cp:coreProperties>
</file>