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2"/>
  </p:notesMasterIdLst>
  <p:sldIdLst>
    <p:sldId id="256" r:id="rId2"/>
    <p:sldId id="257" r:id="rId3"/>
    <p:sldId id="258" r:id="rId4"/>
    <p:sldId id="259" r:id="rId5"/>
    <p:sldId id="265" r:id="rId6"/>
    <p:sldId id="266" r:id="rId7"/>
    <p:sldId id="267" r:id="rId8"/>
    <p:sldId id="268" r:id="rId9"/>
    <p:sldId id="271" r:id="rId10"/>
    <p:sldId id="272" r:id="rId11"/>
    <p:sldId id="273" r:id="rId12"/>
    <p:sldId id="277" r:id="rId13"/>
    <p:sldId id="274" r:id="rId14"/>
    <p:sldId id="275" r:id="rId15"/>
    <p:sldId id="276" r:id="rId16"/>
    <p:sldId id="263" r:id="rId17"/>
    <p:sldId id="278" r:id="rId18"/>
    <p:sldId id="261" r:id="rId19"/>
    <p:sldId id="269"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382" autoAdjust="0"/>
  </p:normalViewPr>
  <p:slideViewPr>
    <p:cSldViewPr snapToGrid="0">
      <p:cViewPr varScale="1">
        <p:scale>
          <a:sx n="112" d="100"/>
          <a:sy n="112"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4A8B9-FD8F-4A34-A347-4BB2416B7FE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A1C56AE-CBE3-4A02-9B58-54802E95629E}">
      <dgm:prSet/>
      <dgm:spPr/>
      <dgm:t>
        <a:bodyPr/>
        <a:lstStyle/>
        <a:p>
          <a:pPr>
            <a:lnSpc>
              <a:spcPct val="100000"/>
            </a:lnSpc>
          </a:pPr>
          <a:r>
            <a:rPr lang="de-DE" b="1"/>
            <a:t>Increase stock:  </a:t>
          </a:r>
          <a:r>
            <a:rPr lang="de-DE"/>
            <a:t>In cases where projected sales signifacantly exceeded our current stock levels, it is advisable to increase our inventory to prevent any potential stockouts and meet customer demand effectively.</a:t>
          </a:r>
          <a:endParaRPr lang="en-US"/>
        </a:p>
      </dgm:t>
    </dgm:pt>
    <dgm:pt modelId="{9602F166-31A2-4B85-89D4-DE2766D847C8}" type="parTrans" cxnId="{8A57945B-E22D-4C27-B0DA-D8BBCD31435E}">
      <dgm:prSet/>
      <dgm:spPr/>
      <dgm:t>
        <a:bodyPr/>
        <a:lstStyle/>
        <a:p>
          <a:endParaRPr lang="en-US"/>
        </a:p>
      </dgm:t>
    </dgm:pt>
    <dgm:pt modelId="{45646F9C-0019-43A0-A01F-41DC35664A19}" type="sibTrans" cxnId="{8A57945B-E22D-4C27-B0DA-D8BBCD31435E}">
      <dgm:prSet/>
      <dgm:spPr/>
      <dgm:t>
        <a:bodyPr/>
        <a:lstStyle/>
        <a:p>
          <a:endParaRPr lang="en-US"/>
        </a:p>
      </dgm:t>
    </dgm:pt>
    <dgm:pt modelId="{42F0719F-9067-4AD8-9363-352C77391D68}">
      <dgm:prSet/>
      <dgm:spPr/>
      <dgm:t>
        <a:bodyPr/>
        <a:lstStyle/>
        <a:p>
          <a:pPr>
            <a:lnSpc>
              <a:spcPct val="100000"/>
            </a:lnSpc>
          </a:pPr>
          <a:r>
            <a:rPr lang="en-US" b="1"/>
            <a:t>No Change:  </a:t>
          </a:r>
          <a:r>
            <a:rPr lang="en-US"/>
            <a:t>For categories with projected sales matching our current stock levels, our supply appears to be well-balanced, and no immediate adjustments are needed.</a:t>
          </a:r>
        </a:p>
      </dgm:t>
    </dgm:pt>
    <dgm:pt modelId="{0305CB86-49C2-4A2E-8C9C-B555E46D63D3}" type="parTrans" cxnId="{5C74904D-E953-446C-AB50-E336D5FAD0BD}">
      <dgm:prSet/>
      <dgm:spPr/>
      <dgm:t>
        <a:bodyPr/>
        <a:lstStyle/>
        <a:p>
          <a:endParaRPr lang="en-US"/>
        </a:p>
      </dgm:t>
    </dgm:pt>
    <dgm:pt modelId="{DFFB0C86-E426-4D43-829F-0F0282310CC1}" type="sibTrans" cxnId="{5C74904D-E953-446C-AB50-E336D5FAD0BD}">
      <dgm:prSet/>
      <dgm:spPr/>
      <dgm:t>
        <a:bodyPr/>
        <a:lstStyle/>
        <a:p>
          <a:endParaRPr lang="en-US"/>
        </a:p>
      </dgm:t>
    </dgm:pt>
    <dgm:pt modelId="{3BFBB30F-FBE4-4D06-AA57-2394D2AABB7B}">
      <dgm:prSet/>
      <dgm:spPr/>
      <dgm:t>
        <a:bodyPr/>
        <a:lstStyle/>
        <a:p>
          <a:pPr>
            <a:lnSpc>
              <a:spcPct val="100000"/>
            </a:lnSpc>
          </a:pPr>
          <a:r>
            <a:rPr lang="en-US" b="1" dirty="0"/>
            <a:t>Category Level:  </a:t>
          </a:r>
          <a:r>
            <a:rPr lang="en-US" dirty="0"/>
            <a:t>We have identified product categories like Smartphones, tablets, laptops with consistent high demands. So, by allocating significant portion of our supply to these high demand categories we can ensure to meet customer orders promptly avoiding cancellations which can contribute to the revenue. </a:t>
          </a:r>
        </a:p>
      </dgm:t>
    </dgm:pt>
    <dgm:pt modelId="{BE273C82-32C8-4838-97B1-DF1F60D0ABB3}" type="parTrans" cxnId="{08521B98-0C53-421D-92A7-ABDA2810D70D}">
      <dgm:prSet/>
      <dgm:spPr/>
      <dgm:t>
        <a:bodyPr/>
        <a:lstStyle/>
        <a:p>
          <a:endParaRPr lang="en-US"/>
        </a:p>
      </dgm:t>
    </dgm:pt>
    <dgm:pt modelId="{783C8B53-9A6E-48F3-AF44-A094A256018F}" type="sibTrans" cxnId="{08521B98-0C53-421D-92A7-ABDA2810D70D}">
      <dgm:prSet/>
      <dgm:spPr/>
      <dgm:t>
        <a:bodyPr/>
        <a:lstStyle/>
        <a:p>
          <a:endParaRPr lang="en-US"/>
        </a:p>
      </dgm:t>
    </dgm:pt>
    <dgm:pt modelId="{2B280A7A-8D0D-44FD-896E-49309AECA676}">
      <dgm:prSet/>
      <dgm:spPr/>
      <dgm:t>
        <a:bodyPr/>
        <a:lstStyle/>
        <a:p>
          <a:pPr>
            <a:lnSpc>
              <a:spcPct val="100000"/>
            </a:lnSpc>
          </a:pPr>
          <a:r>
            <a:rPr lang="en-US" b="1"/>
            <a:t>Brand Level: </a:t>
          </a:r>
          <a:r>
            <a:rPr lang="en-US"/>
            <a:t>Apple, Samsung, Sony &amp; dji are the top sellers with a loyal customer base. We should focus marketing efforts and promotions on these top performing brands to maximize sales and revenue. </a:t>
          </a:r>
        </a:p>
      </dgm:t>
    </dgm:pt>
    <dgm:pt modelId="{0387E597-118D-4089-AF0C-8960F7D2497F}" type="parTrans" cxnId="{A2CCFF3D-1C01-4064-8142-C1FBCFAE7E9C}">
      <dgm:prSet/>
      <dgm:spPr/>
      <dgm:t>
        <a:bodyPr/>
        <a:lstStyle/>
        <a:p>
          <a:endParaRPr lang="en-US"/>
        </a:p>
      </dgm:t>
    </dgm:pt>
    <dgm:pt modelId="{110E12DA-9063-4C3C-9AFB-02D732484D68}" type="sibTrans" cxnId="{A2CCFF3D-1C01-4064-8142-C1FBCFAE7E9C}">
      <dgm:prSet/>
      <dgm:spPr/>
      <dgm:t>
        <a:bodyPr/>
        <a:lstStyle/>
        <a:p>
          <a:endParaRPr lang="en-US"/>
        </a:p>
      </dgm:t>
    </dgm:pt>
    <dgm:pt modelId="{8AAFD810-1E82-4FC0-B2FF-F6542D5EAF08}">
      <dgm:prSet/>
      <dgm:spPr/>
      <dgm:t>
        <a:bodyPr/>
        <a:lstStyle/>
        <a:p>
          <a:pPr>
            <a:lnSpc>
              <a:spcPct val="100000"/>
            </a:lnSpc>
          </a:pPr>
          <a:r>
            <a:rPr lang="en-US" b="1" dirty="0"/>
            <a:t>Product level: </a:t>
          </a:r>
          <a:r>
            <a:rPr lang="en-US" dirty="0"/>
            <a:t>Product 8, Product 2, Product 130, Product 1 etc., are the example SKUs with high sales. We should prioritize restocking of these best-selling SKUs to meet customer demand and capitalize on their popularity. </a:t>
          </a:r>
        </a:p>
      </dgm:t>
    </dgm:pt>
    <dgm:pt modelId="{601B5680-9379-4158-818A-6FC62C5F066D}" type="parTrans" cxnId="{4DCB950D-0F44-4252-9A96-0DAE59BEA520}">
      <dgm:prSet/>
      <dgm:spPr/>
      <dgm:t>
        <a:bodyPr/>
        <a:lstStyle/>
        <a:p>
          <a:endParaRPr lang="en-US"/>
        </a:p>
      </dgm:t>
    </dgm:pt>
    <dgm:pt modelId="{65E8E635-3085-489C-8549-B684136EC0AD}" type="sibTrans" cxnId="{4DCB950D-0F44-4252-9A96-0DAE59BEA520}">
      <dgm:prSet/>
      <dgm:spPr/>
      <dgm:t>
        <a:bodyPr/>
        <a:lstStyle/>
        <a:p>
          <a:endParaRPr lang="en-US"/>
        </a:p>
      </dgm:t>
    </dgm:pt>
    <dgm:pt modelId="{70F2BE68-1B8D-4232-8C64-E4BCAB2513F1}" type="pres">
      <dgm:prSet presAssocID="{4624A8B9-FD8F-4A34-A347-4BB2416B7FE4}" presName="root" presStyleCnt="0">
        <dgm:presLayoutVars>
          <dgm:dir/>
          <dgm:resizeHandles val="exact"/>
        </dgm:presLayoutVars>
      </dgm:prSet>
      <dgm:spPr/>
    </dgm:pt>
    <dgm:pt modelId="{A7A37F22-ABCE-4C18-9FF8-D44616187258}" type="pres">
      <dgm:prSet presAssocID="{8A1C56AE-CBE3-4A02-9B58-54802E95629E}" presName="compNode" presStyleCnt="0"/>
      <dgm:spPr/>
    </dgm:pt>
    <dgm:pt modelId="{DC6E51B6-5FC8-4BF1-8B29-A59BEE0723D5}" type="pres">
      <dgm:prSet presAssocID="{8A1C56AE-CBE3-4A02-9B58-54802E9562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40A9755C-3952-49AF-9198-D4E5F43E329A}" type="pres">
      <dgm:prSet presAssocID="{8A1C56AE-CBE3-4A02-9B58-54802E95629E}" presName="spaceRect" presStyleCnt="0"/>
      <dgm:spPr/>
    </dgm:pt>
    <dgm:pt modelId="{2B431680-934E-4571-B9D5-8D2201D824EB}" type="pres">
      <dgm:prSet presAssocID="{8A1C56AE-CBE3-4A02-9B58-54802E95629E}" presName="textRect" presStyleLbl="revTx" presStyleIdx="0" presStyleCnt="5">
        <dgm:presLayoutVars>
          <dgm:chMax val="1"/>
          <dgm:chPref val="1"/>
        </dgm:presLayoutVars>
      </dgm:prSet>
      <dgm:spPr/>
    </dgm:pt>
    <dgm:pt modelId="{0D8632CF-37D7-4869-A142-C96E971928F8}" type="pres">
      <dgm:prSet presAssocID="{45646F9C-0019-43A0-A01F-41DC35664A19}" presName="sibTrans" presStyleCnt="0"/>
      <dgm:spPr/>
    </dgm:pt>
    <dgm:pt modelId="{84DA48BE-4A68-4824-9EBA-C319284C9A72}" type="pres">
      <dgm:prSet presAssocID="{42F0719F-9067-4AD8-9363-352C77391D68}" presName="compNode" presStyleCnt="0"/>
      <dgm:spPr/>
    </dgm:pt>
    <dgm:pt modelId="{67512561-7818-4714-8A89-6594A0CB3567}" type="pres">
      <dgm:prSet presAssocID="{42F0719F-9067-4AD8-9363-352C77391D68}" presName="iconRect" presStyleLbl="node1" presStyleIdx="1" presStyleCnt="5"/>
      <dgm:spPr/>
    </dgm:pt>
    <dgm:pt modelId="{E45A2150-5C84-42D7-823A-1AC9E6942883}" type="pres">
      <dgm:prSet presAssocID="{42F0719F-9067-4AD8-9363-352C77391D68}" presName="spaceRect" presStyleCnt="0"/>
      <dgm:spPr/>
    </dgm:pt>
    <dgm:pt modelId="{3E669E7A-FB64-422C-9CAA-2A0C05369A8C}" type="pres">
      <dgm:prSet presAssocID="{42F0719F-9067-4AD8-9363-352C77391D68}" presName="textRect" presStyleLbl="revTx" presStyleIdx="1" presStyleCnt="5">
        <dgm:presLayoutVars>
          <dgm:chMax val="1"/>
          <dgm:chPref val="1"/>
        </dgm:presLayoutVars>
      </dgm:prSet>
      <dgm:spPr/>
    </dgm:pt>
    <dgm:pt modelId="{5A1C8F97-A1E7-4A06-8F91-D458CC324A95}" type="pres">
      <dgm:prSet presAssocID="{DFFB0C86-E426-4D43-829F-0F0282310CC1}" presName="sibTrans" presStyleCnt="0"/>
      <dgm:spPr/>
    </dgm:pt>
    <dgm:pt modelId="{35FD8525-219F-4DF7-8695-C978D18B90D5}" type="pres">
      <dgm:prSet presAssocID="{3BFBB30F-FBE4-4D06-AA57-2394D2AABB7B}" presName="compNode" presStyleCnt="0"/>
      <dgm:spPr/>
    </dgm:pt>
    <dgm:pt modelId="{DC4D97B4-4D3A-4DF0-AD2B-4B62C56DD8BD}" type="pres">
      <dgm:prSet presAssocID="{3BFBB30F-FBE4-4D06-AA57-2394D2AABB7B}"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DB367F26-568F-4B5C-9758-C0C9BB2E4363}" type="pres">
      <dgm:prSet presAssocID="{3BFBB30F-FBE4-4D06-AA57-2394D2AABB7B}" presName="spaceRect" presStyleCnt="0"/>
      <dgm:spPr/>
    </dgm:pt>
    <dgm:pt modelId="{21A4FC37-046C-4388-B5B1-69D3D9A61876}" type="pres">
      <dgm:prSet presAssocID="{3BFBB30F-FBE4-4D06-AA57-2394D2AABB7B}" presName="textRect" presStyleLbl="revTx" presStyleIdx="2" presStyleCnt="5">
        <dgm:presLayoutVars>
          <dgm:chMax val="1"/>
          <dgm:chPref val="1"/>
        </dgm:presLayoutVars>
      </dgm:prSet>
      <dgm:spPr/>
    </dgm:pt>
    <dgm:pt modelId="{1E315915-CF10-4B38-AE2E-74960751EEB5}" type="pres">
      <dgm:prSet presAssocID="{783C8B53-9A6E-48F3-AF44-A094A256018F}" presName="sibTrans" presStyleCnt="0"/>
      <dgm:spPr/>
    </dgm:pt>
    <dgm:pt modelId="{48132E7C-551A-4BC7-9788-D155DC5668CC}" type="pres">
      <dgm:prSet presAssocID="{2B280A7A-8D0D-44FD-896E-49309AECA676}" presName="compNode" presStyleCnt="0"/>
      <dgm:spPr/>
    </dgm:pt>
    <dgm:pt modelId="{05801853-F177-4E6D-A89E-06494F5033C7}" type="pres">
      <dgm:prSet presAssocID="{2B280A7A-8D0D-44FD-896E-49309AECA676}"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EE4F1B22-F953-4A77-9893-BF2D44FF36CF}" type="pres">
      <dgm:prSet presAssocID="{2B280A7A-8D0D-44FD-896E-49309AECA676}" presName="spaceRect" presStyleCnt="0"/>
      <dgm:spPr/>
    </dgm:pt>
    <dgm:pt modelId="{D6994DED-4899-4AD5-8F9F-ACCDABCA5E15}" type="pres">
      <dgm:prSet presAssocID="{2B280A7A-8D0D-44FD-896E-49309AECA676}" presName="textRect" presStyleLbl="revTx" presStyleIdx="3" presStyleCnt="5">
        <dgm:presLayoutVars>
          <dgm:chMax val="1"/>
          <dgm:chPref val="1"/>
        </dgm:presLayoutVars>
      </dgm:prSet>
      <dgm:spPr/>
    </dgm:pt>
    <dgm:pt modelId="{D7EAB250-F2B5-4465-BCC8-57ECD90675A0}" type="pres">
      <dgm:prSet presAssocID="{110E12DA-9063-4C3C-9AFB-02D732484D68}" presName="sibTrans" presStyleCnt="0"/>
      <dgm:spPr/>
    </dgm:pt>
    <dgm:pt modelId="{15BBD58B-363C-4C68-BB10-2AA867D650AC}" type="pres">
      <dgm:prSet presAssocID="{8AAFD810-1E82-4FC0-B2FF-F6542D5EAF08}" presName="compNode" presStyleCnt="0"/>
      <dgm:spPr/>
    </dgm:pt>
    <dgm:pt modelId="{D3E8EE17-3D2B-4671-92CB-D270D89B9895}" type="pres">
      <dgm:prSet presAssocID="{8AAFD810-1E82-4FC0-B2FF-F6542D5EAF08}" presName="iconRect" presStyleLbl="node1" presStyleIdx="4" presStyleCnt="5"/>
      <dgm:spPr>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dgm:spPr>
    </dgm:pt>
    <dgm:pt modelId="{A64A57A7-3DA8-4C8C-8D04-18766D83006B}" type="pres">
      <dgm:prSet presAssocID="{8AAFD810-1E82-4FC0-B2FF-F6542D5EAF08}" presName="spaceRect" presStyleCnt="0"/>
      <dgm:spPr/>
    </dgm:pt>
    <dgm:pt modelId="{48FBD1C5-DCC0-482C-A798-80F63A4EA5EE}" type="pres">
      <dgm:prSet presAssocID="{8AAFD810-1E82-4FC0-B2FF-F6542D5EAF08}" presName="textRect" presStyleLbl="revTx" presStyleIdx="4" presStyleCnt="5">
        <dgm:presLayoutVars>
          <dgm:chMax val="1"/>
          <dgm:chPref val="1"/>
        </dgm:presLayoutVars>
      </dgm:prSet>
      <dgm:spPr/>
    </dgm:pt>
  </dgm:ptLst>
  <dgm:cxnLst>
    <dgm:cxn modelId="{CB328408-CA17-408E-B1CF-C0E3E1784328}" type="presOf" srcId="{4624A8B9-FD8F-4A34-A347-4BB2416B7FE4}" destId="{70F2BE68-1B8D-4232-8C64-E4BCAB2513F1}" srcOrd="0" destOrd="0" presId="urn:microsoft.com/office/officeart/2018/2/layout/IconLabelList"/>
    <dgm:cxn modelId="{4DCB950D-0F44-4252-9A96-0DAE59BEA520}" srcId="{4624A8B9-FD8F-4A34-A347-4BB2416B7FE4}" destId="{8AAFD810-1E82-4FC0-B2FF-F6542D5EAF08}" srcOrd="4" destOrd="0" parTransId="{601B5680-9379-4158-818A-6FC62C5F066D}" sibTransId="{65E8E635-3085-489C-8549-B684136EC0AD}"/>
    <dgm:cxn modelId="{89A5D921-14D6-415D-A35B-E9B200574517}" type="presOf" srcId="{3BFBB30F-FBE4-4D06-AA57-2394D2AABB7B}" destId="{21A4FC37-046C-4388-B5B1-69D3D9A61876}" srcOrd="0" destOrd="0" presId="urn:microsoft.com/office/officeart/2018/2/layout/IconLabelList"/>
    <dgm:cxn modelId="{E4D4EC3C-893D-4646-A771-444918BE15CA}" type="presOf" srcId="{2B280A7A-8D0D-44FD-896E-49309AECA676}" destId="{D6994DED-4899-4AD5-8F9F-ACCDABCA5E15}" srcOrd="0" destOrd="0" presId="urn:microsoft.com/office/officeart/2018/2/layout/IconLabelList"/>
    <dgm:cxn modelId="{A2CCFF3D-1C01-4064-8142-C1FBCFAE7E9C}" srcId="{4624A8B9-FD8F-4A34-A347-4BB2416B7FE4}" destId="{2B280A7A-8D0D-44FD-896E-49309AECA676}" srcOrd="3" destOrd="0" parTransId="{0387E597-118D-4089-AF0C-8960F7D2497F}" sibTransId="{110E12DA-9063-4C3C-9AFB-02D732484D68}"/>
    <dgm:cxn modelId="{8A57945B-E22D-4C27-B0DA-D8BBCD31435E}" srcId="{4624A8B9-FD8F-4A34-A347-4BB2416B7FE4}" destId="{8A1C56AE-CBE3-4A02-9B58-54802E95629E}" srcOrd="0" destOrd="0" parTransId="{9602F166-31A2-4B85-89D4-DE2766D847C8}" sibTransId="{45646F9C-0019-43A0-A01F-41DC35664A19}"/>
    <dgm:cxn modelId="{8F72136C-939B-45FC-9015-1269F6240E2E}" type="presOf" srcId="{8AAFD810-1E82-4FC0-B2FF-F6542D5EAF08}" destId="{48FBD1C5-DCC0-482C-A798-80F63A4EA5EE}" srcOrd="0" destOrd="0" presId="urn:microsoft.com/office/officeart/2018/2/layout/IconLabelList"/>
    <dgm:cxn modelId="{5C74904D-E953-446C-AB50-E336D5FAD0BD}" srcId="{4624A8B9-FD8F-4A34-A347-4BB2416B7FE4}" destId="{42F0719F-9067-4AD8-9363-352C77391D68}" srcOrd="1" destOrd="0" parTransId="{0305CB86-49C2-4A2E-8C9C-B555E46D63D3}" sibTransId="{DFFB0C86-E426-4D43-829F-0F0282310CC1}"/>
    <dgm:cxn modelId="{1E4E0279-B0A0-461D-9B87-F84DD129129B}" type="presOf" srcId="{42F0719F-9067-4AD8-9363-352C77391D68}" destId="{3E669E7A-FB64-422C-9CAA-2A0C05369A8C}" srcOrd="0" destOrd="0" presId="urn:microsoft.com/office/officeart/2018/2/layout/IconLabelList"/>
    <dgm:cxn modelId="{08521B98-0C53-421D-92A7-ABDA2810D70D}" srcId="{4624A8B9-FD8F-4A34-A347-4BB2416B7FE4}" destId="{3BFBB30F-FBE4-4D06-AA57-2394D2AABB7B}" srcOrd="2" destOrd="0" parTransId="{BE273C82-32C8-4838-97B1-DF1F60D0ABB3}" sibTransId="{783C8B53-9A6E-48F3-AF44-A094A256018F}"/>
    <dgm:cxn modelId="{581DAEA6-9D52-48CD-AA50-3624E243FADD}" type="presOf" srcId="{8A1C56AE-CBE3-4A02-9B58-54802E95629E}" destId="{2B431680-934E-4571-B9D5-8D2201D824EB}" srcOrd="0" destOrd="0" presId="urn:microsoft.com/office/officeart/2018/2/layout/IconLabelList"/>
    <dgm:cxn modelId="{A8D598BA-E7B5-4F4D-8613-1F448BE9D907}" type="presParOf" srcId="{70F2BE68-1B8D-4232-8C64-E4BCAB2513F1}" destId="{A7A37F22-ABCE-4C18-9FF8-D44616187258}" srcOrd="0" destOrd="0" presId="urn:microsoft.com/office/officeart/2018/2/layout/IconLabelList"/>
    <dgm:cxn modelId="{93A39EBA-2209-4A38-AB03-2F444C44DB04}" type="presParOf" srcId="{A7A37F22-ABCE-4C18-9FF8-D44616187258}" destId="{DC6E51B6-5FC8-4BF1-8B29-A59BEE0723D5}" srcOrd="0" destOrd="0" presId="urn:microsoft.com/office/officeart/2018/2/layout/IconLabelList"/>
    <dgm:cxn modelId="{4C27B7F8-6F3C-4B96-9327-3301357AEB6F}" type="presParOf" srcId="{A7A37F22-ABCE-4C18-9FF8-D44616187258}" destId="{40A9755C-3952-49AF-9198-D4E5F43E329A}" srcOrd="1" destOrd="0" presId="urn:microsoft.com/office/officeart/2018/2/layout/IconLabelList"/>
    <dgm:cxn modelId="{CCA4D030-E5F3-4936-9363-FF285DB4BCA0}" type="presParOf" srcId="{A7A37F22-ABCE-4C18-9FF8-D44616187258}" destId="{2B431680-934E-4571-B9D5-8D2201D824EB}" srcOrd="2" destOrd="0" presId="urn:microsoft.com/office/officeart/2018/2/layout/IconLabelList"/>
    <dgm:cxn modelId="{91F842E8-F363-40C6-8B08-F7E4A57051D9}" type="presParOf" srcId="{70F2BE68-1B8D-4232-8C64-E4BCAB2513F1}" destId="{0D8632CF-37D7-4869-A142-C96E971928F8}" srcOrd="1" destOrd="0" presId="urn:microsoft.com/office/officeart/2018/2/layout/IconLabelList"/>
    <dgm:cxn modelId="{4A7C6650-627B-464F-86FC-2F1FEE179EB5}" type="presParOf" srcId="{70F2BE68-1B8D-4232-8C64-E4BCAB2513F1}" destId="{84DA48BE-4A68-4824-9EBA-C319284C9A72}" srcOrd="2" destOrd="0" presId="urn:microsoft.com/office/officeart/2018/2/layout/IconLabelList"/>
    <dgm:cxn modelId="{24DE77FF-9E3A-4D65-867A-C5DCCBB23C8A}" type="presParOf" srcId="{84DA48BE-4A68-4824-9EBA-C319284C9A72}" destId="{67512561-7818-4714-8A89-6594A0CB3567}" srcOrd="0" destOrd="0" presId="urn:microsoft.com/office/officeart/2018/2/layout/IconLabelList"/>
    <dgm:cxn modelId="{DE53F4DB-B182-482F-AFAF-758981B41319}" type="presParOf" srcId="{84DA48BE-4A68-4824-9EBA-C319284C9A72}" destId="{E45A2150-5C84-42D7-823A-1AC9E6942883}" srcOrd="1" destOrd="0" presId="urn:microsoft.com/office/officeart/2018/2/layout/IconLabelList"/>
    <dgm:cxn modelId="{DFE89921-46BD-4454-A647-AB8E56CD56AD}" type="presParOf" srcId="{84DA48BE-4A68-4824-9EBA-C319284C9A72}" destId="{3E669E7A-FB64-422C-9CAA-2A0C05369A8C}" srcOrd="2" destOrd="0" presId="urn:microsoft.com/office/officeart/2018/2/layout/IconLabelList"/>
    <dgm:cxn modelId="{2574D126-5212-46D5-B26E-42152589BAB0}" type="presParOf" srcId="{70F2BE68-1B8D-4232-8C64-E4BCAB2513F1}" destId="{5A1C8F97-A1E7-4A06-8F91-D458CC324A95}" srcOrd="3" destOrd="0" presId="urn:microsoft.com/office/officeart/2018/2/layout/IconLabelList"/>
    <dgm:cxn modelId="{37104427-CF49-492C-BF83-991750ACC8EA}" type="presParOf" srcId="{70F2BE68-1B8D-4232-8C64-E4BCAB2513F1}" destId="{35FD8525-219F-4DF7-8695-C978D18B90D5}" srcOrd="4" destOrd="0" presId="urn:microsoft.com/office/officeart/2018/2/layout/IconLabelList"/>
    <dgm:cxn modelId="{DB934ECB-3C26-4913-BC76-CC0987929127}" type="presParOf" srcId="{35FD8525-219F-4DF7-8695-C978D18B90D5}" destId="{DC4D97B4-4D3A-4DF0-AD2B-4B62C56DD8BD}" srcOrd="0" destOrd="0" presId="urn:microsoft.com/office/officeart/2018/2/layout/IconLabelList"/>
    <dgm:cxn modelId="{371719AE-7CE4-45C9-A608-FEA79CFEBF9B}" type="presParOf" srcId="{35FD8525-219F-4DF7-8695-C978D18B90D5}" destId="{DB367F26-568F-4B5C-9758-C0C9BB2E4363}" srcOrd="1" destOrd="0" presId="urn:microsoft.com/office/officeart/2018/2/layout/IconLabelList"/>
    <dgm:cxn modelId="{615B7730-4D12-466F-B4C4-8854AFD8FCC4}" type="presParOf" srcId="{35FD8525-219F-4DF7-8695-C978D18B90D5}" destId="{21A4FC37-046C-4388-B5B1-69D3D9A61876}" srcOrd="2" destOrd="0" presId="urn:microsoft.com/office/officeart/2018/2/layout/IconLabelList"/>
    <dgm:cxn modelId="{9D75FC3C-B94D-4CC1-927E-04FA868D0B6C}" type="presParOf" srcId="{70F2BE68-1B8D-4232-8C64-E4BCAB2513F1}" destId="{1E315915-CF10-4B38-AE2E-74960751EEB5}" srcOrd="5" destOrd="0" presId="urn:microsoft.com/office/officeart/2018/2/layout/IconLabelList"/>
    <dgm:cxn modelId="{A52D4A53-AFD3-4D42-92A6-B99394E689FE}" type="presParOf" srcId="{70F2BE68-1B8D-4232-8C64-E4BCAB2513F1}" destId="{48132E7C-551A-4BC7-9788-D155DC5668CC}" srcOrd="6" destOrd="0" presId="urn:microsoft.com/office/officeart/2018/2/layout/IconLabelList"/>
    <dgm:cxn modelId="{A9986192-91FC-4345-8B2A-BD9E4C380F00}" type="presParOf" srcId="{48132E7C-551A-4BC7-9788-D155DC5668CC}" destId="{05801853-F177-4E6D-A89E-06494F5033C7}" srcOrd="0" destOrd="0" presId="urn:microsoft.com/office/officeart/2018/2/layout/IconLabelList"/>
    <dgm:cxn modelId="{8E0EEA0F-0CDC-42A2-811E-833B026ECF95}" type="presParOf" srcId="{48132E7C-551A-4BC7-9788-D155DC5668CC}" destId="{EE4F1B22-F953-4A77-9893-BF2D44FF36CF}" srcOrd="1" destOrd="0" presId="urn:microsoft.com/office/officeart/2018/2/layout/IconLabelList"/>
    <dgm:cxn modelId="{9C969F20-17D4-42F9-B654-72B793E274A4}" type="presParOf" srcId="{48132E7C-551A-4BC7-9788-D155DC5668CC}" destId="{D6994DED-4899-4AD5-8F9F-ACCDABCA5E15}" srcOrd="2" destOrd="0" presId="urn:microsoft.com/office/officeart/2018/2/layout/IconLabelList"/>
    <dgm:cxn modelId="{9E9B0DD3-34A9-4988-93E0-2689CC2D9400}" type="presParOf" srcId="{70F2BE68-1B8D-4232-8C64-E4BCAB2513F1}" destId="{D7EAB250-F2B5-4465-BCC8-57ECD90675A0}" srcOrd="7" destOrd="0" presId="urn:microsoft.com/office/officeart/2018/2/layout/IconLabelList"/>
    <dgm:cxn modelId="{6895E993-08FE-482D-A0BD-B1DD3909C134}" type="presParOf" srcId="{70F2BE68-1B8D-4232-8C64-E4BCAB2513F1}" destId="{15BBD58B-363C-4C68-BB10-2AA867D650AC}" srcOrd="8" destOrd="0" presId="urn:microsoft.com/office/officeart/2018/2/layout/IconLabelList"/>
    <dgm:cxn modelId="{60AFD593-DE59-408C-8D19-1642669507AD}" type="presParOf" srcId="{15BBD58B-363C-4C68-BB10-2AA867D650AC}" destId="{D3E8EE17-3D2B-4671-92CB-D270D89B9895}" srcOrd="0" destOrd="0" presId="urn:microsoft.com/office/officeart/2018/2/layout/IconLabelList"/>
    <dgm:cxn modelId="{F9CAC57F-C451-4EA2-8373-65F15FD2E2C6}" type="presParOf" srcId="{15BBD58B-363C-4C68-BB10-2AA867D650AC}" destId="{A64A57A7-3DA8-4C8C-8D04-18766D83006B}" srcOrd="1" destOrd="0" presId="urn:microsoft.com/office/officeart/2018/2/layout/IconLabelList"/>
    <dgm:cxn modelId="{1464396E-3E8A-4650-BE7C-79796E641F36}" type="presParOf" srcId="{15BBD58B-363C-4C68-BB10-2AA867D650AC}" destId="{48FBD1C5-DCC0-482C-A798-80F63A4EA5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F6BDD7-F495-4616-A8DC-BD591A304B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FA0E186-1C27-44F6-A015-EDBB59B897C3}">
      <dgm:prSet/>
      <dgm:spPr/>
      <dgm:t>
        <a:bodyPr/>
        <a:lstStyle/>
        <a:p>
          <a:r>
            <a:rPr lang="de-DE"/>
            <a:t>Strong positive correlation has been observed between page views and orders. personlized recommendations and dyanmic pricing should be encourged for better conversion rates which can increase the revenue.</a:t>
          </a:r>
          <a:endParaRPr lang="en-US"/>
        </a:p>
      </dgm:t>
    </dgm:pt>
    <dgm:pt modelId="{E8CDA8D2-C9B8-428C-943D-ADE314E6B5C5}" type="parTrans" cxnId="{790FA46A-75C7-40E7-9734-5D91082C1970}">
      <dgm:prSet/>
      <dgm:spPr/>
      <dgm:t>
        <a:bodyPr/>
        <a:lstStyle/>
        <a:p>
          <a:endParaRPr lang="en-US"/>
        </a:p>
      </dgm:t>
    </dgm:pt>
    <dgm:pt modelId="{30C9127E-19C9-4876-A032-0ED589E27A55}" type="sibTrans" cxnId="{790FA46A-75C7-40E7-9734-5D91082C1970}">
      <dgm:prSet/>
      <dgm:spPr/>
      <dgm:t>
        <a:bodyPr/>
        <a:lstStyle/>
        <a:p>
          <a:endParaRPr lang="en-US"/>
        </a:p>
      </dgm:t>
    </dgm:pt>
    <dgm:pt modelId="{A35D2FBD-0996-4CAC-8290-E7D700BCFA56}">
      <dgm:prSet/>
      <dgm:spPr/>
      <dgm:t>
        <a:bodyPr/>
        <a:lstStyle/>
        <a:p>
          <a:r>
            <a:rPr lang="en-US"/>
            <a:t>Improving customer support to proactively address cancellation issues is a crucial step. Additionally, it's essential to conduct in-depth analysis to uncover the underlying reasons behind cancellations like customer cancelled, website issues etc.,</a:t>
          </a:r>
        </a:p>
      </dgm:t>
    </dgm:pt>
    <dgm:pt modelId="{58512201-5545-44D5-B326-F542800A7E0B}" type="parTrans" cxnId="{2AF9C9AB-CB4F-4179-92AB-10D1BCED5672}">
      <dgm:prSet/>
      <dgm:spPr/>
      <dgm:t>
        <a:bodyPr/>
        <a:lstStyle/>
        <a:p>
          <a:endParaRPr lang="en-US"/>
        </a:p>
      </dgm:t>
    </dgm:pt>
    <dgm:pt modelId="{10462A97-2695-424D-A14D-20385727C982}" type="sibTrans" cxnId="{2AF9C9AB-CB4F-4179-92AB-10D1BCED5672}">
      <dgm:prSet/>
      <dgm:spPr/>
      <dgm:t>
        <a:bodyPr/>
        <a:lstStyle/>
        <a:p>
          <a:endParaRPr lang="en-US"/>
        </a:p>
      </dgm:t>
    </dgm:pt>
    <dgm:pt modelId="{AD37D25D-7F5D-4AF6-A9B0-26F187C42998}">
      <dgm:prSet/>
      <dgm:spPr/>
      <dgm:t>
        <a:bodyPr/>
        <a:lstStyle/>
        <a:p>
          <a:r>
            <a:rPr lang="en-US"/>
            <a:t>Reducing overstocking, for the less demand products, which can decrease the maintenance costs.</a:t>
          </a:r>
        </a:p>
      </dgm:t>
    </dgm:pt>
    <dgm:pt modelId="{E60958D8-26E7-42E0-A079-7F583B703837}" type="parTrans" cxnId="{9F91C69B-FB66-48B9-9F21-B7D80E9F79A6}">
      <dgm:prSet/>
      <dgm:spPr/>
      <dgm:t>
        <a:bodyPr/>
        <a:lstStyle/>
        <a:p>
          <a:endParaRPr lang="en-US"/>
        </a:p>
      </dgm:t>
    </dgm:pt>
    <dgm:pt modelId="{C844C63A-F6DC-4DE7-9787-16BE7CC6DCF4}" type="sibTrans" cxnId="{9F91C69B-FB66-48B9-9F21-B7D80E9F79A6}">
      <dgm:prSet/>
      <dgm:spPr/>
      <dgm:t>
        <a:bodyPr/>
        <a:lstStyle/>
        <a:p>
          <a:endParaRPr lang="en-US"/>
        </a:p>
      </dgm:t>
    </dgm:pt>
    <dgm:pt modelId="{C24F2849-F236-4721-B9D0-6BCF5D4856CF}">
      <dgm:prSet/>
      <dgm:spPr/>
      <dgm:t>
        <a:bodyPr/>
        <a:lstStyle/>
        <a:p>
          <a:r>
            <a:rPr lang="en-US"/>
            <a:t>Focusing marketing efforts on underperforming brands and categories by creating targeted campaigns and promotions.</a:t>
          </a:r>
        </a:p>
      </dgm:t>
    </dgm:pt>
    <dgm:pt modelId="{B98AEC4D-E13E-4617-A70F-F1133625D447}" type="parTrans" cxnId="{89FF651B-0B4B-4C8B-9210-4089203E523E}">
      <dgm:prSet/>
      <dgm:spPr/>
      <dgm:t>
        <a:bodyPr/>
        <a:lstStyle/>
        <a:p>
          <a:endParaRPr lang="en-US"/>
        </a:p>
      </dgm:t>
    </dgm:pt>
    <dgm:pt modelId="{FFEAF409-42FF-4488-8A9A-3F4972F14A6D}" type="sibTrans" cxnId="{89FF651B-0B4B-4C8B-9210-4089203E523E}">
      <dgm:prSet/>
      <dgm:spPr/>
      <dgm:t>
        <a:bodyPr/>
        <a:lstStyle/>
        <a:p>
          <a:endParaRPr lang="en-US"/>
        </a:p>
      </dgm:t>
    </dgm:pt>
    <dgm:pt modelId="{F6795393-E727-4F5C-B563-D834F1757B06}">
      <dgm:prSet/>
      <dgm:spPr/>
      <dgm:t>
        <a:bodyPr/>
        <a:lstStyle/>
        <a:p>
          <a:r>
            <a:rPr lang="en-US"/>
            <a:t>Overall, aligning our marketing strategies with the insights gained from our analysis offers a good chance of increasing revenue.</a:t>
          </a:r>
        </a:p>
      </dgm:t>
    </dgm:pt>
    <dgm:pt modelId="{4E7816CE-1A57-4E3C-8399-90A20E1BF162}" type="parTrans" cxnId="{4ABA0BC3-E98D-4503-A689-6563CAFEB18C}">
      <dgm:prSet/>
      <dgm:spPr/>
      <dgm:t>
        <a:bodyPr/>
        <a:lstStyle/>
        <a:p>
          <a:endParaRPr lang="en-US"/>
        </a:p>
      </dgm:t>
    </dgm:pt>
    <dgm:pt modelId="{BD14F5D8-4B80-4508-9610-5DFC8595A7F2}" type="sibTrans" cxnId="{4ABA0BC3-E98D-4503-A689-6563CAFEB18C}">
      <dgm:prSet/>
      <dgm:spPr/>
      <dgm:t>
        <a:bodyPr/>
        <a:lstStyle/>
        <a:p>
          <a:endParaRPr lang="en-US"/>
        </a:p>
      </dgm:t>
    </dgm:pt>
    <dgm:pt modelId="{AF9184B2-31CB-4476-9FD9-F8E1019533EF}" type="pres">
      <dgm:prSet presAssocID="{17F6BDD7-F495-4616-A8DC-BD591A304B4D}" presName="linear" presStyleCnt="0">
        <dgm:presLayoutVars>
          <dgm:animLvl val="lvl"/>
          <dgm:resizeHandles val="exact"/>
        </dgm:presLayoutVars>
      </dgm:prSet>
      <dgm:spPr/>
    </dgm:pt>
    <dgm:pt modelId="{FE800F8B-908B-4C75-AED2-558E299CEB4A}" type="pres">
      <dgm:prSet presAssocID="{4FA0E186-1C27-44F6-A015-EDBB59B897C3}" presName="parentText" presStyleLbl="node1" presStyleIdx="0" presStyleCnt="5">
        <dgm:presLayoutVars>
          <dgm:chMax val="0"/>
          <dgm:bulletEnabled val="1"/>
        </dgm:presLayoutVars>
      </dgm:prSet>
      <dgm:spPr/>
    </dgm:pt>
    <dgm:pt modelId="{973C71E2-41FA-45F9-A78D-60854535B8D6}" type="pres">
      <dgm:prSet presAssocID="{30C9127E-19C9-4876-A032-0ED589E27A55}" presName="spacer" presStyleCnt="0"/>
      <dgm:spPr/>
    </dgm:pt>
    <dgm:pt modelId="{8591454E-EFA4-4B57-BC2A-563E11F5CC51}" type="pres">
      <dgm:prSet presAssocID="{A35D2FBD-0996-4CAC-8290-E7D700BCFA56}" presName="parentText" presStyleLbl="node1" presStyleIdx="1" presStyleCnt="5">
        <dgm:presLayoutVars>
          <dgm:chMax val="0"/>
          <dgm:bulletEnabled val="1"/>
        </dgm:presLayoutVars>
      </dgm:prSet>
      <dgm:spPr/>
    </dgm:pt>
    <dgm:pt modelId="{17BBE97B-8B34-45F4-9A2E-5C7850FA4169}" type="pres">
      <dgm:prSet presAssocID="{10462A97-2695-424D-A14D-20385727C982}" presName="spacer" presStyleCnt="0"/>
      <dgm:spPr/>
    </dgm:pt>
    <dgm:pt modelId="{C6348C12-7039-479C-B0C3-EBCE2A711717}" type="pres">
      <dgm:prSet presAssocID="{AD37D25D-7F5D-4AF6-A9B0-26F187C42998}" presName="parentText" presStyleLbl="node1" presStyleIdx="2" presStyleCnt="5">
        <dgm:presLayoutVars>
          <dgm:chMax val="0"/>
          <dgm:bulletEnabled val="1"/>
        </dgm:presLayoutVars>
      </dgm:prSet>
      <dgm:spPr/>
    </dgm:pt>
    <dgm:pt modelId="{FE5FCEDF-4418-49E3-B2E5-7A60AFFF4B2D}" type="pres">
      <dgm:prSet presAssocID="{C844C63A-F6DC-4DE7-9787-16BE7CC6DCF4}" presName="spacer" presStyleCnt="0"/>
      <dgm:spPr/>
    </dgm:pt>
    <dgm:pt modelId="{77172C0F-643D-4F74-BF34-29D178718100}" type="pres">
      <dgm:prSet presAssocID="{C24F2849-F236-4721-B9D0-6BCF5D4856CF}" presName="parentText" presStyleLbl="node1" presStyleIdx="3" presStyleCnt="5">
        <dgm:presLayoutVars>
          <dgm:chMax val="0"/>
          <dgm:bulletEnabled val="1"/>
        </dgm:presLayoutVars>
      </dgm:prSet>
      <dgm:spPr/>
    </dgm:pt>
    <dgm:pt modelId="{171B82B8-5928-467C-8936-1C86C0F762DF}" type="pres">
      <dgm:prSet presAssocID="{FFEAF409-42FF-4488-8A9A-3F4972F14A6D}" presName="spacer" presStyleCnt="0"/>
      <dgm:spPr/>
    </dgm:pt>
    <dgm:pt modelId="{8B0C9CB6-40F9-4188-903F-D43D9D3E50DE}" type="pres">
      <dgm:prSet presAssocID="{F6795393-E727-4F5C-B563-D834F1757B06}" presName="parentText" presStyleLbl="node1" presStyleIdx="4" presStyleCnt="5">
        <dgm:presLayoutVars>
          <dgm:chMax val="0"/>
          <dgm:bulletEnabled val="1"/>
        </dgm:presLayoutVars>
      </dgm:prSet>
      <dgm:spPr/>
    </dgm:pt>
  </dgm:ptLst>
  <dgm:cxnLst>
    <dgm:cxn modelId="{89FF651B-0B4B-4C8B-9210-4089203E523E}" srcId="{17F6BDD7-F495-4616-A8DC-BD591A304B4D}" destId="{C24F2849-F236-4721-B9D0-6BCF5D4856CF}" srcOrd="3" destOrd="0" parTransId="{B98AEC4D-E13E-4617-A70F-F1133625D447}" sibTransId="{FFEAF409-42FF-4488-8A9A-3F4972F14A6D}"/>
    <dgm:cxn modelId="{C008C03C-D037-4DE6-B628-453EB39EA831}" type="presOf" srcId="{F6795393-E727-4F5C-B563-D834F1757B06}" destId="{8B0C9CB6-40F9-4188-903F-D43D9D3E50DE}" srcOrd="0" destOrd="0" presId="urn:microsoft.com/office/officeart/2005/8/layout/vList2"/>
    <dgm:cxn modelId="{796CFF3D-A042-465F-903E-C1CC62CA5338}" type="presOf" srcId="{A35D2FBD-0996-4CAC-8290-E7D700BCFA56}" destId="{8591454E-EFA4-4B57-BC2A-563E11F5CC51}" srcOrd="0" destOrd="0" presId="urn:microsoft.com/office/officeart/2005/8/layout/vList2"/>
    <dgm:cxn modelId="{790FA46A-75C7-40E7-9734-5D91082C1970}" srcId="{17F6BDD7-F495-4616-A8DC-BD591A304B4D}" destId="{4FA0E186-1C27-44F6-A015-EDBB59B897C3}" srcOrd="0" destOrd="0" parTransId="{E8CDA8D2-C9B8-428C-943D-ADE314E6B5C5}" sibTransId="{30C9127E-19C9-4876-A032-0ED589E27A55}"/>
    <dgm:cxn modelId="{9F91C69B-FB66-48B9-9F21-B7D80E9F79A6}" srcId="{17F6BDD7-F495-4616-A8DC-BD591A304B4D}" destId="{AD37D25D-7F5D-4AF6-A9B0-26F187C42998}" srcOrd="2" destOrd="0" parTransId="{E60958D8-26E7-42E0-A079-7F583B703837}" sibTransId="{C844C63A-F6DC-4DE7-9787-16BE7CC6DCF4}"/>
    <dgm:cxn modelId="{0CA0449E-A2CA-4092-8C86-09D703DE8116}" type="presOf" srcId="{C24F2849-F236-4721-B9D0-6BCF5D4856CF}" destId="{77172C0F-643D-4F74-BF34-29D178718100}" srcOrd="0" destOrd="0" presId="urn:microsoft.com/office/officeart/2005/8/layout/vList2"/>
    <dgm:cxn modelId="{2AF9C9AB-CB4F-4179-92AB-10D1BCED5672}" srcId="{17F6BDD7-F495-4616-A8DC-BD591A304B4D}" destId="{A35D2FBD-0996-4CAC-8290-E7D700BCFA56}" srcOrd="1" destOrd="0" parTransId="{58512201-5545-44D5-B326-F542800A7E0B}" sibTransId="{10462A97-2695-424D-A14D-20385727C982}"/>
    <dgm:cxn modelId="{06974EB6-E2DC-426A-B302-B20F0A82527C}" type="presOf" srcId="{17F6BDD7-F495-4616-A8DC-BD591A304B4D}" destId="{AF9184B2-31CB-4476-9FD9-F8E1019533EF}" srcOrd="0" destOrd="0" presId="urn:microsoft.com/office/officeart/2005/8/layout/vList2"/>
    <dgm:cxn modelId="{0A48DFC2-559C-48D5-96DC-88C87AF07E46}" type="presOf" srcId="{AD37D25D-7F5D-4AF6-A9B0-26F187C42998}" destId="{C6348C12-7039-479C-B0C3-EBCE2A711717}" srcOrd="0" destOrd="0" presId="urn:microsoft.com/office/officeart/2005/8/layout/vList2"/>
    <dgm:cxn modelId="{4ABA0BC3-E98D-4503-A689-6563CAFEB18C}" srcId="{17F6BDD7-F495-4616-A8DC-BD591A304B4D}" destId="{F6795393-E727-4F5C-B563-D834F1757B06}" srcOrd="4" destOrd="0" parTransId="{4E7816CE-1A57-4E3C-8399-90A20E1BF162}" sibTransId="{BD14F5D8-4B80-4508-9610-5DFC8595A7F2}"/>
    <dgm:cxn modelId="{AA7BACF6-FB4E-402B-B422-DD61668476EC}" type="presOf" srcId="{4FA0E186-1C27-44F6-A015-EDBB59B897C3}" destId="{FE800F8B-908B-4C75-AED2-558E299CEB4A}" srcOrd="0" destOrd="0" presId="urn:microsoft.com/office/officeart/2005/8/layout/vList2"/>
    <dgm:cxn modelId="{16675B86-26E7-414E-B974-C9A269B66072}" type="presParOf" srcId="{AF9184B2-31CB-4476-9FD9-F8E1019533EF}" destId="{FE800F8B-908B-4C75-AED2-558E299CEB4A}" srcOrd="0" destOrd="0" presId="urn:microsoft.com/office/officeart/2005/8/layout/vList2"/>
    <dgm:cxn modelId="{252882B5-A3F6-496E-8C3D-E73188611F87}" type="presParOf" srcId="{AF9184B2-31CB-4476-9FD9-F8E1019533EF}" destId="{973C71E2-41FA-45F9-A78D-60854535B8D6}" srcOrd="1" destOrd="0" presId="urn:microsoft.com/office/officeart/2005/8/layout/vList2"/>
    <dgm:cxn modelId="{6CC52721-2997-4B1D-BB11-E1F6ADD442CF}" type="presParOf" srcId="{AF9184B2-31CB-4476-9FD9-F8E1019533EF}" destId="{8591454E-EFA4-4B57-BC2A-563E11F5CC51}" srcOrd="2" destOrd="0" presId="urn:microsoft.com/office/officeart/2005/8/layout/vList2"/>
    <dgm:cxn modelId="{C81F8B59-10D4-426F-951F-9D47B6D1A082}" type="presParOf" srcId="{AF9184B2-31CB-4476-9FD9-F8E1019533EF}" destId="{17BBE97B-8B34-45F4-9A2E-5C7850FA4169}" srcOrd="3" destOrd="0" presId="urn:microsoft.com/office/officeart/2005/8/layout/vList2"/>
    <dgm:cxn modelId="{C1DF9E3B-51F4-410B-82CB-3080FF3519B0}" type="presParOf" srcId="{AF9184B2-31CB-4476-9FD9-F8E1019533EF}" destId="{C6348C12-7039-479C-B0C3-EBCE2A711717}" srcOrd="4" destOrd="0" presId="urn:microsoft.com/office/officeart/2005/8/layout/vList2"/>
    <dgm:cxn modelId="{EEE59D51-9AB8-4AEA-9354-E4F873FF1D7E}" type="presParOf" srcId="{AF9184B2-31CB-4476-9FD9-F8E1019533EF}" destId="{FE5FCEDF-4418-49E3-B2E5-7A60AFFF4B2D}" srcOrd="5" destOrd="0" presId="urn:microsoft.com/office/officeart/2005/8/layout/vList2"/>
    <dgm:cxn modelId="{B7E62E67-1678-4AA5-87E8-B3BF33B80DF0}" type="presParOf" srcId="{AF9184B2-31CB-4476-9FD9-F8E1019533EF}" destId="{77172C0F-643D-4F74-BF34-29D178718100}" srcOrd="6" destOrd="0" presId="urn:microsoft.com/office/officeart/2005/8/layout/vList2"/>
    <dgm:cxn modelId="{5CA40337-5215-4093-A772-E063487CF520}" type="presParOf" srcId="{AF9184B2-31CB-4476-9FD9-F8E1019533EF}" destId="{171B82B8-5928-467C-8936-1C86C0F762DF}" srcOrd="7" destOrd="0" presId="urn:microsoft.com/office/officeart/2005/8/layout/vList2"/>
    <dgm:cxn modelId="{391B48FE-5A39-4EA2-BD11-4FAF221995EA}" type="presParOf" srcId="{AF9184B2-31CB-4476-9FD9-F8E1019533EF}" destId="{8B0C9CB6-40F9-4188-903F-D43D9D3E50DE}"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E51B6-5FC8-4BF1-8B29-A59BEE0723D5}">
      <dsp:nvSpPr>
        <dsp:cNvPr id="0" name=""/>
        <dsp:cNvSpPr/>
      </dsp:nvSpPr>
      <dsp:spPr>
        <a:xfrm>
          <a:off x="492090" y="704003"/>
          <a:ext cx="800507" cy="800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31680-934E-4571-B9D5-8D2201D824EB}">
      <dsp:nvSpPr>
        <dsp:cNvPr id="0" name=""/>
        <dsp:cNvSpPr/>
      </dsp:nvSpPr>
      <dsp:spPr>
        <a:xfrm>
          <a:off x="2891" y="2018098"/>
          <a:ext cx="1778906" cy="2109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b="1" kern="1200"/>
            <a:t>Increase stock:  </a:t>
          </a:r>
          <a:r>
            <a:rPr lang="de-DE" sz="1100" kern="1200"/>
            <a:t>In cases where projected sales signifacantly exceeded our current stock levels, it is advisable to increase our inventory to prevent any potential stockouts and meet customer demand effectively.</a:t>
          </a:r>
          <a:endParaRPr lang="en-US" sz="1100" kern="1200"/>
        </a:p>
      </dsp:txBody>
      <dsp:txXfrm>
        <a:off x="2891" y="2018098"/>
        <a:ext cx="1778906" cy="2109671"/>
      </dsp:txXfrm>
    </dsp:sp>
    <dsp:sp modelId="{67512561-7818-4714-8A89-6594A0CB3567}">
      <dsp:nvSpPr>
        <dsp:cNvPr id="0" name=""/>
        <dsp:cNvSpPr/>
      </dsp:nvSpPr>
      <dsp:spPr>
        <a:xfrm>
          <a:off x="2582305" y="704003"/>
          <a:ext cx="800507" cy="8005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69E7A-FB64-422C-9CAA-2A0C05369A8C}">
      <dsp:nvSpPr>
        <dsp:cNvPr id="0" name=""/>
        <dsp:cNvSpPr/>
      </dsp:nvSpPr>
      <dsp:spPr>
        <a:xfrm>
          <a:off x="2093106" y="2018098"/>
          <a:ext cx="1778906" cy="2109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No Change:  </a:t>
          </a:r>
          <a:r>
            <a:rPr lang="en-US" sz="1100" kern="1200"/>
            <a:t>For categories with projected sales matching our current stock levels, our supply appears to be well-balanced, and no immediate adjustments are needed.</a:t>
          </a:r>
        </a:p>
      </dsp:txBody>
      <dsp:txXfrm>
        <a:off x="2093106" y="2018098"/>
        <a:ext cx="1778906" cy="2109671"/>
      </dsp:txXfrm>
    </dsp:sp>
    <dsp:sp modelId="{DC4D97B4-4D3A-4DF0-AD2B-4B62C56DD8BD}">
      <dsp:nvSpPr>
        <dsp:cNvPr id="0" name=""/>
        <dsp:cNvSpPr/>
      </dsp:nvSpPr>
      <dsp:spPr>
        <a:xfrm>
          <a:off x="4672520" y="704003"/>
          <a:ext cx="800507" cy="800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4FC37-046C-4388-B5B1-69D3D9A61876}">
      <dsp:nvSpPr>
        <dsp:cNvPr id="0" name=""/>
        <dsp:cNvSpPr/>
      </dsp:nvSpPr>
      <dsp:spPr>
        <a:xfrm>
          <a:off x="4183321" y="2018098"/>
          <a:ext cx="1778906" cy="2109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Category Level:  </a:t>
          </a:r>
          <a:r>
            <a:rPr lang="en-US" sz="1100" kern="1200" dirty="0"/>
            <a:t>We have identified product categories like Smartphones, tablets, laptops with consistent high demands. So, by allocating significant portion of our supply to these high demand categories we can ensure to meet customer orders promptly avoiding cancellations which can contribute to the revenue. </a:t>
          </a:r>
        </a:p>
      </dsp:txBody>
      <dsp:txXfrm>
        <a:off x="4183321" y="2018098"/>
        <a:ext cx="1778906" cy="2109671"/>
      </dsp:txXfrm>
    </dsp:sp>
    <dsp:sp modelId="{05801853-F177-4E6D-A89E-06494F5033C7}">
      <dsp:nvSpPr>
        <dsp:cNvPr id="0" name=""/>
        <dsp:cNvSpPr/>
      </dsp:nvSpPr>
      <dsp:spPr>
        <a:xfrm>
          <a:off x="6762735" y="704003"/>
          <a:ext cx="800507" cy="800507"/>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94DED-4899-4AD5-8F9F-ACCDABCA5E15}">
      <dsp:nvSpPr>
        <dsp:cNvPr id="0" name=""/>
        <dsp:cNvSpPr/>
      </dsp:nvSpPr>
      <dsp:spPr>
        <a:xfrm>
          <a:off x="6273536" y="2018098"/>
          <a:ext cx="1778906" cy="2109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Brand Level: </a:t>
          </a:r>
          <a:r>
            <a:rPr lang="en-US" sz="1100" kern="1200"/>
            <a:t>Apple, Samsung, Sony &amp; dji are the top sellers with a loyal customer base. We should focus marketing efforts and promotions on these top performing brands to maximize sales and revenue. </a:t>
          </a:r>
        </a:p>
      </dsp:txBody>
      <dsp:txXfrm>
        <a:off x="6273536" y="2018098"/>
        <a:ext cx="1778906" cy="2109671"/>
      </dsp:txXfrm>
    </dsp:sp>
    <dsp:sp modelId="{D3E8EE17-3D2B-4671-92CB-D270D89B9895}">
      <dsp:nvSpPr>
        <dsp:cNvPr id="0" name=""/>
        <dsp:cNvSpPr/>
      </dsp:nvSpPr>
      <dsp:spPr>
        <a:xfrm>
          <a:off x="8852950" y="704003"/>
          <a:ext cx="800507" cy="800507"/>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BD1C5-DCC0-482C-A798-80F63A4EA5EE}">
      <dsp:nvSpPr>
        <dsp:cNvPr id="0" name=""/>
        <dsp:cNvSpPr/>
      </dsp:nvSpPr>
      <dsp:spPr>
        <a:xfrm>
          <a:off x="8363751" y="2018098"/>
          <a:ext cx="1778906" cy="2109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Product level: </a:t>
          </a:r>
          <a:r>
            <a:rPr lang="en-US" sz="1100" kern="1200" dirty="0"/>
            <a:t>Product 8, Product 2, Product 130, Product 1 etc., are the example SKUs with high sales. We should prioritize restocking of these best-selling SKUs to meet customer demand and capitalize on their popularity. </a:t>
          </a:r>
        </a:p>
      </dsp:txBody>
      <dsp:txXfrm>
        <a:off x="8363751" y="2018098"/>
        <a:ext cx="1778906" cy="2109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00F8B-908B-4C75-AED2-558E299CEB4A}">
      <dsp:nvSpPr>
        <dsp:cNvPr id="0" name=""/>
        <dsp:cNvSpPr/>
      </dsp:nvSpPr>
      <dsp:spPr>
        <a:xfrm>
          <a:off x="0" y="385157"/>
          <a:ext cx="5141912" cy="8973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de-DE" sz="1300" kern="1200"/>
            <a:t>Strong positive correlation has been observed between page views and orders. personlized recommendations and dyanmic pricing should be encourged for better conversion rates which can increase the revenue.</a:t>
          </a:r>
          <a:endParaRPr lang="en-US" sz="1300" kern="1200"/>
        </a:p>
      </dsp:txBody>
      <dsp:txXfrm>
        <a:off x="43807" y="428964"/>
        <a:ext cx="5054298" cy="809776"/>
      </dsp:txXfrm>
    </dsp:sp>
    <dsp:sp modelId="{8591454E-EFA4-4B57-BC2A-563E11F5CC51}">
      <dsp:nvSpPr>
        <dsp:cNvPr id="0" name=""/>
        <dsp:cNvSpPr/>
      </dsp:nvSpPr>
      <dsp:spPr>
        <a:xfrm>
          <a:off x="0" y="1319987"/>
          <a:ext cx="5141912" cy="897390"/>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Improving customer support to proactively address cancellation issues is a crucial step. Additionally, it's essential to conduct in-depth analysis to uncover the underlying reasons behind cancellations like customer cancelled, website issues etc.,</a:t>
          </a:r>
        </a:p>
      </dsp:txBody>
      <dsp:txXfrm>
        <a:off x="43807" y="1363794"/>
        <a:ext cx="5054298" cy="809776"/>
      </dsp:txXfrm>
    </dsp:sp>
    <dsp:sp modelId="{C6348C12-7039-479C-B0C3-EBCE2A711717}">
      <dsp:nvSpPr>
        <dsp:cNvPr id="0" name=""/>
        <dsp:cNvSpPr/>
      </dsp:nvSpPr>
      <dsp:spPr>
        <a:xfrm>
          <a:off x="0" y="2254817"/>
          <a:ext cx="5141912" cy="89739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Reducing overstocking, for the less demand products, which can decrease the maintenance costs.</a:t>
          </a:r>
        </a:p>
      </dsp:txBody>
      <dsp:txXfrm>
        <a:off x="43807" y="2298624"/>
        <a:ext cx="5054298" cy="809776"/>
      </dsp:txXfrm>
    </dsp:sp>
    <dsp:sp modelId="{77172C0F-643D-4F74-BF34-29D178718100}">
      <dsp:nvSpPr>
        <dsp:cNvPr id="0" name=""/>
        <dsp:cNvSpPr/>
      </dsp:nvSpPr>
      <dsp:spPr>
        <a:xfrm>
          <a:off x="0" y="3189647"/>
          <a:ext cx="5141912" cy="897390"/>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Focusing marketing efforts on underperforming brands and categories by creating targeted campaigns and promotions.</a:t>
          </a:r>
        </a:p>
      </dsp:txBody>
      <dsp:txXfrm>
        <a:off x="43807" y="3233454"/>
        <a:ext cx="5054298" cy="809776"/>
      </dsp:txXfrm>
    </dsp:sp>
    <dsp:sp modelId="{8B0C9CB6-40F9-4188-903F-D43D9D3E50DE}">
      <dsp:nvSpPr>
        <dsp:cNvPr id="0" name=""/>
        <dsp:cNvSpPr/>
      </dsp:nvSpPr>
      <dsp:spPr>
        <a:xfrm>
          <a:off x="0" y="4124477"/>
          <a:ext cx="5141912" cy="89739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Overall, aligning our marketing strategies with the insights gained from our analysis offers a good chance of increasing revenue.</a:t>
          </a:r>
        </a:p>
      </dsp:txBody>
      <dsp:txXfrm>
        <a:off x="43807" y="4168284"/>
        <a:ext cx="5054298" cy="8097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8D4F1-9D06-4D14-A214-099699465318}"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30B82-4B26-4ECE-84FA-22EBF84A04AD}" type="slidenum">
              <a:rPr lang="en-US" smtClean="0"/>
              <a:t>‹#›</a:t>
            </a:fld>
            <a:endParaRPr lang="en-US"/>
          </a:p>
        </p:txBody>
      </p:sp>
    </p:spTree>
    <p:extLst>
      <p:ext uri="{BB962C8B-B14F-4D97-AF65-F5344CB8AC3E}">
        <p14:creationId xmlns:p14="http://schemas.microsoft.com/office/powerpoint/2010/main" val="175483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Utlization Percentage  = Orders / Stock in hand *100</a:t>
            </a:r>
          </a:p>
          <a:p>
            <a:br>
              <a:rPr lang="de-DE" dirty="0"/>
            </a:br>
            <a:r>
              <a:rPr lang="de-DE" dirty="0"/>
              <a:t>Our interpretation is a Lower  utilization percentage may suggest that there is excess stock in hand relative to the number of orders, which colud lead to higher Carring costs or inefficiencies in  the inventory management. </a:t>
            </a:r>
          </a:p>
          <a:p>
            <a:endParaRPr lang="en-US" dirty="0"/>
          </a:p>
        </p:txBody>
      </p:sp>
      <p:sp>
        <p:nvSpPr>
          <p:cNvPr id="4" name="Slide Number Placeholder 3"/>
          <p:cNvSpPr>
            <a:spLocks noGrp="1"/>
          </p:cNvSpPr>
          <p:nvPr>
            <p:ph type="sldNum" sz="quarter" idx="5"/>
          </p:nvPr>
        </p:nvSpPr>
        <p:spPr/>
        <p:txBody>
          <a:bodyPr/>
          <a:lstStyle/>
          <a:p>
            <a:fld id="{FE030B82-4B26-4ECE-84FA-22EBF84A04AD}" type="slidenum">
              <a:rPr lang="en-US" smtClean="0"/>
              <a:t>3</a:t>
            </a:fld>
            <a:endParaRPr lang="en-US"/>
          </a:p>
        </p:txBody>
      </p:sp>
    </p:spTree>
    <p:extLst>
      <p:ext uri="{BB962C8B-B14F-4D97-AF65-F5344CB8AC3E}">
        <p14:creationId xmlns:p14="http://schemas.microsoft.com/office/powerpoint/2010/main" val="354659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CCR = Revenue lost due to cancellations / total product revenue</a:t>
            </a:r>
            <a:endParaRPr lang="en-US" dirty="0"/>
          </a:p>
        </p:txBody>
      </p:sp>
      <p:sp>
        <p:nvSpPr>
          <p:cNvPr id="4" name="Slide Number Placeholder 3"/>
          <p:cNvSpPr>
            <a:spLocks noGrp="1"/>
          </p:cNvSpPr>
          <p:nvPr>
            <p:ph type="sldNum" sz="quarter" idx="5"/>
          </p:nvPr>
        </p:nvSpPr>
        <p:spPr/>
        <p:txBody>
          <a:bodyPr/>
          <a:lstStyle/>
          <a:p>
            <a:fld id="{FE030B82-4B26-4ECE-84FA-22EBF84A04AD}" type="slidenum">
              <a:rPr lang="en-US" smtClean="0"/>
              <a:t>7</a:t>
            </a:fld>
            <a:endParaRPr lang="en-US"/>
          </a:p>
        </p:txBody>
      </p:sp>
    </p:spTree>
    <p:extLst>
      <p:ext uri="{BB962C8B-B14F-4D97-AF65-F5344CB8AC3E}">
        <p14:creationId xmlns:p14="http://schemas.microsoft.com/office/powerpoint/2010/main" val="19158652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9/26/2023</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4DFC975-2FD7-44A5-9E78-ECBA46156075}" type="slidenum">
              <a:rPr lang="en-US" smtClean="0"/>
              <a:t>‹#›</a:t>
            </a:fld>
            <a:endParaRPr lang="en-US"/>
          </a:p>
        </p:txBody>
      </p:sp>
    </p:spTree>
    <p:extLst>
      <p:ext uri="{BB962C8B-B14F-4D97-AF65-F5344CB8AC3E}">
        <p14:creationId xmlns:p14="http://schemas.microsoft.com/office/powerpoint/2010/main" val="224596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3107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7723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77647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449AA12-8195-4182-A7AC-2E7E59DFBDAF}" type="datetimeFigureOut">
              <a:rPr lang="en-US" smtClean="0"/>
              <a:t>9/26/2023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4DFC975-2FD7-44A5-9E78-ECBA46156075}" type="slidenum">
              <a:rPr lang="en-US" smtClean="0"/>
              <a:t>‹#›</a:t>
            </a:fld>
            <a:endParaRPr lang="en-US"/>
          </a:p>
        </p:txBody>
      </p:sp>
    </p:spTree>
    <p:extLst>
      <p:ext uri="{BB962C8B-B14F-4D97-AF65-F5344CB8AC3E}">
        <p14:creationId xmlns:p14="http://schemas.microsoft.com/office/powerpoint/2010/main" val="334654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01235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84136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8223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61265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12296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9/26/2023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40846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49AA12-8195-4182-A7AC-2E7E59DFBDAF}" type="datetimeFigureOut">
              <a:rPr lang="en-US" smtClean="0"/>
              <a:pPr/>
              <a:t>9/26/2023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83355719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0.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3.wdp"/><Relationship Id="rId7" Type="http://schemas.openxmlformats.org/officeDocument/2006/relationships/diagramLayout" Target="../diagrams/layout2.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microsoft.com/office/2007/relationships/hdphoto" Target="../media/hdphoto2.wdp"/><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81F13D-06A4-AC27-FF06-156F9C9430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
          <a:stretch/>
        </p:blipFill>
        <p:spPr bwMode="auto">
          <a:xfrm>
            <a:off x="481195"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056211-E975-3006-9880-5CE8F96D0DBF}"/>
              </a:ext>
            </a:extLst>
          </p:cNvPr>
          <p:cNvSpPr>
            <a:spLocks noGrp="1"/>
          </p:cNvSpPr>
          <p:nvPr>
            <p:ph type="ctrTitle"/>
          </p:nvPr>
        </p:nvSpPr>
        <p:spPr>
          <a:xfrm>
            <a:off x="565151" y="1247140"/>
            <a:ext cx="3609982" cy="3450844"/>
          </a:xfrm>
        </p:spPr>
        <p:txBody>
          <a:bodyPr>
            <a:normAutofit/>
          </a:bodyPr>
          <a:lstStyle/>
          <a:p>
            <a:r>
              <a:rPr lang="en-US" sz="4100"/>
              <a:t>Performance Analysis</a:t>
            </a:r>
            <a:r>
              <a:rPr lang="de-DE" sz="4100"/>
              <a:t>-</a:t>
            </a:r>
            <a:r>
              <a:rPr lang="en-US" sz="4100"/>
              <a:t>April</a:t>
            </a:r>
          </a:p>
        </p:txBody>
      </p:sp>
      <p:sp>
        <p:nvSpPr>
          <p:cNvPr id="3" name="Subtitle 2">
            <a:extLst>
              <a:ext uri="{FF2B5EF4-FFF2-40B4-BE49-F238E27FC236}">
                <a16:creationId xmlns:a16="http://schemas.microsoft.com/office/drawing/2014/main" id="{1A536A9D-A97D-83BA-114C-16E8B7D47808}"/>
              </a:ext>
            </a:extLst>
          </p:cNvPr>
          <p:cNvSpPr>
            <a:spLocks noGrp="1"/>
          </p:cNvSpPr>
          <p:nvPr>
            <p:ph type="subTitle" idx="1"/>
          </p:nvPr>
        </p:nvSpPr>
        <p:spPr>
          <a:xfrm>
            <a:off x="565151" y="4818126"/>
            <a:ext cx="4314498" cy="1268984"/>
          </a:xfrm>
        </p:spPr>
        <p:txBody>
          <a:bodyPr>
            <a:normAutofit/>
          </a:bodyPr>
          <a:lstStyle/>
          <a:p>
            <a:pPr>
              <a:lnSpc>
                <a:spcPct val="100000"/>
              </a:lnSpc>
            </a:pPr>
            <a:r>
              <a:rPr lang="de-DE" dirty="0"/>
              <a:t>By Sandeep Yempaty</a:t>
            </a:r>
          </a:p>
          <a:p>
            <a:pPr>
              <a:lnSpc>
                <a:spcPct val="100000"/>
              </a:lnSpc>
            </a:pPr>
            <a:r>
              <a:rPr lang="de-DE" dirty="0"/>
              <a:t>Jr. Commercial Planning Analyst</a:t>
            </a:r>
            <a:endParaRPr lang="en-US" dirty="0"/>
          </a:p>
        </p:txBody>
      </p:sp>
    </p:spTree>
    <p:extLst>
      <p:ext uri="{BB962C8B-B14F-4D97-AF65-F5344CB8AC3E}">
        <p14:creationId xmlns:p14="http://schemas.microsoft.com/office/powerpoint/2010/main" val="218456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D33B-0A91-8DAA-A378-8F05C040060C}"/>
              </a:ext>
            </a:extLst>
          </p:cNvPr>
          <p:cNvSpPr>
            <a:spLocks noGrp="1"/>
          </p:cNvSpPr>
          <p:nvPr>
            <p:ph type="title"/>
          </p:nvPr>
        </p:nvSpPr>
        <p:spPr/>
        <p:txBody>
          <a:bodyPr/>
          <a:lstStyle/>
          <a:p>
            <a:r>
              <a:rPr lang="de-DE" dirty="0"/>
              <a:t>Top revenue generating Brands</a:t>
            </a:r>
            <a:endParaRPr lang="en-US" dirty="0"/>
          </a:p>
        </p:txBody>
      </p:sp>
      <p:pic>
        <p:nvPicPr>
          <p:cNvPr id="12298" name="Picture 10">
            <a:extLst>
              <a:ext uri="{FF2B5EF4-FFF2-40B4-BE49-F238E27FC236}">
                <a16:creationId xmlns:a16="http://schemas.microsoft.com/office/drawing/2014/main" id="{00C6CE6E-3EE0-40A5-8A93-1E1D1EC6C7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5796" y="1775666"/>
            <a:ext cx="5309118" cy="438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60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F138-61E4-F82C-FBD7-B67CF4ABFA57}"/>
              </a:ext>
            </a:extLst>
          </p:cNvPr>
          <p:cNvSpPr>
            <a:spLocks noGrp="1"/>
          </p:cNvSpPr>
          <p:nvPr>
            <p:ph type="title"/>
          </p:nvPr>
        </p:nvSpPr>
        <p:spPr/>
        <p:txBody>
          <a:bodyPr/>
          <a:lstStyle/>
          <a:p>
            <a:r>
              <a:rPr lang="de-DE"/>
              <a:t>     Brand Vs Stock In Hand</a:t>
            </a:r>
            <a:endParaRPr lang="en-US" dirty="0"/>
          </a:p>
        </p:txBody>
      </p:sp>
      <p:pic>
        <p:nvPicPr>
          <p:cNvPr id="13314" name="Picture 2">
            <a:extLst>
              <a:ext uri="{FF2B5EF4-FFF2-40B4-BE49-F238E27FC236}">
                <a16:creationId xmlns:a16="http://schemas.microsoft.com/office/drawing/2014/main" id="{0784BDCD-7DA2-79E1-C2B6-9891980482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0109" y="1701023"/>
            <a:ext cx="6829334"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0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149B-A2EB-3875-3BAA-034DABD8F520}"/>
              </a:ext>
            </a:extLst>
          </p:cNvPr>
          <p:cNvSpPr>
            <a:spLocks noGrp="1"/>
          </p:cNvSpPr>
          <p:nvPr>
            <p:ph type="title"/>
          </p:nvPr>
        </p:nvSpPr>
        <p:spPr/>
        <p:txBody>
          <a:bodyPr/>
          <a:lstStyle/>
          <a:p>
            <a:r>
              <a:rPr lang="de-DE" dirty="0"/>
              <a:t>        Most selling products</a:t>
            </a:r>
            <a:endParaRPr lang="en-US" dirty="0"/>
          </a:p>
        </p:txBody>
      </p:sp>
      <p:pic>
        <p:nvPicPr>
          <p:cNvPr id="16386" name="Picture 2">
            <a:extLst>
              <a:ext uri="{FF2B5EF4-FFF2-40B4-BE49-F238E27FC236}">
                <a16:creationId xmlns:a16="http://schemas.microsoft.com/office/drawing/2014/main" id="{FC0ABAA0-8B49-693D-C844-41ECE8F41E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6824" y="2093976"/>
            <a:ext cx="8218351"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9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E902-03C6-CA48-C96D-037537CAC7DB}"/>
              </a:ext>
            </a:extLst>
          </p:cNvPr>
          <p:cNvSpPr>
            <a:spLocks noGrp="1"/>
          </p:cNvSpPr>
          <p:nvPr>
            <p:ph type="title"/>
          </p:nvPr>
        </p:nvSpPr>
        <p:spPr>
          <a:xfrm>
            <a:off x="1069848" y="0"/>
            <a:ext cx="10058400" cy="899787"/>
          </a:xfrm>
        </p:spPr>
        <p:txBody>
          <a:bodyPr>
            <a:normAutofit fontScale="90000"/>
          </a:bodyPr>
          <a:lstStyle/>
          <a:p>
            <a:br>
              <a:rPr lang="de-DE" dirty="0"/>
            </a:br>
            <a:r>
              <a:rPr lang="de-DE" sz="4900" dirty="0"/>
              <a:t>    Supply Planning for May Targets</a:t>
            </a:r>
            <a:br>
              <a:rPr lang="de-DE" dirty="0"/>
            </a:br>
            <a:endParaRPr lang="en-US" dirty="0"/>
          </a:p>
        </p:txBody>
      </p:sp>
      <p:pic>
        <p:nvPicPr>
          <p:cNvPr id="7" name="Content Placeholder 6">
            <a:extLst>
              <a:ext uri="{FF2B5EF4-FFF2-40B4-BE49-F238E27FC236}">
                <a16:creationId xmlns:a16="http://schemas.microsoft.com/office/drawing/2014/main" id="{F6129A00-C99B-D40F-D1EF-A9F734D8D6C0}"/>
              </a:ext>
            </a:extLst>
          </p:cNvPr>
          <p:cNvPicPr>
            <a:picLocks noGrp="1" noChangeAspect="1"/>
          </p:cNvPicPr>
          <p:nvPr>
            <p:ph idx="1"/>
          </p:nvPr>
        </p:nvPicPr>
        <p:blipFill>
          <a:blip r:embed="rId2"/>
          <a:stretch>
            <a:fillRect/>
          </a:stretch>
        </p:blipFill>
        <p:spPr>
          <a:xfrm>
            <a:off x="6718618" y="947704"/>
            <a:ext cx="4833257" cy="5010509"/>
          </a:xfrm>
          <a:prstGeom prst="rect">
            <a:avLst/>
          </a:prstGeom>
        </p:spPr>
      </p:pic>
      <p:sp>
        <p:nvSpPr>
          <p:cNvPr id="12" name="TextBox 11">
            <a:extLst>
              <a:ext uri="{FF2B5EF4-FFF2-40B4-BE49-F238E27FC236}">
                <a16:creationId xmlns:a16="http://schemas.microsoft.com/office/drawing/2014/main" id="{041905EA-730A-025E-0C65-3D3A76218B98}"/>
              </a:ext>
            </a:extLst>
          </p:cNvPr>
          <p:cNvSpPr txBox="1"/>
          <p:nvPr/>
        </p:nvSpPr>
        <p:spPr>
          <a:xfrm>
            <a:off x="621194" y="1402057"/>
            <a:ext cx="6097424" cy="1169551"/>
          </a:xfrm>
          <a:prstGeom prst="rect">
            <a:avLst/>
          </a:prstGeom>
          <a:noFill/>
        </p:spPr>
        <p:txBody>
          <a:bodyPr wrap="square">
            <a:spAutoFit/>
          </a:bodyPr>
          <a:lstStyle/>
          <a:p>
            <a:r>
              <a:rPr lang="en-US" sz="1400" dirty="0"/>
              <a:t>In the upcoming month of May, we are committed to maintaining a seamless supply chain that aligns with the expected demand across various product categories. To achieve this, we have analyzed the projected sales and our current stock levels for each category, as outlined in the table</a:t>
            </a:r>
          </a:p>
        </p:txBody>
      </p:sp>
      <p:sp>
        <p:nvSpPr>
          <p:cNvPr id="14" name="TextBox 13">
            <a:extLst>
              <a:ext uri="{FF2B5EF4-FFF2-40B4-BE49-F238E27FC236}">
                <a16:creationId xmlns:a16="http://schemas.microsoft.com/office/drawing/2014/main" id="{E33C2F6D-0812-B887-AA50-73AF1AD94CC6}"/>
              </a:ext>
            </a:extLst>
          </p:cNvPr>
          <p:cNvSpPr txBox="1"/>
          <p:nvPr/>
        </p:nvSpPr>
        <p:spPr>
          <a:xfrm>
            <a:off x="621194" y="2923208"/>
            <a:ext cx="4833258" cy="1169551"/>
          </a:xfrm>
          <a:prstGeom prst="rect">
            <a:avLst/>
          </a:prstGeom>
          <a:noFill/>
        </p:spPr>
        <p:txBody>
          <a:bodyPr wrap="square">
            <a:spAutoFit/>
          </a:bodyPr>
          <a:lstStyle/>
          <a:p>
            <a:r>
              <a:rPr lang="en-US" sz="1400" dirty="0"/>
              <a:t>The table provides a clear overview of what we anticipate in terms of sales and how well we are prepared with our existing inventory. The "Recommendation" column guides us in determining the actions we need to take to optimize our supply planning.</a:t>
            </a:r>
          </a:p>
        </p:txBody>
      </p:sp>
      <p:sp>
        <p:nvSpPr>
          <p:cNvPr id="15" name="TextBox 14">
            <a:extLst>
              <a:ext uri="{FF2B5EF4-FFF2-40B4-BE49-F238E27FC236}">
                <a16:creationId xmlns:a16="http://schemas.microsoft.com/office/drawing/2014/main" id="{022F023B-E660-4077-7B75-00499D7F951A}"/>
              </a:ext>
            </a:extLst>
          </p:cNvPr>
          <p:cNvSpPr txBox="1"/>
          <p:nvPr/>
        </p:nvSpPr>
        <p:spPr>
          <a:xfrm>
            <a:off x="717847" y="4606183"/>
            <a:ext cx="4833257" cy="954107"/>
          </a:xfrm>
          <a:prstGeom prst="rect">
            <a:avLst/>
          </a:prstGeom>
          <a:noFill/>
        </p:spPr>
        <p:txBody>
          <a:bodyPr wrap="square" rtlCol="0">
            <a:spAutoFit/>
          </a:bodyPr>
          <a:lstStyle/>
          <a:p>
            <a:r>
              <a:rPr lang="en-US" sz="1400" dirty="0"/>
              <a:t>We are confident that by aligning our inventory with projected sales and remaining agile in our approach, we will successfully navigate the challenges and opportunities the month may bring.</a:t>
            </a:r>
          </a:p>
        </p:txBody>
      </p:sp>
    </p:spTree>
    <p:extLst>
      <p:ext uri="{BB962C8B-B14F-4D97-AF65-F5344CB8AC3E}">
        <p14:creationId xmlns:p14="http://schemas.microsoft.com/office/powerpoint/2010/main" val="414588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1125-C875-A22D-E415-8EBC01156B14}"/>
              </a:ext>
            </a:extLst>
          </p:cNvPr>
          <p:cNvSpPr>
            <a:spLocks noGrp="1"/>
          </p:cNvSpPr>
          <p:nvPr>
            <p:ph type="title"/>
          </p:nvPr>
        </p:nvSpPr>
        <p:spPr/>
        <p:txBody>
          <a:bodyPr/>
          <a:lstStyle/>
          <a:p>
            <a:r>
              <a:rPr lang="de-DE" dirty="0"/>
              <a:t>Stock Vs Projected Sales For May w.r.t categories</a:t>
            </a:r>
            <a:endParaRPr lang="en-US" dirty="0"/>
          </a:p>
        </p:txBody>
      </p:sp>
      <p:pic>
        <p:nvPicPr>
          <p:cNvPr id="15362" name="Picture 2">
            <a:extLst>
              <a:ext uri="{FF2B5EF4-FFF2-40B4-BE49-F238E27FC236}">
                <a16:creationId xmlns:a16="http://schemas.microsoft.com/office/drawing/2014/main" id="{AA5B857A-D4ED-7934-2D1E-2EF0A1E59C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558" y="2024744"/>
            <a:ext cx="8434873" cy="474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2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6EF3-1A21-CD15-A462-0876A3D49D75}"/>
              </a:ext>
            </a:extLst>
          </p:cNvPr>
          <p:cNvSpPr>
            <a:spLocks noGrp="1"/>
          </p:cNvSpPr>
          <p:nvPr>
            <p:ph type="title"/>
          </p:nvPr>
        </p:nvSpPr>
        <p:spPr>
          <a:xfrm>
            <a:off x="1069847" y="0"/>
            <a:ext cx="9709645" cy="734938"/>
          </a:xfrm>
        </p:spPr>
        <p:txBody>
          <a:bodyPr>
            <a:normAutofit/>
          </a:bodyPr>
          <a:lstStyle/>
          <a:p>
            <a:r>
              <a:rPr lang="de-DE" sz="3200" dirty="0"/>
              <a:t>    Supply planning Strategies for revenue maximization</a:t>
            </a:r>
            <a:endParaRPr lang="en-US" sz="3200" dirty="0"/>
          </a:p>
        </p:txBody>
      </p:sp>
      <p:graphicFrame>
        <p:nvGraphicFramePr>
          <p:cNvPr id="14" name="Content Placeholder 2">
            <a:extLst>
              <a:ext uri="{FF2B5EF4-FFF2-40B4-BE49-F238E27FC236}">
                <a16:creationId xmlns:a16="http://schemas.microsoft.com/office/drawing/2014/main" id="{E004680C-8720-E3F3-C7E3-F36C35C45B61}"/>
              </a:ext>
            </a:extLst>
          </p:cNvPr>
          <p:cNvGraphicFramePr>
            <a:graphicFrameLocks noGrp="1"/>
          </p:cNvGraphicFramePr>
          <p:nvPr>
            <p:ph idx="1"/>
            <p:extLst>
              <p:ext uri="{D42A27DB-BD31-4B8C-83A1-F6EECF244321}">
                <p14:modId xmlns:p14="http://schemas.microsoft.com/office/powerpoint/2010/main" val="3457522384"/>
              </p:ext>
            </p:extLst>
          </p:nvPr>
        </p:nvGraphicFramePr>
        <p:xfrm>
          <a:off x="1069847" y="925214"/>
          <a:ext cx="10145549" cy="483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utoShape 2" descr="88 Android apple logo Vector Images | Depositphotos">
            <a:extLst>
              <a:ext uri="{FF2B5EF4-FFF2-40B4-BE49-F238E27FC236}">
                <a16:creationId xmlns:a16="http://schemas.microsoft.com/office/drawing/2014/main" id="{EB9D9D45-BD8E-6728-3526-F582240D1B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A line drawing of a graph&#10;&#10;Description automatically generated">
            <a:extLst>
              <a:ext uri="{FF2B5EF4-FFF2-40B4-BE49-F238E27FC236}">
                <a16:creationId xmlns:a16="http://schemas.microsoft.com/office/drawing/2014/main" id="{9529AF7A-3050-56D1-AFD0-ED223F5ACB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8351" y="1474237"/>
            <a:ext cx="1287624" cy="1101013"/>
          </a:xfrm>
          <a:prstGeom prst="rect">
            <a:avLst/>
          </a:prstGeom>
        </p:spPr>
      </p:pic>
    </p:spTree>
    <p:extLst>
      <p:ext uri="{BB962C8B-B14F-4D97-AF65-F5344CB8AC3E}">
        <p14:creationId xmlns:p14="http://schemas.microsoft.com/office/powerpoint/2010/main" val="96265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Title 4">
            <a:extLst>
              <a:ext uri="{FF2B5EF4-FFF2-40B4-BE49-F238E27FC236}">
                <a16:creationId xmlns:a16="http://schemas.microsoft.com/office/drawing/2014/main" id="{6C0E3E59-994D-A312-42AD-B48AE00E6F83}"/>
              </a:ext>
            </a:extLst>
          </p:cNvPr>
          <p:cNvSpPr>
            <a:spLocks noGrp="1"/>
          </p:cNvSpPr>
          <p:nvPr>
            <p:ph type="title"/>
          </p:nvPr>
        </p:nvSpPr>
        <p:spPr>
          <a:xfrm>
            <a:off x="1490145" y="2376862"/>
            <a:ext cx="2640646" cy="2104273"/>
          </a:xfrm>
          <a:noFill/>
        </p:spPr>
        <p:txBody>
          <a:bodyPr>
            <a:normAutofit/>
          </a:bodyPr>
          <a:lstStyle/>
          <a:p>
            <a:pPr algn="ctr"/>
            <a:r>
              <a:rPr lang="de-DE" sz="2800">
                <a:solidFill>
                  <a:srgbClr val="FFFFFF"/>
                </a:solidFill>
              </a:rPr>
              <a:t>             Recommendations</a:t>
            </a:r>
            <a:endParaRPr lang="en-US" sz="2800">
              <a:solidFill>
                <a:srgbClr val="FFFFFF"/>
              </a:solidFill>
            </a:endParaRPr>
          </a:p>
        </p:txBody>
      </p:sp>
      <p:sp>
        <p:nvSpPr>
          <p:cNvPr id="21" name="Rectangle 20">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5">
            <a:extLst>
              <a:ext uri="{FF2B5EF4-FFF2-40B4-BE49-F238E27FC236}">
                <a16:creationId xmlns:a16="http://schemas.microsoft.com/office/drawing/2014/main" id="{5696ED55-544B-301B-03A0-DAB6C01AF86B}"/>
              </a:ext>
            </a:extLst>
          </p:cNvPr>
          <p:cNvGraphicFramePr>
            <a:graphicFrameLocks noGrp="1"/>
          </p:cNvGraphicFramePr>
          <p:nvPr>
            <p:ph idx="1"/>
            <p:extLst>
              <p:ext uri="{D42A27DB-BD31-4B8C-83A1-F6EECF244321}">
                <p14:modId xmlns:p14="http://schemas.microsoft.com/office/powerpoint/2010/main" val="279365565"/>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4027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1" name="Rectangle 3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2C654-B337-AA53-BDC2-40320F8AEFD0}"/>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 Thank you </a:t>
            </a:r>
          </a:p>
        </p:txBody>
      </p:sp>
      <p:sp>
        <p:nvSpPr>
          <p:cNvPr id="37" name="Rectangle 3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3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8" name="Graphic 17" descr="Smiling Face with No Fill">
            <a:extLst>
              <a:ext uri="{FF2B5EF4-FFF2-40B4-BE49-F238E27FC236}">
                <a16:creationId xmlns:a16="http://schemas.microsoft.com/office/drawing/2014/main" id="{0471467F-34BA-0347-D7C1-B328DE6E52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0934" y="1388911"/>
            <a:ext cx="4011543" cy="4011543"/>
          </a:xfrm>
          <a:prstGeom prst="rect">
            <a:avLst/>
          </a:prstGeom>
        </p:spPr>
      </p:pic>
    </p:spTree>
    <p:extLst>
      <p:ext uri="{BB962C8B-B14F-4D97-AF65-F5344CB8AC3E}">
        <p14:creationId xmlns:p14="http://schemas.microsoft.com/office/powerpoint/2010/main" val="586422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42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53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2976-C2F4-2552-6B14-6A822FBCE42D}"/>
              </a:ext>
            </a:extLst>
          </p:cNvPr>
          <p:cNvSpPr>
            <a:spLocks noGrp="1"/>
          </p:cNvSpPr>
          <p:nvPr>
            <p:ph type="title"/>
          </p:nvPr>
        </p:nvSpPr>
        <p:spPr>
          <a:xfrm>
            <a:off x="1587710" y="455362"/>
            <a:ext cx="9486690" cy="819985"/>
          </a:xfrm>
        </p:spPr>
        <p:txBody>
          <a:bodyPr>
            <a:normAutofit fontScale="90000"/>
          </a:bodyPr>
          <a:lstStyle/>
          <a:p>
            <a:r>
              <a:rPr lang="en-US" b="0" i="0" dirty="0">
                <a:solidFill>
                  <a:srgbClr val="D1D5DB"/>
                </a:solidFill>
                <a:effectLst/>
                <a:latin typeface="Söhne"/>
              </a:rPr>
              <a:t>                  </a:t>
            </a:r>
            <a:r>
              <a:rPr lang="en-US" dirty="0"/>
              <a:t>List of Topics</a:t>
            </a:r>
            <a:br>
              <a:rPr lang="en-US" b="0" i="0" dirty="0">
                <a:solidFill>
                  <a:srgbClr val="D1D5DB"/>
                </a:solidFill>
                <a:effectLst/>
                <a:latin typeface="Söhne"/>
              </a:rPr>
            </a:br>
            <a:endParaRPr lang="en-US" dirty="0"/>
          </a:p>
        </p:txBody>
      </p:sp>
      <p:sp>
        <p:nvSpPr>
          <p:cNvPr id="4" name="Content Placeholder 3">
            <a:extLst>
              <a:ext uri="{FF2B5EF4-FFF2-40B4-BE49-F238E27FC236}">
                <a16:creationId xmlns:a16="http://schemas.microsoft.com/office/drawing/2014/main" id="{20A7DF34-74B4-84BF-9672-7667CB541C59}"/>
              </a:ext>
            </a:extLst>
          </p:cNvPr>
          <p:cNvSpPr>
            <a:spLocks noGrp="1"/>
          </p:cNvSpPr>
          <p:nvPr>
            <p:ph idx="1"/>
          </p:nvPr>
        </p:nvSpPr>
        <p:spPr/>
        <p:txBody>
          <a:bodyPr/>
          <a:lstStyle/>
          <a:p>
            <a:r>
              <a:rPr lang="de-DE" dirty="0"/>
              <a:t>KPI-Extrapolation</a:t>
            </a:r>
          </a:p>
          <a:p>
            <a:r>
              <a:rPr lang="de-DE" dirty="0"/>
              <a:t>Portfolio Status Visualization</a:t>
            </a:r>
          </a:p>
          <a:p>
            <a:r>
              <a:rPr lang="de-DE" dirty="0"/>
              <a:t>Supply Planning for May Targets</a:t>
            </a:r>
          </a:p>
          <a:p>
            <a:r>
              <a:rPr lang="de-DE" dirty="0"/>
              <a:t>Priotitizing Supplies on a category/Brand/SKU focusing on maximizing revenues.</a:t>
            </a:r>
          </a:p>
          <a:p>
            <a:r>
              <a:rPr lang="de-DE" dirty="0"/>
              <a:t>Recommendations for Revenue Growth</a:t>
            </a:r>
            <a:endParaRPr lang="en-US" dirty="0"/>
          </a:p>
        </p:txBody>
      </p:sp>
    </p:spTree>
    <p:extLst>
      <p:ext uri="{BB962C8B-B14F-4D97-AF65-F5344CB8AC3E}">
        <p14:creationId xmlns:p14="http://schemas.microsoft.com/office/powerpoint/2010/main" val="2577051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7D1C-F113-9878-5826-F2C57A5492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85E0B8C-73D0-C1FD-5671-0DFD13ACF39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639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B486-CA41-1C3E-DC43-7E6B9586A273}"/>
              </a:ext>
            </a:extLst>
          </p:cNvPr>
          <p:cNvSpPr>
            <a:spLocks noGrp="1"/>
          </p:cNvSpPr>
          <p:nvPr>
            <p:ph type="title"/>
          </p:nvPr>
        </p:nvSpPr>
        <p:spPr>
          <a:xfrm>
            <a:off x="1485161" y="1156119"/>
            <a:ext cx="9486690" cy="867252"/>
          </a:xfrm>
        </p:spPr>
        <p:txBody>
          <a:bodyPr>
            <a:normAutofit fontScale="90000"/>
          </a:bodyPr>
          <a:lstStyle/>
          <a:p>
            <a:r>
              <a:rPr lang="de-DE" dirty="0"/>
              <a:t>Key Performance Indicators(KPIs)</a:t>
            </a:r>
            <a:br>
              <a:rPr lang="de-DE" dirty="0"/>
            </a:br>
            <a:r>
              <a:rPr lang="de-DE" dirty="0"/>
              <a:t>       Utlization Percentage</a:t>
            </a:r>
            <a:br>
              <a:rPr lang="de-DE" dirty="0"/>
            </a:br>
            <a:br>
              <a:rPr lang="de-DE" dirty="0"/>
            </a:br>
            <a:endParaRPr lang="en-US" dirty="0"/>
          </a:p>
        </p:txBody>
      </p:sp>
      <p:sp>
        <p:nvSpPr>
          <p:cNvPr id="3" name="Content Placeholder 2">
            <a:extLst>
              <a:ext uri="{FF2B5EF4-FFF2-40B4-BE49-F238E27FC236}">
                <a16:creationId xmlns:a16="http://schemas.microsoft.com/office/drawing/2014/main" id="{C3A5FFAD-F78B-CDE0-07E9-9CCBF395D3C4}"/>
              </a:ext>
            </a:extLst>
          </p:cNvPr>
          <p:cNvSpPr>
            <a:spLocks noGrp="1"/>
          </p:cNvSpPr>
          <p:nvPr>
            <p:ph idx="1"/>
          </p:nvPr>
        </p:nvSpPr>
        <p:spPr>
          <a:xfrm>
            <a:off x="1691619" y="2210583"/>
            <a:ext cx="9486690" cy="4192054"/>
          </a:xfrm>
        </p:spPr>
        <p:txBody>
          <a:bodyPr>
            <a:normAutofit/>
          </a:bodyPr>
          <a:lstStyle/>
          <a:p>
            <a:r>
              <a:rPr lang="de-DE" dirty="0"/>
              <a:t>Utilization Percentage</a:t>
            </a:r>
            <a:r>
              <a:rPr lang="en-US" dirty="0"/>
              <a:t> : To measure the efficiency of our inventory management by comparing the number of Orders fulfilled to the amount of the stock we currently have on hand.</a:t>
            </a:r>
          </a:p>
          <a:p>
            <a:pPr marL="0" indent="0">
              <a:buNone/>
            </a:pPr>
            <a:endParaRPr lang="en-US" dirty="0"/>
          </a:p>
          <a:p>
            <a:r>
              <a:rPr lang="en-US" dirty="0"/>
              <a:t>Higher Utilization % directs to effective utilization of our available stock to meet customer demand.</a:t>
            </a:r>
          </a:p>
          <a:p>
            <a:pPr marL="0" indent="0">
              <a:buNone/>
            </a:pPr>
            <a:endParaRPr lang="en-US" dirty="0"/>
          </a:p>
          <a:p>
            <a:r>
              <a:rPr lang="en-US" dirty="0"/>
              <a:t>A lower  % may indicate that we have excess stock relative to the orders we have received, which can lead to increased storage and handling costs, which can impact our revenue.</a:t>
            </a:r>
          </a:p>
        </p:txBody>
      </p:sp>
    </p:spTree>
    <p:extLst>
      <p:ext uri="{BB962C8B-B14F-4D97-AF65-F5344CB8AC3E}">
        <p14:creationId xmlns:p14="http://schemas.microsoft.com/office/powerpoint/2010/main" val="420909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5" name="Group 3114">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16" name="Oval 3115">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117" name="Oval 3116">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C926F312-9948-20C4-FFAF-61D0E130FB8E}"/>
              </a:ext>
            </a:extLst>
          </p:cNvPr>
          <p:cNvSpPr>
            <a:spLocks noGrp="1"/>
          </p:cNvSpPr>
          <p:nvPr>
            <p:ph type="title"/>
          </p:nvPr>
        </p:nvSpPr>
        <p:spPr>
          <a:xfrm>
            <a:off x="1069848" y="484632"/>
            <a:ext cx="10058400" cy="728348"/>
          </a:xfrm>
        </p:spPr>
        <p:txBody>
          <a:bodyPr vert="horz" lIns="91440" tIns="45720" rIns="91440" bIns="45720" rtlCol="0" anchor="ctr">
            <a:normAutofit fontScale="90000"/>
          </a:bodyPr>
          <a:lstStyle/>
          <a:p>
            <a:r>
              <a:rPr lang="en-US" sz="5400" b="1" dirty="0"/>
              <a:t>What was our avg utilization % in April ?</a:t>
            </a:r>
          </a:p>
        </p:txBody>
      </p:sp>
      <p:sp>
        <p:nvSpPr>
          <p:cNvPr id="3" name="Content Placeholder 2">
            <a:extLst>
              <a:ext uri="{FF2B5EF4-FFF2-40B4-BE49-F238E27FC236}">
                <a16:creationId xmlns:a16="http://schemas.microsoft.com/office/drawing/2014/main" id="{68FE386B-92D0-B8FA-B9ED-2228D0C52E04}"/>
              </a:ext>
            </a:extLst>
          </p:cNvPr>
          <p:cNvSpPr>
            <a:spLocks noGrp="1"/>
          </p:cNvSpPr>
          <p:nvPr>
            <p:ph type="body" sz="half" idx="2"/>
          </p:nvPr>
        </p:nvSpPr>
        <p:spPr>
          <a:xfrm>
            <a:off x="736562" y="1717705"/>
            <a:ext cx="4759452" cy="4802735"/>
          </a:xfrm>
        </p:spPr>
        <p:txBody>
          <a:bodyPr vert="horz" lIns="91440" tIns="45720" rIns="91440" bIns="45720" rtlCol="0">
            <a:normAutofit/>
          </a:bodyPr>
          <a:lstStyle/>
          <a:p>
            <a:pPr marL="285750" indent="-285750">
              <a:lnSpc>
                <a:spcPct val="90000"/>
              </a:lnSpc>
              <a:buFont typeface="Arial" panose="020B0604020202020204" pitchFamily="34" charset="0"/>
              <a:buChar char="•"/>
            </a:pPr>
            <a:r>
              <a:rPr lang="en-US" dirty="0">
                <a:solidFill>
                  <a:schemeClr val="tx1"/>
                </a:solidFill>
              </a:rPr>
              <a:t>Overall, we have used 81.7 % of our stock to full fill customer orders during April.</a:t>
            </a:r>
          </a:p>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r>
              <a:rPr lang="en-US" dirty="0">
                <a:solidFill>
                  <a:schemeClr val="tx1"/>
                </a:solidFill>
              </a:rPr>
              <a:t>Overall, our top-performing categories with highest utilization % include audio, wearables,  phone accessories etc., have utilization above 100 % indicating strong demand and efficient stock management.</a:t>
            </a:r>
          </a:p>
          <a:p>
            <a:pPr marL="285750" indent="-285750">
              <a:lnSpc>
                <a:spcPct val="90000"/>
              </a:lnSpc>
              <a:buFont typeface="Arial" panose="020B0604020202020204" pitchFamily="34" charset="0"/>
              <a:buChar char="•"/>
            </a:pPr>
            <a:endParaRPr lang="en-US" dirty="0">
              <a:solidFill>
                <a:schemeClr val="tx1"/>
              </a:solidFill>
            </a:endParaRPr>
          </a:p>
          <a:p>
            <a:pPr marL="285750" indent="-285750">
              <a:lnSpc>
                <a:spcPct val="90000"/>
              </a:lnSpc>
              <a:buFont typeface="Arial" panose="020B0604020202020204" pitchFamily="34" charset="0"/>
              <a:buChar char="•"/>
            </a:pPr>
            <a:r>
              <a:rPr lang="en-US" dirty="0">
                <a:solidFill>
                  <a:schemeClr val="tx1"/>
                </a:solidFill>
              </a:rPr>
              <a:t>Gaming, Computers(2-in-1) laptops are underperforming. </a:t>
            </a:r>
          </a:p>
          <a:p>
            <a:pPr>
              <a:lnSpc>
                <a:spcPct val="90000"/>
              </a:lnSpc>
            </a:pPr>
            <a:endParaRPr lang="en-US" dirty="0">
              <a:solidFill>
                <a:schemeClr val="tx1"/>
              </a:solidFill>
            </a:endParaRPr>
          </a:p>
          <a:p>
            <a:pPr>
              <a:lnSpc>
                <a:spcPct val="90000"/>
              </a:lnSpc>
            </a:pPr>
            <a:endParaRPr lang="en-US" dirty="0">
              <a:solidFill>
                <a:schemeClr val="tx1"/>
              </a:solidFill>
            </a:endParaRPr>
          </a:p>
          <a:p>
            <a:pPr>
              <a:lnSpc>
                <a:spcPct val="90000"/>
              </a:lnSpc>
            </a:pPr>
            <a:r>
              <a:rPr lang="en-US" dirty="0">
                <a:solidFill>
                  <a:schemeClr val="tx1"/>
                </a:solidFill>
              </a:rPr>
              <a:t>To Further improve our Utilization % we must reconsider marketing strategies or adjust our stock quantities depending on the demand.</a:t>
            </a:r>
            <a:endParaRPr lang="en-US" dirty="0"/>
          </a:p>
          <a:p>
            <a:pPr>
              <a:lnSpc>
                <a:spcPct val="90000"/>
              </a:lnSpc>
            </a:pPr>
            <a:br>
              <a:rPr lang="en-US" dirty="0">
                <a:solidFill>
                  <a:schemeClr val="tx1"/>
                </a:solidFill>
              </a:rPr>
            </a:br>
            <a:br>
              <a:rPr lang="en-US" dirty="0">
                <a:solidFill>
                  <a:schemeClr val="tx1"/>
                </a:solidFill>
              </a:rPr>
            </a:br>
            <a:endParaRPr lang="en-US" dirty="0">
              <a:solidFill>
                <a:schemeClr val="tx1"/>
              </a:solidFill>
            </a:endParaRPr>
          </a:p>
        </p:txBody>
      </p:sp>
      <p:pic>
        <p:nvPicPr>
          <p:cNvPr id="3076" name="Picture 4">
            <a:extLst>
              <a:ext uri="{FF2B5EF4-FFF2-40B4-BE49-F238E27FC236}">
                <a16:creationId xmlns:a16="http://schemas.microsoft.com/office/drawing/2014/main" id="{CA57314B-3693-0D6E-3FCB-318AE8B53E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73" r="3" b="3"/>
          <a:stretch/>
        </p:blipFill>
        <p:spPr bwMode="auto">
          <a:xfrm>
            <a:off x="5393464" y="819614"/>
            <a:ext cx="6536464" cy="583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42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C0B5-3F2C-E7B2-7B32-A914CE3D61F7}"/>
              </a:ext>
            </a:extLst>
          </p:cNvPr>
          <p:cNvSpPr>
            <a:spLocks noGrp="1"/>
          </p:cNvSpPr>
          <p:nvPr>
            <p:ph type="title"/>
          </p:nvPr>
        </p:nvSpPr>
        <p:spPr>
          <a:xfrm>
            <a:off x="622041" y="102077"/>
            <a:ext cx="11569959" cy="989605"/>
          </a:xfrm>
        </p:spPr>
        <p:txBody>
          <a:bodyPr>
            <a:normAutofit/>
          </a:bodyPr>
          <a:lstStyle/>
          <a:p>
            <a:r>
              <a:rPr lang="de-DE"/>
              <a:t>   </a:t>
            </a:r>
            <a:r>
              <a:rPr lang="de-DE" sz="3200"/>
              <a:t>Analyzing conversion Rate – Unveiling customer Behaviour</a:t>
            </a:r>
            <a:endParaRPr lang="en-US" dirty="0"/>
          </a:p>
        </p:txBody>
      </p:sp>
      <p:sp>
        <p:nvSpPr>
          <p:cNvPr id="3" name="Content Placeholder 2">
            <a:extLst>
              <a:ext uri="{FF2B5EF4-FFF2-40B4-BE49-F238E27FC236}">
                <a16:creationId xmlns:a16="http://schemas.microsoft.com/office/drawing/2014/main" id="{44001843-1B9A-38C4-A0DE-237552F72B72}"/>
              </a:ext>
            </a:extLst>
          </p:cNvPr>
          <p:cNvSpPr>
            <a:spLocks noGrp="1"/>
          </p:cNvSpPr>
          <p:nvPr>
            <p:ph idx="1"/>
          </p:nvPr>
        </p:nvSpPr>
        <p:spPr>
          <a:xfrm>
            <a:off x="214604" y="1091682"/>
            <a:ext cx="5038531" cy="5505840"/>
          </a:xfrm>
        </p:spPr>
        <p:txBody>
          <a:bodyPr>
            <a:normAutofit/>
          </a:bodyPr>
          <a:lstStyle/>
          <a:p>
            <a:r>
              <a:rPr lang="de-DE" sz="1400" dirty="0"/>
              <a:t>One of the crucial metric to understand how effectively our platform is turning page views into customer orders.</a:t>
            </a:r>
          </a:p>
          <a:p>
            <a:pPr marL="0" indent="0">
              <a:buNone/>
            </a:pPr>
            <a:endParaRPr lang="de-DE" sz="1400" dirty="0"/>
          </a:p>
          <a:p>
            <a:r>
              <a:rPr lang="de-DE" sz="1400" dirty="0"/>
              <a:t>Phones &amp; tablets stand on top with a remarkable 7.28 % coversion rate. Suggesting strong purchase intent among visitors.</a:t>
            </a:r>
          </a:p>
          <a:p>
            <a:pPr marL="0" indent="0">
              <a:buNone/>
            </a:pPr>
            <a:endParaRPr lang="de-DE" sz="1400" dirty="0"/>
          </a:p>
          <a:p>
            <a:r>
              <a:rPr lang="de-DE" sz="1400" dirty="0"/>
              <a:t>Home entertainment, deskotop computers exhibit lower conversion rates, indicating opportunites for imporvement.</a:t>
            </a:r>
          </a:p>
          <a:p>
            <a:endParaRPr lang="de-DE" sz="1400" dirty="0"/>
          </a:p>
          <a:p>
            <a:r>
              <a:rPr lang="de-DE" sz="1400" dirty="0"/>
              <a:t>Overall, conversion rate of 1.65 %  alliging with industry benchmark.</a:t>
            </a:r>
          </a:p>
          <a:p>
            <a:pPr marL="0" indent="0">
              <a:buNone/>
            </a:pPr>
            <a:endParaRPr lang="de-DE" sz="1400" dirty="0"/>
          </a:p>
          <a:p>
            <a:r>
              <a:rPr lang="de-DE" sz="1400" dirty="0"/>
              <a:t>Customised marketing plans should be made for the underperforming &amp; avg performing categories, to further increase our overall conversion rate.</a:t>
            </a:r>
          </a:p>
          <a:p>
            <a:pPr marL="0" indent="0">
              <a:buNone/>
            </a:pPr>
            <a:endParaRPr lang="de-DE" sz="1400" dirty="0"/>
          </a:p>
          <a:p>
            <a:pPr marL="0" indent="0">
              <a:buNone/>
            </a:pPr>
            <a:endParaRPr lang="de-DE" dirty="0"/>
          </a:p>
          <a:p>
            <a:endParaRPr lang="en-US" dirty="0"/>
          </a:p>
        </p:txBody>
      </p:sp>
      <p:pic>
        <p:nvPicPr>
          <p:cNvPr id="6150" name="Picture 6">
            <a:extLst>
              <a:ext uri="{FF2B5EF4-FFF2-40B4-BE49-F238E27FC236}">
                <a16:creationId xmlns:a16="http://schemas.microsoft.com/office/drawing/2014/main" id="{06315BEA-53D5-0582-3590-7FA3FAD37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347" y="848307"/>
            <a:ext cx="6690049" cy="55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9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7616-D5C6-4618-F931-4CE54402EDD8}"/>
              </a:ext>
            </a:extLst>
          </p:cNvPr>
          <p:cNvSpPr>
            <a:spLocks noGrp="1"/>
          </p:cNvSpPr>
          <p:nvPr>
            <p:ph type="title"/>
          </p:nvPr>
        </p:nvSpPr>
        <p:spPr>
          <a:xfrm>
            <a:off x="1066800" y="0"/>
            <a:ext cx="10058400" cy="933970"/>
          </a:xfrm>
        </p:spPr>
        <p:txBody>
          <a:bodyPr/>
          <a:lstStyle/>
          <a:p>
            <a:r>
              <a:rPr lang="de-DE" dirty="0"/>
              <a:t>           Cancellation Rate</a:t>
            </a:r>
            <a:endParaRPr lang="en-US" dirty="0"/>
          </a:p>
        </p:txBody>
      </p:sp>
      <p:sp>
        <p:nvSpPr>
          <p:cNvPr id="3" name="Content Placeholder 2">
            <a:extLst>
              <a:ext uri="{FF2B5EF4-FFF2-40B4-BE49-F238E27FC236}">
                <a16:creationId xmlns:a16="http://schemas.microsoft.com/office/drawing/2014/main" id="{0B626B5D-FF08-C6BF-85FC-D7459A883C36}"/>
              </a:ext>
            </a:extLst>
          </p:cNvPr>
          <p:cNvSpPr>
            <a:spLocks noGrp="1"/>
          </p:cNvSpPr>
          <p:nvPr>
            <p:ph idx="1"/>
          </p:nvPr>
        </p:nvSpPr>
        <p:spPr>
          <a:xfrm>
            <a:off x="240905" y="1358782"/>
            <a:ext cx="4262729" cy="4794190"/>
          </a:xfrm>
        </p:spPr>
        <p:txBody>
          <a:bodyPr/>
          <a:lstStyle/>
          <a:p>
            <a:r>
              <a:rPr lang="de-DE" sz="1400" dirty="0"/>
              <a:t>Crucial metric in analyzing customer behaviour and our revenue growth.</a:t>
            </a:r>
          </a:p>
          <a:p>
            <a:r>
              <a:rPr lang="de-DE" sz="1400" dirty="0"/>
              <a:t>Reflects our customer satisfaction and their perception of our products.</a:t>
            </a:r>
          </a:p>
          <a:p>
            <a:r>
              <a:rPr lang="de-DE" sz="1400" dirty="0"/>
              <a:t>High Cancellation rate, will have a direct impact on revenue and profitability. </a:t>
            </a:r>
          </a:p>
          <a:p>
            <a:r>
              <a:rPr lang="de-DE" sz="1400" dirty="0"/>
              <a:t>April‘s cancellation rate surged to </a:t>
            </a:r>
            <a:r>
              <a:rPr lang="de-DE" sz="1800" b="1" dirty="0"/>
              <a:t>59.35 %</a:t>
            </a:r>
            <a:r>
              <a:rPr lang="en-US" sz="1800" dirty="0"/>
              <a:t>, </a:t>
            </a:r>
            <a:r>
              <a:rPr lang="en-US" sz="1400" dirty="0"/>
              <a:t>significantly higher than average cancellation rate.</a:t>
            </a:r>
          </a:p>
          <a:p>
            <a:pPr marL="0" indent="0">
              <a:buNone/>
            </a:pPr>
            <a:r>
              <a:rPr lang="en-US" sz="1400" dirty="0"/>
              <a:t>As you can see in this graph, cameras have the highest cancellation rate percent. This is higher than the average cancellation rate for all products on our platform, which is around 2%.</a:t>
            </a:r>
          </a:p>
          <a:p>
            <a:pPr marL="0" indent="0">
              <a:buNone/>
            </a:pPr>
            <a:r>
              <a:rPr lang="en-US" sz="1400" dirty="0"/>
              <a:t>Suggesting products which are expensive, and  complex are having a high cancellation rate our platform.</a:t>
            </a:r>
          </a:p>
          <a:p>
            <a:pPr marL="0" indent="0">
              <a:buNone/>
            </a:pPr>
            <a:endParaRPr lang="de-DE" sz="1400" dirty="0"/>
          </a:p>
        </p:txBody>
      </p:sp>
      <p:pic>
        <p:nvPicPr>
          <p:cNvPr id="7170" name="Picture 2">
            <a:extLst>
              <a:ext uri="{FF2B5EF4-FFF2-40B4-BE49-F238E27FC236}">
                <a16:creationId xmlns:a16="http://schemas.microsoft.com/office/drawing/2014/main" id="{412E9267-2FCD-EA00-F235-A02585265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11" y="699797"/>
            <a:ext cx="7433389" cy="6046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23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3952-E29D-3376-8F64-26FCC90E1634}"/>
              </a:ext>
            </a:extLst>
          </p:cNvPr>
          <p:cNvSpPr>
            <a:spLocks noGrp="1"/>
          </p:cNvSpPr>
          <p:nvPr>
            <p:ph type="title"/>
          </p:nvPr>
        </p:nvSpPr>
        <p:spPr>
          <a:xfrm>
            <a:off x="1069848" y="1"/>
            <a:ext cx="10058400" cy="811850"/>
          </a:xfrm>
        </p:spPr>
        <p:txBody>
          <a:bodyPr>
            <a:normAutofit fontScale="90000"/>
          </a:bodyPr>
          <a:lstStyle/>
          <a:p>
            <a:r>
              <a:rPr lang="de-DE" dirty="0"/>
              <a:t>       Cancellation Cost Ratio (%)</a:t>
            </a:r>
            <a:endParaRPr lang="en-US" dirty="0"/>
          </a:p>
        </p:txBody>
      </p:sp>
      <p:sp>
        <p:nvSpPr>
          <p:cNvPr id="3" name="Content Placeholder 2">
            <a:extLst>
              <a:ext uri="{FF2B5EF4-FFF2-40B4-BE49-F238E27FC236}">
                <a16:creationId xmlns:a16="http://schemas.microsoft.com/office/drawing/2014/main" id="{18A0A1A6-80C4-F013-4A5B-AFE02645FBBC}"/>
              </a:ext>
            </a:extLst>
          </p:cNvPr>
          <p:cNvSpPr>
            <a:spLocks noGrp="1"/>
          </p:cNvSpPr>
          <p:nvPr>
            <p:ph idx="1"/>
          </p:nvPr>
        </p:nvSpPr>
        <p:spPr>
          <a:xfrm>
            <a:off x="146902" y="1350235"/>
            <a:ext cx="4860933" cy="4881785"/>
          </a:xfrm>
        </p:spPr>
        <p:txBody>
          <a:bodyPr>
            <a:normAutofit/>
          </a:bodyPr>
          <a:lstStyle/>
          <a:p>
            <a:r>
              <a:rPr lang="de-DE" sz="1400" dirty="0"/>
              <a:t>CCR measures the financial impact of order cancellations. </a:t>
            </a:r>
          </a:p>
          <a:p>
            <a:pPr marL="0" indent="0">
              <a:buNone/>
            </a:pPr>
            <a:endParaRPr lang="de-DE" sz="1400" dirty="0"/>
          </a:p>
          <a:p>
            <a:r>
              <a:rPr lang="de-DE" sz="1400" dirty="0"/>
              <a:t>CCR = Revenue lost due to cancellations / Total Revenue.</a:t>
            </a:r>
          </a:p>
          <a:p>
            <a:pPr marL="0" indent="0">
              <a:buNone/>
            </a:pPr>
            <a:endParaRPr lang="de-DE" sz="1400" dirty="0"/>
          </a:p>
          <a:p>
            <a:r>
              <a:rPr lang="de-DE" sz="1400" dirty="0"/>
              <a:t>Revenue lost due to cancellations = Avg Subscription price * Number of order cancellaions</a:t>
            </a:r>
          </a:p>
          <a:p>
            <a:pPr marL="0" indent="0">
              <a:buNone/>
            </a:pPr>
            <a:endParaRPr lang="de-DE" sz="1400" dirty="0"/>
          </a:p>
          <a:p>
            <a:r>
              <a:rPr lang="de-DE" sz="1400" dirty="0"/>
              <a:t>In april, CCR reached 56 % indicating that substancial portion of revenue is impacted by cancellations.</a:t>
            </a:r>
          </a:p>
          <a:p>
            <a:endParaRPr lang="de-DE" sz="1400" dirty="0"/>
          </a:p>
          <a:p>
            <a:r>
              <a:rPr lang="de-DE" sz="1400" dirty="0"/>
              <a:t>Categories like cameras, audio, gaming, phones and tablets contributing to a greater part of the revenue loss.</a:t>
            </a:r>
          </a:p>
        </p:txBody>
      </p:sp>
      <p:pic>
        <p:nvPicPr>
          <p:cNvPr id="8196" name="Picture 4">
            <a:extLst>
              <a:ext uri="{FF2B5EF4-FFF2-40B4-BE49-F238E27FC236}">
                <a16:creationId xmlns:a16="http://schemas.microsoft.com/office/drawing/2014/main" id="{37F370C2-124F-6DD4-376A-741048337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020" y="1259872"/>
            <a:ext cx="5734228" cy="506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5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232-5587-583F-39BA-285C01EF0D8F}"/>
              </a:ext>
            </a:extLst>
          </p:cNvPr>
          <p:cNvSpPr>
            <a:spLocks noGrp="1"/>
          </p:cNvSpPr>
          <p:nvPr>
            <p:ph type="title"/>
          </p:nvPr>
        </p:nvSpPr>
        <p:spPr>
          <a:xfrm>
            <a:off x="1069848" y="484632"/>
            <a:ext cx="10058400" cy="839966"/>
          </a:xfrm>
        </p:spPr>
        <p:txBody>
          <a:bodyPr/>
          <a:lstStyle/>
          <a:p>
            <a:r>
              <a:rPr lang="de-DE" dirty="0"/>
              <a:t>Portfolio Status Visulization</a:t>
            </a:r>
            <a:endParaRPr lang="en-US" dirty="0"/>
          </a:p>
        </p:txBody>
      </p:sp>
      <p:pic>
        <p:nvPicPr>
          <p:cNvPr id="9220" name="Picture 4">
            <a:extLst>
              <a:ext uri="{FF2B5EF4-FFF2-40B4-BE49-F238E27FC236}">
                <a16:creationId xmlns:a16="http://schemas.microsoft.com/office/drawing/2014/main" id="{FEA70EB7-972A-6A5C-4717-1E1E257489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663" y="1732755"/>
            <a:ext cx="5162874" cy="292095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3FB7264F-3965-FA69-813C-26053DBA7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351" y="1245296"/>
            <a:ext cx="5585857" cy="38165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86B91A-07CC-D71E-CAA7-6E33CCA02A2A}"/>
              </a:ext>
            </a:extLst>
          </p:cNvPr>
          <p:cNvSpPr txBox="1"/>
          <p:nvPr/>
        </p:nvSpPr>
        <p:spPr>
          <a:xfrm>
            <a:off x="537251" y="1313662"/>
            <a:ext cx="4905286" cy="307777"/>
          </a:xfrm>
          <a:prstGeom prst="rect">
            <a:avLst/>
          </a:prstGeom>
          <a:noFill/>
        </p:spPr>
        <p:txBody>
          <a:bodyPr wrap="square" rtlCol="0">
            <a:spAutoFit/>
          </a:bodyPr>
          <a:lstStyle/>
          <a:p>
            <a:r>
              <a:rPr lang="de-DE" sz="1400" b="1"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              Order Analysis by Category  </a:t>
            </a:r>
            <a:endParaRPr lang="en-US" sz="1400" b="1"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
        <p:nvSpPr>
          <p:cNvPr id="10" name="Rectangle 9">
            <a:extLst>
              <a:ext uri="{FF2B5EF4-FFF2-40B4-BE49-F238E27FC236}">
                <a16:creationId xmlns:a16="http://schemas.microsoft.com/office/drawing/2014/main" id="{66AF3A0C-7608-59C6-8733-03F612DC543A}"/>
              </a:ext>
            </a:extLst>
          </p:cNvPr>
          <p:cNvSpPr>
            <a:spLocks noChangeArrowheads="1"/>
          </p:cNvSpPr>
          <p:nvPr/>
        </p:nvSpPr>
        <p:spPr bwMode="auto">
          <a:xfrm>
            <a:off x="678646" y="4765024"/>
            <a:ext cx="218772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DAAC4F6A-EFEE-0306-388B-37F54EDB825C}"/>
              </a:ext>
            </a:extLst>
          </p:cNvPr>
          <p:cNvSpPr>
            <a:spLocks noChangeArrowheads="1"/>
          </p:cNvSpPr>
          <p:nvPr/>
        </p:nvSpPr>
        <p:spPr bwMode="auto">
          <a:xfrm>
            <a:off x="304800" y="2871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06A8F6B7-788E-623A-E285-3415E53367C7}"/>
              </a:ext>
            </a:extLst>
          </p:cNvPr>
          <p:cNvSpPr>
            <a:spLocks noChangeArrowheads="1"/>
          </p:cNvSpPr>
          <p:nvPr/>
        </p:nvSpPr>
        <p:spPr bwMode="auto">
          <a:xfrm>
            <a:off x="457200" y="4395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8CA2A89-9439-23FA-C4E1-FB2CF2B42666}"/>
              </a:ext>
            </a:extLst>
          </p:cNvPr>
          <p:cNvSpPr txBox="1"/>
          <p:nvPr/>
        </p:nvSpPr>
        <p:spPr>
          <a:xfrm>
            <a:off x="537251" y="4765024"/>
            <a:ext cx="4641500" cy="830997"/>
          </a:xfrm>
          <a:prstGeom prst="rect">
            <a:avLst/>
          </a:prstGeom>
          <a:noFill/>
        </p:spPr>
        <p:txBody>
          <a:bodyPr wrap="square" rtlCol="0">
            <a:spAutoFit/>
          </a:bodyPr>
          <a:lstStyle/>
          <a:p>
            <a:r>
              <a:rPr lang="de-DE" sz="1200" dirty="0"/>
              <a:t>In the above figure y axis presents the abolute number of orders, and the right y axis shows the percentage of orders relative to the total, offering a perspective on how well each category performs in terms of attracting orders.</a:t>
            </a:r>
            <a:endParaRPr lang="en-US" sz="1200" dirty="0"/>
          </a:p>
        </p:txBody>
      </p:sp>
      <p:sp>
        <p:nvSpPr>
          <p:cNvPr id="15" name="Rectangle 13">
            <a:extLst>
              <a:ext uri="{FF2B5EF4-FFF2-40B4-BE49-F238E27FC236}">
                <a16:creationId xmlns:a16="http://schemas.microsoft.com/office/drawing/2014/main" id="{EDFEE8E2-4C47-32EC-FBD9-C7C7F055B2B3}"/>
              </a:ext>
            </a:extLst>
          </p:cNvPr>
          <p:cNvSpPr>
            <a:spLocks noChangeArrowheads="1"/>
          </p:cNvSpPr>
          <p:nvPr/>
        </p:nvSpPr>
        <p:spPr bwMode="auto">
          <a:xfrm>
            <a:off x="7127193" y="5052353"/>
            <a:ext cx="40010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BE92488-ADDC-CD22-D7B6-C05AEA3696AD}"/>
              </a:ext>
            </a:extLst>
          </p:cNvPr>
          <p:cNvSpPr txBox="1"/>
          <p:nvPr/>
        </p:nvSpPr>
        <p:spPr>
          <a:xfrm>
            <a:off x="7733944" y="5052353"/>
            <a:ext cx="3640508" cy="553998"/>
          </a:xfrm>
          <a:prstGeom prst="rect">
            <a:avLst/>
          </a:prstGeom>
          <a:noFill/>
        </p:spPr>
        <p:txBody>
          <a:bodyPr wrap="square" rtlCol="0">
            <a:spAutoFit/>
          </a:bodyPr>
          <a:lstStyle/>
          <a:p>
            <a:r>
              <a:rPr lang="de-DE" sz="1200" dirty="0"/>
              <a:t>Above pie charts showing the distriubtion of revenue among the Top 9 categories and others.</a:t>
            </a:r>
            <a:r>
              <a:rPr lang="de-DE" dirty="0"/>
              <a:t> </a:t>
            </a:r>
            <a:endParaRPr lang="en-US" dirty="0"/>
          </a:p>
        </p:txBody>
      </p:sp>
    </p:spTree>
    <p:extLst>
      <p:ext uri="{BB962C8B-B14F-4D97-AF65-F5344CB8AC3E}">
        <p14:creationId xmlns:p14="http://schemas.microsoft.com/office/powerpoint/2010/main" val="400230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53EF-6064-6D7A-95E7-9D2183DF1743}"/>
              </a:ext>
            </a:extLst>
          </p:cNvPr>
          <p:cNvSpPr>
            <a:spLocks noGrp="1"/>
          </p:cNvSpPr>
          <p:nvPr>
            <p:ph type="title"/>
          </p:nvPr>
        </p:nvSpPr>
        <p:spPr>
          <a:xfrm>
            <a:off x="1069848" y="484632"/>
            <a:ext cx="10058400" cy="814329"/>
          </a:xfrm>
        </p:spPr>
        <p:txBody>
          <a:bodyPr>
            <a:normAutofit fontScale="90000"/>
          </a:bodyPr>
          <a:lstStyle/>
          <a:p>
            <a:r>
              <a:rPr lang="de-DE"/>
              <a:t>          top preferred brands</a:t>
            </a:r>
            <a:endParaRPr lang="en-US" dirty="0"/>
          </a:p>
        </p:txBody>
      </p:sp>
      <p:pic>
        <p:nvPicPr>
          <p:cNvPr id="13" name="Picture 12" descr="A black and white logo&#10;&#10;Description automatically generated">
            <a:extLst>
              <a:ext uri="{FF2B5EF4-FFF2-40B4-BE49-F238E27FC236}">
                <a16:creationId xmlns:a16="http://schemas.microsoft.com/office/drawing/2014/main" id="{DBA56F49-73B8-FC20-886A-C49A5B68D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930" y="5127507"/>
            <a:ext cx="494523" cy="361235"/>
          </a:xfrm>
          <a:prstGeom prst="rect">
            <a:avLst/>
          </a:prstGeom>
        </p:spPr>
      </p:pic>
      <p:pic>
        <p:nvPicPr>
          <p:cNvPr id="15" name="Picture 14" descr="A logo of a company&#10;&#10;Description automatically generated">
            <a:extLst>
              <a:ext uri="{FF2B5EF4-FFF2-40B4-BE49-F238E27FC236}">
                <a16:creationId xmlns:a16="http://schemas.microsoft.com/office/drawing/2014/main" id="{5117BB64-50BF-2993-746B-D7EDD853E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9922" y="5231908"/>
            <a:ext cx="803072" cy="551506"/>
          </a:xfrm>
          <a:prstGeom prst="rect">
            <a:avLst/>
          </a:prstGeom>
        </p:spPr>
      </p:pic>
      <p:pic>
        <p:nvPicPr>
          <p:cNvPr id="19" name="Picture 18" descr="A blue text on a white background&#10;&#10;Description automatically generated">
            <a:extLst>
              <a:ext uri="{FF2B5EF4-FFF2-40B4-BE49-F238E27FC236}">
                <a16:creationId xmlns:a16="http://schemas.microsoft.com/office/drawing/2014/main" id="{0B23982D-6C81-67E4-3FB6-CC9385384A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558" y="5077962"/>
            <a:ext cx="892432" cy="924711"/>
          </a:xfrm>
          <a:prstGeom prst="rect">
            <a:avLst/>
          </a:prstGeom>
        </p:spPr>
      </p:pic>
      <p:pic>
        <p:nvPicPr>
          <p:cNvPr id="21" name="Picture 20" descr="A black text on a white background&#10;&#10;Description automatically generated">
            <a:extLst>
              <a:ext uri="{FF2B5EF4-FFF2-40B4-BE49-F238E27FC236}">
                <a16:creationId xmlns:a16="http://schemas.microsoft.com/office/drawing/2014/main" id="{F467DE63-2A7B-7D5C-7D8F-B9EE04463B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8700" y="5112489"/>
            <a:ext cx="570376" cy="500049"/>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5C768A2-FB05-5AA8-305E-872BDD3397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7565" y="5093911"/>
            <a:ext cx="495107" cy="518627"/>
          </a:xfrm>
          <a:prstGeom prst="rect">
            <a:avLst/>
          </a:prstGeom>
        </p:spPr>
      </p:pic>
      <p:pic>
        <p:nvPicPr>
          <p:cNvPr id="11274" name="Picture 10">
            <a:extLst>
              <a:ext uri="{FF2B5EF4-FFF2-40B4-BE49-F238E27FC236}">
                <a16:creationId xmlns:a16="http://schemas.microsoft.com/office/drawing/2014/main" id="{185F74F3-0DED-094C-1653-58C19E1A9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822" y="1369258"/>
            <a:ext cx="7171228" cy="385909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black apple logo with a bite taken out of it&#10;&#10;Description automatically generated">
            <a:extLst>
              <a:ext uri="{FF2B5EF4-FFF2-40B4-BE49-F238E27FC236}">
                <a16:creationId xmlns:a16="http://schemas.microsoft.com/office/drawing/2014/main" id="{35CBC69F-771C-BD78-1FB1-E71DB3DD9E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5892" y="4994604"/>
            <a:ext cx="2197097" cy="1235867"/>
          </a:xfrm>
          <a:prstGeom prst="rect">
            <a:avLst/>
          </a:prstGeom>
        </p:spPr>
      </p:pic>
    </p:spTree>
    <p:extLst>
      <p:ext uri="{BB962C8B-B14F-4D97-AF65-F5344CB8AC3E}">
        <p14:creationId xmlns:p14="http://schemas.microsoft.com/office/powerpoint/2010/main" val="2220853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12331</TotalTime>
  <Words>1130</Words>
  <Application>Microsoft Office PowerPoint</Application>
  <PresentationFormat>Widescreen</PresentationFormat>
  <Paragraphs>88</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Rockwell Condensed</vt:lpstr>
      <vt:lpstr>Rockwell Extra Bold</vt:lpstr>
      <vt:lpstr>Söhne</vt:lpstr>
      <vt:lpstr>Wingdings</vt:lpstr>
      <vt:lpstr>Wood Type</vt:lpstr>
      <vt:lpstr>Performance Analysis-April</vt:lpstr>
      <vt:lpstr>                  List of Topics </vt:lpstr>
      <vt:lpstr>Key Performance Indicators(KPIs)        Utlization Percentage  </vt:lpstr>
      <vt:lpstr>What was our avg utilization % in April ?</vt:lpstr>
      <vt:lpstr>   Analyzing conversion Rate – Unveiling customer Behaviour</vt:lpstr>
      <vt:lpstr>           Cancellation Rate</vt:lpstr>
      <vt:lpstr>       Cancellation Cost Ratio (%)</vt:lpstr>
      <vt:lpstr>Portfolio Status Visulization</vt:lpstr>
      <vt:lpstr>          top preferred brands</vt:lpstr>
      <vt:lpstr>Top revenue generating Brands</vt:lpstr>
      <vt:lpstr>     Brand Vs Stock In Hand</vt:lpstr>
      <vt:lpstr>        Most selling products</vt:lpstr>
      <vt:lpstr>     Supply Planning for May Targets </vt:lpstr>
      <vt:lpstr>Stock Vs Projected Sales For May w.r.t categories</vt:lpstr>
      <vt:lpstr>    Supply planning Strategies for revenue maximization</vt:lpstr>
      <vt:lpstr>             Recommendations</vt:lpstr>
      <vt:lpstr> Thank you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Analysis-April</dc:title>
  <dc:creator>Yempaty Sandeep</dc:creator>
  <cp:lastModifiedBy>Yempaty Sandeep</cp:lastModifiedBy>
  <cp:revision>2</cp:revision>
  <dcterms:created xsi:type="dcterms:W3CDTF">2023-09-16T09:10:09Z</dcterms:created>
  <dcterms:modified xsi:type="dcterms:W3CDTF">2023-10-04T17:42:12Z</dcterms:modified>
</cp:coreProperties>
</file>