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423" r:id="rId3"/>
    <p:sldId id="409" r:id="rId4"/>
    <p:sldId id="410" r:id="rId5"/>
    <p:sldId id="411" r:id="rId6"/>
    <p:sldId id="412" r:id="rId7"/>
    <p:sldId id="416" r:id="rId8"/>
    <p:sldId id="417" r:id="rId9"/>
    <p:sldId id="418" r:id="rId10"/>
    <p:sldId id="278" r:id="rId11"/>
    <p:sldId id="279"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54417170-26B3-8F46-B16F-E068A6E62040}">
          <p14:sldIdLst>
            <p14:sldId id="257"/>
          </p14:sldIdLst>
        </p14:section>
        <p14:section name="Food Trust" id="{9A68483C-EE0C-B942-902D-2875496F691A}">
          <p14:sldIdLst/>
        </p14:section>
        <p14:section name="TradeLens" id="{D4AE290D-8C48-7743-B663-213AD3B7A406}">
          <p14:sldIdLst/>
        </p14:section>
        <p14:section name="World Wire" id="{2CAFA9D5-711E-F24F-8B11-CEB9C3B22907}">
          <p14:sldIdLst/>
        </p14:section>
        <p14:section name="Identity" id="{5D50D973-6751-D44C-9AEF-AFF6F70D8962}">
          <p14:sldIdLst/>
        </p14:section>
        <p14:section name="Your Solution" id="{C6916BD8-60A0-5E47-A5EB-3567743A0DE5}">
          <p14:sldIdLst>
            <p14:sldId id="423"/>
            <p14:sldId id="409"/>
            <p14:sldId id="410"/>
            <p14:sldId id="411"/>
            <p14:sldId id="412"/>
            <p14:sldId id="416"/>
            <p14:sldId id="417"/>
            <p14:sldId id="418"/>
            <p14:sldId id="278"/>
            <p14:sldId id="27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CD2"/>
    <a:srgbClr val="F5C0BC"/>
    <a:srgbClr val="DDD0EF"/>
    <a:srgbClr val="9437FF"/>
    <a:srgbClr val="F8F9F8"/>
    <a:srgbClr val="EDE9E7"/>
    <a:srgbClr val="ED21E7"/>
    <a:srgbClr val="A3A3A3"/>
    <a:srgbClr val="272727"/>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7" autoAdjust="0"/>
    <p:restoredTop sz="89644" autoAdjust="0"/>
  </p:normalViewPr>
  <p:slideViewPr>
    <p:cSldViewPr snapToGrid="0" snapToObjects="1">
      <p:cViewPr varScale="1">
        <p:scale>
          <a:sx n="126" d="100"/>
          <a:sy n="126" d="100"/>
        </p:scale>
        <p:origin x="1200"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F0A814-E159-894C-8692-31D5C36A64BD}" type="datetimeFigureOut">
              <a:rPr lang="en-US" smtClean="0">
                <a:latin typeface="Arial" charset="0"/>
              </a:rPr>
              <a:t>1/23/19</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39A7B8-3F3E-8A42-880B-CE0E7C88867F}"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43274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70E50384-CE9B-A84A-859E-C8C6A6081C60}" type="datetimeFigureOut">
              <a:rPr lang="en-US" smtClean="0"/>
              <a:pPr/>
              <a:t>1/23/19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EDDE39F7-555F-4E49-87AD-0EBF9F90242A}" type="slidenum">
              <a:rPr lang="en-US" smtClean="0"/>
              <a:pPr/>
              <a:t>‹#›</a:t>
            </a:fld>
            <a:endParaRPr lang="en-US" dirty="0"/>
          </a:p>
        </p:txBody>
      </p:sp>
    </p:spTree>
    <p:extLst>
      <p:ext uri="{BB962C8B-B14F-4D97-AF65-F5344CB8AC3E}">
        <p14:creationId xmlns:p14="http://schemas.microsoft.com/office/powerpoint/2010/main" val="30119501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bm.biz/BCFirstProjec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it.ly/BlockUseCas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base" latinLnBrk="0" hangingPunct="1">
              <a:lnSpc>
                <a:spcPct val="100000"/>
              </a:lnSpc>
              <a:spcBef>
                <a:spcPct val="0"/>
              </a:spcBef>
              <a:spcAft>
                <a:spcPct val="0"/>
              </a:spcAft>
              <a:buClrTx/>
              <a:buSzTx/>
              <a:buFont typeface="Calibri" pitchFamily="34" charset="0"/>
              <a:buAutoNum type="arabicPeriod"/>
              <a:tabLst/>
              <a:defRPr/>
            </a:pPr>
            <a:r>
              <a:rPr lang="en-US" dirty="0"/>
              <a:t>This is a</a:t>
            </a:r>
            <a:r>
              <a:rPr lang="en-US" baseline="0" dirty="0"/>
              <a:t> high level introduction to blockchain solutions. Presentations in the “Explained” series are: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Blockchain Explained: High level introduction to blockchain for business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IBM Blockchain Platform Explained: An introduction to the IBM Blockchain Platform</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Solutions Explained: Key IBM Blockchain solutions, and what makes a good use-case.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Garages Explained: The IBM Blockchain Garages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What’s New: How blockchain is evolving</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a:t>Next Steps: How to proceed on a first project</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endParaRPr lang="en-US" baseline="0" dirty="0"/>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lang="en-US" i="1" baseline="0" dirty="0"/>
              <a:t>For one-page references of other IBM blockchain implementations, please see the “Public References” presentation in the Blockchain for IBMers series. https://</a:t>
            </a:r>
            <a:r>
              <a:rPr lang="en-US" i="1" baseline="0" dirty="0" err="1"/>
              <a:t>ibm.box.com</a:t>
            </a:r>
            <a:r>
              <a:rPr lang="en-US" i="1" baseline="0" dirty="0"/>
              <a:t>/v/</a:t>
            </a:r>
            <a:r>
              <a:rPr lang="en-US" i="1" baseline="0" dirty="0" err="1"/>
              <a:t>BlockStdPres</a:t>
            </a:r>
            <a:endParaRPr lang="en-US" i="1" baseline="0" dirty="0"/>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endParaRPr lang="en-US" baseline="0" dirty="0"/>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1</a:t>
            </a:fld>
            <a:endParaRPr lang="en-US"/>
          </a:p>
        </p:txBody>
      </p:sp>
    </p:spTree>
    <p:extLst>
      <p:ext uri="{BB962C8B-B14F-4D97-AF65-F5344CB8AC3E}">
        <p14:creationId xmlns:p14="http://schemas.microsoft.com/office/powerpoint/2010/main" val="136064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in three sections:</a:t>
            </a:r>
          </a:p>
          <a:p>
            <a:endParaRPr lang="en-US" dirty="0"/>
          </a:p>
          <a:p>
            <a:pPr marL="228600" indent="-228600">
              <a:buAutoNum type="arabicParenR"/>
            </a:pPr>
            <a:r>
              <a:rPr lang="en-US" baseline="0" dirty="0"/>
              <a:t>What is Blockchain: Covers the essentials of blockchain for business</a:t>
            </a:r>
          </a:p>
          <a:p>
            <a:pPr marL="228600" indent="-228600">
              <a:buAutoNum type="arabicParenR"/>
            </a:pPr>
            <a:r>
              <a:rPr lang="en-US" baseline="0" dirty="0"/>
              <a:t>Why is it relevant: Key use-cases</a:t>
            </a:r>
          </a:p>
          <a:p>
            <a:pPr marL="228600" indent="-228600">
              <a:buAutoNum type="arabicParenR"/>
            </a:pPr>
            <a:r>
              <a:rPr lang="en-US" baseline="0" dirty="0"/>
              <a:t>How can IBM help: IBM’s value proposition and the state of the technology</a:t>
            </a:r>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a:t>
            </a:fld>
            <a:endParaRPr lang="en-US" dirty="0"/>
          </a:p>
        </p:txBody>
      </p:sp>
    </p:spTree>
    <p:extLst>
      <p:ext uri="{BB962C8B-B14F-4D97-AF65-F5344CB8AC3E}">
        <p14:creationId xmlns:p14="http://schemas.microsoft.com/office/powerpoint/2010/main" val="53345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discussing what makes</a:t>
            </a:r>
            <a:r>
              <a:rPr lang="en-US" baseline="0" dirty="0"/>
              <a:t> a good use case with this slide build.  Some of these are obvious good blockchain use cases, others are obvious bad ones!  What’s really important is the discussion, which we will summarize on the following two slides.  </a:t>
            </a:r>
          </a:p>
          <a:p>
            <a:endParaRPr lang="en-US" baseline="0" dirty="0"/>
          </a:p>
          <a:p>
            <a:r>
              <a:rPr lang="en-US" baseline="0" dirty="0"/>
              <a:t>There are two separable questions (1) is it a good blockchain use case?  (2) is it a good first project opportunity (since blockchain technology is still emerging / changing quickly) and new to most customers.</a:t>
            </a:r>
          </a:p>
          <a:p>
            <a:endParaRPr lang="en-US" baseline="0" dirty="0"/>
          </a:p>
          <a:p>
            <a:r>
              <a:rPr lang="en-US" baseline="0" dirty="0"/>
              <a:t>Here are a few thoughts on each bubble:</a:t>
            </a:r>
          </a:p>
          <a:p>
            <a:pPr marL="228600" indent="-228600">
              <a:buFont typeface="+mj-lt"/>
              <a:buAutoNum type="arabicPeriod"/>
            </a:pPr>
            <a:r>
              <a:rPr lang="en-US" baseline="0" dirty="0"/>
              <a:t>SECURE DOCUMENT STORE: Blockchain is a store of proof, not a document store. It is not generally suitable for large files; typically hashes are stored on-chain rather than the data itself.</a:t>
            </a:r>
          </a:p>
          <a:p>
            <a:pPr marL="228600" indent="-228600">
              <a:buFont typeface="+mj-lt"/>
              <a:buAutoNum type="arabicPeriod"/>
            </a:pPr>
            <a:r>
              <a:rPr lang="en-US" baseline="0" dirty="0"/>
              <a:t>FOOD PROVENANCE : a public reference and a good blockchain use case BUT a challenging first project due to </a:t>
            </a:r>
            <a:r>
              <a:rPr lang="en-US" baseline="0" dirty="0" err="1"/>
              <a:t>organisational</a:t>
            </a:r>
            <a:r>
              <a:rPr lang="en-US" baseline="0" dirty="0"/>
              <a:t> complexity and cross industry network</a:t>
            </a:r>
          </a:p>
          <a:p>
            <a:pPr marL="228600" indent="-228600">
              <a:buFont typeface="+mj-lt"/>
              <a:buAutoNum type="arabicPeriod"/>
            </a:pPr>
            <a:r>
              <a:rPr lang="en-US" baseline="0" dirty="0"/>
              <a:t>HOLIDAY TRACKING TOOL : why would you need blockchain for this?  Better done with more mature technology.</a:t>
            </a:r>
          </a:p>
          <a:p>
            <a:pPr marL="228600" indent="-228600">
              <a:buFont typeface="+mj-lt"/>
              <a:buAutoNum type="arabicPeriod"/>
            </a:pPr>
            <a:r>
              <a:rPr lang="en-US" baseline="0" dirty="0"/>
              <a:t>TRACK YOUR CHILD : again, not an obvious blockchain use case </a:t>
            </a:r>
            <a:r>
              <a:rPr lang="mr-IN" baseline="0" dirty="0">
                <a:cs typeface="Arial" charset="0"/>
              </a:rPr>
              <a:t>–</a:t>
            </a:r>
            <a:r>
              <a:rPr lang="en-US" baseline="0" dirty="0"/>
              <a:t> perhaps more of an </a:t>
            </a:r>
            <a:r>
              <a:rPr lang="en-US" baseline="0" dirty="0" err="1"/>
              <a:t>IoT</a:t>
            </a:r>
            <a:r>
              <a:rPr lang="en-US" baseline="0" dirty="0"/>
              <a:t> project?  Also, who would we trust to run the network? Different views on this one.</a:t>
            </a:r>
          </a:p>
          <a:p>
            <a:pPr marL="228600" indent="-228600">
              <a:buFont typeface="+mj-lt"/>
              <a:buAutoNum type="arabicPeriod"/>
            </a:pPr>
            <a:r>
              <a:rPr lang="en-US" baseline="0" dirty="0"/>
              <a:t>KNOW YOUR CUSTOMER : excellent blockchain use case </a:t>
            </a:r>
            <a:r>
              <a:rPr lang="mr-IN" baseline="0" dirty="0">
                <a:cs typeface="Arial" charset="0"/>
              </a:rPr>
              <a:t>–</a:t>
            </a:r>
            <a:r>
              <a:rPr lang="en-US" baseline="0" dirty="0"/>
              <a:t> but HARD!  For a first project, we would need to find a “corner” of the problem (e.g. elimination of multiple registration at different bank branches) to make it </a:t>
            </a:r>
            <a:r>
              <a:rPr lang="en-US" baseline="0" dirty="0" err="1"/>
              <a:t>realisable</a:t>
            </a:r>
            <a:r>
              <a:rPr lang="en-US" baseline="0" dirty="0"/>
              <a:t>.</a:t>
            </a:r>
          </a:p>
          <a:p>
            <a:pPr marL="228600" indent="-228600">
              <a:buFont typeface="+mj-lt"/>
              <a:buAutoNum type="arabicPeriod"/>
            </a:pPr>
            <a:r>
              <a:rPr lang="en-US" baseline="0" dirty="0"/>
              <a:t>ELECTRONIC MEDICAL RECORDS </a:t>
            </a:r>
            <a:r>
              <a:rPr lang="mr-IN" baseline="0" dirty="0">
                <a:cs typeface="Arial" charset="0"/>
              </a:rPr>
              <a:t>–</a:t>
            </a:r>
            <a:r>
              <a:rPr lang="en-US" baseline="0" dirty="0"/>
              <a:t> again, a great blockchain use case </a:t>
            </a:r>
            <a:r>
              <a:rPr lang="mr-IN" baseline="0" dirty="0">
                <a:cs typeface="Arial" charset="0"/>
              </a:rPr>
              <a:t>–</a:t>
            </a:r>
            <a:r>
              <a:rPr lang="en-US" baseline="0" dirty="0"/>
              <a:t> but due to the complexities and sensitivities involved </a:t>
            </a:r>
            <a:r>
              <a:rPr lang="mr-IN" baseline="0" dirty="0">
                <a:cs typeface="Arial" charset="0"/>
              </a:rPr>
              <a:t>–</a:t>
            </a:r>
            <a:r>
              <a:rPr lang="en-US" baseline="0" dirty="0"/>
              <a:t> and in view of the complexities of the business network, not such a good place to start.</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12729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three, pragmatic tests that we can apply to assess the use case suitability for blockchain.  Let’s look at each in a little more detail.</a:t>
            </a:r>
          </a:p>
          <a:p>
            <a:endParaRPr lang="en-US" baseline="0" dirty="0"/>
          </a:p>
          <a:p>
            <a:pPr marL="228600" indent="-228600">
              <a:buFont typeface="+mj-lt"/>
              <a:buAutoNum type="arabicPeriod"/>
            </a:pPr>
            <a:r>
              <a:rPr lang="en-US" baseline="0" dirty="0"/>
              <a:t>Point 1 is in two parts.  The first may sound obvious, but the only way to really get to grip with blockchain for business is to focus on what challenges your users currently.  Our most successful projects are sponsored by the users in an organization who are unhappy with how things are working today.  Another way to put this is to avoid “technology experiments” . . .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a:t>The second part of point 1 is important because blockchain is new, and not yet a stable, mature technology </a:t>
            </a:r>
            <a:r>
              <a:rPr lang="mr-IN" baseline="0" dirty="0">
                <a:cs typeface="Arial" charset="0"/>
              </a:rPr>
              <a:t>–</a:t>
            </a:r>
            <a:r>
              <a:rPr lang="en-US" baseline="0" dirty="0"/>
              <a:t> so if the problem can be solved with (for example) a distributed database, let’s do that! Another way to put this is to avoid “blockchain religion” . . .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a:t>The second point in *direct* terms is </a:t>
            </a:r>
            <a:r>
              <a:rPr lang="en-US" b="1" baseline="0" dirty="0"/>
              <a:t>no business network = not a blockchain use case!  </a:t>
            </a:r>
            <a:r>
              <a:rPr lang="en-US" b="0" baseline="0" dirty="0"/>
              <a:t>As we covered at the start of Blockchain Explained, the business network will generate wealth by transference of assets between participants in the form of transactions. Trust is engendered through consensus, immutability, finality &amp; provenance.  The more important TRUST is to the use case, the more VALUE </a:t>
            </a:r>
            <a:r>
              <a:rPr lang="en-US" b="0" baseline="0" dirty="0" err="1"/>
              <a:t>blockchain</a:t>
            </a:r>
            <a:r>
              <a:rPr lang="en-US" b="0" baseline="0" dirty="0"/>
              <a:t> will add.</a:t>
            </a:r>
            <a:endParaRPr lang="en-US" b="1" baseline="0" dirty="0"/>
          </a:p>
          <a:p>
            <a:endParaRPr lang="en-US"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b="0"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0" baseline="0" dirty="0"/>
              <a:t>The third point is important.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12666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OK </a:t>
            </a:r>
            <a:r>
              <a:rPr lang="mr-IN" dirty="0">
                <a:cs typeface="Arial" charset="0"/>
              </a:rPr>
              <a:t>–</a:t>
            </a:r>
            <a:r>
              <a:rPr lang="en-US" dirty="0"/>
              <a:t> this is an important, separate point</a:t>
            </a:r>
            <a:r>
              <a:rPr lang="en-US" baseline="0" dirty="0"/>
              <a:t> arising from the relative immaturity of blockchain technologies, and the customer’s need increase their levels of awareness before embarking on anything too ambitious.  </a:t>
            </a:r>
          </a:p>
          <a:p>
            <a:pPr marL="228600" indent="-228600">
              <a:buFont typeface="+mj-lt"/>
              <a:buAutoNum type="arabicPeriod"/>
            </a:pPr>
            <a:r>
              <a:rPr lang="en-US" baseline="0" dirty="0"/>
              <a:t>We can talk for ever with a customer about (e.g.) smart contracts, but they will not really understand the true power they start to apply them to their business.</a:t>
            </a:r>
          </a:p>
          <a:p>
            <a:pPr marL="228600" indent="-228600">
              <a:buFont typeface="+mj-lt"/>
              <a:buAutoNum type="arabicPeriod"/>
            </a:pPr>
            <a:r>
              <a:rPr lang="en-US" baseline="0" dirty="0"/>
              <a:t>So the essence is BE AGILE </a:t>
            </a:r>
            <a:r>
              <a:rPr lang="mr-IN" baseline="0" dirty="0">
                <a:cs typeface="Arial" charset="0"/>
              </a:rPr>
              <a:t>–</a:t>
            </a:r>
            <a:r>
              <a:rPr lang="en-US" baseline="0" dirty="0"/>
              <a:t> start small (with a clear business focus) </a:t>
            </a:r>
            <a:r>
              <a:rPr lang="mr-IN" baseline="0" dirty="0">
                <a:cs typeface="Arial" charset="0"/>
              </a:rPr>
              <a:t>–</a:t>
            </a:r>
            <a:r>
              <a:rPr lang="en-US" baseline="0" dirty="0"/>
              <a:t> show success (by stakeholder demonstration) </a:t>
            </a:r>
            <a:r>
              <a:rPr lang="mr-IN" baseline="0" dirty="0">
                <a:cs typeface="Arial" charset="0"/>
              </a:rPr>
              <a:t>–</a:t>
            </a:r>
            <a:r>
              <a:rPr lang="en-US" baseline="0" dirty="0"/>
              <a:t> grow fast (through focused, agile development).</a:t>
            </a:r>
          </a:p>
          <a:p>
            <a:pPr marL="228600" indent="-228600">
              <a:buFont typeface="+mj-lt"/>
              <a:buAutoNum type="arabicPeriod"/>
            </a:pPr>
            <a:r>
              <a:rPr lang="en-US" baseline="0" dirty="0"/>
              <a:t>This is easier if we limit the business network to a few participants initially, then grow it over time by demonstrating the MVP to the other participants.</a:t>
            </a:r>
          </a:p>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41558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52606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essential that the use case is clear and appropriate before kicking off the First</a:t>
            </a:r>
            <a:r>
              <a:rPr lang="en-US" baseline="0" dirty="0"/>
              <a:t> Project.  For this reason the first part of our Blockchain Design Thinking Workshop is focused on ideation &gt; prioritization &gt; fit test to ensure that we get this right.</a:t>
            </a:r>
          </a:p>
          <a:p>
            <a:r>
              <a:rPr lang="en-US" baseline="0" dirty="0"/>
              <a:t>More information is here (internal) : </a:t>
            </a:r>
            <a:r>
              <a:rPr lang="en-US" sz="1200" u="none" strike="noStrike" kern="1200" dirty="0">
                <a:solidFill>
                  <a:schemeClr val="tx1"/>
                </a:solidFill>
                <a:effectLst/>
                <a:cs typeface="+mn-cs"/>
                <a:hlinkClick r:id="rId3"/>
              </a:rPr>
              <a:t>http://ibm.biz/BCFirstProject</a:t>
            </a:r>
            <a:r>
              <a:rPr lang="en-US" baseline="0" dirty="0"/>
              <a:t> and here (external) : </a:t>
            </a:r>
            <a:r>
              <a:rPr lang="en-US" sz="1200" u="none" strike="noStrike" kern="1200" dirty="0">
                <a:solidFill>
                  <a:schemeClr val="tx1"/>
                </a:solidFill>
                <a:effectLst/>
                <a:cs typeface="+mn-cs"/>
                <a:hlinkClick r:id="rId4"/>
              </a:rPr>
              <a:t>http://bit.ly/BlockUseCase</a:t>
            </a:r>
            <a:endParaRPr lang="en-US" sz="1200" u="none" strike="noStrike" kern="1200" dirty="0">
              <a:solidFill>
                <a:schemeClr val="tx1"/>
              </a:solidFill>
              <a:effectLst/>
              <a:cs typeface="+mn-cs"/>
            </a:endParaRPr>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7</a:t>
            </a:fld>
            <a:endParaRPr lang="en-US"/>
          </a:p>
        </p:txBody>
      </p:sp>
    </p:spTree>
    <p:extLst>
      <p:ext uri="{BB962C8B-B14F-4D97-AF65-F5344CB8AC3E}">
        <p14:creationId xmlns:p14="http://schemas.microsoft.com/office/powerpoint/2010/main" val="710932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business value assessment for blockchain is difficult as with any nascent technology, because there are many unknowns - around maturity, adoption etc.</a:t>
            </a:r>
          </a:p>
          <a:p>
            <a:endParaRPr lang="en-US" i="1" baseline="0" dirty="0"/>
          </a:p>
          <a:p>
            <a:r>
              <a:rPr lang="en-US" i="1" baseline="0" dirty="0" err="1"/>
              <a:t>IBMers</a:t>
            </a:r>
            <a:r>
              <a:rPr lang="en-US" i="1" baseline="0" dirty="0"/>
              <a:t>: Please contact Andrew Martin or Matthew Roberts for help with Business Value Assessments. For more information, see their blog post on the Blockchain Community here: https://w3-connections.ibm.com/blogs/a0bde329-ce7b-4b02-a134-88b7628a8e70/entry/</a:t>
            </a:r>
            <a:r>
              <a:rPr lang="en-US" i="1" baseline="0" dirty="0" err="1"/>
              <a:t>Blockchain_A_value_based_engagement_model?lang</a:t>
            </a:r>
            <a:r>
              <a:rPr lang="en-US" i="1" baseline="0" dirty="0"/>
              <a:t>=</a:t>
            </a:r>
            <a:r>
              <a:rPr lang="en-US" i="1" baseline="0" dirty="0" err="1"/>
              <a:t>en_gb</a:t>
            </a:r>
            <a:endParaRPr lang="en-US" i="1" baseline="0" dirty="0"/>
          </a:p>
          <a:p>
            <a:endParaRPr lang="en-US" i="1"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5862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chart from a Business Value Assessment. Notice</a:t>
            </a:r>
            <a:r>
              <a:rPr lang="en-US" baseline="0" dirty="0"/>
              <a:t> that the problem contains definitions of the participants, assets and transactions that are pertinent to the use-case.</a:t>
            </a:r>
          </a:p>
          <a:p>
            <a:r>
              <a:rPr lang="en-US" baseline="0" dirty="0"/>
              <a:t>Notice as well the benefits benchmarks. Baseline is the as-is scenario, Phase 1 is the minimum viable ecosystem and Phase 2 is the mature blockchain network.</a:t>
            </a:r>
            <a:endParaRPr lang="en-US" dirty="0"/>
          </a:p>
        </p:txBody>
      </p:sp>
      <p:sp>
        <p:nvSpPr>
          <p:cNvPr id="4" name="Slide Number Placeholder 3"/>
          <p:cNvSpPr>
            <a:spLocks noGrp="1"/>
          </p:cNvSpPr>
          <p:nvPr>
            <p:ph type="sldNum" sz="quarter" idx="10"/>
          </p:nvPr>
        </p:nvSpPr>
        <p:spPr/>
        <p:txBody>
          <a:bodyPr/>
          <a:lstStyle/>
          <a:p>
            <a:pPr>
              <a:defRPr/>
            </a:pPr>
            <a:fld id="{E51A3C41-DF91-4C5A-BC5C-0B8A432AEF4A}" type="slidenum">
              <a:rPr lang="en-US" smtClean="0"/>
              <a:pPr>
                <a:defRPr/>
              </a:pPr>
              <a:t>9</a:t>
            </a:fld>
            <a:endParaRPr lang="en-US"/>
          </a:p>
        </p:txBody>
      </p:sp>
    </p:spTree>
    <p:extLst>
      <p:ext uri="{BB962C8B-B14F-4D97-AF65-F5344CB8AC3E}">
        <p14:creationId xmlns:p14="http://schemas.microsoft.com/office/powerpoint/2010/main" val="712982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3049980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032029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5231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10228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0620628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678817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9811176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3668380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51106832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1614184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4989476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247322320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9884664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212153496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105279676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2018.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85543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553200" y="4767263"/>
            <a:ext cx="2133600" cy="273844"/>
          </a:xfrm>
          <a:prstGeom prst="rect">
            <a:avLst/>
          </a:prstGeom>
        </p:spPr>
        <p:txBody>
          <a:bodyPr/>
          <a:lstStyle>
            <a:lvl1pPr>
              <a:defRPr b="0" i="0">
                <a:ea typeface="Arial" charset="0"/>
              </a:defRPr>
            </a:lvl1pPr>
          </a:lstStyle>
          <a:p>
            <a:pPr>
              <a:defRPr/>
            </a:pPr>
            <a:fld id="{325806B0-3ABB-2D48-BF98-510FDBDA21FD}" type="slidenum">
              <a:rPr lang="en-US" smtClean="0"/>
              <a:pPr>
                <a:defRPr/>
              </a:pPr>
              <a:t>‹#›</a:t>
            </a:fld>
            <a:endParaRPr lang="en-US" dirty="0"/>
          </a:p>
        </p:txBody>
      </p:sp>
      <p:sp>
        <p:nvSpPr>
          <p:cNvPr id="4" name="Footer Placeholder 3"/>
          <p:cNvSpPr>
            <a:spLocks noGrp="1"/>
          </p:cNvSpPr>
          <p:nvPr>
            <p:ph type="ftr" sz="quarter" idx="11"/>
          </p:nvPr>
        </p:nvSpPr>
        <p:spPr>
          <a:xfrm>
            <a:off x="3028950" y="4872563"/>
            <a:ext cx="3086100" cy="132826"/>
          </a:xfrm>
          <a:prstGeom prst="rect">
            <a:avLst/>
          </a:prstGeom>
        </p:spPr>
        <p:txBody>
          <a:bodyPr/>
          <a:lstStyle>
            <a:lvl1pPr>
              <a:defRPr b="0" i="0">
                <a:ea typeface="Arial" charset="0"/>
              </a:defRPr>
            </a:lvl1pPr>
          </a:lstStyle>
          <a:p>
            <a:pPr>
              <a:defRPr/>
            </a:pPr>
            <a:r>
              <a:rPr lang="en-US" dirty="0"/>
              <a:t>IBM and BESA Confidential</a:t>
            </a:r>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8031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178875311"/>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7435308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749253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450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4463518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123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2122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39205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86" r:id="rId3"/>
    <p:sldLayoutId id="2147483687" r:id="rId4"/>
    <p:sldLayoutId id="2147483689" r:id="rId5"/>
    <p:sldLayoutId id="2147483693" r:id="rId6"/>
    <p:sldLayoutId id="2147483691" r:id="rId7"/>
    <p:sldLayoutId id="2147483694" r:id="rId8"/>
    <p:sldLayoutId id="2147483658" r:id="rId9"/>
    <p:sldLayoutId id="2147483688" r:id="rId10"/>
    <p:sldLayoutId id="2147483664" r:id="rId11"/>
    <p:sldLayoutId id="2147483669"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651" r:id="rId21"/>
    <p:sldLayoutId id="2147483653" r:id="rId22"/>
    <p:sldLayoutId id="2147483654" r:id="rId23"/>
    <p:sldLayoutId id="2147483704" r:id="rId24"/>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tiff"/><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3.wdp"/><Relationship Id="rId4" Type="http://schemas.openxmlformats.org/officeDocument/2006/relationships/image" Target="../media/image16.png"/><Relationship Id="rId9"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a:bodyPr>
          <a:lstStyle/>
          <a:p>
            <a:r>
              <a:rPr lang="en-US" dirty="0">
                <a:latin typeface="Arial" charset="0"/>
                <a:ea typeface="Arial" charset="0"/>
                <a:cs typeface="Arial" charset="0"/>
              </a:rPr>
              <a:t>What Makes a Good Blockchain Use Case</a:t>
            </a:r>
          </a:p>
        </p:txBody>
      </p:sp>
      <p:sp>
        <p:nvSpPr>
          <p:cNvPr id="7" name="Text Placeholder 6"/>
          <p:cNvSpPr>
            <a:spLocks noGrp="1"/>
          </p:cNvSpPr>
          <p:nvPr>
            <p:ph type="body" sz="quarter" idx="13"/>
          </p:nvPr>
        </p:nvSpPr>
        <p:spPr/>
        <p:txBody>
          <a:bodyPr/>
          <a:lstStyle/>
          <a:p>
            <a:r>
              <a:rPr lang="en-US" dirty="0">
                <a:latin typeface="Arial" charset="0"/>
                <a:ea typeface="Arial" charset="0"/>
                <a:cs typeface="Arial" charset="0"/>
              </a:rPr>
              <a:t>IBM Blockchain Networks</a:t>
            </a:r>
          </a:p>
        </p:txBody>
      </p:sp>
      <p:sp>
        <p:nvSpPr>
          <p:cNvPr id="9" name="Rectangle 8"/>
          <p:cNvSpPr/>
          <p:nvPr/>
        </p:nvSpPr>
        <p:spPr>
          <a:xfrm>
            <a:off x="6088645" y="2928505"/>
            <a:ext cx="2933688" cy="2022565"/>
          </a:xfrm>
          <a:custGeom>
            <a:avLst/>
            <a:gdLst>
              <a:gd name="connsiteX0" fmla="*/ 0 w 2932575"/>
              <a:gd name="connsiteY0" fmla="*/ 0 h 2022564"/>
              <a:gd name="connsiteX1" fmla="*/ 2932575 w 2932575"/>
              <a:gd name="connsiteY1" fmla="*/ 0 h 2022564"/>
              <a:gd name="connsiteX2" fmla="*/ 2932575 w 2932575"/>
              <a:gd name="connsiteY2" fmla="*/ 2022564 h 2022564"/>
              <a:gd name="connsiteX3" fmla="*/ 0 w 2932575"/>
              <a:gd name="connsiteY3" fmla="*/ 2022564 h 2022564"/>
              <a:gd name="connsiteX4" fmla="*/ 0 w 2932575"/>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0 w 2944150"/>
              <a:gd name="connsiteY3" fmla="*/ 2022564 h 2022564"/>
              <a:gd name="connsiteX4" fmla="*/ 0 w 2944150"/>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2631633 w 2944150"/>
              <a:gd name="connsiteY3" fmla="*/ 1721622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2191795 w 2944150"/>
              <a:gd name="connsiteY4" fmla="*/ 1744772 h 2022564"/>
              <a:gd name="connsiteX5" fmla="*/ 0 w 2944150"/>
              <a:gd name="connsiteY5" fmla="*/ 2022564 h 2022564"/>
              <a:gd name="connsiteX6" fmla="*/ 0 w 2944150"/>
              <a:gd name="connsiteY6" fmla="*/ 0 h 2022564"/>
              <a:gd name="connsiteX0" fmla="*/ 0 w 2944150"/>
              <a:gd name="connsiteY0" fmla="*/ 0 h 2022565"/>
              <a:gd name="connsiteX1" fmla="*/ 2932575 w 2944150"/>
              <a:gd name="connsiteY1" fmla="*/ 0 h 2022565"/>
              <a:gd name="connsiteX2" fmla="*/ 2944150 w 2944150"/>
              <a:gd name="connsiteY2" fmla="*/ 1686898 h 2022565"/>
              <a:gd name="connsiteX3" fmla="*/ 2458013 w 2944150"/>
              <a:gd name="connsiteY3" fmla="*/ 1698473 h 2022565"/>
              <a:gd name="connsiteX4" fmla="*/ 2469587 w 2944150"/>
              <a:gd name="connsiteY4" fmla="*/ 2022565 h 2022565"/>
              <a:gd name="connsiteX5" fmla="*/ 0 w 2944150"/>
              <a:gd name="connsiteY5" fmla="*/ 2022564 h 2022565"/>
              <a:gd name="connsiteX6" fmla="*/ 0 w 2944150"/>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58013 w 2955724"/>
              <a:gd name="connsiteY3" fmla="*/ 169847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92737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33197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67920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33688"/>
              <a:gd name="connsiteY0" fmla="*/ 0 h 2022565"/>
              <a:gd name="connsiteX1" fmla="*/ 2932575 w 2933688"/>
              <a:gd name="connsiteY1" fmla="*/ 0 h 2022565"/>
              <a:gd name="connsiteX2" fmla="*/ 2932574 w 2933688"/>
              <a:gd name="connsiteY2" fmla="*/ 1779495 h 2022565"/>
              <a:gd name="connsiteX3" fmla="*/ 2469588 w 2933688"/>
              <a:gd name="connsiteY3" fmla="*/ 1779497 h 2022565"/>
              <a:gd name="connsiteX4" fmla="*/ 2469587 w 2933688"/>
              <a:gd name="connsiteY4" fmla="*/ 2022565 h 2022565"/>
              <a:gd name="connsiteX5" fmla="*/ 0 w 2933688"/>
              <a:gd name="connsiteY5" fmla="*/ 2022564 h 2022565"/>
              <a:gd name="connsiteX6" fmla="*/ 0 w 2933688"/>
              <a:gd name="connsiteY6" fmla="*/ 0 h 202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688" h="2022565">
                <a:moveTo>
                  <a:pt x="0" y="0"/>
                </a:moveTo>
                <a:lnTo>
                  <a:pt x="2932575" y="0"/>
                </a:lnTo>
                <a:cubicBezTo>
                  <a:pt x="2936433" y="562299"/>
                  <a:pt x="2928716" y="1217196"/>
                  <a:pt x="2932574" y="1779495"/>
                </a:cubicBezTo>
                <a:lnTo>
                  <a:pt x="2469588" y="1779497"/>
                </a:lnTo>
                <a:cubicBezTo>
                  <a:pt x="2469588" y="1879811"/>
                  <a:pt x="2469587" y="1922251"/>
                  <a:pt x="2469587" y="2022565"/>
                </a:cubicBezTo>
                <a:lnTo>
                  <a:pt x="0" y="2022564"/>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Arial" charset="0"/>
              <a:ea typeface="Arial" charset="0"/>
              <a:cs typeface="Arial" charset="0"/>
            </a:endParaRPr>
          </a:p>
        </p:txBody>
      </p:sp>
      <p:sp>
        <p:nvSpPr>
          <p:cNvPr id="24" name="TextBox 23"/>
          <p:cNvSpPr txBox="1"/>
          <p:nvPr/>
        </p:nvSpPr>
        <p:spPr>
          <a:xfrm>
            <a:off x="33130" y="4541178"/>
            <a:ext cx="1255472" cy="21544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800" b="0" kern="0" dirty="0">
                <a:solidFill>
                  <a:schemeClr val="bg1"/>
                </a:solidFill>
                <a:latin typeface="Arial" charset="0"/>
                <a:ea typeface="Arial" charset="0"/>
                <a:cs typeface="Arial" charset="0"/>
              </a:rPr>
              <a:t>V0.3, 10 October 2018</a:t>
            </a:r>
          </a:p>
        </p:txBody>
      </p:sp>
      <p:grpSp>
        <p:nvGrpSpPr>
          <p:cNvPr id="3" name="Group 2"/>
          <p:cNvGrpSpPr/>
          <p:nvPr/>
        </p:nvGrpSpPr>
        <p:grpSpPr>
          <a:xfrm>
            <a:off x="6205700" y="2995080"/>
            <a:ext cx="2816633" cy="1875100"/>
            <a:chOff x="6205700" y="2995080"/>
            <a:chExt cx="2816633" cy="1875100"/>
          </a:xfrm>
        </p:grpSpPr>
        <p:pic>
          <p:nvPicPr>
            <p:cNvPr id="8" name="Picture 7"/>
            <p:cNvPicPr>
              <a:picLocks noChangeAspect="1"/>
            </p:cNvPicPr>
            <p:nvPr/>
          </p:nvPicPr>
          <p:blipFill>
            <a:blip r:embed="rId3" cstate="hqprint">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6391868" y="3822556"/>
              <a:ext cx="254355" cy="217653"/>
            </a:xfrm>
            <a:prstGeom prst="rect">
              <a:avLst/>
            </a:prstGeom>
          </p:spPr>
        </p:pic>
        <p:pic>
          <p:nvPicPr>
            <p:cNvPr id="10" name="Picture 9"/>
            <p:cNvPicPr>
              <a:picLocks noChangeAspect="1"/>
            </p:cNvPicPr>
            <p:nvPr/>
          </p:nvPicPr>
          <p:blipFill>
            <a:blip r:embed="rId4" cstate="hq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6395904" y="3291879"/>
              <a:ext cx="259210" cy="221809"/>
            </a:xfrm>
            <a:prstGeom prst="rect">
              <a:avLst/>
            </a:prstGeom>
          </p:spPr>
        </p:pic>
        <p:pic>
          <p:nvPicPr>
            <p:cNvPr id="11" name="Picture 10"/>
            <p:cNvPicPr>
              <a:picLocks noChangeAspect="1"/>
            </p:cNvPicPr>
            <p:nvPr/>
          </p:nvPicPr>
          <p:blipFill>
            <a:blip r:embed="rId6" cstate="hqprint">
              <a:lum bright="70000" contrast="-70000"/>
              <a:extLst>
                <a:ext uri="{28A0092B-C50C-407E-A947-70E740481C1C}">
                  <a14:useLocalDpi xmlns:a14="http://schemas.microsoft.com/office/drawing/2010/main"/>
                </a:ext>
              </a:extLst>
            </a:blip>
            <a:stretch>
              <a:fillRect/>
            </a:stretch>
          </p:blipFill>
          <p:spPr>
            <a:xfrm>
              <a:off x="6359867" y="3519823"/>
              <a:ext cx="307703" cy="263304"/>
            </a:xfrm>
            <a:prstGeom prst="rect">
              <a:avLst/>
            </a:prstGeom>
          </p:spPr>
        </p:pic>
        <p:sp>
          <p:nvSpPr>
            <p:cNvPr id="12" name="TextBox 11"/>
            <p:cNvSpPr txBox="1"/>
            <p:nvPr/>
          </p:nvSpPr>
          <p:spPr>
            <a:xfrm>
              <a:off x="6205700" y="2995080"/>
              <a:ext cx="1968809" cy="261610"/>
            </a:xfrm>
            <a:prstGeom prst="rect">
              <a:avLst/>
            </a:prstGeom>
            <a:noFill/>
          </p:spPr>
          <p:txBody>
            <a:bodyPr wrap="none" rtlCol="0">
              <a:spAutoFit/>
            </a:bodyPr>
            <a:lstStyle/>
            <a:p>
              <a:pPr marR="0" lvl="0" indent="0">
                <a:lnSpc>
                  <a:spcPct val="100000"/>
                </a:lnSpc>
                <a:buClrTx/>
                <a:buSzTx/>
                <a:buFontTx/>
                <a:buNone/>
                <a:tabLst/>
                <a:defRPr/>
              </a:pPr>
              <a:r>
                <a:rPr lang="en-US" sz="1100" kern="0" dirty="0">
                  <a:solidFill>
                    <a:schemeClr val="tx1">
                      <a:lumMod val="50000"/>
                      <a:lumOff val="50000"/>
                    </a:schemeClr>
                  </a:solidFill>
                  <a:latin typeface="Arial" charset="0"/>
                  <a:ea typeface="Arial" charset="0"/>
                  <a:cs typeface="Arial" charset="0"/>
                </a:rPr>
                <a:t>Blockchain Explained Series</a:t>
              </a:r>
            </a:p>
          </p:txBody>
        </p:sp>
        <p:sp>
          <p:nvSpPr>
            <p:cNvPr id="13" name="TextBox 35"/>
            <p:cNvSpPr txBox="1"/>
            <p:nvPr/>
          </p:nvSpPr>
          <p:spPr>
            <a:xfrm>
              <a:off x="6641553" y="3259214"/>
              <a:ext cx="1529586"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chemeClr val="tx1">
                      <a:lumMod val="50000"/>
                      <a:lumOff val="50000"/>
                    </a:schemeClr>
                  </a:solidFill>
                  <a:latin typeface="Arial" charset="0"/>
                  <a:ea typeface="Arial" charset="0"/>
                  <a:cs typeface="Arial" charset="0"/>
                </a:rPr>
                <a:t>Blockchain Explained</a:t>
              </a:r>
            </a:p>
          </p:txBody>
        </p:sp>
        <p:sp>
          <p:nvSpPr>
            <p:cNvPr id="14" name="TextBox 34"/>
            <p:cNvSpPr txBox="1"/>
            <p:nvPr/>
          </p:nvSpPr>
          <p:spPr>
            <a:xfrm>
              <a:off x="6641553" y="3506366"/>
              <a:ext cx="2380780"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IBM Blockchain Platform Explained</a:t>
              </a:r>
            </a:p>
          </p:txBody>
        </p:sp>
        <p:sp>
          <p:nvSpPr>
            <p:cNvPr id="15" name="TextBox 34"/>
            <p:cNvSpPr txBox="1"/>
            <p:nvPr/>
          </p:nvSpPr>
          <p:spPr>
            <a:xfrm>
              <a:off x="6641553" y="3767976"/>
              <a:ext cx="1532792"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kern="0" dirty="0">
                  <a:solidFill>
                    <a:schemeClr val="accent4"/>
                  </a:solidFill>
                  <a:latin typeface="Arial" charset="0"/>
                  <a:ea typeface="Arial" charset="0"/>
                  <a:cs typeface="Arial" charset="0"/>
                </a:rPr>
                <a:t>Solutions Explained</a:t>
              </a:r>
            </a:p>
          </p:txBody>
        </p:sp>
        <p:sp>
          <p:nvSpPr>
            <p:cNvPr id="16" name="TextBox 34"/>
            <p:cNvSpPr txBox="1"/>
            <p:nvPr/>
          </p:nvSpPr>
          <p:spPr>
            <a:xfrm>
              <a:off x="6641553" y="4029586"/>
              <a:ext cx="1314784"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Garage Explained</a:t>
              </a:r>
            </a:p>
          </p:txBody>
        </p:sp>
        <p:sp>
          <p:nvSpPr>
            <p:cNvPr id="17" name="TextBox 34"/>
            <p:cNvSpPr txBox="1"/>
            <p:nvPr/>
          </p:nvSpPr>
          <p:spPr>
            <a:xfrm>
              <a:off x="6641553" y="4608570"/>
              <a:ext cx="87395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Next Steps</a:t>
              </a:r>
            </a:p>
          </p:txBody>
        </p:sp>
        <p:pic>
          <p:nvPicPr>
            <p:cNvPr id="18" name="Picture 17"/>
            <p:cNvPicPr>
              <a:picLocks noChangeAspect="1"/>
            </p:cNvPicPr>
            <p:nvPr/>
          </p:nvPicPr>
          <p:blipFill>
            <a:blip r:embed="rId7" cstate="hqprint">
              <a:lum bright="70000" contrast="-70000"/>
              <a:extLst>
                <a:ext uri="{28A0092B-C50C-407E-A947-70E740481C1C}">
                  <a14:useLocalDpi xmlns:a14="http://schemas.microsoft.com/office/drawing/2010/main"/>
                </a:ext>
              </a:extLst>
            </a:blip>
            <a:stretch>
              <a:fillRect/>
            </a:stretch>
          </p:blipFill>
          <p:spPr>
            <a:xfrm>
              <a:off x="6407425" y="4079345"/>
              <a:ext cx="218571" cy="218571"/>
            </a:xfrm>
            <a:prstGeom prst="rect">
              <a:avLst/>
            </a:prstGeom>
          </p:spPr>
        </p:pic>
        <p:pic>
          <p:nvPicPr>
            <p:cNvPr id="19" name="Picture 18"/>
            <p:cNvPicPr>
              <a:picLocks noChangeAspect="1"/>
            </p:cNvPicPr>
            <p:nvPr/>
          </p:nvPicPr>
          <p:blipFill>
            <a:blip r:embed="rId8" cstate="hq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405792" y="4665305"/>
              <a:ext cx="219122" cy="185572"/>
            </a:xfrm>
            <a:prstGeom prst="rect">
              <a:avLst/>
            </a:prstGeom>
          </p:spPr>
        </p:pic>
      </p:grpSp>
      <p:sp>
        <p:nvSpPr>
          <p:cNvPr id="20" name="TextBox 19">
            <a:extLst>
              <a:ext uri="{FF2B5EF4-FFF2-40B4-BE49-F238E27FC236}">
                <a16:creationId xmlns:a16="http://schemas.microsoft.com/office/drawing/2014/main" id="{9F15FC45-F80B-FE4B-80C7-7F01CC8F42E3}"/>
              </a:ext>
            </a:extLst>
          </p:cNvPr>
          <p:cNvSpPr txBox="1"/>
          <p:nvPr/>
        </p:nvSpPr>
        <p:spPr>
          <a:xfrm>
            <a:off x="6645940" y="4332285"/>
            <a:ext cx="97494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chemeClr val="tx1">
                    <a:lumMod val="50000"/>
                    <a:lumOff val="50000"/>
                  </a:schemeClr>
                </a:solidFill>
                <a:latin typeface="Arial" charset="0"/>
                <a:cs typeface="Arial" charset="0"/>
              </a:rPr>
              <a:t>What’s New</a:t>
            </a:r>
          </a:p>
        </p:txBody>
      </p:sp>
      <p:pic>
        <p:nvPicPr>
          <p:cNvPr id="21" name="Picture 20">
            <a:extLst>
              <a:ext uri="{FF2B5EF4-FFF2-40B4-BE49-F238E27FC236}">
                <a16:creationId xmlns:a16="http://schemas.microsoft.com/office/drawing/2014/main" id="{F7ED0D1C-7135-854F-9A07-8551C215A92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436044" y="4378378"/>
            <a:ext cx="207984" cy="207984"/>
          </a:xfrm>
          <a:prstGeom prst="rect">
            <a:avLst/>
          </a:prstGeom>
        </p:spPr>
      </p:pic>
    </p:spTree>
    <p:extLst>
      <p:ext uri="{BB962C8B-B14F-4D97-AF65-F5344CB8AC3E}">
        <p14:creationId xmlns:p14="http://schemas.microsoft.com/office/powerpoint/2010/main" val="400002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4487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89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08002" y="811823"/>
            <a:ext cx="3198404" cy="200484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IBM Solutions</a:t>
            </a:r>
          </a:p>
          <a:p>
            <a:pPr marL="285750" indent="-285750">
              <a:lnSpc>
                <a:spcPct val="100000"/>
              </a:lnSpc>
              <a:buFont typeface="Arial" charset="0"/>
              <a:buChar char="•"/>
            </a:pPr>
            <a:r>
              <a:rPr lang="en-US" sz="1800" dirty="0">
                <a:solidFill>
                  <a:schemeClr val="bg1"/>
                </a:solidFill>
                <a:ea typeface="Arial" charset="0"/>
                <a:cs typeface="Arial" charset="0"/>
              </a:rPr>
              <a:t>Food Trust</a:t>
            </a:r>
          </a:p>
          <a:p>
            <a:pPr marL="285750" indent="-285750">
              <a:lnSpc>
                <a:spcPct val="100000"/>
              </a:lnSpc>
              <a:buFont typeface="Arial" charset="0"/>
              <a:buChar char="•"/>
            </a:pPr>
            <a:r>
              <a:rPr lang="en-US" sz="1800" dirty="0" err="1">
                <a:solidFill>
                  <a:schemeClr val="bg1"/>
                </a:solidFill>
                <a:ea typeface="Arial" charset="0"/>
                <a:cs typeface="Arial" charset="0"/>
              </a:rPr>
              <a:t>TradeLens</a:t>
            </a:r>
            <a:endParaRPr lang="en-US" sz="1800" dirty="0">
              <a:solidFill>
                <a:schemeClr val="bg1"/>
              </a:solidFill>
              <a:ea typeface="Arial" charset="0"/>
              <a:cs typeface="Arial" charset="0"/>
            </a:endParaRPr>
          </a:p>
          <a:p>
            <a:pPr marL="285750" indent="-285750">
              <a:lnSpc>
                <a:spcPct val="100000"/>
              </a:lnSpc>
              <a:buFont typeface="Arial" charset="0"/>
              <a:buChar char="•"/>
            </a:pPr>
            <a:r>
              <a:rPr lang="en-US" sz="1800" dirty="0">
                <a:solidFill>
                  <a:schemeClr val="bg1"/>
                </a:solidFill>
                <a:ea typeface="Arial" charset="0"/>
                <a:cs typeface="Arial" charset="0"/>
              </a:rPr>
              <a:t>World Wire</a:t>
            </a:r>
          </a:p>
          <a:p>
            <a:pPr marL="285750" indent="-285750">
              <a:lnSpc>
                <a:spcPct val="100000"/>
              </a:lnSpc>
              <a:buFont typeface="Arial" charset="0"/>
              <a:buChar char="•"/>
            </a:pPr>
            <a:r>
              <a:rPr lang="en-US" sz="1800" dirty="0">
                <a:solidFill>
                  <a:schemeClr val="bg1"/>
                </a:solidFill>
                <a:ea typeface="Arial" charset="0"/>
                <a:cs typeface="Arial" charset="0"/>
              </a:rPr>
              <a:t>Digital Identity</a:t>
            </a:r>
          </a:p>
          <a:p>
            <a:pPr>
              <a:lnSpc>
                <a:spcPct val="100000"/>
              </a:lnSpc>
            </a:pPr>
            <a:endParaRPr lang="en-US" sz="1800" dirty="0">
              <a:solidFill>
                <a:schemeClr val="bg1"/>
              </a:solidFill>
              <a:ea typeface="Arial" charset="0"/>
              <a:cs typeface="Arial" charset="0"/>
            </a:endParaRPr>
          </a:p>
        </p:txBody>
      </p:sp>
      <p:sp>
        <p:nvSpPr>
          <p:cNvPr id="34" name="Title 1"/>
          <p:cNvSpPr txBox="1">
            <a:spLocks/>
          </p:cNvSpPr>
          <p:nvPr/>
        </p:nvSpPr>
        <p:spPr>
          <a:xfrm>
            <a:off x="2452818" y="2907174"/>
            <a:ext cx="2371954" cy="75161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Your Solution</a:t>
            </a:r>
          </a:p>
        </p:txBody>
      </p:sp>
      <p:sp>
        <p:nvSpPr>
          <p:cNvPr id="27" name="Freeform 26"/>
          <p:cNvSpPr>
            <a:spLocks/>
          </p:cNvSpPr>
          <p:nvPr/>
        </p:nvSpPr>
        <p:spPr bwMode="auto">
          <a:xfrm>
            <a:off x="4075355" y="2917591"/>
            <a:ext cx="189700" cy="679450"/>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chemeClr val="bg1"/>
          </a:solidFill>
          <a:ln w="9525">
            <a:noFill/>
            <a:round/>
            <a:headEnd/>
            <a:tailEnd/>
          </a:ln>
        </p:spPr>
        <p:txBody>
          <a:bodyPr/>
          <a:lstStyle/>
          <a:p>
            <a:endParaRPr lang="en-US" dirty="0">
              <a:solidFill>
                <a:srgbClr val="000000"/>
              </a:solidFill>
            </a:endParaRPr>
          </a:p>
        </p:txBody>
      </p:sp>
      <p:sp>
        <p:nvSpPr>
          <p:cNvPr id="28" name="Freeform 27"/>
          <p:cNvSpPr>
            <a:spLocks/>
          </p:cNvSpPr>
          <p:nvPr/>
        </p:nvSpPr>
        <p:spPr bwMode="auto">
          <a:xfrm>
            <a:off x="1208663" y="2906470"/>
            <a:ext cx="191008" cy="679450"/>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chemeClr val="bg1"/>
          </a:solidFill>
          <a:ln w="9525">
            <a:noFill/>
            <a:round/>
            <a:headEnd/>
            <a:tailEnd/>
          </a:ln>
        </p:spPr>
        <p:txBody>
          <a:bodyPr/>
          <a:lstStyle/>
          <a:p>
            <a:endParaRPr lang="en-US" dirty="0">
              <a:solidFill>
                <a:srgbClr val="000000"/>
              </a:solidFill>
            </a:endParaRPr>
          </a:p>
        </p:txBody>
      </p:sp>
      <p:grpSp>
        <p:nvGrpSpPr>
          <p:cNvPr id="3" name="Group 2"/>
          <p:cNvGrpSpPr/>
          <p:nvPr/>
        </p:nvGrpSpPr>
        <p:grpSpPr>
          <a:xfrm>
            <a:off x="1497917" y="2786846"/>
            <a:ext cx="941152" cy="941152"/>
            <a:chOff x="1497917" y="2786846"/>
            <a:chExt cx="941152" cy="941152"/>
          </a:xfrm>
        </p:grpSpPr>
        <p:sp>
          <p:nvSpPr>
            <p:cNvPr id="36" name="Oval 35"/>
            <p:cNvSpPr/>
            <p:nvPr/>
          </p:nvSpPr>
          <p:spPr>
            <a:xfrm>
              <a:off x="1497917" y="2816672"/>
              <a:ext cx="911325" cy="911326"/>
            </a:xfrm>
            <a:prstGeom prst="ellipse">
              <a:avLst/>
            </a:prstGeom>
            <a:solidFill>
              <a:schemeClr val="bg1"/>
            </a:solidFill>
            <a:ln>
              <a:solidFill>
                <a:schemeClr val="tx2"/>
              </a:solidFill>
            </a:ln>
          </p:spPr>
          <p:txBody>
            <a:bodyPr wrap="square" lIns="0" tIns="0" rIns="0" bIns="0" rtlCol="0" anchor="ctr">
              <a:noAutofit/>
            </a:bodyPr>
            <a:lstStyle/>
            <a:p>
              <a:pPr algn="ctr"/>
              <a:endParaRPr lang="en-US" sz="1200" dirty="0">
                <a:solidFill>
                  <a:srgbClr val="000000"/>
                </a:solidFill>
                <a:cs typeface="Arial" charset="0"/>
              </a:endParaRPr>
            </a:p>
          </p:txBody>
        </p:sp>
        <p:pic>
          <p:nvPicPr>
            <p:cNvPr id="2" name="Picture 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497917" y="2786846"/>
              <a:ext cx="941152" cy="941152"/>
            </a:xfrm>
            <a:prstGeom prst="rect">
              <a:avLst/>
            </a:prstGeom>
          </p:spPr>
        </p:pic>
      </p:grpSp>
      <p:grpSp>
        <p:nvGrpSpPr>
          <p:cNvPr id="18" name="Group 17"/>
          <p:cNvGrpSpPr/>
          <p:nvPr/>
        </p:nvGrpSpPr>
        <p:grpSpPr>
          <a:xfrm>
            <a:off x="1512830" y="1246864"/>
            <a:ext cx="911325" cy="911326"/>
            <a:chOff x="1484165" y="1988711"/>
            <a:chExt cx="911325" cy="911326"/>
          </a:xfrm>
        </p:grpSpPr>
        <p:sp>
          <p:nvSpPr>
            <p:cNvPr id="19" name="Oval 18"/>
            <p:cNvSpPr/>
            <p:nvPr/>
          </p:nvSpPr>
          <p:spPr>
            <a:xfrm>
              <a:off x="1484165" y="1988711"/>
              <a:ext cx="911325" cy="911326"/>
            </a:xfrm>
            <a:prstGeom prst="ellipse">
              <a:avLst/>
            </a:prstGeom>
            <a:solidFill>
              <a:schemeClr val="bg1"/>
            </a:solidFill>
            <a:ln>
              <a:solidFill>
                <a:schemeClr val="accent4"/>
              </a:solidFill>
            </a:ln>
          </p:spPr>
          <p:txBody>
            <a:bodyPr wrap="square" lIns="0" tIns="0" rIns="0" bIns="0" rtlCol="0" anchor="ctr">
              <a:noAutofit/>
            </a:bodyPr>
            <a:lstStyle/>
            <a:p>
              <a:pPr algn="ctr"/>
              <a:endParaRPr lang="en-US" sz="1200" dirty="0">
                <a:solidFill>
                  <a:srgbClr val="000000"/>
                </a:solidFill>
                <a:cs typeface="Arial" charset="0"/>
              </a:endParaRPr>
            </a:p>
          </p:txBody>
        </p:sp>
        <p:grpSp>
          <p:nvGrpSpPr>
            <p:cNvPr id="20" name="Group 19"/>
            <p:cNvGrpSpPr>
              <a:grpSpLocks/>
            </p:cNvGrpSpPr>
            <p:nvPr/>
          </p:nvGrpSpPr>
          <p:grpSpPr bwMode="auto">
            <a:xfrm>
              <a:off x="1747739" y="2255461"/>
              <a:ext cx="384175" cy="377825"/>
              <a:chOff x="3658" y="706"/>
              <a:chExt cx="242" cy="238"/>
            </a:xfrm>
            <a:solidFill>
              <a:schemeClr val="tx2"/>
            </a:solidFill>
          </p:grpSpPr>
          <p:sp>
            <p:nvSpPr>
              <p:cNvPr id="21" name="Freeform 20"/>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grpFill/>
              <a:ln w="9525">
                <a:solidFill>
                  <a:schemeClr val="tx2"/>
                </a:solidFill>
                <a:round/>
                <a:headEnd/>
                <a:tailEnd/>
              </a:ln>
            </p:spPr>
            <p:txBody>
              <a:bodyPr/>
              <a:lstStyle/>
              <a:p>
                <a:endParaRPr lang="en-US" dirty="0">
                  <a:solidFill>
                    <a:srgbClr val="000000"/>
                  </a:solidFill>
                </a:endParaRPr>
              </a:p>
            </p:txBody>
          </p:sp>
          <p:sp>
            <p:nvSpPr>
              <p:cNvPr id="22" name="Rectangle 21"/>
              <p:cNvSpPr>
                <a:spLocks noChangeArrowheads="1"/>
              </p:cNvSpPr>
              <p:nvPr/>
            </p:nvSpPr>
            <p:spPr bwMode="auto">
              <a:xfrm>
                <a:off x="3663" y="740"/>
                <a:ext cx="232" cy="9"/>
              </a:xfrm>
              <a:prstGeom prst="rect">
                <a:avLst/>
              </a:prstGeom>
              <a:grpFill/>
              <a:ln w="9525">
                <a:solidFill>
                  <a:schemeClr val="tx2"/>
                </a:solidFill>
                <a:miter lim="800000"/>
                <a:headEnd/>
                <a:tailEnd/>
              </a:ln>
            </p:spPr>
            <p:txBody>
              <a:bodyPr/>
              <a:lstStyle/>
              <a:p>
                <a:endParaRPr lang="en-US" dirty="0">
                  <a:solidFill>
                    <a:srgbClr val="000000"/>
                  </a:solidFill>
                </a:endParaRPr>
              </a:p>
            </p:txBody>
          </p:sp>
          <p:sp>
            <p:nvSpPr>
              <p:cNvPr id="23" name="Freeform 22"/>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grpFill/>
              <a:ln w="9525">
                <a:solidFill>
                  <a:schemeClr val="tx2"/>
                </a:solidFill>
                <a:round/>
                <a:headEnd/>
                <a:tailEnd/>
              </a:ln>
            </p:spPr>
            <p:txBody>
              <a:bodyPr/>
              <a:lstStyle/>
              <a:p>
                <a:endParaRPr lang="en-US" dirty="0">
                  <a:solidFill>
                    <a:srgbClr val="000000"/>
                  </a:solidFill>
                </a:endParaRPr>
              </a:p>
            </p:txBody>
          </p:sp>
          <p:sp>
            <p:nvSpPr>
              <p:cNvPr id="24" name="Freeform 23"/>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grpFill/>
              <a:ln w="9525">
                <a:solidFill>
                  <a:schemeClr val="tx2"/>
                </a:solidFill>
                <a:round/>
                <a:headEnd/>
                <a:tailEnd/>
              </a:ln>
            </p:spPr>
            <p:txBody>
              <a:bodyPr/>
              <a:lstStyle/>
              <a:p>
                <a:endParaRPr lang="en-US" dirty="0">
                  <a:solidFill>
                    <a:srgbClr val="000000"/>
                  </a:solidFill>
                </a:endParaRPr>
              </a:p>
            </p:txBody>
          </p:sp>
          <p:sp>
            <p:nvSpPr>
              <p:cNvPr id="25" name="Freeform 24"/>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grpFill/>
              <a:ln w="9525">
                <a:solidFill>
                  <a:schemeClr val="tx2"/>
                </a:solidFill>
                <a:round/>
                <a:headEnd/>
                <a:tailEnd/>
              </a:ln>
            </p:spPr>
            <p:txBody>
              <a:bodyPr/>
              <a:lstStyle/>
              <a:p>
                <a:endParaRPr lang="en-US" dirty="0">
                  <a:solidFill>
                    <a:srgbClr val="000000"/>
                  </a:solidFill>
                </a:endParaRPr>
              </a:p>
            </p:txBody>
          </p:sp>
          <p:sp>
            <p:nvSpPr>
              <p:cNvPr id="26" name="Freeform 25"/>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grpFill/>
              <a:ln w="9525">
                <a:solidFill>
                  <a:schemeClr val="tx2"/>
                </a:solidFill>
                <a:round/>
                <a:headEnd/>
                <a:tailEnd/>
              </a:ln>
            </p:spPr>
            <p:txBody>
              <a:bodyPr/>
              <a:lstStyle/>
              <a:p>
                <a:endParaRPr lang="en-US" dirty="0">
                  <a:solidFill>
                    <a:srgbClr val="000000"/>
                  </a:solidFill>
                </a:endParaRPr>
              </a:p>
            </p:txBody>
          </p:sp>
          <p:sp>
            <p:nvSpPr>
              <p:cNvPr id="29" name="Freeform 28"/>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grpFill/>
              <a:ln w="9525">
                <a:solidFill>
                  <a:schemeClr val="tx2"/>
                </a:solidFill>
                <a:round/>
                <a:headEnd/>
                <a:tailEnd/>
              </a:ln>
            </p:spPr>
            <p:txBody>
              <a:bodyPr/>
              <a:lstStyle/>
              <a:p>
                <a:endParaRPr lang="en-US" dirty="0">
                  <a:solidFill>
                    <a:srgbClr val="000000"/>
                  </a:solidFill>
                </a:endParaRPr>
              </a:p>
            </p:txBody>
          </p:sp>
          <p:sp>
            <p:nvSpPr>
              <p:cNvPr id="30" name="Freeform 29"/>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grpFill/>
              <a:ln w="9525">
                <a:solidFill>
                  <a:schemeClr val="tx2"/>
                </a:solidFill>
                <a:round/>
                <a:headEnd/>
                <a:tailEnd/>
              </a:ln>
            </p:spPr>
            <p:txBody>
              <a:bodyPr/>
              <a:lstStyle/>
              <a:p>
                <a:endParaRPr lang="en-US" dirty="0">
                  <a:solidFill>
                    <a:srgbClr val="000000"/>
                  </a:solidFill>
                </a:endParaRPr>
              </a:p>
            </p:txBody>
          </p:sp>
          <p:sp>
            <p:nvSpPr>
              <p:cNvPr id="31" name="Freeform 30"/>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grpFill/>
              <a:ln w="9525">
                <a:solidFill>
                  <a:schemeClr val="tx2"/>
                </a:solidFill>
                <a:round/>
                <a:headEnd/>
                <a:tailEnd/>
              </a:ln>
            </p:spPr>
            <p:txBody>
              <a:bodyPr/>
              <a:lstStyle/>
              <a:p>
                <a:endParaRPr lang="en-US" dirty="0">
                  <a:solidFill>
                    <a:srgbClr val="000000"/>
                  </a:solidFill>
                </a:endParaRPr>
              </a:p>
            </p:txBody>
          </p:sp>
          <p:sp>
            <p:nvSpPr>
              <p:cNvPr id="32" name="Freeform 31"/>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grpFill/>
              <a:ln w="9525">
                <a:solidFill>
                  <a:schemeClr val="tx2"/>
                </a:solidFill>
                <a:round/>
                <a:headEnd/>
                <a:tailEnd/>
              </a:ln>
            </p:spPr>
            <p:txBody>
              <a:bodyPr/>
              <a:lstStyle/>
              <a:p>
                <a:endParaRPr lang="en-US" dirty="0">
                  <a:solidFill>
                    <a:srgbClr val="000000"/>
                  </a:solidFill>
                </a:endParaRPr>
              </a:p>
            </p:txBody>
          </p:sp>
          <p:sp>
            <p:nvSpPr>
              <p:cNvPr id="33" name="Freeform 32"/>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grpFill/>
              <a:ln w="9525">
                <a:solidFill>
                  <a:schemeClr val="tx2"/>
                </a:solidFill>
                <a:round/>
                <a:headEnd/>
                <a:tailEnd/>
              </a:ln>
            </p:spPr>
            <p:txBody>
              <a:bodyPr/>
              <a:lstStyle/>
              <a:p>
                <a:endParaRPr lang="en-US" dirty="0">
                  <a:solidFill>
                    <a:srgbClr val="000000"/>
                  </a:solidFill>
                </a:endParaRPr>
              </a:p>
            </p:txBody>
          </p:sp>
        </p:grpSp>
      </p:grpSp>
    </p:spTree>
    <p:extLst>
      <p:ext uri="{BB962C8B-B14F-4D97-AF65-F5344CB8AC3E}">
        <p14:creationId xmlns:p14="http://schemas.microsoft.com/office/powerpoint/2010/main" val="15310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2" descr="22b copy"/>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095117" y="1059467"/>
            <a:ext cx="4048883" cy="3633975"/>
          </a:xfrm>
          <a:prstGeom prst="rect">
            <a:avLst/>
          </a:prstGeom>
          <a:noFill/>
          <a:ln w="9525">
            <a:noFill/>
            <a:miter lim="800000"/>
            <a:headEnd/>
            <a:tailEnd/>
          </a:ln>
        </p:spPr>
      </p:pic>
      <p:sp>
        <p:nvSpPr>
          <p:cNvPr id="35" name="Rectangle 25"/>
          <p:cNvSpPr>
            <a:spLocks noChangeArrowheads="1"/>
          </p:cNvSpPr>
          <p:nvPr/>
        </p:nvSpPr>
        <p:spPr bwMode="auto">
          <a:xfrm>
            <a:off x="4921807" y="1030182"/>
            <a:ext cx="4269010" cy="3692545"/>
          </a:xfrm>
          <a:prstGeom prst="rect">
            <a:avLst/>
          </a:prstGeom>
          <a:gradFill rotWithShape="1">
            <a:gsLst>
              <a:gs pos="0">
                <a:srgbClr val="FFFFFF"/>
              </a:gs>
              <a:gs pos="100000">
                <a:srgbClr val="FFFFFF">
                  <a:alpha val="39998"/>
                </a:srgbClr>
              </a:gs>
            </a:gsLst>
            <a:lin ang="0" scaled="1"/>
          </a:gradFill>
          <a:ln w="9525">
            <a:noFill/>
            <a:miter lim="800000"/>
            <a:headEnd/>
            <a:tailEnd/>
          </a:ln>
        </p:spPr>
        <p:txBody>
          <a:bodyPr wrap="none" anchor="ctr"/>
          <a:lstStyle/>
          <a:p>
            <a:pPr defTabSz="457200" fontAlgn="auto">
              <a:spcBef>
                <a:spcPts val="0"/>
              </a:spcBef>
              <a:spcAft>
                <a:spcPts val="0"/>
              </a:spcAft>
            </a:pPr>
            <a:endParaRPr lang="en-US" b="0" dirty="0">
              <a:solidFill>
                <a:prstClr val="black"/>
              </a:solidFill>
              <a:latin typeface="Arial" charset="0"/>
              <a:ea typeface=""/>
              <a:cs typeface=""/>
            </a:endParaRPr>
          </a:p>
        </p:txBody>
      </p:sp>
      <p:sp>
        <p:nvSpPr>
          <p:cNvPr id="26" name="Title 1"/>
          <p:cNvSpPr txBox="1">
            <a:spLocks noGrp="1"/>
          </p:cNvSpPr>
          <p:nvPr>
            <p:ph type="body" sz="quarter" idx="13"/>
          </p:nvPr>
        </p:nvSpPr>
        <p:spPr bwMode="auto">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a:lstStyle>
          <a:p>
            <a:pPr eaLnBrk="1" hangingPunct="1">
              <a:lnSpc>
                <a:spcPts val="3000"/>
              </a:lnSpc>
            </a:pPr>
            <a:r>
              <a:rPr lang="en-US" sz="2400" b="0" dirty="0">
                <a:solidFill>
                  <a:srgbClr val="00B050"/>
                </a:solidFill>
                <a:latin typeface="Arial" charset="0"/>
                <a:ea typeface="Arial" charset="0"/>
                <a:cs typeface="Arial" charset="0"/>
              </a:rPr>
              <a:t>Good</a:t>
            </a:r>
            <a:r>
              <a:rPr lang="en-US" sz="2400" b="0" dirty="0">
                <a:solidFill>
                  <a:srgbClr val="0064FF"/>
                </a:solidFill>
                <a:latin typeface="Arial" charset="0"/>
                <a:ea typeface="Arial" charset="0"/>
                <a:cs typeface="Arial" charset="0"/>
              </a:rPr>
              <a:t> blockchain use-case or </a:t>
            </a:r>
            <a:r>
              <a:rPr lang="en-US" sz="2400" b="0" dirty="0">
                <a:solidFill>
                  <a:srgbClr val="FF0000"/>
                </a:solidFill>
                <a:latin typeface="Arial" charset="0"/>
                <a:ea typeface="Arial" charset="0"/>
                <a:cs typeface="Arial" charset="0"/>
              </a:rPr>
              <a:t>bad</a:t>
            </a:r>
            <a:r>
              <a:rPr lang="en-US" sz="2400" b="0" dirty="0">
                <a:solidFill>
                  <a:srgbClr val="0064FF"/>
                </a:solidFill>
                <a:latin typeface="Arial" charset="0"/>
                <a:ea typeface="Arial" charset="0"/>
                <a:cs typeface="Arial" charset="0"/>
              </a:rPr>
              <a:t>?</a:t>
            </a:r>
          </a:p>
        </p:txBody>
      </p:sp>
      <p:grpSp>
        <p:nvGrpSpPr>
          <p:cNvPr id="9" name="Group 8"/>
          <p:cNvGrpSpPr/>
          <p:nvPr/>
        </p:nvGrpSpPr>
        <p:grpSpPr>
          <a:xfrm>
            <a:off x="1201925" y="1136341"/>
            <a:ext cx="1592789" cy="1423327"/>
            <a:chOff x="101157" y="971160"/>
            <a:chExt cx="1592789" cy="1423327"/>
          </a:xfrm>
          <a:effectLst>
            <a:outerShdw blurRad="50800" dist="38100" dir="8100000" algn="tr" rotWithShape="0">
              <a:prstClr val="black">
                <a:alpha val="40000"/>
              </a:prstClr>
            </a:outerShdw>
          </a:effectLst>
        </p:grpSpPr>
        <p:sp>
          <p:nvSpPr>
            <p:cNvPr id="4" name="Oval 3"/>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5" name="Rectangle 4"/>
            <p:cNvSpPr/>
            <p:nvPr/>
          </p:nvSpPr>
          <p:spPr>
            <a:xfrm>
              <a:off x="101157" y="1351921"/>
              <a:ext cx="1592789" cy="646331"/>
            </a:xfrm>
            <a:prstGeom prst="rect">
              <a:avLst/>
            </a:prstGeom>
          </p:spPr>
          <p:txBody>
            <a:bodyPr wrap="square">
              <a:spAutoFit/>
            </a:bodyPr>
            <a:lstStyle/>
            <a:p>
              <a:pPr algn="ctr" defTabSz="457200" fontAlgn="auto">
                <a:spcBef>
                  <a:spcPts val="0"/>
                </a:spcBef>
                <a:spcAft>
                  <a:spcPts val="0"/>
                </a:spcAft>
              </a:pPr>
              <a:r>
                <a:rPr lang="en-US" b="0" spc="50" dirty="0">
                  <a:ln w="0"/>
                  <a:solidFill>
                    <a:schemeClr val="bg1"/>
                  </a:solidFill>
                  <a:effectLst>
                    <a:innerShdw blurRad="63500" dist="50800" dir="13500000">
                      <a:srgbClr val="000000">
                        <a:alpha val="50000"/>
                      </a:srgbClr>
                    </a:innerShdw>
                  </a:effectLst>
                  <a:latin typeface="Arial" charset="0"/>
                  <a:ea typeface=""/>
                  <a:cs typeface=""/>
                </a:rPr>
                <a:t>Food Provenance</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grpSp>
        <p:nvGrpSpPr>
          <p:cNvPr id="36" name="Group 35"/>
          <p:cNvGrpSpPr/>
          <p:nvPr/>
        </p:nvGrpSpPr>
        <p:grpSpPr>
          <a:xfrm>
            <a:off x="5638643" y="1149562"/>
            <a:ext cx="1592789" cy="1423327"/>
            <a:chOff x="101157" y="971160"/>
            <a:chExt cx="1592789" cy="1423327"/>
          </a:xfrm>
          <a:effectLst>
            <a:outerShdw blurRad="50800" dist="38100" dir="8100000" algn="tr" rotWithShape="0">
              <a:prstClr val="black">
                <a:alpha val="40000"/>
              </a:prstClr>
            </a:outerShdw>
          </a:effectLst>
        </p:grpSpPr>
        <p:sp>
          <p:nvSpPr>
            <p:cNvPr id="37" name="Oval 36"/>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38" name="Rectangle 37"/>
            <p:cNvSpPr/>
            <p:nvPr/>
          </p:nvSpPr>
          <p:spPr>
            <a:xfrm>
              <a:off x="101157" y="1351921"/>
              <a:ext cx="1592789" cy="646331"/>
            </a:xfrm>
            <a:prstGeom prst="rect">
              <a:avLst/>
            </a:prstGeom>
          </p:spPr>
          <p:txBody>
            <a:bodyPr wrap="square">
              <a:spAutoFit/>
            </a:bodyPr>
            <a:lstStyle/>
            <a:p>
              <a:pPr algn="ctr" defTabSz="457200" fontAlgn="auto">
                <a:spcBef>
                  <a:spcPts val="0"/>
                </a:spcBef>
                <a:spcAft>
                  <a:spcPts val="0"/>
                </a:spcAft>
              </a:pPr>
              <a:r>
                <a:rPr lang="en-US" b="0" spc="50" dirty="0">
                  <a:ln w="0"/>
                  <a:solidFill>
                    <a:schemeClr val="bg1"/>
                  </a:solidFill>
                  <a:effectLst>
                    <a:innerShdw blurRad="63500" dist="50800" dir="13500000">
                      <a:srgbClr val="000000">
                        <a:alpha val="50000"/>
                      </a:srgbClr>
                    </a:innerShdw>
                  </a:effectLst>
                  <a:latin typeface="Arial" charset="0"/>
                  <a:ea typeface=""/>
                  <a:cs typeface=""/>
                </a:rPr>
                <a:t>Know Your Customer</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grpSp>
        <p:nvGrpSpPr>
          <p:cNvPr id="42" name="Group 41"/>
          <p:cNvGrpSpPr/>
          <p:nvPr/>
        </p:nvGrpSpPr>
        <p:grpSpPr>
          <a:xfrm>
            <a:off x="4512470" y="2785513"/>
            <a:ext cx="1592789" cy="1423327"/>
            <a:chOff x="125108" y="971160"/>
            <a:chExt cx="1592789" cy="1423327"/>
          </a:xfrm>
          <a:effectLst>
            <a:outerShdw blurRad="50800" dist="38100" dir="8100000" algn="tr" rotWithShape="0">
              <a:prstClr val="black">
                <a:alpha val="40000"/>
              </a:prstClr>
            </a:outerShdw>
          </a:effectLst>
        </p:grpSpPr>
        <p:sp>
          <p:nvSpPr>
            <p:cNvPr id="43" name="Oval 42"/>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44" name="Rectangle 43"/>
            <p:cNvSpPr/>
            <p:nvPr/>
          </p:nvSpPr>
          <p:spPr>
            <a:xfrm>
              <a:off x="125108" y="1410471"/>
              <a:ext cx="1592789" cy="646331"/>
            </a:xfrm>
            <a:prstGeom prst="rect">
              <a:avLst/>
            </a:prstGeom>
          </p:spPr>
          <p:txBody>
            <a:bodyPr wrap="square">
              <a:spAutoFit/>
            </a:bodyPr>
            <a:lstStyle/>
            <a:p>
              <a:pPr algn="ctr" defTabSz="457200" fontAlgn="auto">
                <a:spcBef>
                  <a:spcPts val="0"/>
                </a:spcBef>
                <a:spcAft>
                  <a:spcPts val="0"/>
                </a:spcAft>
              </a:pPr>
              <a:r>
                <a:rPr lang="en-US" b="0" spc="50" dirty="0">
                  <a:ln w="0"/>
                  <a:solidFill>
                    <a:schemeClr val="bg1"/>
                  </a:solidFill>
                  <a:effectLst>
                    <a:innerShdw blurRad="63500" dist="50800" dir="13500000">
                      <a:srgbClr val="000000">
                        <a:alpha val="50000"/>
                      </a:srgbClr>
                    </a:innerShdw>
                  </a:effectLst>
                  <a:latin typeface="Arial" charset="0"/>
                  <a:ea typeface=""/>
                  <a:cs typeface=""/>
                </a:rPr>
                <a:t>Track Your Child</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grpSp>
        <p:nvGrpSpPr>
          <p:cNvPr id="45" name="Group 44"/>
          <p:cNvGrpSpPr/>
          <p:nvPr/>
        </p:nvGrpSpPr>
        <p:grpSpPr>
          <a:xfrm>
            <a:off x="6600042" y="2784831"/>
            <a:ext cx="1592789" cy="1423327"/>
            <a:chOff x="108484" y="971160"/>
            <a:chExt cx="1592789" cy="1423327"/>
          </a:xfrm>
          <a:effectLst>
            <a:outerShdw blurRad="50800" dist="38100" dir="8100000" algn="tr" rotWithShape="0">
              <a:prstClr val="black">
                <a:alpha val="40000"/>
              </a:prstClr>
            </a:outerShdw>
          </a:effectLst>
        </p:grpSpPr>
        <p:sp>
          <p:nvSpPr>
            <p:cNvPr id="46" name="Oval 45"/>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47" name="Rectangle 46"/>
            <p:cNvSpPr/>
            <p:nvPr/>
          </p:nvSpPr>
          <p:spPr>
            <a:xfrm>
              <a:off x="108484" y="1235920"/>
              <a:ext cx="1592789" cy="923330"/>
            </a:xfrm>
            <a:prstGeom prst="rect">
              <a:avLst/>
            </a:prstGeom>
            <a:effectLst>
              <a:outerShdw blurRad="50800" dist="38100" dir="8100000" algn="tr" rotWithShape="0">
                <a:prstClr val="black">
                  <a:alpha val="40000"/>
                </a:prstClr>
              </a:outerShdw>
            </a:effectLst>
          </p:spPr>
          <p:txBody>
            <a:bodyPr wrap="square">
              <a:spAutoFit/>
            </a:bodyPr>
            <a:lstStyle/>
            <a:p>
              <a:pPr algn="ctr" defTabSz="457200" fontAlgn="auto">
                <a:spcBef>
                  <a:spcPts val="0"/>
                </a:spcBef>
                <a:spcAft>
                  <a:spcPts val="0"/>
                </a:spcAft>
              </a:pPr>
              <a:r>
                <a:rPr lang="en-US" b="0" spc="50" dirty="0">
                  <a:ln w="0"/>
                  <a:solidFill>
                    <a:schemeClr val="bg1"/>
                  </a:solidFill>
                  <a:effectLst>
                    <a:innerShdw blurRad="63500" dist="50800" dir="13500000">
                      <a:srgbClr val="000000">
                        <a:alpha val="50000"/>
                      </a:srgbClr>
                    </a:innerShdw>
                  </a:effectLst>
                  <a:latin typeface="Arial" charset="0"/>
                  <a:ea typeface=""/>
                  <a:cs typeface=""/>
                </a:rPr>
                <a:t>Electronic Medical Records</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grpSp>
        <p:nvGrpSpPr>
          <p:cNvPr id="48" name="Group 47"/>
          <p:cNvGrpSpPr/>
          <p:nvPr/>
        </p:nvGrpSpPr>
        <p:grpSpPr>
          <a:xfrm>
            <a:off x="3401668" y="1128603"/>
            <a:ext cx="1592789" cy="1423327"/>
            <a:chOff x="101157" y="971160"/>
            <a:chExt cx="1592789" cy="1423327"/>
          </a:xfrm>
          <a:effectLst>
            <a:outerShdw blurRad="50800" dist="38100" dir="8100000" algn="tr" rotWithShape="0">
              <a:prstClr val="black">
                <a:alpha val="40000"/>
              </a:prstClr>
            </a:outerShdw>
          </a:effectLst>
        </p:grpSpPr>
        <p:sp>
          <p:nvSpPr>
            <p:cNvPr id="49" name="Oval 48"/>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50" name="Rectangle 49"/>
            <p:cNvSpPr/>
            <p:nvPr/>
          </p:nvSpPr>
          <p:spPr>
            <a:xfrm>
              <a:off x="101157" y="1267709"/>
              <a:ext cx="1592789" cy="923330"/>
            </a:xfrm>
            <a:prstGeom prst="rect">
              <a:avLst/>
            </a:prstGeom>
          </p:spPr>
          <p:txBody>
            <a:bodyPr wrap="square">
              <a:spAutoFit/>
            </a:bodyPr>
            <a:lstStyle/>
            <a:p>
              <a:pPr algn="ctr" defTabSz="457200" fontAlgn="auto">
                <a:spcBef>
                  <a:spcPts val="0"/>
                </a:spcBef>
                <a:spcAft>
                  <a:spcPts val="0"/>
                </a:spcAft>
              </a:pPr>
              <a:r>
                <a:rPr lang="en-US" b="0" spc="50">
                  <a:ln w="0"/>
                  <a:solidFill>
                    <a:schemeClr val="bg1"/>
                  </a:solidFill>
                  <a:effectLst>
                    <a:innerShdw blurRad="63500" dist="50800" dir="13500000">
                      <a:srgbClr val="000000">
                        <a:alpha val="50000"/>
                      </a:srgbClr>
                    </a:innerShdw>
                  </a:effectLst>
                  <a:latin typeface="Arial" charset="0"/>
                  <a:ea typeface=""/>
                  <a:cs typeface=""/>
                </a:rPr>
                <a:t>Holiday Tracking Tool</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grpSp>
        <p:nvGrpSpPr>
          <p:cNvPr id="23" name="Group 22"/>
          <p:cNvGrpSpPr/>
          <p:nvPr/>
        </p:nvGrpSpPr>
        <p:grpSpPr>
          <a:xfrm>
            <a:off x="2382360" y="2784830"/>
            <a:ext cx="1592789" cy="1423327"/>
            <a:chOff x="106519" y="971160"/>
            <a:chExt cx="1592789" cy="1423327"/>
          </a:xfrm>
          <a:effectLst>
            <a:outerShdw blurRad="50800" dist="38100" dir="8100000" algn="tr" rotWithShape="0">
              <a:prstClr val="black">
                <a:alpha val="40000"/>
              </a:prstClr>
            </a:outerShdw>
          </a:effectLst>
        </p:grpSpPr>
        <p:sp>
          <p:nvSpPr>
            <p:cNvPr id="24" name="Oval 23"/>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2"/>
                </a:solidFill>
              </a:endParaRPr>
            </a:p>
          </p:txBody>
        </p:sp>
        <p:sp>
          <p:nvSpPr>
            <p:cNvPr id="25" name="Rectangle 24"/>
            <p:cNvSpPr/>
            <p:nvPr/>
          </p:nvSpPr>
          <p:spPr>
            <a:xfrm>
              <a:off x="106519" y="1235921"/>
              <a:ext cx="1592789" cy="923330"/>
            </a:xfrm>
            <a:prstGeom prst="rect">
              <a:avLst/>
            </a:prstGeom>
          </p:spPr>
          <p:txBody>
            <a:bodyPr wrap="square">
              <a:spAutoFit/>
            </a:bodyPr>
            <a:lstStyle/>
            <a:p>
              <a:pPr algn="ctr" defTabSz="457200" fontAlgn="auto">
                <a:spcBef>
                  <a:spcPts val="0"/>
                </a:spcBef>
                <a:spcAft>
                  <a:spcPts val="0"/>
                </a:spcAft>
              </a:pPr>
              <a:r>
                <a:rPr lang="en-US" b="0" spc="50" dirty="0">
                  <a:ln w="0"/>
                  <a:solidFill>
                    <a:schemeClr val="bg1"/>
                  </a:solidFill>
                  <a:effectLst>
                    <a:innerShdw blurRad="63500" dist="50800" dir="13500000">
                      <a:srgbClr val="000000">
                        <a:alpha val="50000"/>
                      </a:srgbClr>
                    </a:innerShdw>
                  </a:effectLst>
                  <a:latin typeface="Arial" charset="0"/>
                  <a:ea typeface=""/>
                  <a:cs typeface=""/>
                </a:rPr>
                <a:t>Secure Document Store</a:t>
              </a:r>
              <a:endParaRPr lang="en-US" sz="1600" b="0" spc="50" dirty="0">
                <a:ln w="0"/>
                <a:solidFill>
                  <a:schemeClr val="bg1"/>
                </a:solidFill>
                <a:effectLst>
                  <a:innerShdw blurRad="63500" dist="50800" dir="13500000">
                    <a:srgbClr val="000000">
                      <a:alpha val="50000"/>
                    </a:srgbClr>
                  </a:innerShdw>
                </a:effectLst>
                <a:latin typeface="Arial" charset="0"/>
                <a:ea typeface=""/>
                <a:cs typeface=""/>
              </a:endParaRPr>
            </a:p>
          </p:txBody>
        </p:sp>
      </p:grpSp>
    </p:spTree>
    <p:extLst>
      <p:ext uri="{BB962C8B-B14F-4D97-AF65-F5344CB8AC3E}">
        <p14:creationId xmlns:p14="http://schemas.microsoft.com/office/powerpoint/2010/main" val="18765438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2970" y="1704302"/>
            <a:ext cx="6593093" cy="2990625"/>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457200" fontAlgn="auto">
              <a:spcBef>
                <a:spcPts val="0"/>
              </a:spcBef>
              <a:spcAft>
                <a:spcPts val="0"/>
              </a:spcAft>
            </a:pPr>
            <a:endParaRPr lang="en-US" b="0" dirty="0">
              <a:solidFill>
                <a:prstClr val="white"/>
              </a:solidFill>
              <a:latin typeface="Arial" charset="0"/>
            </a:endParaRPr>
          </a:p>
        </p:txBody>
      </p:sp>
      <p:sp>
        <p:nvSpPr>
          <p:cNvPr id="14" name="Content Placeholder 2"/>
          <p:cNvSpPr>
            <a:spLocks/>
          </p:cNvSpPr>
          <p:nvPr/>
        </p:nvSpPr>
        <p:spPr bwMode="auto">
          <a:xfrm>
            <a:off x="362174" y="948677"/>
            <a:ext cx="6782323" cy="815228"/>
          </a:xfrm>
          <a:prstGeom prst="rect">
            <a:avLst/>
          </a:prstGeom>
          <a:noFill/>
          <a:ln w="9525">
            <a:noFill/>
            <a:miter lim="800000"/>
            <a:headEnd/>
            <a:tailEnd/>
          </a:ln>
        </p:spPr>
        <p:txBody>
          <a:bodyPr/>
          <a:lstStyle/>
          <a:p>
            <a:pPr marL="171450" indent="-171450" defTabSz="457200">
              <a:lnSpc>
                <a:spcPct val="95000"/>
              </a:lnSpc>
              <a:spcBef>
                <a:spcPct val="5000"/>
              </a:spcBef>
              <a:spcAft>
                <a:spcPct val="25000"/>
              </a:spcAft>
              <a:buClr>
                <a:srgbClr val="5A5A5A"/>
              </a:buClr>
              <a:buFont typeface="Arial" pitchFamily="34" charset="0"/>
              <a:buChar char="–"/>
            </a:pPr>
            <a:r>
              <a:rPr lang="en-US" b="0" dirty="0">
                <a:solidFill>
                  <a:srgbClr val="5E5F64"/>
                </a:solidFill>
                <a:latin typeface="Arial" charset="0"/>
                <a:ea typeface="Arial" charset="0"/>
                <a:cs typeface="Arial" charset="0"/>
              </a:rPr>
              <a:t>Identifying a good blockchain use-case is </a:t>
            </a:r>
            <a:r>
              <a:rPr lang="en-US" b="0" dirty="0">
                <a:solidFill>
                  <a:srgbClr val="325C80"/>
                </a:solidFill>
                <a:latin typeface="Arial" charset="0"/>
                <a:ea typeface="Arial" charset="0"/>
                <a:cs typeface="Arial" charset="0"/>
              </a:rPr>
              <a:t>not always easy</a:t>
            </a:r>
            <a:r>
              <a:rPr lang="en-US" b="0" dirty="0">
                <a:solidFill>
                  <a:srgbClr val="5E5F64"/>
                </a:solidFill>
                <a:latin typeface="Arial" charset="0"/>
                <a:ea typeface="Arial" charset="0"/>
                <a:cs typeface="Arial" charset="0"/>
              </a:rPr>
              <a:t>!</a:t>
            </a:r>
          </a:p>
          <a:p>
            <a:pPr marL="628650" lvl="1" indent="-171450" defTabSz="457200">
              <a:lnSpc>
                <a:spcPct val="95000"/>
              </a:lnSpc>
              <a:spcBef>
                <a:spcPct val="5000"/>
              </a:spcBef>
              <a:spcAft>
                <a:spcPct val="25000"/>
              </a:spcAft>
              <a:buClr>
                <a:srgbClr val="5A5A5A"/>
              </a:buClr>
              <a:buFont typeface="Arial" pitchFamily="34" charset="0"/>
              <a:buChar char="–"/>
            </a:pPr>
            <a:r>
              <a:rPr lang="en-US" b="0" dirty="0">
                <a:solidFill>
                  <a:srgbClr val="5E5F64"/>
                </a:solidFill>
                <a:latin typeface="Arial" charset="0"/>
                <a:ea typeface="Arial" charset="0"/>
                <a:cs typeface="Arial" charset="0"/>
              </a:rPr>
              <a:t>However there should always be:</a:t>
            </a:r>
          </a:p>
        </p:txBody>
      </p:sp>
      <p:sp>
        <p:nvSpPr>
          <p:cNvPr id="3" name="Rectangle 2"/>
          <p:cNvSpPr/>
          <p:nvPr/>
        </p:nvSpPr>
        <p:spPr>
          <a:xfrm>
            <a:off x="1468418" y="1704302"/>
            <a:ext cx="6976335" cy="3042371"/>
          </a:xfrm>
          <a:prstGeom prst="rect">
            <a:avLst/>
          </a:prstGeom>
        </p:spPr>
        <p:txBody>
          <a:bodyPr wrap="square">
            <a:spAutoFit/>
          </a:bodyPr>
          <a:lstStyle/>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5E5F64"/>
                </a:solidFill>
                <a:latin typeface="Arial" charset="0"/>
                <a:ea typeface="Arial" charset="0"/>
                <a:cs typeface="Arial" charset="0"/>
              </a:rPr>
              <a:t>A </a:t>
            </a:r>
            <a:r>
              <a:rPr lang="en-US" dirty="0">
                <a:solidFill>
                  <a:srgbClr val="0064FF"/>
                </a:solidFill>
                <a:latin typeface="Arial" charset="0"/>
                <a:ea typeface="Arial" charset="0"/>
                <a:cs typeface="Arial" charset="0"/>
              </a:rPr>
              <a:t>business problem </a:t>
            </a:r>
            <a:r>
              <a:rPr lang="en-US" b="0" dirty="0">
                <a:solidFill>
                  <a:srgbClr val="5E5F64"/>
                </a:solidFill>
                <a:latin typeface="Arial" charset="0"/>
                <a:ea typeface="Arial" charset="0"/>
                <a:cs typeface="Arial" charset="0"/>
              </a:rPr>
              <a:t>to be solved</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That cannot be more efficiently solved with other technologies</a:t>
            </a:r>
            <a:endParaRPr lang="en-US" sz="1600"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endParaRPr lang="en-US"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5E5F64"/>
                </a:solidFill>
                <a:latin typeface="Arial" charset="0"/>
                <a:ea typeface="Arial" charset="0"/>
                <a:cs typeface="Arial" charset="0"/>
              </a:rPr>
              <a:t>An identifiable </a:t>
            </a:r>
            <a:r>
              <a:rPr lang="en-US" dirty="0">
                <a:solidFill>
                  <a:srgbClr val="0064FF"/>
                </a:solidFill>
                <a:latin typeface="Arial" charset="0"/>
                <a:ea typeface="Arial" charset="0"/>
                <a:cs typeface="Arial" charset="0"/>
              </a:rPr>
              <a:t>business network</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With Participants, Assets and Transactions</a:t>
            </a:r>
          </a:p>
          <a:p>
            <a:pPr marL="800100" lvl="1" indent="-342900" defTabSz="457200">
              <a:lnSpc>
                <a:spcPct val="95000"/>
              </a:lnSpc>
              <a:spcBef>
                <a:spcPct val="5000"/>
              </a:spcBef>
              <a:spcAft>
                <a:spcPct val="25000"/>
              </a:spcAft>
              <a:buClr>
                <a:srgbClr val="5A5A5A"/>
              </a:buClr>
              <a:buFont typeface="+mj-lt"/>
              <a:buAutoNum type="arabicPeriod"/>
            </a:pPr>
            <a:endParaRPr lang="en-US"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5E5F64"/>
                </a:solidFill>
                <a:latin typeface="Arial" charset="0"/>
                <a:ea typeface="Arial" charset="0"/>
                <a:cs typeface="Arial" charset="0"/>
              </a:rPr>
              <a:t>A need for </a:t>
            </a:r>
            <a:r>
              <a:rPr lang="en-US" dirty="0">
                <a:solidFill>
                  <a:srgbClr val="0064FF"/>
                </a:solidFill>
                <a:latin typeface="Arial" charset="0"/>
                <a:ea typeface="Arial" charset="0"/>
                <a:cs typeface="Arial" charset="0"/>
              </a:rPr>
              <a:t>trust</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Consensus, Immutability, Finality or Provenance</a:t>
            </a:r>
          </a:p>
        </p:txBody>
      </p:sp>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What makes a good </a:t>
            </a:r>
            <a:r>
              <a:rPr lang="en-US" dirty="0" err="1">
                <a:latin typeface="Arial" charset="0"/>
                <a:ea typeface="Arial" charset="0"/>
                <a:cs typeface="Arial" charset="0"/>
              </a:rPr>
              <a:t>blockchain</a:t>
            </a:r>
            <a:r>
              <a:rPr lang="en-US" dirty="0">
                <a:latin typeface="Arial" charset="0"/>
                <a:ea typeface="Arial" charset="0"/>
                <a:cs typeface="Arial" charset="0"/>
              </a:rPr>
              <a:t> use case?</a:t>
            </a:r>
          </a:p>
          <a:p>
            <a:endParaRPr lang="en-US" dirty="0"/>
          </a:p>
        </p:txBody>
      </p:sp>
    </p:spTree>
    <p:extLst>
      <p:ext uri="{BB962C8B-B14F-4D97-AF65-F5344CB8AC3E}">
        <p14:creationId xmlns:p14="http://schemas.microsoft.com/office/powerpoint/2010/main" val="13322300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368003" y="1316363"/>
            <a:ext cx="6593093" cy="2990625"/>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457200" fontAlgn="auto">
              <a:spcBef>
                <a:spcPts val="0"/>
              </a:spcBef>
              <a:spcAft>
                <a:spcPts val="0"/>
              </a:spcAft>
            </a:pPr>
            <a:endParaRPr lang="en-US" b="0" dirty="0">
              <a:solidFill>
                <a:prstClr val="white"/>
              </a:solidFill>
              <a:latin typeface="Arial" charset="0"/>
            </a:endParaRPr>
          </a:p>
        </p:txBody>
      </p:sp>
      <p:sp>
        <p:nvSpPr>
          <p:cNvPr id="14" name="Content Placeholder 2"/>
          <p:cNvSpPr>
            <a:spLocks/>
          </p:cNvSpPr>
          <p:nvPr/>
        </p:nvSpPr>
        <p:spPr bwMode="auto">
          <a:xfrm>
            <a:off x="362174" y="805808"/>
            <a:ext cx="6782323" cy="815228"/>
          </a:xfrm>
          <a:prstGeom prst="rect">
            <a:avLst/>
          </a:prstGeom>
          <a:noFill/>
          <a:ln w="9525">
            <a:noFill/>
            <a:miter lim="800000"/>
            <a:headEnd/>
            <a:tailEnd/>
          </a:ln>
        </p:spPr>
        <p:txBody>
          <a:bodyPr/>
          <a:lstStyle/>
          <a:p>
            <a:pPr marL="171450" indent="-171450" defTabSz="457200">
              <a:lnSpc>
                <a:spcPct val="95000"/>
              </a:lnSpc>
              <a:spcBef>
                <a:spcPct val="5000"/>
              </a:spcBef>
              <a:spcAft>
                <a:spcPct val="25000"/>
              </a:spcAft>
              <a:buClr>
                <a:srgbClr val="5A5A5A"/>
              </a:buClr>
              <a:buFont typeface="Arial" pitchFamily="34" charset="0"/>
              <a:buChar char="–"/>
            </a:pPr>
            <a:r>
              <a:rPr lang="en-US" b="0" dirty="0">
                <a:solidFill>
                  <a:srgbClr val="5E5F64"/>
                </a:solidFill>
                <a:latin typeface="Arial" charset="0"/>
                <a:ea typeface="Arial" charset="0"/>
                <a:cs typeface="Arial" charset="0"/>
              </a:rPr>
              <a:t>First use-cases are </a:t>
            </a:r>
            <a:r>
              <a:rPr lang="en-US" b="0" dirty="0">
                <a:solidFill>
                  <a:srgbClr val="325C80"/>
                </a:solidFill>
                <a:latin typeface="Arial" charset="0"/>
                <a:ea typeface="Arial" charset="0"/>
                <a:cs typeface="Arial" charset="0"/>
              </a:rPr>
              <a:t>even more difficult </a:t>
            </a:r>
            <a:r>
              <a:rPr lang="en-US" b="0" dirty="0">
                <a:solidFill>
                  <a:srgbClr val="5E5F64"/>
                </a:solidFill>
                <a:latin typeface="Arial" charset="0"/>
                <a:ea typeface="Arial" charset="0"/>
                <a:cs typeface="Arial" charset="0"/>
              </a:rPr>
              <a:t>to identify!</a:t>
            </a:r>
          </a:p>
        </p:txBody>
      </p:sp>
      <p:sp>
        <p:nvSpPr>
          <p:cNvPr id="3" name="Rectangle 2"/>
          <p:cNvSpPr/>
          <p:nvPr/>
        </p:nvSpPr>
        <p:spPr>
          <a:xfrm>
            <a:off x="1468418" y="1422065"/>
            <a:ext cx="6976335" cy="2779222"/>
          </a:xfrm>
          <a:prstGeom prst="rect">
            <a:avLst/>
          </a:prstGeom>
        </p:spPr>
        <p:txBody>
          <a:bodyPr wrap="square">
            <a:spAutoFit/>
          </a:bodyPr>
          <a:lstStyle/>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325C80"/>
                </a:solidFill>
                <a:latin typeface="Arial" charset="0"/>
                <a:ea typeface="Arial" charset="0"/>
                <a:cs typeface="Arial" charset="0"/>
              </a:rPr>
              <a:t>A </a:t>
            </a:r>
            <a:r>
              <a:rPr lang="en-US" dirty="0">
                <a:solidFill>
                  <a:srgbClr val="0064FF"/>
                </a:solidFill>
                <a:latin typeface="Arial" charset="0"/>
                <a:ea typeface="Arial" charset="0"/>
                <a:cs typeface="Arial" charset="0"/>
              </a:rPr>
              <a:t>limited scope</a:t>
            </a:r>
            <a:r>
              <a:rPr lang="en-US" b="0" dirty="0">
                <a:solidFill>
                  <a:srgbClr val="5E5F64"/>
                </a:solidFill>
                <a:latin typeface="Arial" charset="0"/>
                <a:ea typeface="Arial" charset="0"/>
                <a:cs typeface="Arial" charset="0"/>
              </a:rPr>
              <a:t>, but still solves a real business problem</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Minimum Viable Product in a few weeks of effort</a:t>
            </a:r>
            <a:endParaRPr lang="en-US" sz="1600"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endParaRPr lang="en-US"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5E5F64"/>
                </a:solidFill>
                <a:latin typeface="Arial" charset="0"/>
                <a:ea typeface="Arial" charset="0"/>
                <a:cs typeface="Arial" charset="0"/>
              </a:rPr>
              <a:t>A smaller </a:t>
            </a:r>
            <a:r>
              <a:rPr lang="en-US" dirty="0">
                <a:solidFill>
                  <a:srgbClr val="0064FF"/>
                </a:solidFill>
                <a:latin typeface="Arial" charset="0"/>
                <a:ea typeface="Arial" charset="0"/>
                <a:cs typeface="Arial" charset="0"/>
              </a:rPr>
              <a:t>business network</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Usually without requiring regulators and consortia</a:t>
            </a:r>
          </a:p>
          <a:p>
            <a:pPr marL="800100" lvl="1" indent="-342900" defTabSz="457200">
              <a:lnSpc>
                <a:spcPct val="95000"/>
              </a:lnSpc>
              <a:spcBef>
                <a:spcPct val="5000"/>
              </a:spcBef>
              <a:spcAft>
                <a:spcPct val="25000"/>
              </a:spcAft>
              <a:buClr>
                <a:srgbClr val="5A5A5A"/>
              </a:buClr>
              <a:buFont typeface="Arial" charset="0"/>
              <a:buChar char="•"/>
            </a:pPr>
            <a:endParaRPr lang="en-US" b="0" dirty="0">
              <a:solidFill>
                <a:srgbClr val="5E5F64"/>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pPr>
            <a:r>
              <a:rPr lang="en-US" b="0" dirty="0">
                <a:solidFill>
                  <a:srgbClr val="5E5F64"/>
                </a:solidFill>
                <a:latin typeface="Arial" charset="0"/>
                <a:ea typeface="Arial" charset="0"/>
                <a:cs typeface="Arial" charset="0"/>
              </a:rPr>
              <a:t>Allows for </a:t>
            </a:r>
            <a:r>
              <a:rPr lang="en-US" dirty="0">
                <a:solidFill>
                  <a:srgbClr val="0064FF"/>
                </a:solidFill>
                <a:latin typeface="Arial" charset="0"/>
                <a:ea typeface="Arial" charset="0"/>
                <a:cs typeface="Arial" charset="0"/>
              </a:rPr>
              <a:t>scaling with more participants and scenarios</a:t>
            </a:r>
          </a:p>
          <a:p>
            <a:pPr marL="800100" lvl="1" indent="-342900" defTabSz="457200">
              <a:lnSpc>
                <a:spcPct val="95000"/>
              </a:lnSpc>
              <a:spcBef>
                <a:spcPct val="5000"/>
              </a:spcBef>
              <a:spcAft>
                <a:spcPct val="25000"/>
              </a:spcAft>
              <a:buClr>
                <a:srgbClr val="5A5A5A"/>
              </a:buClr>
              <a:buFont typeface="Arial" charset="0"/>
              <a:buChar char="•"/>
            </a:pPr>
            <a:r>
              <a:rPr lang="en-US" b="0" dirty="0">
                <a:solidFill>
                  <a:srgbClr val="5E5F64"/>
                </a:solidFill>
                <a:latin typeface="Arial" charset="0"/>
                <a:ea typeface="Arial" charset="0"/>
                <a:cs typeface="Arial" charset="0"/>
              </a:rPr>
              <a:t>Consider shadow chains to mitigate risks</a:t>
            </a:r>
          </a:p>
        </p:txBody>
      </p:sp>
      <p:sp>
        <p:nvSpPr>
          <p:cNvPr id="7" name="Title 1"/>
          <p:cNvSpPr txBox="1">
            <a:spLocks/>
          </p:cNvSpPr>
          <p:nvPr/>
        </p:nvSpPr>
        <p:spPr bwMode="auto">
          <a:xfrm>
            <a:off x="3269786" y="4349569"/>
            <a:ext cx="5417882" cy="35856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a:lstStyle>
          <a:p>
            <a:pPr algn="r" eaLnBrk="1" hangingPunct="1">
              <a:lnSpc>
                <a:spcPts val="3000"/>
              </a:lnSpc>
            </a:pPr>
            <a:r>
              <a:rPr lang="en-US" sz="2400" b="0" dirty="0">
                <a:solidFill>
                  <a:srgbClr val="0064FF"/>
                </a:solidFill>
                <a:latin typeface="Arial" charset="0"/>
                <a:ea typeface="Arial" charset="0"/>
                <a:cs typeface="Arial" charset="0"/>
              </a:rPr>
              <a:t>Start small, succeed and grow fast!</a:t>
            </a:r>
          </a:p>
        </p:txBody>
      </p:sp>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What makes a good first </a:t>
            </a:r>
            <a:r>
              <a:rPr lang="en-US" dirty="0" err="1">
                <a:latin typeface="Arial" charset="0"/>
                <a:ea typeface="Arial" charset="0"/>
                <a:cs typeface="Arial" charset="0"/>
              </a:rPr>
              <a:t>blockchain</a:t>
            </a:r>
            <a:r>
              <a:rPr lang="en-US" dirty="0">
                <a:latin typeface="Arial" charset="0"/>
                <a:ea typeface="Arial" charset="0"/>
                <a:cs typeface="Arial" charset="0"/>
              </a:rPr>
              <a:t> use case?</a:t>
            </a:r>
          </a:p>
          <a:p>
            <a:endParaRPr lang="en-US" dirty="0"/>
          </a:p>
        </p:txBody>
      </p:sp>
    </p:spTree>
    <p:extLst>
      <p:ext uri="{BB962C8B-B14F-4D97-AF65-F5344CB8AC3E}">
        <p14:creationId xmlns:p14="http://schemas.microsoft.com/office/powerpoint/2010/main" val="15697776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7551" y="1126329"/>
            <a:ext cx="8555192" cy="2730652"/>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457200" fontAlgn="auto">
              <a:spcBef>
                <a:spcPts val="0"/>
              </a:spcBef>
              <a:spcAft>
                <a:spcPts val="0"/>
              </a:spcAft>
            </a:pPr>
            <a:endParaRPr lang="en-US" b="0" dirty="0">
              <a:solidFill>
                <a:prstClr val="white"/>
              </a:solidFill>
              <a:latin typeface="Arial" charset="0"/>
            </a:endParaRPr>
          </a:p>
        </p:txBody>
      </p:sp>
      <p:sp>
        <p:nvSpPr>
          <p:cNvPr id="3" name="Rectangle 2"/>
          <p:cNvSpPr/>
          <p:nvPr/>
        </p:nvSpPr>
        <p:spPr>
          <a:xfrm>
            <a:off x="591823" y="1258502"/>
            <a:ext cx="8366547" cy="2520690"/>
          </a:xfrm>
          <a:prstGeom prst="rect">
            <a:avLst/>
          </a:prstGeom>
        </p:spPr>
        <p:txBody>
          <a:bodyPr wrap="square">
            <a:spAutoFit/>
          </a:bodyPr>
          <a:lstStyle/>
          <a:p>
            <a:pPr marL="342900" indent="-342900" defTabSz="457200">
              <a:lnSpc>
                <a:spcPct val="95000"/>
              </a:lnSpc>
              <a:spcBef>
                <a:spcPct val="5000"/>
              </a:spcBef>
              <a:spcAft>
                <a:spcPct val="25000"/>
              </a:spcAft>
              <a:buClr>
                <a:srgbClr val="5A5A5A"/>
              </a:buClr>
              <a:buFont typeface="+mj-lt"/>
              <a:buAutoNum type="arabicPeriod"/>
            </a:pPr>
            <a:r>
              <a:rPr lang="en-US" sz="1200" b="0" dirty="0">
                <a:solidFill>
                  <a:srgbClr val="5E5F64"/>
                </a:solidFill>
                <a:latin typeface="Arial" charset="0"/>
                <a:ea typeface="Arial" charset="0"/>
                <a:cs typeface="Arial" charset="0"/>
              </a:rPr>
              <a:t>What is the </a:t>
            </a:r>
            <a:r>
              <a:rPr lang="en-US" sz="1200" dirty="0">
                <a:solidFill>
                  <a:srgbClr val="5E5F64"/>
                </a:solidFill>
                <a:latin typeface="Arial" charset="0"/>
                <a:ea typeface="Arial" charset="0"/>
                <a:cs typeface="Arial" charset="0"/>
              </a:rPr>
              <a:t>specific business problem </a:t>
            </a:r>
            <a:r>
              <a:rPr lang="en-US" sz="1200" b="0" dirty="0">
                <a:solidFill>
                  <a:srgbClr val="5E5F64"/>
                </a:solidFill>
                <a:latin typeface="Arial" charset="0"/>
                <a:ea typeface="Arial" charset="0"/>
                <a:cs typeface="Arial" charset="0"/>
              </a:rPr>
              <a:t>/ challenge that the first project will address?</a:t>
            </a:r>
          </a:p>
          <a:p>
            <a:pPr marL="342900" indent="-342900" defTabSz="457200">
              <a:lnSpc>
                <a:spcPct val="95000"/>
              </a:lnSpc>
              <a:spcBef>
                <a:spcPct val="5000"/>
              </a:spcBef>
              <a:spcAft>
                <a:spcPct val="25000"/>
              </a:spcAft>
              <a:buClr>
                <a:srgbClr val="5A5A5A"/>
              </a:buClr>
              <a:buFont typeface="+mj-lt"/>
              <a:buAutoNum type="arabicPeriod"/>
            </a:pPr>
            <a:r>
              <a:rPr lang="en-US" sz="1200" b="0" dirty="0">
                <a:solidFill>
                  <a:srgbClr val="5E5F64"/>
                </a:solidFill>
                <a:latin typeface="Arial" charset="0"/>
                <a:ea typeface="Arial" charset="0"/>
                <a:cs typeface="Arial" charset="0"/>
              </a:rPr>
              <a:t>What is the </a:t>
            </a:r>
            <a:r>
              <a:rPr lang="en-US" sz="1200" dirty="0">
                <a:solidFill>
                  <a:srgbClr val="5E5F64"/>
                </a:solidFill>
                <a:latin typeface="Arial" charset="0"/>
                <a:ea typeface="Arial" charset="0"/>
                <a:cs typeface="Arial" charset="0"/>
              </a:rPr>
              <a:t>current way </a:t>
            </a:r>
            <a:r>
              <a:rPr lang="en-US" sz="1200" b="0" dirty="0">
                <a:solidFill>
                  <a:srgbClr val="5E5F64"/>
                </a:solidFill>
                <a:latin typeface="Arial" charset="0"/>
                <a:ea typeface="Arial" charset="0"/>
                <a:cs typeface="Arial" charset="0"/>
              </a:rPr>
              <a:t>of solving this business problem?</a:t>
            </a:r>
          </a:p>
          <a:p>
            <a:pPr marL="342900" indent="-342900" defTabSz="457200">
              <a:lnSpc>
                <a:spcPct val="95000"/>
              </a:lnSpc>
              <a:spcBef>
                <a:spcPct val="5000"/>
              </a:spcBef>
              <a:spcAft>
                <a:spcPct val="25000"/>
              </a:spcAft>
              <a:buClr>
                <a:srgbClr val="5A5A5A"/>
              </a:buClr>
              <a:buFont typeface="+mj-lt"/>
              <a:buAutoNum type="arabicPeriod"/>
            </a:pPr>
            <a:r>
              <a:rPr lang="en-US" sz="1200" b="0" dirty="0">
                <a:solidFill>
                  <a:srgbClr val="5E5F64"/>
                </a:solidFill>
                <a:latin typeface="Arial" charset="0"/>
                <a:ea typeface="Arial" charset="0"/>
                <a:cs typeface="Arial" charset="0"/>
              </a:rPr>
              <a:t>Assuming the business problem is large, </a:t>
            </a:r>
            <a:r>
              <a:rPr lang="en-US" sz="1200" dirty="0">
                <a:solidFill>
                  <a:srgbClr val="5E5F64"/>
                </a:solidFill>
                <a:latin typeface="Arial" charset="0"/>
                <a:ea typeface="Arial" charset="0"/>
                <a:cs typeface="Arial" charset="0"/>
              </a:rPr>
              <a:t>what specific aspects </a:t>
            </a:r>
            <a:r>
              <a:rPr lang="en-US" sz="1200" b="0" dirty="0">
                <a:solidFill>
                  <a:srgbClr val="5E5F64"/>
                </a:solidFill>
                <a:latin typeface="Arial" charset="0"/>
                <a:ea typeface="Arial" charset="0"/>
                <a:cs typeface="Arial" charset="0"/>
              </a:rPr>
              <a:t>of this business problem will be addressed?</a:t>
            </a:r>
            <a:endParaRPr lang="en-US" sz="1200" dirty="0">
              <a:solidFill>
                <a:srgbClr val="5E5F64"/>
              </a:solidFill>
              <a:latin typeface="Arial" charset="0"/>
              <a:ea typeface="Arial" charset="0"/>
              <a:cs typeface="Arial" charset="0"/>
            </a:endParaRPr>
          </a:p>
          <a:p>
            <a:pPr marL="342900" indent="-342900">
              <a:lnSpc>
                <a:spcPct val="95000"/>
              </a:lnSpc>
              <a:spcBef>
                <a:spcPct val="5000"/>
              </a:spcBef>
              <a:spcAft>
                <a:spcPct val="25000"/>
              </a:spcAft>
              <a:buClr>
                <a:srgbClr val="5A5A5A"/>
              </a:buClr>
              <a:buFont typeface="+mj-lt"/>
              <a:buAutoNum type="arabicPeriod" startAt="4"/>
            </a:pPr>
            <a:r>
              <a:rPr lang="en-US" sz="1200" dirty="0">
                <a:solidFill>
                  <a:srgbClr val="5E5F64"/>
                </a:solidFill>
                <a:latin typeface="Arial" charset="0"/>
                <a:ea typeface="Arial" charset="0"/>
                <a:cs typeface="Arial" charset="0"/>
              </a:rPr>
              <a:t>Who are the business network participants (organizations) involved and what are their roles?</a:t>
            </a:r>
          </a:p>
          <a:p>
            <a:pPr marL="342900" indent="-342900">
              <a:lnSpc>
                <a:spcPct val="95000"/>
              </a:lnSpc>
              <a:spcBef>
                <a:spcPct val="5000"/>
              </a:spcBef>
              <a:spcAft>
                <a:spcPct val="25000"/>
              </a:spcAft>
              <a:buClr>
                <a:srgbClr val="5A5A5A"/>
              </a:buClr>
              <a:buFont typeface="+mj-lt"/>
              <a:buAutoNum type="arabicPeriod" startAt="4"/>
            </a:pPr>
            <a:r>
              <a:rPr lang="en-US" sz="1200" dirty="0">
                <a:solidFill>
                  <a:srgbClr val="5E5F64"/>
                </a:solidFill>
                <a:latin typeface="Arial" charset="0"/>
                <a:ea typeface="Arial" charset="0"/>
                <a:cs typeface="Arial" charset="0"/>
              </a:rPr>
              <a:t>Who are the specific people within the organization and what are their job roles?</a:t>
            </a:r>
          </a:p>
          <a:p>
            <a:pPr marL="342900" indent="-342900">
              <a:lnSpc>
                <a:spcPct val="95000"/>
              </a:lnSpc>
              <a:spcBef>
                <a:spcPct val="5000"/>
              </a:spcBef>
              <a:spcAft>
                <a:spcPct val="25000"/>
              </a:spcAft>
              <a:buClr>
                <a:srgbClr val="5A5A5A"/>
              </a:buClr>
              <a:buFont typeface="+mj-lt"/>
              <a:buAutoNum type="arabicPeriod" startAt="6"/>
            </a:pPr>
            <a:r>
              <a:rPr lang="en-US" sz="1200" dirty="0">
                <a:solidFill>
                  <a:srgbClr val="5E5F64"/>
                </a:solidFill>
                <a:latin typeface="Arial" charset="0"/>
                <a:ea typeface="Arial" charset="0"/>
                <a:cs typeface="Arial" charset="0"/>
              </a:rPr>
              <a:t>What assets are involved and what is the key information associated with the assets?</a:t>
            </a:r>
          </a:p>
          <a:p>
            <a:pPr marL="342900" indent="-342900">
              <a:lnSpc>
                <a:spcPct val="95000"/>
              </a:lnSpc>
              <a:spcBef>
                <a:spcPct val="5000"/>
              </a:spcBef>
              <a:spcAft>
                <a:spcPct val="25000"/>
              </a:spcAft>
              <a:buClr>
                <a:srgbClr val="5A5A5A"/>
              </a:buClr>
              <a:buFont typeface="+mj-lt"/>
              <a:buAutoNum type="arabicPeriod" startAt="6"/>
            </a:pPr>
            <a:r>
              <a:rPr lang="en-US" sz="1200" dirty="0">
                <a:solidFill>
                  <a:srgbClr val="5E5F64"/>
                </a:solidFill>
                <a:latin typeface="Arial" charset="0"/>
                <a:ea typeface="Arial" charset="0"/>
                <a:cs typeface="Arial" charset="0"/>
              </a:rPr>
              <a:t>What are the transactions involved, between whom, and what assets are associated with transactions?</a:t>
            </a:r>
          </a:p>
          <a:p>
            <a:pPr marL="342900" indent="-342900">
              <a:lnSpc>
                <a:spcPct val="95000"/>
              </a:lnSpc>
              <a:spcBef>
                <a:spcPct val="5000"/>
              </a:spcBef>
              <a:spcAft>
                <a:spcPct val="25000"/>
              </a:spcAft>
              <a:buClr>
                <a:srgbClr val="5A5A5A"/>
              </a:buClr>
              <a:buFont typeface="+mj-lt"/>
              <a:buAutoNum type="arabicPeriod" startAt="8"/>
            </a:pPr>
            <a:r>
              <a:rPr lang="en-US" sz="1200" dirty="0">
                <a:solidFill>
                  <a:srgbClr val="5E5F64"/>
                </a:solidFill>
                <a:latin typeface="Arial" charset="0"/>
                <a:ea typeface="Arial" charset="0"/>
                <a:cs typeface="Arial" charset="0"/>
              </a:rPr>
              <a:t>What are the main steps in the current workflow and how are these executed by the business network participants?</a:t>
            </a:r>
          </a:p>
          <a:p>
            <a:pPr marL="342900" indent="-342900">
              <a:lnSpc>
                <a:spcPct val="95000"/>
              </a:lnSpc>
              <a:spcBef>
                <a:spcPct val="5000"/>
              </a:spcBef>
              <a:spcAft>
                <a:spcPct val="25000"/>
              </a:spcAft>
              <a:buClr>
                <a:srgbClr val="5A5A5A"/>
              </a:buClr>
              <a:buFont typeface="+mj-lt"/>
              <a:buAutoNum type="arabicPeriod" startAt="8"/>
            </a:pPr>
            <a:r>
              <a:rPr lang="en-US" sz="1200" dirty="0">
                <a:solidFill>
                  <a:srgbClr val="5E5F64"/>
                </a:solidFill>
                <a:latin typeface="Arial" charset="0"/>
                <a:ea typeface="Arial" charset="0"/>
                <a:cs typeface="Arial" charset="0"/>
              </a:rPr>
              <a:t>What is the expected benefit of applying blockchain technology to the business problem for each of the network participants?</a:t>
            </a:r>
          </a:p>
          <a:p>
            <a:pPr marL="342900" indent="-342900">
              <a:lnSpc>
                <a:spcPct val="95000"/>
              </a:lnSpc>
              <a:spcBef>
                <a:spcPct val="5000"/>
              </a:spcBef>
              <a:spcAft>
                <a:spcPct val="25000"/>
              </a:spcAft>
              <a:buClr>
                <a:srgbClr val="5A5A5A"/>
              </a:buClr>
              <a:buFont typeface="+mj-lt"/>
              <a:buAutoNum type="arabicPeriod" startAt="8"/>
            </a:pPr>
            <a:r>
              <a:rPr lang="en-US" sz="1200" dirty="0">
                <a:solidFill>
                  <a:srgbClr val="5E5F64"/>
                </a:solidFill>
                <a:latin typeface="Arial" charset="0"/>
                <a:ea typeface="Arial" charset="0"/>
                <a:cs typeface="Arial" charset="0"/>
              </a:rPr>
              <a:t>What legacy systems are involved? What degree of integration with the legacy systems is needed?</a:t>
            </a:r>
            <a:endParaRPr lang="en-US" sz="1200" b="0" dirty="0">
              <a:solidFill>
                <a:srgbClr val="325C80"/>
              </a:solidFill>
              <a:latin typeface="Arial" charset="0"/>
              <a:ea typeface="Arial" charset="0"/>
              <a:cs typeface="Arial" charset="0"/>
            </a:endParaRPr>
          </a:p>
        </p:txBody>
      </p:sp>
      <p:sp>
        <p:nvSpPr>
          <p:cNvPr id="2" name="Text Placeholder 1"/>
          <p:cNvSpPr>
            <a:spLocks noGrp="1"/>
          </p:cNvSpPr>
          <p:nvPr>
            <p:ph type="body" sz="quarter" idx="13"/>
          </p:nvPr>
        </p:nvSpPr>
        <p:spPr>
          <a:xfrm>
            <a:off x="125730" y="144464"/>
            <a:ext cx="7768590" cy="501804"/>
          </a:xfrm>
        </p:spPr>
        <p:txBody>
          <a:bodyPr/>
          <a:lstStyle/>
          <a:p>
            <a:r>
              <a:rPr lang="en-US" dirty="0">
                <a:latin typeface="Arial" charset="0"/>
                <a:ea typeface="Arial" charset="0"/>
                <a:cs typeface="Arial" charset="0"/>
              </a:rPr>
              <a:t>Sample questions to ask for the selected use case:</a:t>
            </a:r>
          </a:p>
        </p:txBody>
      </p:sp>
    </p:spTree>
    <p:extLst>
      <p:ext uri="{BB962C8B-B14F-4D97-AF65-F5344CB8AC3E}">
        <p14:creationId xmlns:p14="http://schemas.microsoft.com/office/powerpoint/2010/main" val="194742216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3618" y="800124"/>
            <a:ext cx="7419480" cy="4002339"/>
          </a:xfrm>
          <a:prstGeom prst="rect">
            <a:avLst/>
          </a:prstGeom>
        </p:spPr>
      </p:pic>
      <p:sp>
        <p:nvSpPr>
          <p:cNvPr id="5" name="Oval 4"/>
          <p:cNvSpPr/>
          <p:nvPr/>
        </p:nvSpPr>
        <p:spPr>
          <a:xfrm>
            <a:off x="436228" y="922789"/>
            <a:ext cx="4053591" cy="2474752"/>
          </a:xfrm>
          <a:prstGeom prst="ellipse">
            <a:avLst/>
          </a:pr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dirty="0">
              <a:latin typeface="Arial" charset="0"/>
            </a:endParaRPr>
          </a:p>
        </p:txBody>
      </p:sp>
      <p:sp>
        <p:nvSpPr>
          <p:cNvPr id="3" name="Text Placeholder 2"/>
          <p:cNvSpPr>
            <a:spLocks noGrp="1"/>
          </p:cNvSpPr>
          <p:nvPr>
            <p:ph type="body" sz="quarter" idx="13"/>
          </p:nvPr>
        </p:nvSpPr>
        <p:spPr/>
        <p:txBody>
          <a:bodyPr/>
          <a:lstStyle/>
          <a:p>
            <a:r>
              <a:rPr lang="en-US" dirty="0">
                <a:latin typeface="Arial" charset="0"/>
                <a:ea typeface="Arial" charset="0"/>
                <a:cs typeface="Arial" charset="0"/>
              </a:rPr>
              <a:t>It is important to ideate potential use-cases</a:t>
            </a:r>
            <a:endParaRPr lang="en-US" dirty="0"/>
          </a:p>
        </p:txBody>
      </p:sp>
    </p:spTree>
    <p:extLst>
      <p:ext uri="{BB962C8B-B14F-4D97-AF65-F5344CB8AC3E}">
        <p14:creationId xmlns:p14="http://schemas.microsoft.com/office/powerpoint/2010/main" val="142982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p:cNvSpPr>
          <p:nvPr/>
        </p:nvSpPr>
        <p:spPr bwMode="auto">
          <a:xfrm>
            <a:off x="362174" y="1006549"/>
            <a:ext cx="8052621" cy="3646474"/>
          </a:xfrm>
          <a:prstGeom prst="rect">
            <a:avLst/>
          </a:prstGeom>
          <a:noFill/>
          <a:ln w="9525">
            <a:noFill/>
            <a:miter lim="800000"/>
            <a:headEnd/>
            <a:tailEnd/>
          </a:ln>
        </p:spPr>
        <p:txBody>
          <a:bodyPr/>
          <a:lstStyle/>
          <a:p>
            <a:pPr marL="171450" indent="-171450" defTabSz="457200">
              <a:lnSpc>
                <a:spcPct val="95000"/>
              </a:lnSpc>
              <a:spcBef>
                <a:spcPct val="5000"/>
              </a:spcBef>
              <a:spcAft>
                <a:spcPct val="25000"/>
              </a:spcAft>
              <a:buClr>
                <a:srgbClr val="5A5A5A"/>
              </a:buClr>
              <a:buFont typeface="Arial" pitchFamily="34" charset="0"/>
              <a:buChar char="–"/>
            </a:pPr>
            <a:r>
              <a:rPr lang="en-US" b="0" dirty="0">
                <a:solidFill>
                  <a:srgbClr val="5E5F64"/>
                </a:solidFill>
                <a:latin typeface="Arial" charset="0"/>
                <a:ea typeface="Arial" charset="0"/>
                <a:cs typeface="Arial" charset="0"/>
              </a:rPr>
              <a:t>It can be difficult to accurately quantify investment case for blockchain </a:t>
            </a:r>
          </a:p>
          <a:p>
            <a:pPr marL="171450" indent="-171450" defTabSz="457200">
              <a:lnSpc>
                <a:spcPct val="95000"/>
              </a:lnSpc>
              <a:spcBef>
                <a:spcPct val="5000"/>
              </a:spcBef>
              <a:spcAft>
                <a:spcPct val="25000"/>
              </a:spcAft>
              <a:buClr>
                <a:srgbClr val="5A5A5A"/>
              </a:buClr>
              <a:buFont typeface="Arial" pitchFamily="34" charset="0"/>
              <a:buChar char="–"/>
            </a:pPr>
            <a:endParaRPr lang="en-US" b="0" dirty="0">
              <a:solidFill>
                <a:srgbClr val="5E5F64"/>
              </a:solidFill>
              <a:latin typeface="Arial" charset="0"/>
              <a:ea typeface="Arial" charset="0"/>
              <a:cs typeface="Arial" charset="0"/>
            </a:endParaRPr>
          </a:p>
          <a:p>
            <a:pPr marL="171450" indent="-171450" defTabSz="457200">
              <a:lnSpc>
                <a:spcPct val="95000"/>
              </a:lnSpc>
              <a:spcBef>
                <a:spcPct val="5000"/>
              </a:spcBef>
              <a:spcAft>
                <a:spcPct val="25000"/>
              </a:spcAft>
              <a:buClr>
                <a:srgbClr val="5A5A5A"/>
              </a:buClr>
              <a:buFont typeface="Arial" pitchFamily="34" charset="0"/>
              <a:buChar char="–"/>
            </a:pPr>
            <a:r>
              <a:rPr lang="en-US" b="0" dirty="0">
                <a:solidFill>
                  <a:srgbClr val="5E5F64"/>
                </a:solidFill>
                <a:latin typeface="Arial" charset="0"/>
                <a:ea typeface="Arial" charset="0"/>
                <a:cs typeface="Arial" charset="0"/>
              </a:rPr>
              <a:t>Things to consider:</a:t>
            </a:r>
          </a:p>
          <a:p>
            <a:pPr marL="628650" lvl="1" indent="-171450" defTabSz="457200">
              <a:lnSpc>
                <a:spcPct val="95000"/>
              </a:lnSpc>
              <a:spcBef>
                <a:spcPct val="5000"/>
              </a:spcBef>
              <a:spcAft>
                <a:spcPct val="25000"/>
              </a:spcAft>
              <a:buClr>
                <a:schemeClr val="accent4">
                  <a:lumMod val="60000"/>
                  <a:lumOff val="40000"/>
                </a:schemeClr>
              </a:buClr>
              <a:buFont typeface="Arial" pitchFamily="34" charset="0"/>
              <a:buChar char="–"/>
            </a:pPr>
            <a:r>
              <a:rPr lang="en-US" b="0" dirty="0">
                <a:solidFill>
                  <a:schemeClr val="accent4">
                    <a:lumMod val="60000"/>
                    <a:lumOff val="40000"/>
                  </a:schemeClr>
                </a:solidFill>
                <a:latin typeface="Arial" charset="0"/>
                <a:ea typeface="Arial" charset="0"/>
                <a:cs typeface="Arial" charset="0"/>
              </a:rPr>
              <a:t>Existing Pain Points</a:t>
            </a:r>
          </a:p>
          <a:p>
            <a:pPr marL="628650" lvl="1" indent="-171450" defTabSz="457200">
              <a:lnSpc>
                <a:spcPct val="95000"/>
              </a:lnSpc>
              <a:spcBef>
                <a:spcPct val="5000"/>
              </a:spcBef>
              <a:spcAft>
                <a:spcPct val="25000"/>
              </a:spcAft>
              <a:buClr>
                <a:schemeClr val="accent4">
                  <a:lumMod val="60000"/>
                  <a:lumOff val="40000"/>
                </a:schemeClr>
              </a:buClr>
              <a:buFont typeface="Arial" pitchFamily="34" charset="0"/>
              <a:buChar char="–"/>
            </a:pPr>
            <a:r>
              <a:rPr lang="en-US" b="0" dirty="0">
                <a:solidFill>
                  <a:schemeClr val="accent4">
                    <a:lumMod val="60000"/>
                    <a:lumOff val="40000"/>
                  </a:schemeClr>
                </a:solidFill>
                <a:latin typeface="Arial" charset="0"/>
                <a:ea typeface="Arial" charset="0"/>
                <a:cs typeface="Arial" charset="0"/>
              </a:rPr>
              <a:t>Scope </a:t>
            </a:r>
            <a:r>
              <a:rPr lang="mr-IN" b="0" dirty="0">
                <a:solidFill>
                  <a:schemeClr val="accent4">
                    <a:lumMod val="60000"/>
                    <a:lumOff val="40000"/>
                  </a:schemeClr>
                </a:solidFill>
                <a:latin typeface="Arial" charset="0"/>
                <a:ea typeface="Arial" charset="0"/>
                <a:cs typeface="Arial" charset="0"/>
              </a:rPr>
              <a:t>–</a:t>
            </a:r>
            <a:r>
              <a:rPr lang="en-US" b="0" dirty="0">
                <a:solidFill>
                  <a:schemeClr val="accent4">
                    <a:lumMod val="60000"/>
                    <a:lumOff val="40000"/>
                  </a:schemeClr>
                </a:solidFill>
                <a:latin typeface="Arial" charset="0"/>
                <a:ea typeface="Arial" charset="0"/>
                <a:cs typeface="Arial" charset="0"/>
              </a:rPr>
              <a:t> participants, assets, transactions</a:t>
            </a:r>
          </a:p>
          <a:p>
            <a:pPr marL="628650" lvl="1" indent="-171450" defTabSz="457200">
              <a:lnSpc>
                <a:spcPct val="95000"/>
              </a:lnSpc>
              <a:spcBef>
                <a:spcPct val="5000"/>
              </a:spcBef>
              <a:spcAft>
                <a:spcPct val="25000"/>
              </a:spcAft>
              <a:buClr>
                <a:schemeClr val="accent4">
                  <a:lumMod val="60000"/>
                  <a:lumOff val="40000"/>
                </a:schemeClr>
              </a:buClr>
              <a:buFont typeface="Arial" pitchFamily="34" charset="0"/>
              <a:buChar char="–"/>
            </a:pPr>
            <a:r>
              <a:rPr lang="en-US" b="0" dirty="0">
                <a:solidFill>
                  <a:schemeClr val="accent4">
                    <a:lumMod val="60000"/>
                    <a:lumOff val="40000"/>
                  </a:schemeClr>
                </a:solidFill>
                <a:latin typeface="Arial" charset="0"/>
                <a:ea typeface="Arial" charset="0"/>
                <a:cs typeface="Arial" charset="0"/>
              </a:rPr>
              <a:t>Benefits: baseline, minimum viable ecosystem (MVE) &amp; mature network</a:t>
            </a:r>
          </a:p>
          <a:p>
            <a:pPr marL="628650" lvl="1" indent="-171450" defTabSz="457200">
              <a:lnSpc>
                <a:spcPct val="95000"/>
              </a:lnSpc>
              <a:spcBef>
                <a:spcPct val="5000"/>
              </a:spcBef>
              <a:spcAft>
                <a:spcPct val="25000"/>
              </a:spcAft>
              <a:buClr>
                <a:schemeClr val="accent4">
                  <a:lumMod val="60000"/>
                  <a:lumOff val="40000"/>
                </a:schemeClr>
              </a:buClr>
              <a:buFont typeface="Arial" pitchFamily="34" charset="0"/>
              <a:buChar char="–"/>
            </a:pPr>
            <a:r>
              <a:rPr lang="en-US" b="0" dirty="0">
                <a:solidFill>
                  <a:schemeClr val="accent4">
                    <a:lumMod val="60000"/>
                    <a:lumOff val="40000"/>
                  </a:schemeClr>
                </a:solidFill>
                <a:latin typeface="Arial" charset="0"/>
                <a:ea typeface="Arial" charset="0"/>
                <a:cs typeface="Arial" charset="0"/>
              </a:rPr>
              <a:t>Blockchain Design Points</a:t>
            </a:r>
          </a:p>
          <a:p>
            <a:pPr marL="628650" lvl="1" indent="-171450" defTabSz="457200">
              <a:lnSpc>
                <a:spcPct val="95000"/>
              </a:lnSpc>
              <a:spcBef>
                <a:spcPct val="5000"/>
              </a:spcBef>
              <a:spcAft>
                <a:spcPct val="25000"/>
              </a:spcAft>
              <a:buClr>
                <a:schemeClr val="accent4">
                  <a:lumMod val="60000"/>
                  <a:lumOff val="40000"/>
                </a:schemeClr>
              </a:buClr>
              <a:buFont typeface="Arial" pitchFamily="34" charset="0"/>
              <a:buChar char="–"/>
            </a:pPr>
            <a:r>
              <a:rPr lang="en-US" b="0" dirty="0">
                <a:solidFill>
                  <a:schemeClr val="accent4">
                    <a:lumMod val="60000"/>
                    <a:lumOff val="40000"/>
                  </a:schemeClr>
                </a:solidFill>
                <a:latin typeface="Arial" charset="0"/>
                <a:ea typeface="Arial" charset="0"/>
                <a:cs typeface="Arial" charset="0"/>
              </a:rPr>
              <a:t>References</a:t>
            </a:r>
          </a:p>
        </p:txBody>
      </p:sp>
      <p:sp>
        <p:nvSpPr>
          <p:cNvPr id="6" name="Title 1"/>
          <p:cNvSpPr txBox="1">
            <a:spLocks/>
          </p:cNvSpPr>
          <p:nvPr/>
        </p:nvSpPr>
        <p:spPr bwMode="auto">
          <a:xfrm>
            <a:off x="362174" y="4215079"/>
            <a:ext cx="8529009" cy="3847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a:lstStyle>
          <a:p>
            <a:pPr algn="r" eaLnBrk="1" hangingPunct="1">
              <a:lnSpc>
                <a:spcPts val="3000"/>
              </a:lnSpc>
            </a:pPr>
            <a:r>
              <a:rPr lang="en-US" sz="1800" b="0" dirty="0">
                <a:solidFill>
                  <a:srgbClr val="0064FF"/>
                </a:solidFill>
                <a:latin typeface="Arial" charset="0"/>
                <a:ea typeface="Arial" charset="0"/>
                <a:cs typeface="Arial" charset="0"/>
              </a:rPr>
              <a:t>Blockchain Value Design (BVD) activity will help elaborate these items!</a:t>
            </a:r>
          </a:p>
        </p:txBody>
      </p:sp>
      <p:sp>
        <p:nvSpPr>
          <p:cNvPr id="2" name="Text Placeholder 1"/>
          <p:cNvSpPr>
            <a:spLocks noGrp="1"/>
          </p:cNvSpPr>
          <p:nvPr>
            <p:ph type="body" sz="quarter" idx="13"/>
          </p:nvPr>
        </p:nvSpPr>
        <p:spPr/>
        <p:txBody>
          <a:bodyPr/>
          <a:lstStyle/>
          <a:p>
            <a:pPr>
              <a:lnSpc>
                <a:spcPts val="3000"/>
              </a:lnSpc>
            </a:pPr>
            <a:r>
              <a:rPr lang="en-US" dirty="0">
                <a:latin typeface="Arial" charset="0"/>
                <a:ea typeface="Arial" charset="0"/>
                <a:cs typeface="Arial" charset="0"/>
              </a:rPr>
              <a:t>Assessing Business Value</a:t>
            </a:r>
          </a:p>
        </p:txBody>
      </p:sp>
    </p:spTree>
    <p:extLst>
      <p:ext uri="{BB962C8B-B14F-4D97-AF65-F5344CB8AC3E}">
        <p14:creationId xmlns:p14="http://schemas.microsoft.com/office/powerpoint/2010/main" val="4983502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55886" y="562536"/>
            <a:ext cx="4292864" cy="1826043"/>
          </a:xfrm>
          <a:prstGeom prst="rect">
            <a:avLst/>
          </a:prstGeom>
          <a:no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fontAlgn="auto" latinLnBrk="1" hangingPunct="0">
              <a:spcBef>
                <a:spcPts val="0"/>
              </a:spcBef>
              <a:spcAft>
                <a:spcPts val="0"/>
              </a:spcAft>
            </a:pPr>
            <a:endParaRPr lang="en-GB" sz="825" b="0" kern="0" dirty="0">
              <a:solidFill>
                <a:srgbClr val="000000"/>
              </a:solidFill>
              <a:latin typeface="Arial" charset="0"/>
              <a:ea typeface="Arial" charset="0"/>
              <a:cs typeface="Arial" charset="0"/>
              <a:sym typeface="Helvetica Light"/>
            </a:endParaRPr>
          </a:p>
        </p:txBody>
      </p:sp>
      <p:sp>
        <p:nvSpPr>
          <p:cNvPr id="4" name="Rectangle 3"/>
          <p:cNvSpPr/>
          <p:nvPr/>
        </p:nvSpPr>
        <p:spPr>
          <a:xfrm>
            <a:off x="180975" y="562536"/>
            <a:ext cx="4453639" cy="1826043"/>
          </a:xfrm>
          <a:prstGeom prst="rect">
            <a:avLst/>
          </a:prstGeom>
          <a:no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fontAlgn="auto" latinLnBrk="1" hangingPunct="0">
              <a:spcBef>
                <a:spcPts val="0"/>
              </a:spcBef>
              <a:spcAft>
                <a:spcPts val="0"/>
              </a:spcAft>
            </a:pPr>
            <a:endParaRPr lang="en-GB" sz="825" b="0" kern="0" dirty="0">
              <a:solidFill>
                <a:srgbClr val="000000"/>
              </a:solidFill>
              <a:latin typeface="Arial" charset="0"/>
              <a:ea typeface="Arial" charset="0"/>
              <a:cs typeface="Arial" charset="0"/>
              <a:sym typeface="Helvetica Light"/>
            </a:endParaRPr>
          </a:p>
        </p:txBody>
      </p:sp>
      <p:sp>
        <p:nvSpPr>
          <p:cNvPr id="5" name="Rectangle 4"/>
          <p:cNvSpPr/>
          <p:nvPr/>
        </p:nvSpPr>
        <p:spPr>
          <a:xfrm>
            <a:off x="180975" y="2475020"/>
            <a:ext cx="8867775" cy="2554180"/>
          </a:xfrm>
          <a:prstGeom prst="rect">
            <a:avLst/>
          </a:prstGeom>
          <a:solidFill>
            <a:srgbClr val="DFE9E9"/>
          </a:solid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fontAlgn="auto" latinLnBrk="1" hangingPunct="0">
              <a:spcBef>
                <a:spcPts val="0"/>
              </a:spcBef>
              <a:spcAft>
                <a:spcPts val="0"/>
              </a:spcAft>
            </a:pPr>
            <a:endParaRPr lang="en-GB" sz="825" b="0" kern="0" dirty="0">
              <a:solidFill>
                <a:srgbClr val="000000"/>
              </a:solidFill>
              <a:latin typeface="Arial" charset="0"/>
              <a:ea typeface="Arial" charset="0"/>
              <a:cs typeface="Arial" charset="0"/>
              <a:sym typeface="Helvetica Light"/>
            </a:endParaRPr>
          </a:p>
        </p:txBody>
      </p:sp>
      <p:sp>
        <p:nvSpPr>
          <p:cNvPr id="80" name="TextBox 79"/>
          <p:cNvSpPr txBox="1"/>
          <p:nvPr/>
        </p:nvSpPr>
        <p:spPr>
          <a:xfrm>
            <a:off x="257231" y="2501113"/>
            <a:ext cx="1110882"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Benefits benchmarks</a:t>
            </a:r>
          </a:p>
          <a:p>
            <a:pPr defTabSz="309563" fontAlgn="auto" hangingPunct="0">
              <a:spcBef>
                <a:spcPts val="0"/>
              </a:spcBef>
              <a:spcAft>
                <a:spcPts val="0"/>
              </a:spcAft>
            </a:pPr>
            <a:r>
              <a:rPr lang="en-GB" sz="825" b="0" kern="0" dirty="0">
                <a:solidFill>
                  <a:srgbClr val="5E5F64"/>
                </a:solidFill>
                <a:latin typeface="Arial" charset="0"/>
                <a:ea typeface="Arial" charset="0"/>
                <a:cs typeface="Arial" charset="0"/>
                <a:sym typeface="Gill Sans"/>
              </a:rPr>
              <a:t> - Value Tree</a:t>
            </a:r>
          </a:p>
        </p:txBody>
      </p:sp>
      <p:grpSp>
        <p:nvGrpSpPr>
          <p:cNvPr id="6" name="Group 5"/>
          <p:cNvGrpSpPr/>
          <p:nvPr/>
        </p:nvGrpSpPr>
        <p:grpSpPr>
          <a:xfrm>
            <a:off x="905219" y="2648890"/>
            <a:ext cx="3658240" cy="452492"/>
            <a:chOff x="2413917" y="7063705"/>
            <a:chExt cx="9755308" cy="1206646"/>
          </a:xfrm>
        </p:grpSpPr>
        <p:sp>
          <p:nvSpPr>
            <p:cNvPr id="7" name="Oval 6"/>
            <p:cNvSpPr/>
            <p:nvPr/>
          </p:nvSpPr>
          <p:spPr>
            <a:xfrm>
              <a:off x="10555696" y="7063705"/>
              <a:ext cx="1171533" cy="1121804"/>
            </a:xfrm>
            <a:prstGeom prst="ellipse">
              <a:avLst/>
            </a:prstGeom>
            <a:no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08074" fontAlgn="auto" hangingPunct="0">
                <a:spcBef>
                  <a:spcPts val="0"/>
                </a:spcBef>
                <a:spcAft>
                  <a:spcPts val="0"/>
                </a:spcAft>
              </a:pPr>
              <a:endParaRPr lang="en-GB" sz="825" b="0" kern="0" dirty="0">
                <a:solidFill>
                  <a:srgbClr val="FEFFFF"/>
                </a:solidFill>
                <a:latin typeface="Arial" charset="0"/>
                <a:ea typeface="Arial" charset="0"/>
                <a:cs typeface="Arial" charset="0"/>
                <a:sym typeface="Helvetica Light"/>
              </a:endParaRPr>
            </a:p>
          </p:txBody>
        </p:sp>
        <p:grpSp>
          <p:nvGrpSpPr>
            <p:cNvPr id="8" name="Group 7"/>
            <p:cNvGrpSpPr/>
            <p:nvPr/>
          </p:nvGrpSpPr>
          <p:grpSpPr>
            <a:xfrm>
              <a:off x="10787837" y="7109233"/>
              <a:ext cx="1381388" cy="1078173"/>
              <a:chOff x="7676149" y="4861316"/>
              <a:chExt cx="1689128" cy="1409280"/>
            </a:xfrm>
          </p:grpSpPr>
          <p:cxnSp>
            <p:nvCxnSpPr>
              <p:cNvPr id="9" name="Straight Connector 8"/>
              <p:cNvCxnSpPr/>
              <p:nvPr/>
            </p:nvCxnSpPr>
            <p:spPr bwMode="auto">
              <a:xfrm flipV="1">
                <a:off x="7846264"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0" name="Straight Connector 9"/>
              <p:cNvCxnSpPr/>
              <p:nvPr/>
            </p:nvCxnSpPr>
            <p:spPr bwMode="auto">
              <a:xfrm flipV="1">
                <a:off x="8055482"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1" name="Straight Connector 10"/>
              <p:cNvCxnSpPr/>
              <p:nvPr/>
            </p:nvCxnSpPr>
            <p:spPr bwMode="auto">
              <a:xfrm flipV="1">
                <a:off x="8264700"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 name="Straight Connector 11"/>
              <p:cNvCxnSpPr/>
              <p:nvPr/>
            </p:nvCxnSpPr>
            <p:spPr bwMode="auto">
              <a:xfrm flipV="1">
                <a:off x="8741614"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 name="Straight Connector 12"/>
              <p:cNvCxnSpPr/>
              <p:nvPr/>
            </p:nvCxnSpPr>
            <p:spPr bwMode="auto">
              <a:xfrm flipV="1">
                <a:off x="8950832"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4" name="Straight Connector 13"/>
              <p:cNvCxnSpPr/>
              <p:nvPr/>
            </p:nvCxnSpPr>
            <p:spPr bwMode="auto">
              <a:xfrm flipV="1">
                <a:off x="9160050"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 name="Straight Connector 14"/>
              <p:cNvCxnSpPr/>
              <p:nvPr/>
            </p:nvCxnSpPr>
            <p:spPr bwMode="auto">
              <a:xfrm>
                <a:off x="7844589"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6" name="Straight Connector 15"/>
              <p:cNvCxnSpPr/>
              <p:nvPr/>
            </p:nvCxnSpPr>
            <p:spPr bwMode="auto">
              <a:xfrm>
                <a:off x="8053807"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7" name="Straight Connector 16"/>
              <p:cNvCxnSpPr/>
              <p:nvPr/>
            </p:nvCxnSpPr>
            <p:spPr bwMode="auto">
              <a:xfrm>
                <a:off x="8263025"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8" name="Straight Connector 17"/>
              <p:cNvCxnSpPr/>
              <p:nvPr/>
            </p:nvCxnSpPr>
            <p:spPr bwMode="auto">
              <a:xfrm>
                <a:off x="8739939"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9" name="Straight Connector 18"/>
              <p:cNvCxnSpPr/>
              <p:nvPr/>
            </p:nvCxnSpPr>
            <p:spPr bwMode="auto">
              <a:xfrm>
                <a:off x="8949157"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0" name="Straight Connector 19"/>
              <p:cNvCxnSpPr/>
              <p:nvPr/>
            </p:nvCxnSpPr>
            <p:spPr bwMode="auto">
              <a:xfrm>
                <a:off x="9158375"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1" name="Straight Connector 20"/>
              <p:cNvCxnSpPr/>
              <p:nvPr/>
            </p:nvCxnSpPr>
            <p:spPr bwMode="auto">
              <a:xfrm>
                <a:off x="8045118" y="5135951"/>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2" name="Straight Connector 21"/>
              <p:cNvCxnSpPr/>
              <p:nvPr/>
            </p:nvCxnSpPr>
            <p:spPr bwMode="auto">
              <a:xfrm>
                <a:off x="8479927" y="5585046"/>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3" name="Straight Connector 22"/>
              <p:cNvCxnSpPr/>
              <p:nvPr/>
            </p:nvCxnSpPr>
            <p:spPr bwMode="auto">
              <a:xfrm flipH="1">
                <a:off x="8034758" y="5585046"/>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4" name="Straight Connector 23"/>
              <p:cNvCxnSpPr/>
              <p:nvPr/>
            </p:nvCxnSpPr>
            <p:spPr bwMode="auto">
              <a:xfrm flipH="1">
                <a:off x="8476586" y="5135951"/>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5" name="Rectangle 24"/>
              <p:cNvSpPr/>
              <p:nvPr/>
            </p:nvSpPr>
            <p:spPr bwMode="auto">
              <a:xfrm>
                <a:off x="7676149" y="5030509"/>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sp>
            <p:nvSpPr>
              <p:cNvPr id="26" name="Oval 25"/>
              <p:cNvSpPr/>
              <p:nvPr/>
            </p:nvSpPr>
            <p:spPr bwMode="auto">
              <a:xfrm>
                <a:off x="8045118" y="5408583"/>
                <a:ext cx="850232" cy="352927"/>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srgbClr val="212121"/>
                    </a:solidFill>
                    <a:latin typeface="Arial" charset="0"/>
                    <a:ea typeface="Arial" charset="0"/>
                    <a:cs typeface="Arial" charset="0"/>
                    <a:sym typeface="Helvetica Light"/>
                  </a:rPr>
                  <a:t>F</a:t>
                </a:r>
              </a:p>
            </p:txBody>
          </p:sp>
          <p:sp>
            <p:nvSpPr>
              <p:cNvPr id="27" name="Rectangle 26"/>
              <p:cNvSpPr/>
              <p:nvPr/>
            </p:nvSpPr>
            <p:spPr bwMode="auto">
              <a:xfrm>
                <a:off x="8581860" y="5887011"/>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sp>
            <p:nvSpPr>
              <p:cNvPr id="28" name="Rectangle 27"/>
              <p:cNvSpPr/>
              <p:nvPr/>
            </p:nvSpPr>
            <p:spPr bwMode="auto">
              <a:xfrm>
                <a:off x="8627338" y="5030509"/>
                <a:ext cx="737939"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sp>
            <p:nvSpPr>
              <p:cNvPr id="29" name="Rectangle 28"/>
              <p:cNvSpPr/>
              <p:nvPr/>
            </p:nvSpPr>
            <p:spPr bwMode="auto">
              <a:xfrm>
                <a:off x="7676149" y="5887011"/>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grpSp>
        <p:grpSp>
          <p:nvGrpSpPr>
            <p:cNvPr id="151" name="Group 150"/>
            <p:cNvGrpSpPr/>
            <p:nvPr/>
          </p:nvGrpSpPr>
          <p:grpSpPr>
            <a:xfrm>
              <a:off x="8793749" y="7173576"/>
              <a:ext cx="1488017" cy="1096775"/>
              <a:chOff x="10175509" y="7046948"/>
              <a:chExt cx="1468937" cy="1121804"/>
            </a:xfrm>
          </p:grpSpPr>
          <p:sp>
            <p:nvSpPr>
              <p:cNvPr id="32" name="Oval 31"/>
              <p:cNvSpPr/>
              <p:nvPr/>
            </p:nvSpPr>
            <p:spPr>
              <a:xfrm>
                <a:off x="10329440" y="7046948"/>
                <a:ext cx="1171533" cy="1121804"/>
              </a:xfrm>
              <a:prstGeom prst="ellipse">
                <a:avLst/>
              </a:prstGeom>
              <a:no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08074" fontAlgn="auto" hangingPunct="0">
                  <a:spcBef>
                    <a:spcPts val="0"/>
                  </a:spcBef>
                  <a:spcAft>
                    <a:spcPts val="0"/>
                  </a:spcAft>
                </a:pPr>
                <a:endParaRPr lang="en-GB" sz="600" b="0" kern="0" dirty="0">
                  <a:solidFill>
                    <a:srgbClr val="FEFFFF"/>
                  </a:solidFill>
                  <a:latin typeface="Arial" charset="0"/>
                  <a:ea typeface="Arial" charset="0"/>
                  <a:cs typeface="Arial" charset="0"/>
                  <a:sym typeface="Helvetica Light"/>
                </a:endParaRPr>
              </a:p>
            </p:txBody>
          </p:sp>
          <p:cxnSp>
            <p:nvCxnSpPr>
              <p:cNvPr id="46" name="Straight Connector 45"/>
              <p:cNvCxnSpPr/>
              <p:nvPr/>
            </p:nvCxnSpPr>
            <p:spPr bwMode="auto">
              <a:xfrm>
                <a:off x="10505258" y="7194629"/>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7" name="Straight Connector 46"/>
              <p:cNvCxnSpPr/>
              <p:nvPr/>
            </p:nvCxnSpPr>
            <p:spPr bwMode="auto">
              <a:xfrm>
                <a:off x="10893849" y="758898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8" name="Straight Connector 47"/>
              <p:cNvCxnSpPr/>
              <p:nvPr/>
            </p:nvCxnSpPr>
            <p:spPr bwMode="auto">
              <a:xfrm flipH="1">
                <a:off x="10495999" y="758898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9" name="Straight Connector 48"/>
              <p:cNvCxnSpPr/>
              <p:nvPr/>
            </p:nvCxnSpPr>
            <p:spPr bwMode="auto">
              <a:xfrm flipH="1">
                <a:off x="10890863" y="7194629"/>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50" name="Rectangle 49"/>
              <p:cNvSpPr/>
              <p:nvPr/>
            </p:nvSpPr>
            <p:spPr bwMode="auto">
              <a:xfrm>
                <a:off x="10175509" y="7102040"/>
                <a:ext cx="659499" cy="199411"/>
              </a:xfrm>
              <a:prstGeom prst="rect">
                <a:avLst/>
              </a:prstGeom>
              <a:solidFill>
                <a:srgbClr val="E0EAEA"/>
              </a:solidFill>
              <a:ln w="12700">
                <a:solidFill>
                  <a:schemeClr val="tx1"/>
                </a:solidFill>
                <a:prstDash val="lg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endParaRPr lang="en-US" sz="600" b="0" dirty="0">
                  <a:solidFill>
                    <a:prstClr val="white">
                      <a:lumMod val="10000"/>
                    </a:prstClr>
                  </a:solidFill>
                  <a:latin typeface="Arial" charset="0"/>
                  <a:ea typeface="Arial" charset="0"/>
                  <a:cs typeface="Arial" charset="0"/>
                  <a:sym typeface="Helvetica Light"/>
                </a:endParaRPr>
              </a:p>
            </p:txBody>
          </p:sp>
          <p:sp>
            <p:nvSpPr>
              <p:cNvPr id="51" name="Oval 50"/>
              <p:cNvSpPr/>
              <p:nvPr/>
            </p:nvSpPr>
            <p:spPr bwMode="auto">
              <a:xfrm>
                <a:off x="10466080" y="7454461"/>
                <a:ext cx="759857" cy="309908"/>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srgbClr val="212121"/>
                    </a:solidFill>
                    <a:latin typeface="Arial" charset="0"/>
                    <a:ea typeface="Arial" charset="0"/>
                    <a:cs typeface="Arial" charset="0"/>
                    <a:sym typeface="Helvetica Light"/>
                  </a:rPr>
                  <a:t>F</a:t>
                </a:r>
              </a:p>
            </p:txBody>
          </p:sp>
          <p:sp>
            <p:nvSpPr>
              <p:cNvPr id="52" name="Rectangle 51"/>
              <p:cNvSpPr/>
              <p:nvPr/>
            </p:nvSpPr>
            <p:spPr bwMode="auto">
              <a:xfrm>
                <a:off x="10984947" y="7854142"/>
                <a:ext cx="659499" cy="199411"/>
              </a:xfrm>
              <a:prstGeom prst="rect">
                <a:avLst/>
              </a:prstGeom>
              <a:solidFill>
                <a:srgbClr val="E0EAEA"/>
              </a:solidFill>
              <a:ln w="12700">
                <a:solidFill>
                  <a:schemeClr val="tx1"/>
                </a:solidFill>
                <a:prstDash val="lg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endParaRPr lang="en-US" sz="600" b="0" dirty="0">
                  <a:solidFill>
                    <a:prstClr val="white">
                      <a:lumMod val="10000"/>
                    </a:prstClr>
                  </a:solidFill>
                  <a:latin typeface="Arial" charset="0"/>
                  <a:ea typeface="Arial" charset="0"/>
                  <a:cs typeface="Arial" charset="0"/>
                  <a:sym typeface="Helvetica Light"/>
                </a:endParaRPr>
              </a:p>
            </p:txBody>
          </p:sp>
          <p:sp>
            <p:nvSpPr>
              <p:cNvPr id="53" name="Rectangle 52"/>
              <p:cNvSpPr/>
              <p:nvPr/>
            </p:nvSpPr>
            <p:spPr bwMode="auto">
              <a:xfrm>
                <a:off x="10984947" y="7102040"/>
                <a:ext cx="659499" cy="199411"/>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sp>
            <p:nvSpPr>
              <p:cNvPr id="54" name="Rectangle 53"/>
              <p:cNvSpPr/>
              <p:nvPr/>
            </p:nvSpPr>
            <p:spPr bwMode="auto">
              <a:xfrm>
                <a:off x="10175510" y="7854139"/>
                <a:ext cx="659499" cy="199411"/>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prstClr val="white">
                        <a:lumMod val="10000"/>
                      </a:prstClr>
                    </a:solidFill>
                    <a:latin typeface="Arial" charset="0"/>
                    <a:ea typeface="Arial" charset="0"/>
                    <a:cs typeface="Arial" charset="0"/>
                    <a:sym typeface="Helvetica Light"/>
                  </a:rPr>
                  <a:t>M</a:t>
                </a:r>
              </a:p>
            </p:txBody>
          </p:sp>
        </p:grpSp>
        <p:grpSp>
          <p:nvGrpSpPr>
            <p:cNvPr id="119" name="Group 118"/>
            <p:cNvGrpSpPr/>
            <p:nvPr/>
          </p:nvGrpSpPr>
          <p:grpSpPr>
            <a:xfrm>
              <a:off x="7155572" y="7194624"/>
              <a:ext cx="769118" cy="790435"/>
              <a:chOff x="8171572" y="7194624"/>
              <a:chExt cx="769118" cy="790435"/>
            </a:xfrm>
          </p:grpSpPr>
          <p:cxnSp>
            <p:nvCxnSpPr>
              <p:cNvPr id="70" name="Straight Connector 69"/>
              <p:cNvCxnSpPr/>
              <p:nvPr/>
            </p:nvCxnSpPr>
            <p:spPr bwMode="auto">
              <a:xfrm>
                <a:off x="8180833" y="7194627"/>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1" name="Straight Connector 70"/>
              <p:cNvCxnSpPr/>
              <p:nvPr/>
            </p:nvCxnSpPr>
            <p:spPr bwMode="auto">
              <a:xfrm>
                <a:off x="8569424" y="7588978"/>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2" name="Straight Connector 71"/>
              <p:cNvCxnSpPr/>
              <p:nvPr/>
            </p:nvCxnSpPr>
            <p:spPr bwMode="auto">
              <a:xfrm flipH="1">
                <a:off x="8171572" y="7588977"/>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3" name="Straight Connector 72"/>
              <p:cNvCxnSpPr/>
              <p:nvPr/>
            </p:nvCxnSpPr>
            <p:spPr bwMode="auto">
              <a:xfrm flipH="1">
                <a:off x="8566436" y="719462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75" name="Oval 74"/>
              <p:cNvSpPr/>
              <p:nvPr/>
            </p:nvSpPr>
            <p:spPr bwMode="auto">
              <a:xfrm>
                <a:off x="8180833" y="7434025"/>
                <a:ext cx="759857" cy="309908"/>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algn="ctr">
                  <a:lnSpc>
                    <a:spcPct val="90000"/>
                  </a:lnSpc>
                  <a:defRPr/>
                </a:pPr>
                <a:r>
                  <a:rPr lang="en-US" sz="600" b="0" dirty="0">
                    <a:solidFill>
                      <a:srgbClr val="212121"/>
                    </a:solidFill>
                    <a:latin typeface="Arial" charset="0"/>
                    <a:ea typeface="Arial" charset="0"/>
                    <a:cs typeface="Arial" charset="0"/>
                    <a:sym typeface="Helvetica Light"/>
                  </a:rPr>
                  <a:t>F</a:t>
                </a:r>
              </a:p>
            </p:txBody>
          </p:sp>
        </p:grpSp>
        <p:sp>
          <p:nvSpPr>
            <p:cNvPr id="94" name="TextBox 93"/>
            <p:cNvSpPr txBox="1"/>
            <p:nvPr/>
          </p:nvSpPr>
          <p:spPr>
            <a:xfrm>
              <a:off x="2413917" y="7680788"/>
              <a:ext cx="1491864" cy="441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KPI’s (e.g.)</a:t>
              </a:r>
            </a:p>
          </p:txBody>
        </p:sp>
      </p:grpSp>
      <p:sp>
        <p:nvSpPr>
          <p:cNvPr id="95" name="TextBox 94"/>
          <p:cNvSpPr txBox="1"/>
          <p:nvPr/>
        </p:nvSpPr>
        <p:spPr>
          <a:xfrm>
            <a:off x="8354228" y="2690844"/>
            <a:ext cx="5818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References</a:t>
            </a:r>
          </a:p>
        </p:txBody>
      </p:sp>
      <p:sp>
        <p:nvSpPr>
          <p:cNvPr id="101" name="TextBox 100"/>
          <p:cNvSpPr txBox="1"/>
          <p:nvPr/>
        </p:nvSpPr>
        <p:spPr>
          <a:xfrm>
            <a:off x="274580" y="632919"/>
            <a:ext cx="43762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Problem</a:t>
            </a:r>
          </a:p>
        </p:txBody>
      </p:sp>
      <p:sp>
        <p:nvSpPr>
          <p:cNvPr id="102" name="TextBox 101"/>
          <p:cNvSpPr txBox="1"/>
          <p:nvPr/>
        </p:nvSpPr>
        <p:spPr>
          <a:xfrm>
            <a:off x="286101" y="1574762"/>
            <a:ext cx="59792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Participants</a:t>
            </a:r>
          </a:p>
        </p:txBody>
      </p:sp>
      <p:sp>
        <p:nvSpPr>
          <p:cNvPr id="103" name="TextBox 102"/>
          <p:cNvSpPr txBox="1"/>
          <p:nvPr/>
        </p:nvSpPr>
        <p:spPr>
          <a:xfrm>
            <a:off x="290409" y="1844820"/>
            <a:ext cx="671659"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Asset &amp; Trust</a:t>
            </a:r>
          </a:p>
        </p:txBody>
      </p:sp>
      <p:sp>
        <p:nvSpPr>
          <p:cNvPr id="104" name="TextBox 103"/>
          <p:cNvSpPr txBox="1"/>
          <p:nvPr/>
        </p:nvSpPr>
        <p:spPr>
          <a:xfrm>
            <a:off x="288806" y="2131534"/>
            <a:ext cx="64601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Transactions</a:t>
            </a:r>
          </a:p>
        </p:txBody>
      </p:sp>
      <p:sp>
        <p:nvSpPr>
          <p:cNvPr id="105" name="TextBox 104"/>
          <p:cNvSpPr txBox="1"/>
          <p:nvPr/>
        </p:nvSpPr>
        <p:spPr>
          <a:xfrm>
            <a:off x="4901412" y="606674"/>
            <a:ext cx="575479"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Pain Points</a:t>
            </a:r>
          </a:p>
        </p:txBody>
      </p:sp>
      <p:sp>
        <p:nvSpPr>
          <p:cNvPr id="106" name="TextBox 105"/>
          <p:cNvSpPr txBox="1"/>
          <p:nvPr/>
        </p:nvSpPr>
        <p:spPr>
          <a:xfrm>
            <a:off x="4903221" y="2719868"/>
            <a:ext cx="217546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Blockchain :  Design Points</a:t>
            </a:r>
          </a:p>
        </p:txBody>
      </p:sp>
      <p:sp>
        <p:nvSpPr>
          <p:cNvPr id="81" name="TextBox 80"/>
          <p:cNvSpPr txBox="1"/>
          <p:nvPr/>
        </p:nvSpPr>
        <p:spPr>
          <a:xfrm>
            <a:off x="222344" y="3169990"/>
            <a:ext cx="423193"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New </a:t>
            </a:r>
          </a:p>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revenue</a:t>
            </a:r>
          </a:p>
        </p:txBody>
      </p:sp>
      <p:sp>
        <p:nvSpPr>
          <p:cNvPr id="83" name="TextBox 82"/>
          <p:cNvSpPr txBox="1"/>
          <p:nvPr/>
        </p:nvSpPr>
        <p:spPr>
          <a:xfrm>
            <a:off x="222344" y="3717051"/>
            <a:ext cx="570669" cy="4193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Improve </a:t>
            </a:r>
          </a:p>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client</a:t>
            </a:r>
          </a:p>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experience</a:t>
            </a:r>
          </a:p>
        </p:txBody>
      </p:sp>
      <p:sp>
        <p:nvSpPr>
          <p:cNvPr id="84" name="TextBox 83"/>
          <p:cNvSpPr txBox="1"/>
          <p:nvPr/>
        </p:nvSpPr>
        <p:spPr>
          <a:xfrm>
            <a:off x="222344" y="4360203"/>
            <a:ext cx="469680" cy="4193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Reduce</a:t>
            </a:r>
          </a:p>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transport</a:t>
            </a:r>
          </a:p>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costs</a:t>
            </a:r>
          </a:p>
        </p:txBody>
      </p:sp>
      <p:sp>
        <p:nvSpPr>
          <p:cNvPr id="110" name="TextBox 109"/>
          <p:cNvSpPr txBox="1"/>
          <p:nvPr/>
        </p:nvSpPr>
        <p:spPr>
          <a:xfrm>
            <a:off x="849986" y="3224344"/>
            <a:ext cx="121828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 new value propositions</a:t>
            </a:r>
          </a:p>
        </p:txBody>
      </p:sp>
      <p:sp>
        <p:nvSpPr>
          <p:cNvPr id="111" name="TextBox 110"/>
          <p:cNvSpPr txBox="1"/>
          <p:nvPr/>
        </p:nvSpPr>
        <p:spPr>
          <a:xfrm>
            <a:off x="851089" y="3567342"/>
            <a:ext cx="160140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Increase in customer satisfaction</a:t>
            </a:r>
          </a:p>
        </p:txBody>
      </p:sp>
      <p:sp>
        <p:nvSpPr>
          <p:cNvPr id="112" name="TextBox 111"/>
          <p:cNvSpPr txBox="1"/>
          <p:nvPr/>
        </p:nvSpPr>
        <p:spPr>
          <a:xfrm>
            <a:off x="851089" y="3810479"/>
            <a:ext cx="126474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Increase in trade volumes</a:t>
            </a:r>
          </a:p>
        </p:txBody>
      </p:sp>
      <p:sp>
        <p:nvSpPr>
          <p:cNvPr id="113" name="TextBox 112"/>
          <p:cNvSpPr txBox="1"/>
          <p:nvPr/>
        </p:nvSpPr>
        <p:spPr>
          <a:xfrm>
            <a:off x="851490" y="4049700"/>
            <a:ext cx="152125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Cycle times (transit &amp; shipping)</a:t>
            </a:r>
          </a:p>
        </p:txBody>
      </p:sp>
      <p:sp>
        <p:nvSpPr>
          <p:cNvPr id="122" name="TextBox 121"/>
          <p:cNvSpPr txBox="1"/>
          <p:nvPr/>
        </p:nvSpPr>
        <p:spPr>
          <a:xfrm>
            <a:off x="851991" y="4284616"/>
            <a:ext cx="136095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Waste as % of total shipped</a:t>
            </a:r>
          </a:p>
        </p:txBody>
      </p:sp>
      <p:sp>
        <p:nvSpPr>
          <p:cNvPr id="123" name="TextBox 122"/>
          <p:cNvSpPr txBox="1"/>
          <p:nvPr/>
        </p:nvSpPr>
        <p:spPr>
          <a:xfrm>
            <a:off x="851089" y="4456517"/>
            <a:ext cx="1333941"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Fraud and errors as % of total costs</a:t>
            </a:r>
          </a:p>
        </p:txBody>
      </p:sp>
      <p:sp>
        <p:nvSpPr>
          <p:cNvPr id="124" name="TextBox 123"/>
          <p:cNvSpPr txBox="1"/>
          <p:nvPr/>
        </p:nvSpPr>
        <p:spPr>
          <a:xfrm>
            <a:off x="851089" y="4740141"/>
            <a:ext cx="1345651"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Documentation admin.  as % of total costs</a:t>
            </a:r>
          </a:p>
        </p:txBody>
      </p:sp>
      <p:cxnSp>
        <p:nvCxnSpPr>
          <p:cNvPr id="127" name="Straight Connector 126"/>
          <p:cNvCxnSpPr/>
          <p:nvPr/>
        </p:nvCxnSpPr>
        <p:spPr>
          <a:xfrm>
            <a:off x="8217777" y="2485647"/>
            <a:ext cx="0" cy="2538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4659630"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9" name="Straight Connector 128"/>
          <p:cNvCxnSpPr/>
          <p:nvPr/>
        </p:nvCxnSpPr>
        <p:spPr>
          <a:xfrm>
            <a:off x="3920060" y="2481116"/>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0" name="Straight Connector 129"/>
          <p:cNvCxnSpPr/>
          <p:nvPr/>
        </p:nvCxnSpPr>
        <p:spPr>
          <a:xfrm>
            <a:off x="3180491"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1" name="Straight Connector 130"/>
          <p:cNvCxnSpPr/>
          <p:nvPr/>
        </p:nvCxnSpPr>
        <p:spPr>
          <a:xfrm>
            <a:off x="2440922"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3" name="Straight Connector 132"/>
          <p:cNvCxnSpPr/>
          <p:nvPr/>
        </p:nvCxnSpPr>
        <p:spPr>
          <a:xfrm>
            <a:off x="180975" y="3138813"/>
            <a:ext cx="88677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4" name="Straight Connector 133"/>
          <p:cNvCxnSpPr/>
          <p:nvPr/>
        </p:nvCxnSpPr>
        <p:spPr>
          <a:xfrm>
            <a:off x="182549" y="3516003"/>
            <a:ext cx="8028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5" name="Straight Connector 134"/>
          <p:cNvCxnSpPr/>
          <p:nvPr/>
        </p:nvCxnSpPr>
        <p:spPr>
          <a:xfrm>
            <a:off x="178542" y="4249145"/>
            <a:ext cx="4471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6" name="Straight Connector 135"/>
          <p:cNvCxnSpPr/>
          <p:nvPr/>
        </p:nvCxnSpPr>
        <p:spPr>
          <a:xfrm>
            <a:off x="831974" y="3138814"/>
            <a:ext cx="0" cy="1890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40" name="TextBox 139"/>
          <p:cNvSpPr txBox="1"/>
          <p:nvPr/>
        </p:nvSpPr>
        <p:spPr>
          <a:xfrm>
            <a:off x="4775986" y="941879"/>
            <a:ext cx="4186799" cy="12080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Gill Sans"/>
              </a:rPr>
              <a:t>Transport remains highly dependant on a flood of paper that is never digitised</a:t>
            </a:r>
          </a:p>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Helvetica Light"/>
              </a:rPr>
              <a:t>Shipping information must pass through many hands, increasing potential for delays in transport. </a:t>
            </a:r>
          </a:p>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Helvetica Light"/>
              </a:rPr>
              <a:t>One shipment can require sign-off from 30 unique organizations and up to 200 communications. </a:t>
            </a:r>
          </a:p>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Helvetica Light"/>
              </a:rPr>
              <a:t>One lost form or late approval could leave the container stuck in port</a:t>
            </a:r>
          </a:p>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Helvetica Light"/>
              </a:rPr>
              <a:t>The entire process can take more than one month.. </a:t>
            </a:r>
          </a:p>
          <a:p>
            <a:pPr marL="128588" indent="-128588" defTabSz="309563" fontAlgn="auto" hangingPunct="0">
              <a:spcBef>
                <a:spcPts val="0"/>
              </a:spcBef>
              <a:spcAft>
                <a:spcPts val="225"/>
              </a:spcAft>
              <a:buFont typeface="Arial" charset="0"/>
              <a:buChar char="•"/>
            </a:pPr>
            <a:r>
              <a:rPr lang="en-GB" sz="825" b="0" kern="0" dirty="0">
                <a:solidFill>
                  <a:srgbClr val="5E5F64"/>
                </a:solidFill>
                <a:latin typeface="Arial" charset="0"/>
                <a:ea typeface="Arial" charset="0"/>
                <a:cs typeface="Arial" charset="0"/>
                <a:sym typeface="Helvetica Light"/>
              </a:rPr>
              <a:t>Fraudulent changes may be made to the Bill of Lading</a:t>
            </a:r>
          </a:p>
        </p:txBody>
      </p:sp>
      <p:sp>
        <p:nvSpPr>
          <p:cNvPr id="141" name="TextBox 140"/>
          <p:cNvSpPr txBox="1"/>
          <p:nvPr/>
        </p:nvSpPr>
        <p:spPr>
          <a:xfrm>
            <a:off x="1150856" y="577609"/>
            <a:ext cx="3447854" cy="5463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30952" indent="-171452" defTabSz="308074" fontAlgn="auto" hangingPunct="0">
              <a:spcBef>
                <a:spcPts val="0"/>
              </a:spcBef>
              <a:spcAft>
                <a:spcPts val="0"/>
              </a:spcAft>
              <a:buClr>
                <a:srgbClr val="D19049"/>
              </a:buClr>
            </a:pPr>
            <a:r>
              <a:rPr lang="en-US" sz="825" b="0" kern="0" dirty="0">
                <a:solidFill>
                  <a:srgbClr val="5E5F64"/>
                </a:solidFill>
                <a:latin typeface="Arial" charset="0"/>
                <a:ea typeface="Arial" charset="0"/>
                <a:cs typeface="Arial" charset="0"/>
                <a:sym typeface="Helvetica Light"/>
              </a:rPr>
              <a:t>90% of goods in global trade are carried by the ocean shipping</a:t>
            </a:r>
          </a:p>
          <a:p>
            <a:pPr marL="130952" indent="-171452" defTabSz="308074" fontAlgn="auto" hangingPunct="0">
              <a:spcBef>
                <a:spcPts val="0"/>
              </a:spcBef>
              <a:spcAft>
                <a:spcPts val="0"/>
              </a:spcAft>
              <a:buClr>
                <a:srgbClr val="D19049"/>
              </a:buClr>
            </a:pPr>
            <a:r>
              <a:rPr lang="en-US" sz="825" b="0" kern="0" dirty="0">
                <a:solidFill>
                  <a:srgbClr val="5E5F64"/>
                </a:solidFill>
                <a:latin typeface="Arial" charset="0"/>
                <a:ea typeface="Arial" charset="0"/>
                <a:cs typeface="Arial" charset="0"/>
                <a:sym typeface="Helvetica Light"/>
              </a:rPr>
              <a:t>industry each year. Costs associated with trade documentation</a:t>
            </a:r>
          </a:p>
          <a:p>
            <a:pPr marL="130952" indent="-171452" defTabSz="308074" fontAlgn="auto" hangingPunct="0">
              <a:spcBef>
                <a:spcPts val="0"/>
              </a:spcBef>
              <a:spcAft>
                <a:spcPts val="0"/>
              </a:spcAft>
              <a:buClr>
                <a:srgbClr val="D19049"/>
              </a:buClr>
            </a:pPr>
            <a:r>
              <a:rPr lang="en-US" sz="825" b="0" kern="0" dirty="0">
                <a:solidFill>
                  <a:srgbClr val="5E5F64"/>
                </a:solidFill>
                <a:latin typeface="Arial" charset="0"/>
                <a:ea typeface="Arial" charset="0"/>
                <a:cs typeface="Arial" charset="0"/>
                <a:sym typeface="Helvetica Light"/>
              </a:rPr>
              <a:t>processing and administration are estimated to be up to 20%</a:t>
            </a:r>
          </a:p>
          <a:p>
            <a:pPr marL="130952" indent="-171452" defTabSz="308074" fontAlgn="auto" hangingPunct="0">
              <a:spcBef>
                <a:spcPts val="0"/>
              </a:spcBef>
              <a:spcAft>
                <a:spcPts val="0"/>
              </a:spcAft>
              <a:buClr>
                <a:srgbClr val="D19049"/>
              </a:buClr>
            </a:pPr>
            <a:r>
              <a:rPr lang="en-US" sz="825" b="0" kern="0" dirty="0">
                <a:solidFill>
                  <a:srgbClr val="5E5F64"/>
                </a:solidFill>
                <a:latin typeface="Arial" charset="0"/>
                <a:ea typeface="Arial" charset="0"/>
                <a:cs typeface="Arial" charset="0"/>
                <a:sym typeface="Helvetica Light"/>
              </a:rPr>
              <a:t>the actual physical transportation costs.</a:t>
            </a:r>
            <a:endParaRPr lang="en-US" sz="825" b="0" kern="0" dirty="0">
              <a:solidFill>
                <a:srgbClr val="268ABF"/>
              </a:solidFill>
              <a:latin typeface="Arial" charset="0"/>
              <a:ea typeface="Arial" charset="0"/>
              <a:cs typeface="Arial" charset="0"/>
              <a:sym typeface="Helvetica Light"/>
            </a:endParaRPr>
          </a:p>
        </p:txBody>
      </p:sp>
      <p:sp>
        <p:nvSpPr>
          <p:cNvPr id="143" name="TextBox 142"/>
          <p:cNvSpPr txBox="1"/>
          <p:nvPr/>
        </p:nvSpPr>
        <p:spPr>
          <a:xfrm>
            <a:off x="1150857" y="1841540"/>
            <a:ext cx="330239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US" sz="825" b="0" kern="0" dirty="0">
                <a:solidFill>
                  <a:srgbClr val="5E5F64"/>
                </a:solidFill>
                <a:latin typeface="Arial" charset="0"/>
                <a:ea typeface="Arial" charset="0"/>
                <a:cs typeface="Arial" charset="0"/>
                <a:sym typeface="Helvetica Light"/>
              </a:rPr>
              <a:t>Need for trust around paperwork associated with a container</a:t>
            </a:r>
            <a:r>
              <a:rPr lang="en-GB" sz="825" b="0" kern="0" dirty="0">
                <a:solidFill>
                  <a:srgbClr val="000000"/>
                </a:solidFill>
                <a:latin typeface="Arial" charset="0"/>
                <a:ea typeface="Arial" charset="0"/>
                <a:cs typeface="Arial" charset="0"/>
                <a:sym typeface="Gill Sans"/>
              </a:rPr>
              <a:t> </a:t>
            </a:r>
            <a:endParaRPr lang="en-GB" sz="825" b="0" kern="0" dirty="0">
              <a:solidFill>
                <a:srgbClr val="000000"/>
              </a:solidFill>
              <a:latin typeface="Arial" charset="0"/>
              <a:ea typeface="Arial" charset="0"/>
              <a:cs typeface="Arial" charset="0"/>
              <a:sym typeface="Helvetica Light"/>
            </a:endParaRPr>
          </a:p>
        </p:txBody>
      </p:sp>
      <p:sp>
        <p:nvSpPr>
          <p:cNvPr id="145" name="TextBox 144"/>
          <p:cNvSpPr txBox="1"/>
          <p:nvPr/>
        </p:nvSpPr>
        <p:spPr>
          <a:xfrm>
            <a:off x="4679327" y="3592948"/>
            <a:ext cx="3460172" cy="15016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indent="-128588" defTabSz="309563" fontAlgn="auto" hangingPunct="0">
              <a:spcBef>
                <a:spcPts val="0"/>
              </a:spcBef>
              <a:spcAft>
                <a:spcPts val="450"/>
              </a:spcAft>
              <a:buFont typeface="Arial" charset="0"/>
              <a:buChar char="•"/>
            </a:pPr>
            <a:r>
              <a:rPr lang="en-US" sz="825" b="0" kern="0" dirty="0">
                <a:solidFill>
                  <a:srgbClr val="5E5F64"/>
                </a:solidFill>
                <a:latin typeface="Arial" charset="0"/>
                <a:ea typeface="Arial" charset="0"/>
                <a:cs typeface="Arial" charset="0"/>
                <a:sym typeface="Helvetica Light"/>
              </a:rPr>
              <a:t>Securely and transparently trace the container’s path through the supply chain on the blockchain</a:t>
            </a:r>
            <a:endParaRPr lang="en-GB" sz="825" b="0" kern="0" dirty="0">
              <a:solidFill>
                <a:srgbClr val="5E5F64"/>
              </a:solidFill>
              <a:latin typeface="Arial" charset="0"/>
              <a:ea typeface="Arial" charset="0"/>
              <a:cs typeface="Arial" charset="0"/>
              <a:sym typeface="Gill Sans"/>
            </a:endParaRPr>
          </a:p>
          <a:p>
            <a:pPr marL="128588" indent="-128588" defTabSz="309563" fontAlgn="auto" hangingPunct="0">
              <a:spcBef>
                <a:spcPts val="0"/>
              </a:spcBef>
              <a:spcAft>
                <a:spcPts val="450"/>
              </a:spcAft>
              <a:buFont typeface="Arial" charset="0"/>
              <a:buChar char="•"/>
            </a:pPr>
            <a:r>
              <a:rPr lang="en-GB" sz="825" b="0" kern="0" dirty="0">
                <a:solidFill>
                  <a:srgbClr val="5E5F64"/>
                </a:solidFill>
                <a:latin typeface="Arial" charset="0"/>
                <a:ea typeface="Arial" charset="0"/>
                <a:cs typeface="Arial" charset="0"/>
                <a:sym typeface="Gill Sans"/>
              </a:rPr>
              <a:t>Add trust (Immutability and Provenance)</a:t>
            </a:r>
            <a:r>
              <a:rPr lang="en-GB" sz="825" b="0" kern="0" dirty="0">
                <a:solidFill>
                  <a:srgbClr val="5E5F64"/>
                </a:solidFill>
                <a:latin typeface="Arial" charset="0"/>
                <a:ea typeface="Arial" charset="0"/>
                <a:cs typeface="Arial" charset="0"/>
                <a:sym typeface="Helvetica Light"/>
              </a:rPr>
              <a:t> </a:t>
            </a:r>
            <a:r>
              <a:rPr lang="en-GB" sz="825" b="0" kern="0" dirty="0">
                <a:solidFill>
                  <a:srgbClr val="5E5F64"/>
                </a:solidFill>
                <a:latin typeface="Arial" charset="0"/>
                <a:ea typeface="Arial" charset="0"/>
                <a:cs typeface="Arial" charset="0"/>
                <a:sym typeface="Gill Sans"/>
              </a:rPr>
              <a:t>around the Bill of Lading and other container paperwork</a:t>
            </a:r>
          </a:p>
          <a:p>
            <a:pPr marL="128588" indent="-128588" defTabSz="309563" fontAlgn="auto" hangingPunct="0">
              <a:spcBef>
                <a:spcPts val="0"/>
              </a:spcBef>
              <a:spcAft>
                <a:spcPts val="450"/>
              </a:spcAft>
              <a:buFont typeface="Arial" charset="0"/>
              <a:buChar char="•"/>
            </a:pPr>
            <a:r>
              <a:rPr lang="en-US" sz="825" b="0" kern="0" dirty="0">
                <a:solidFill>
                  <a:srgbClr val="5E5F64"/>
                </a:solidFill>
                <a:latin typeface="Arial" charset="0"/>
                <a:ea typeface="Arial" charset="0"/>
                <a:cs typeface="Arial" charset="0"/>
                <a:sym typeface="Helvetica Light"/>
              </a:rPr>
              <a:t>Automate the transit and shipping process with Smart Contracts reducing cycle times and delays</a:t>
            </a:r>
          </a:p>
          <a:p>
            <a:pPr marL="128588" indent="-128588" defTabSz="309563" fontAlgn="auto" hangingPunct="0">
              <a:spcBef>
                <a:spcPts val="0"/>
              </a:spcBef>
              <a:spcAft>
                <a:spcPts val="450"/>
              </a:spcAft>
              <a:buFont typeface="Arial" charset="0"/>
              <a:buChar char="•"/>
            </a:pPr>
            <a:r>
              <a:rPr lang="en-US" sz="825" b="0" kern="0" dirty="0">
                <a:solidFill>
                  <a:srgbClr val="5E5F64"/>
                </a:solidFill>
                <a:latin typeface="Arial" charset="0"/>
                <a:ea typeface="Arial" charset="0"/>
                <a:cs typeface="Arial" charset="0"/>
                <a:sym typeface="Helvetica Light"/>
              </a:rPr>
              <a:t>No reconciliation or matching of documentation with near instant updates - eliminates the need for audit and verification </a:t>
            </a:r>
          </a:p>
          <a:p>
            <a:pPr marL="128588" indent="-128588" defTabSz="309563" fontAlgn="auto" hangingPunct="0">
              <a:spcBef>
                <a:spcPts val="0"/>
              </a:spcBef>
              <a:spcAft>
                <a:spcPts val="450"/>
              </a:spcAft>
              <a:buFont typeface="Arial" charset="0"/>
              <a:buChar char="•"/>
            </a:pPr>
            <a:r>
              <a:rPr lang="en-US" sz="825" b="0" kern="0" dirty="0">
                <a:solidFill>
                  <a:srgbClr val="5E5F64"/>
                </a:solidFill>
                <a:latin typeface="Arial" charset="0"/>
                <a:ea typeface="Arial" charset="0"/>
                <a:cs typeface="Arial" charset="0"/>
                <a:sym typeface="Helvetica Light"/>
              </a:rPr>
              <a:t>Removes paper and intermediaries </a:t>
            </a:r>
          </a:p>
        </p:txBody>
      </p:sp>
      <p:sp>
        <p:nvSpPr>
          <p:cNvPr id="147" name="TextBox 146"/>
          <p:cNvSpPr txBox="1"/>
          <p:nvPr/>
        </p:nvSpPr>
        <p:spPr>
          <a:xfrm>
            <a:off x="2607538" y="2459985"/>
            <a:ext cx="546924"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Baseline</a:t>
            </a:r>
            <a:endParaRPr lang="en-GB" sz="825" b="0" kern="0" dirty="0">
              <a:solidFill>
                <a:srgbClr val="000000"/>
              </a:solidFill>
              <a:latin typeface="Arial" charset="0"/>
              <a:ea typeface="Arial" charset="0"/>
              <a:cs typeface="Arial" charset="0"/>
              <a:sym typeface="Helvetica Light"/>
            </a:endParaRPr>
          </a:p>
        </p:txBody>
      </p:sp>
      <p:sp>
        <p:nvSpPr>
          <p:cNvPr id="148" name="TextBox 147"/>
          <p:cNvSpPr txBox="1"/>
          <p:nvPr/>
        </p:nvSpPr>
        <p:spPr>
          <a:xfrm>
            <a:off x="2546736"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825500">
              <a:defRPr sz="2400">
                <a:solidFill>
                  <a:srgbClr val="5E5F64"/>
                </a:solidFill>
                <a:latin typeface="Arial" charset="0"/>
                <a:ea typeface="Arial" charset="0"/>
                <a:cs typeface="Arial" charset="0"/>
              </a:defRPr>
            </a:lvl1pPr>
          </a:lstStyle>
          <a:p>
            <a:pPr fontAlgn="auto" hangingPunct="0">
              <a:spcBef>
                <a:spcPts val="0"/>
              </a:spcBef>
              <a:spcAft>
                <a:spcPts val="0"/>
              </a:spcAft>
            </a:pPr>
            <a:r>
              <a:rPr lang="en-GB" sz="825" b="0" kern="0" dirty="0">
                <a:sym typeface="Gill Sans"/>
              </a:rPr>
              <a:t>30 days</a:t>
            </a:r>
            <a:endParaRPr lang="en-GB" sz="825" b="0" kern="0" dirty="0">
              <a:sym typeface="Helvetica Light"/>
            </a:endParaRPr>
          </a:p>
        </p:txBody>
      </p:sp>
      <p:sp>
        <p:nvSpPr>
          <p:cNvPr id="149" name="TextBox 148"/>
          <p:cNvSpPr txBox="1"/>
          <p:nvPr/>
        </p:nvSpPr>
        <p:spPr>
          <a:xfrm>
            <a:off x="3335082" y="2459985"/>
            <a:ext cx="47629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Phase 1</a:t>
            </a:r>
            <a:endParaRPr lang="en-GB" sz="825" b="0" kern="0" dirty="0">
              <a:solidFill>
                <a:srgbClr val="000000"/>
              </a:solidFill>
              <a:latin typeface="Arial" charset="0"/>
              <a:ea typeface="Arial" charset="0"/>
              <a:cs typeface="Arial" charset="0"/>
              <a:sym typeface="Helvetica Light"/>
            </a:endParaRPr>
          </a:p>
        </p:txBody>
      </p:sp>
      <p:sp>
        <p:nvSpPr>
          <p:cNvPr id="150" name="TextBox 149"/>
          <p:cNvSpPr txBox="1"/>
          <p:nvPr/>
        </p:nvSpPr>
        <p:spPr>
          <a:xfrm>
            <a:off x="4046833" y="2459985"/>
            <a:ext cx="65043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Phase 2-3</a:t>
            </a:r>
            <a:endParaRPr lang="en-GB" sz="825" b="0" kern="0" dirty="0">
              <a:solidFill>
                <a:srgbClr val="000000"/>
              </a:solidFill>
              <a:latin typeface="Arial" charset="0"/>
              <a:ea typeface="Arial" charset="0"/>
              <a:cs typeface="Arial" charset="0"/>
              <a:sym typeface="Helvetica Light"/>
            </a:endParaRPr>
          </a:p>
        </p:txBody>
      </p:sp>
      <p:sp>
        <p:nvSpPr>
          <p:cNvPr id="155" name="TextBox 154"/>
          <p:cNvSpPr txBox="1"/>
          <p:nvPr/>
        </p:nvSpPr>
        <p:spPr>
          <a:xfrm>
            <a:off x="4153335" y="3808379"/>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5E5F64"/>
                </a:solidFill>
                <a:latin typeface="Arial" charset="0"/>
                <a:ea typeface="Arial" charset="0"/>
                <a:cs typeface="Arial" charset="0"/>
                <a:sym typeface="Gill Sans"/>
              </a:rPr>
              <a:t>+15%</a:t>
            </a:r>
            <a:endParaRPr lang="en-GB" sz="825" b="0" kern="0" dirty="0">
              <a:solidFill>
                <a:srgbClr val="5E5F64"/>
              </a:solidFill>
              <a:latin typeface="Arial" charset="0"/>
              <a:ea typeface="Arial" charset="0"/>
              <a:cs typeface="Arial" charset="0"/>
              <a:sym typeface="Helvetica Light"/>
            </a:endParaRPr>
          </a:p>
        </p:txBody>
      </p:sp>
      <p:sp>
        <p:nvSpPr>
          <p:cNvPr id="159" name="TextBox 158"/>
          <p:cNvSpPr txBox="1"/>
          <p:nvPr/>
        </p:nvSpPr>
        <p:spPr>
          <a:xfrm>
            <a:off x="2579616" y="378924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a:t>
            </a:r>
            <a:endParaRPr lang="en-GB" sz="825" b="0" kern="0" dirty="0">
              <a:solidFill>
                <a:srgbClr val="000000"/>
              </a:solidFill>
              <a:latin typeface="Arial" charset="0"/>
              <a:ea typeface="Arial" charset="0"/>
              <a:cs typeface="Arial" charset="0"/>
              <a:sym typeface="Helvetica Light"/>
            </a:endParaRPr>
          </a:p>
        </p:txBody>
      </p:sp>
      <p:sp>
        <p:nvSpPr>
          <p:cNvPr id="160" name="TextBox 159"/>
          <p:cNvSpPr txBox="1"/>
          <p:nvPr/>
        </p:nvSpPr>
        <p:spPr>
          <a:xfrm>
            <a:off x="3306489" y="381560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+5%</a:t>
            </a:r>
            <a:endParaRPr lang="en-GB" sz="825" b="0" kern="0" dirty="0">
              <a:solidFill>
                <a:srgbClr val="000000"/>
              </a:solidFill>
              <a:latin typeface="Arial" charset="0"/>
              <a:ea typeface="Arial" charset="0"/>
              <a:cs typeface="Arial" charset="0"/>
              <a:sym typeface="Helvetica Light"/>
            </a:endParaRPr>
          </a:p>
        </p:txBody>
      </p:sp>
      <p:sp>
        <p:nvSpPr>
          <p:cNvPr id="146" name="TextBox 145"/>
          <p:cNvSpPr txBox="1"/>
          <p:nvPr/>
        </p:nvSpPr>
        <p:spPr>
          <a:xfrm>
            <a:off x="2699271" y="4520694"/>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5%</a:t>
            </a:r>
            <a:endParaRPr lang="en-GB" sz="825" b="0" kern="0" dirty="0">
              <a:solidFill>
                <a:srgbClr val="000000"/>
              </a:solidFill>
              <a:latin typeface="Arial" charset="0"/>
              <a:ea typeface="Arial" charset="0"/>
              <a:cs typeface="Arial" charset="0"/>
              <a:sym typeface="Helvetica Light"/>
            </a:endParaRPr>
          </a:p>
        </p:txBody>
      </p:sp>
      <p:sp>
        <p:nvSpPr>
          <p:cNvPr id="161" name="TextBox 160"/>
          <p:cNvSpPr txBox="1"/>
          <p:nvPr/>
        </p:nvSpPr>
        <p:spPr>
          <a:xfrm>
            <a:off x="2663796" y="4803620"/>
            <a:ext cx="29623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20%</a:t>
            </a:r>
            <a:endParaRPr lang="en-GB" sz="825" b="0" kern="0" dirty="0">
              <a:solidFill>
                <a:srgbClr val="000000"/>
              </a:solidFill>
              <a:latin typeface="Arial" charset="0"/>
              <a:ea typeface="Arial" charset="0"/>
              <a:cs typeface="Arial" charset="0"/>
              <a:sym typeface="Helvetica Light"/>
            </a:endParaRPr>
          </a:p>
        </p:txBody>
      </p:sp>
      <p:sp>
        <p:nvSpPr>
          <p:cNvPr id="164" name="TextBox 163"/>
          <p:cNvSpPr txBox="1"/>
          <p:nvPr/>
        </p:nvSpPr>
        <p:spPr>
          <a:xfrm>
            <a:off x="2699271"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6%</a:t>
            </a:r>
            <a:endParaRPr lang="en-GB" sz="825" b="0" kern="0" dirty="0">
              <a:solidFill>
                <a:srgbClr val="000000"/>
              </a:solidFill>
              <a:latin typeface="Arial" charset="0"/>
              <a:ea typeface="Arial" charset="0"/>
              <a:cs typeface="Arial" charset="0"/>
              <a:sym typeface="Helvetica Light"/>
            </a:endParaRPr>
          </a:p>
        </p:txBody>
      </p:sp>
      <p:sp>
        <p:nvSpPr>
          <p:cNvPr id="152" name="TextBox 151"/>
          <p:cNvSpPr txBox="1"/>
          <p:nvPr/>
        </p:nvSpPr>
        <p:spPr>
          <a:xfrm>
            <a:off x="3442239" y="4520694"/>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4%</a:t>
            </a:r>
            <a:endParaRPr lang="en-GB" sz="825" b="0" kern="0" dirty="0">
              <a:solidFill>
                <a:srgbClr val="000000"/>
              </a:solidFill>
              <a:latin typeface="Arial" charset="0"/>
              <a:ea typeface="Arial" charset="0"/>
              <a:cs typeface="Arial" charset="0"/>
              <a:sym typeface="Helvetica Light"/>
            </a:endParaRPr>
          </a:p>
        </p:txBody>
      </p:sp>
      <p:sp>
        <p:nvSpPr>
          <p:cNvPr id="162" name="TextBox 161"/>
          <p:cNvSpPr txBox="1"/>
          <p:nvPr/>
        </p:nvSpPr>
        <p:spPr>
          <a:xfrm>
            <a:off x="3406765" y="4803620"/>
            <a:ext cx="29623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15%</a:t>
            </a:r>
            <a:endParaRPr lang="en-GB" sz="825" b="0" kern="0" dirty="0">
              <a:solidFill>
                <a:srgbClr val="000000"/>
              </a:solidFill>
              <a:latin typeface="Arial" charset="0"/>
              <a:ea typeface="Arial" charset="0"/>
              <a:cs typeface="Arial" charset="0"/>
              <a:sym typeface="Helvetica Light"/>
            </a:endParaRPr>
          </a:p>
        </p:txBody>
      </p:sp>
      <p:sp>
        <p:nvSpPr>
          <p:cNvPr id="165" name="TextBox 164"/>
          <p:cNvSpPr txBox="1"/>
          <p:nvPr/>
        </p:nvSpPr>
        <p:spPr>
          <a:xfrm>
            <a:off x="3442239"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5%</a:t>
            </a:r>
            <a:endParaRPr lang="en-GB" sz="825" b="0" kern="0" dirty="0">
              <a:solidFill>
                <a:srgbClr val="000000"/>
              </a:solidFill>
              <a:latin typeface="Arial" charset="0"/>
              <a:ea typeface="Arial" charset="0"/>
              <a:cs typeface="Arial" charset="0"/>
              <a:sym typeface="Helvetica Light"/>
            </a:endParaRPr>
          </a:p>
        </p:txBody>
      </p:sp>
      <p:sp>
        <p:nvSpPr>
          <p:cNvPr id="153" name="TextBox 152"/>
          <p:cNvSpPr txBox="1"/>
          <p:nvPr/>
        </p:nvSpPr>
        <p:spPr>
          <a:xfrm>
            <a:off x="4151323" y="4519996"/>
            <a:ext cx="2947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0.5%</a:t>
            </a:r>
            <a:endParaRPr lang="en-GB" sz="825" b="0" kern="0" dirty="0">
              <a:solidFill>
                <a:srgbClr val="000000"/>
              </a:solidFill>
              <a:latin typeface="Arial" charset="0"/>
              <a:ea typeface="Arial" charset="0"/>
              <a:cs typeface="Arial" charset="0"/>
              <a:sym typeface="Helvetica Light"/>
            </a:endParaRPr>
          </a:p>
        </p:txBody>
      </p:sp>
      <p:sp>
        <p:nvSpPr>
          <p:cNvPr id="163" name="TextBox 162"/>
          <p:cNvSpPr txBox="1"/>
          <p:nvPr/>
        </p:nvSpPr>
        <p:spPr>
          <a:xfrm>
            <a:off x="4196146" y="4803620"/>
            <a:ext cx="204288"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5%</a:t>
            </a:r>
            <a:endParaRPr lang="en-GB" sz="825" b="0" kern="0" dirty="0">
              <a:solidFill>
                <a:srgbClr val="000000"/>
              </a:solidFill>
              <a:latin typeface="Arial" charset="0"/>
              <a:ea typeface="Arial" charset="0"/>
              <a:cs typeface="Arial" charset="0"/>
              <a:sym typeface="Helvetica Light"/>
            </a:endParaRPr>
          </a:p>
        </p:txBody>
      </p:sp>
      <p:sp>
        <p:nvSpPr>
          <p:cNvPr id="166" name="TextBox 165"/>
          <p:cNvSpPr txBox="1"/>
          <p:nvPr/>
        </p:nvSpPr>
        <p:spPr>
          <a:xfrm>
            <a:off x="4185648"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1%</a:t>
            </a:r>
            <a:endParaRPr lang="en-GB" sz="825" b="0" kern="0" dirty="0">
              <a:solidFill>
                <a:srgbClr val="000000"/>
              </a:solidFill>
              <a:latin typeface="Arial" charset="0"/>
              <a:ea typeface="Arial" charset="0"/>
              <a:cs typeface="Arial" charset="0"/>
              <a:sym typeface="Helvetica Light"/>
            </a:endParaRPr>
          </a:p>
        </p:txBody>
      </p:sp>
      <p:sp>
        <p:nvSpPr>
          <p:cNvPr id="167" name="TextBox 166"/>
          <p:cNvSpPr txBox="1"/>
          <p:nvPr/>
        </p:nvSpPr>
        <p:spPr>
          <a:xfrm>
            <a:off x="4128365"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10 days</a:t>
            </a:r>
            <a:endParaRPr lang="en-GB" sz="825" b="0" kern="0" dirty="0">
              <a:solidFill>
                <a:srgbClr val="000000"/>
              </a:solidFill>
              <a:latin typeface="Arial" charset="0"/>
              <a:ea typeface="Arial" charset="0"/>
              <a:cs typeface="Arial" charset="0"/>
              <a:sym typeface="Helvetica Light"/>
            </a:endParaRPr>
          </a:p>
        </p:txBody>
      </p:sp>
      <p:sp>
        <p:nvSpPr>
          <p:cNvPr id="168" name="TextBox 167"/>
          <p:cNvSpPr txBox="1"/>
          <p:nvPr/>
        </p:nvSpPr>
        <p:spPr>
          <a:xfrm>
            <a:off x="3324963"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25 days</a:t>
            </a:r>
            <a:endParaRPr lang="en-GB" sz="825" b="0" kern="0" dirty="0">
              <a:solidFill>
                <a:srgbClr val="000000"/>
              </a:solidFill>
              <a:latin typeface="Arial" charset="0"/>
              <a:ea typeface="Arial" charset="0"/>
              <a:cs typeface="Arial" charset="0"/>
              <a:sym typeface="Helvetica Light"/>
            </a:endParaRPr>
          </a:p>
        </p:txBody>
      </p:sp>
      <p:sp>
        <p:nvSpPr>
          <p:cNvPr id="169" name="TextBox 168"/>
          <p:cNvSpPr txBox="1"/>
          <p:nvPr/>
        </p:nvSpPr>
        <p:spPr>
          <a:xfrm>
            <a:off x="2583704" y="322950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a:t>
            </a:r>
            <a:endParaRPr lang="en-GB" sz="825" b="0" kern="0" dirty="0">
              <a:solidFill>
                <a:srgbClr val="000000"/>
              </a:solidFill>
              <a:latin typeface="Arial" charset="0"/>
              <a:ea typeface="Arial" charset="0"/>
              <a:cs typeface="Arial" charset="0"/>
              <a:sym typeface="Helvetica Light"/>
            </a:endParaRPr>
          </a:p>
        </p:txBody>
      </p:sp>
      <p:sp>
        <p:nvSpPr>
          <p:cNvPr id="170" name="TextBox 169"/>
          <p:cNvSpPr txBox="1"/>
          <p:nvPr/>
        </p:nvSpPr>
        <p:spPr>
          <a:xfrm>
            <a:off x="3349767" y="322588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a:t>
            </a:r>
            <a:endParaRPr lang="en-GB" sz="825" b="0" kern="0" dirty="0">
              <a:solidFill>
                <a:srgbClr val="000000"/>
              </a:solidFill>
              <a:latin typeface="Arial" charset="0"/>
              <a:ea typeface="Arial" charset="0"/>
              <a:cs typeface="Arial" charset="0"/>
              <a:sym typeface="Helvetica Light"/>
            </a:endParaRPr>
          </a:p>
        </p:txBody>
      </p:sp>
      <p:sp>
        <p:nvSpPr>
          <p:cNvPr id="171" name="TextBox 170"/>
          <p:cNvSpPr txBox="1"/>
          <p:nvPr/>
        </p:nvSpPr>
        <p:spPr>
          <a:xfrm>
            <a:off x="4109482" y="3237635"/>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1 to 3</a:t>
            </a:r>
            <a:endParaRPr lang="en-GB" sz="825" b="0" kern="0" dirty="0">
              <a:solidFill>
                <a:srgbClr val="000000"/>
              </a:solidFill>
              <a:latin typeface="Arial" charset="0"/>
              <a:ea typeface="Arial" charset="0"/>
              <a:cs typeface="Arial" charset="0"/>
              <a:sym typeface="Helvetica Light"/>
            </a:endParaRPr>
          </a:p>
        </p:txBody>
      </p:sp>
      <p:sp>
        <p:nvSpPr>
          <p:cNvPr id="176" name="TextBox 175"/>
          <p:cNvSpPr txBox="1"/>
          <p:nvPr/>
        </p:nvSpPr>
        <p:spPr>
          <a:xfrm>
            <a:off x="1150857" y="1176223"/>
            <a:ext cx="3470903"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US" sz="825" b="0" kern="0" dirty="0">
                <a:solidFill>
                  <a:srgbClr val="5E5F64"/>
                </a:solidFill>
                <a:latin typeface="Arial" charset="0"/>
                <a:ea typeface="Arial" charset="0"/>
                <a:cs typeface="Arial" charset="0"/>
                <a:sym typeface="Helvetica Light"/>
              </a:rPr>
              <a:t>Manage and track the paper trail of tens of millions of shipping containers across the world by digitizing the supply chain process</a:t>
            </a:r>
            <a:endParaRPr lang="en-GB" sz="825" b="0" kern="0" dirty="0">
              <a:solidFill>
                <a:srgbClr val="5E5F64"/>
              </a:solidFill>
              <a:latin typeface="Arial" charset="0"/>
              <a:ea typeface="Arial" charset="0"/>
              <a:cs typeface="Arial" charset="0"/>
              <a:sym typeface="Gill Sans"/>
            </a:endParaRPr>
          </a:p>
        </p:txBody>
      </p:sp>
      <p:sp>
        <p:nvSpPr>
          <p:cNvPr id="177" name="TextBox 176"/>
          <p:cNvSpPr txBox="1"/>
          <p:nvPr/>
        </p:nvSpPr>
        <p:spPr>
          <a:xfrm>
            <a:off x="283998" y="1207832"/>
            <a:ext cx="41998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Solution</a:t>
            </a:r>
          </a:p>
        </p:txBody>
      </p:sp>
      <p:sp>
        <p:nvSpPr>
          <p:cNvPr id="178" name="TextBox 177"/>
          <p:cNvSpPr txBox="1"/>
          <p:nvPr/>
        </p:nvSpPr>
        <p:spPr>
          <a:xfrm>
            <a:off x="1150856" y="1578816"/>
            <a:ext cx="3447854"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5E5F64"/>
                </a:solidFill>
                <a:latin typeface="Arial" charset="0"/>
                <a:ea typeface="Arial" charset="0"/>
                <a:cs typeface="Arial" charset="0"/>
                <a:sym typeface="Helvetica Light"/>
              </a:rPr>
              <a:t>Supplier, couriers (*2), customs (*2) , ports (*2), shipper and retailer </a:t>
            </a:r>
            <a:r>
              <a:rPr lang="mr-IN" sz="825" b="0" kern="0" dirty="0">
                <a:solidFill>
                  <a:srgbClr val="5E5F64"/>
                </a:solidFill>
                <a:latin typeface="Arial" charset="0"/>
                <a:ea typeface="Arial" charset="0"/>
                <a:cs typeface="Arial" charset="0"/>
                <a:sym typeface="Helvetica Light"/>
              </a:rPr>
              <a:t>…</a:t>
            </a:r>
            <a:r>
              <a:rPr lang="en-GB" sz="825" b="0" kern="0" dirty="0">
                <a:solidFill>
                  <a:srgbClr val="5E5F64"/>
                </a:solidFill>
                <a:latin typeface="Arial" charset="0"/>
                <a:ea typeface="Arial" charset="0"/>
                <a:cs typeface="Arial" charset="0"/>
                <a:sym typeface="Helvetica Light"/>
              </a:rPr>
              <a:t>. </a:t>
            </a:r>
            <a:endParaRPr lang="en-GB" sz="825" b="0" kern="0" dirty="0">
              <a:solidFill>
                <a:srgbClr val="000000"/>
              </a:solidFill>
              <a:latin typeface="Arial" charset="0"/>
              <a:ea typeface="Arial" charset="0"/>
              <a:cs typeface="Arial" charset="0"/>
              <a:sym typeface="Helvetica Light"/>
            </a:endParaRPr>
          </a:p>
        </p:txBody>
      </p:sp>
      <p:sp>
        <p:nvSpPr>
          <p:cNvPr id="179" name="TextBox 178"/>
          <p:cNvSpPr txBox="1"/>
          <p:nvPr/>
        </p:nvSpPr>
        <p:spPr>
          <a:xfrm>
            <a:off x="1150857" y="2056077"/>
            <a:ext cx="3302395"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fontAlgn="auto" hangingPunct="0">
              <a:spcBef>
                <a:spcPts val="0"/>
              </a:spcBef>
              <a:spcAft>
                <a:spcPts val="0"/>
              </a:spcAft>
            </a:pPr>
            <a:r>
              <a:rPr lang="en-GB" sz="825" b="0" kern="0" dirty="0">
                <a:solidFill>
                  <a:srgbClr val="5E5F64"/>
                </a:solidFill>
                <a:latin typeface="Arial" charset="0"/>
                <a:ea typeface="Arial" charset="0"/>
                <a:cs typeface="Arial" charset="0"/>
                <a:sym typeface="Helvetica Light"/>
              </a:rPr>
              <a:t>Supplier prepares to ship, release container to courier, load to ship,  clear customs, retailer receipt</a:t>
            </a:r>
            <a:endParaRPr lang="en-GB" sz="825" b="0" kern="0" dirty="0">
              <a:solidFill>
                <a:srgbClr val="000000"/>
              </a:solidFill>
              <a:latin typeface="Arial" charset="0"/>
              <a:ea typeface="Arial" charset="0"/>
              <a:cs typeface="Arial" charset="0"/>
              <a:sym typeface="Helvetica Light"/>
            </a:endParaRPr>
          </a:p>
        </p:txBody>
      </p:sp>
      <p:sp>
        <p:nvSpPr>
          <p:cNvPr id="180" name="TextBox 179"/>
          <p:cNvSpPr txBox="1"/>
          <p:nvPr/>
        </p:nvSpPr>
        <p:spPr>
          <a:xfrm>
            <a:off x="2579894" y="357621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a:t>
            </a:r>
            <a:endParaRPr lang="en-GB" sz="825" b="0" kern="0" dirty="0">
              <a:solidFill>
                <a:srgbClr val="000000"/>
              </a:solidFill>
              <a:latin typeface="Arial" charset="0"/>
              <a:ea typeface="Arial" charset="0"/>
              <a:cs typeface="Arial" charset="0"/>
              <a:sym typeface="Helvetica Light"/>
            </a:endParaRPr>
          </a:p>
        </p:txBody>
      </p:sp>
      <p:sp>
        <p:nvSpPr>
          <p:cNvPr id="181" name="TextBox 180"/>
          <p:cNvSpPr txBox="1"/>
          <p:nvPr/>
        </p:nvSpPr>
        <p:spPr>
          <a:xfrm>
            <a:off x="3345957" y="357259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5%</a:t>
            </a:r>
            <a:endParaRPr lang="en-GB" sz="825" b="0" kern="0" dirty="0">
              <a:solidFill>
                <a:srgbClr val="000000"/>
              </a:solidFill>
              <a:latin typeface="Arial" charset="0"/>
              <a:ea typeface="Arial" charset="0"/>
              <a:cs typeface="Arial" charset="0"/>
              <a:sym typeface="Helvetica Light"/>
            </a:endParaRPr>
          </a:p>
        </p:txBody>
      </p:sp>
      <p:sp>
        <p:nvSpPr>
          <p:cNvPr id="182" name="TextBox 181"/>
          <p:cNvSpPr txBox="1"/>
          <p:nvPr/>
        </p:nvSpPr>
        <p:spPr>
          <a:xfrm>
            <a:off x="4105672" y="3584345"/>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309563" fontAlgn="auto" hangingPunct="0">
              <a:spcBef>
                <a:spcPts val="0"/>
              </a:spcBef>
              <a:spcAft>
                <a:spcPts val="0"/>
              </a:spcAft>
            </a:pPr>
            <a:r>
              <a:rPr lang="en-GB" sz="825" b="0" kern="0" dirty="0">
                <a:solidFill>
                  <a:srgbClr val="000000"/>
                </a:solidFill>
                <a:latin typeface="Arial" charset="0"/>
                <a:ea typeface="Arial" charset="0"/>
                <a:cs typeface="Arial" charset="0"/>
                <a:sym typeface="Gill Sans"/>
              </a:rPr>
              <a:t>10%</a:t>
            </a:r>
            <a:endParaRPr lang="en-GB" sz="825" b="0" kern="0" dirty="0">
              <a:solidFill>
                <a:srgbClr val="000000"/>
              </a:solidFill>
              <a:latin typeface="Arial" charset="0"/>
              <a:ea typeface="Arial" charset="0"/>
              <a:cs typeface="Arial" charset="0"/>
              <a:sym typeface="Helvetica Light"/>
            </a:endParaRPr>
          </a:p>
        </p:txBody>
      </p:sp>
      <p:sp>
        <p:nvSpPr>
          <p:cNvPr id="183" name="TextBox 182"/>
          <p:cNvSpPr txBox="1"/>
          <p:nvPr/>
        </p:nvSpPr>
        <p:spPr>
          <a:xfrm>
            <a:off x="8391168" y="3964987"/>
            <a:ext cx="397545" cy="229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450"/>
              </a:spcAft>
            </a:pPr>
            <a:r>
              <a:rPr lang="en-GB" sz="825" b="0" kern="0" dirty="0">
                <a:solidFill>
                  <a:srgbClr val="5E5F64"/>
                </a:solidFill>
                <a:latin typeface="Arial" charset="0"/>
                <a:ea typeface="Arial" charset="0"/>
                <a:cs typeface="Arial" charset="0"/>
                <a:sym typeface="Gill Sans"/>
              </a:rPr>
              <a:t>ANO -1</a:t>
            </a:r>
          </a:p>
        </p:txBody>
      </p:sp>
      <p:sp>
        <p:nvSpPr>
          <p:cNvPr id="185" name="TextBox 184"/>
          <p:cNvSpPr txBox="1"/>
          <p:nvPr/>
        </p:nvSpPr>
        <p:spPr>
          <a:xfrm>
            <a:off x="8395074" y="4343794"/>
            <a:ext cx="397545" cy="229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defTabSz="309563" fontAlgn="auto" hangingPunct="0">
              <a:spcBef>
                <a:spcPts val="0"/>
              </a:spcBef>
              <a:spcAft>
                <a:spcPts val="450"/>
              </a:spcAft>
            </a:pPr>
            <a:r>
              <a:rPr lang="en-GB" sz="825" b="0" kern="0" dirty="0">
                <a:solidFill>
                  <a:srgbClr val="5E5F64"/>
                </a:solidFill>
                <a:latin typeface="Arial" charset="0"/>
                <a:ea typeface="Arial" charset="0"/>
                <a:cs typeface="Arial" charset="0"/>
                <a:sym typeface="Gill Sans"/>
              </a:rPr>
              <a:t>ANO -2</a:t>
            </a:r>
          </a:p>
        </p:txBody>
      </p:sp>
      <p:sp>
        <p:nvSpPr>
          <p:cNvPr id="114" name="TextBox 113"/>
          <p:cNvSpPr txBox="1"/>
          <p:nvPr/>
        </p:nvSpPr>
        <p:spPr>
          <a:xfrm>
            <a:off x="4757605" y="3155517"/>
            <a:ext cx="3460172" cy="356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indent="-128588" defTabSz="309563" fontAlgn="auto" hangingPunct="0">
              <a:spcBef>
                <a:spcPts val="0"/>
              </a:spcBef>
              <a:spcAft>
                <a:spcPts val="450"/>
              </a:spcAft>
              <a:buFont typeface="Arial" charset="0"/>
              <a:buChar char="•"/>
            </a:pPr>
            <a:r>
              <a:rPr lang="en-GB" sz="825" b="0" kern="0" dirty="0">
                <a:solidFill>
                  <a:srgbClr val="5E5F64"/>
                </a:solidFill>
                <a:latin typeface="Arial" charset="0"/>
                <a:ea typeface="Arial" charset="0"/>
                <a:cs typeface="Arial" charset="0"/>
                <a:sym typeface="Gill Sans"/>
              </a:rPr>
              <a:t>Find new value propositions to exploit the network effect between members</a:t>
            </a:r>
            <a:endParaRPr lang="en-US" sz="825" b="0" kern="0" dirty="0">
              <a:solidFill>
                <a:srgbClr val="5E5F64"/>
              </a:solidFill>
              <a:latin typeface="Arial" charset="0"/>
              <a:ea typeface="Arial" charset="0"/>
              <a:cs typeface="Arial" charset="0"/>
              <a:sym typeface="Helvetica Light"/>
            </a:endParaRPr>
          </a:p>
        </p:txBody>
      </p:sp>
      <p:sp>
        <p:nvSpPr>
          <p:cNvPr id="30" name="Title 29"/>
          <p:cNvSpPr>
            <a:spLocks noGrp="1"/>
          </p:cNvSpPr>
          <p:nvPr>
            <p:ph type="title"/>
          </p:nvPr>
        </p:nvSpPr>
        <p:spPr>
          <a:xfrm>
            <a:off x="178542" y="119951"/>
            <a:ext cx="8152115" cy="553998"/>
          </a:xfrm>
        </p:spPr>
        <p:txBody>
          <a:bodyPr>
            <a:normAutofit fontScale="90000"/>
          </a:bodyPr>
          <a:lstStyle/>
          <a:p>
            <a:r>
              <a:rPr lang="en-GB" sz="2000" kern="1200" dirty="0">
                <a:solidFill>
                  <a:srgbClr val="0064FF"/>
                </a:solidFill>
                <a:latin typeface="Arial" charset="0"/>
                <a:ea typeface="Arial" charset="0"/>
                <a:cs typeface="Arial" charset="0"/>
                <a:sym typeface="Gill Sans"/>
              </a:rPr>
              <a:t>Template </a:t>
            </a:r>
            <a:r>
              <a:rPr lang="mr-IN" sz="2000" kern="1200" dirty="0">
                <a:solidFill>
                  <a:srgbClr val="0064FF"/>
                </a:solidFill>
                <a:latin typeface="Arial" charset="0"/>
                <a:ea typeface="Arial" charset="0"/>
                <a:cs typeface="Arial" charset="0"/>
                <a:sym typeface="Gill Sans"/>
              </a:rPr>
              <a:t>–</a:t>
            </a:r>
            <a:r>
              <a:rPr lang="en-GB" sz="2000" kern="1200" dirty="0">
                <a:solidFill>
                  <a:srgbClr val="0064FF"/>
                </a:solidFill>
                <a:latin typeface="Arial" charset="0"/>
                <a:ea typeface="Arial" charset="0"/>
                <a:cs typeface="Arial" charset="0"/>
                <a:sym typeface="Gill Sans"/>
              </a:rPr>
              <a:t> example only (Cross Border Supply Chain)</a:t>
            </a:r>
            <a:br>
              <a:rPr lang="en-GB" sz="2000" kern="1200" dirty="0">
                <a:solidFill>
                  <a:srgbClr val="0064FF"/>
                </a:solidFill>
                <a:latin typeface="Arial" charset="0"/>
                <a:ea typeface="Arial" charset="0"/>
                <a:cs typeface="Arial" charset="0"/>
              </a:rPr>
            </a:br>
            <a:endParaRPr lang="en-GB" sz="2000" kern="1200" dirty="0">
              <a:solidFill>
                <a:srgbClr val="0064FF"/>
              </a:solidFill>
              <a:latin typeface="Arial" charset="0"/>
              <a:ea typeface="Arial" charset="0"/>
              <a:cs typeface="Arial" charset="0"/>
            </a:endParaRPr>
          </a:p>
        </p:txBody>
      </p:sp>
    </p:spTree>
    <p:extLst>
      <p:ext uri="{BB962C8B-B14F-4D97-AF65-F5344CB8AC3E}">
        <p14:creationId xmlns:p14="http://schemas.microsoft.com/office/powerpoint/2010/main" val="786230729"/>
      </p:ext>
    </p:extLst>
  </p:cSld>
  <p:clrMapOvr>
    <a:masterClrMapping/>
  </p:clrMapOvr>
</p:sld>
</file>

<file path=ppt/theme/theme1.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7588_IBM_Blockchain_MasterTemplate_101017.potx</Template>
  <TotalTime>4451</TotalTime>
  <Words>1905</Words>
  <Application>Microsoft Macintosh PowerPoint</Application>
  <PresentationFormat>On-screen Show (16:9)</PresentationFormat>
  <Paragraphs>204</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7588_IBM_Blockchain_MasterTemplate_101017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Template – example only (Cross Border Supply Chain) </vt:lpstr>
      <vt:lpstr>PowerPoint Presentation</vt:lpstr>
      <vt:lpstr>PowerPoint Presentation</vt:lpstr>
    </vt:vector>
  </TitlesOfParts>
  <Company>Centerline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Edwards</dc:creator>
  <cp:lastModifiedBy>Jin Vanstee</cp:lastModifiedBy>
  <cp:revision>276</cp:revision>
  <cp:lastPrinted>2017-11-15T16:05:17Z</cp:lastPrinted>
  <dcterms:created xsi:type="dcterms:W3CDTF">2017-09-20T13:29:04Z</dcterms:created>
  <dcterms:modified xsi:type="dcterms:W3CDTF">2019-01-23T15:39:50Z</dcterms:modified>
</cp:coreProperties>
</file>