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8" r:id="rId3"/>
    <p:sldId id="276" r:id="rId4"/>
    <p:sldId id="277" r:id="rId5"/>
    <p:sldId id="261" r:id="rId6"/>
    <p:sldId id="262" r:id="rId7"/>
    <p:sldId id="280" r:id="rId8"/>
    <p:sldId id="27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70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82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952418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ASSIGNMENT </a:t>
            </a:r>
            <a:r>
              <a:rPr lang="es-ES" dirty="0" smtClean="0"/>
              <a:t>2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/>
              <a:t>Data </a:t>
            </a:r>
            <a:r>
              <a:rPr lang="es-ES" sz="2800" dirty="0" err="1"/>
              <a:t>Mining</a:t>
            </a:r>
            <a:r>
              <a:rPr lang="es-ES" sz="2800" dirty="0"/>
              <a:t> </a:t>
            </a:r>
            <a:r>
              <a:rPr lang="es-ES" sz="2800" dirty="0" err="1"/>
              <a:t>Techniques</a:t>
            </a:r>
            <a:endParaRPr sz="28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2860271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s-ES" dirty="0"/>
              <a:t>Kevin de </a:t>
            </a:r>
            <a:r>
              <a:rPr lang="es-ES" dirty="0" err="1" smtClean="0"/>
              <a:t>Vries</a:t>
            </a:r>
            <a:r>
              <a:rPr lang="es-ES" dirty="0" smtClean="0"/>
              <a:t> </a:t>
            </a:r>
          </a:p>
          <a:p>
            <a:pPr marL="0" lvl="0" indent="0">
              <a:buSzPts val="1100"/>
            </a:pPr>
            <a:r>
              <a:rPr lang="es-ES" dirty="0" smtClean="0"/>
              <a:t>Silvia </a:t>
            </a:r>
            <a:r>
              <a:rPr lang="es-ES" dirty="0"/>
              <a:t>Espada </a:t>
            </a:r>
            <a:r>
              <a:rPr lang="es-ES" dirty="0" smtClean="0"/>
              <a:t>Burriel</a:t>
            </a:r>
          </a:p>
          <a:p>
            <a:pPr marL="0" lvl="0" indent="0">
              <a:buSzPts val="1100"/>
            </a:pPr>
            <a:r>
              <a:rPr lang="es-ES" dirty="0" smtClean="0"/>
              <a:t>Clara </a:t>
            </a:r>
            <a:r>
              <a:rPr lang="es-ES" dirty="0"/>
              <a:t>Ferrer </a:t>
            </a:r>
            <a:r>
              <a:rPr lang="es-ES" dirty="0" err="1" smtClean="0"/>
              <a:t>Castellà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4" y="1377625"/>
            <a:ext cx="2565359" cy="25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Modeling</a:t>
            </a:r>
            <a:r>
              <a:rPr lang="es-ES" dirty="0"/>
              <a:t> and </a:t>
            </a:r>
            <a:r>
              <a:rPr lang="es-ES" dirty="0" err="1"/>
              <a:t>Evaluation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4.0.2 </a:t>
            </a:r>
            <a:r>
              <a:rPr lang="es-ES" dirty="0" err="1"/>
              <a:t>Evaluation</a:t>
            </a:r>
            <a:r>
              <a:rPr lang="es-ES" dirty="0"/>
              <a:t> </a:t>
            </a:r>
            <a:r>
              <a:rPr lang="es-ES" dirty="0" err="1" smtClean="0"/>
              <a:t>method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/>
              <a:t>4.1.</a:t>
            </a:r>
            <a:r>
              <a:rPr lang="es-ES" b="1" dirty="0"/>
              <a:t> </a:t>
            </a:r>
            <a:r>
              <a:rPr lang="es-ES" b="1" dirty="0" err="1"/>
              <a:t>First</a:t>
            </a:r>
            <a:r>
              <a:rPr lang="es-ES" b="1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pPr marL="114300" indent="0">
              <a:buNone/>
            </a:pPr>
            <a:r>
              <a:rPr lang="es-ES" dirty="0" smtClean="0"/>
              <a:t>	4.1.1 </a:t>
            </a:r>
            <a:r>
              <a:rPr lang="es-ES" dirty="0" err="1"/>
              <a:t>Multinomial</a:t>
            </a:r>
            <a:r>
              <a:rPr lang="es-ES" dirty="0"/>
              <a:t> </a:t>
            </a:r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 smtClean="0"/>
              <a:t>Regression</a:t>
            </a:r>
            <a:endParaRPr lang="es-ES" dirty="0" smtClean="0"/>
          </a:p>
          <a:p>
            <a:pPr marL="114300" indent="0">
              <a:buNone/>
            </a:pPr>
            <a:r>
              <a:rPr lang="es-ES" dirty="0" smtClean="0"/>
              <a:t>	4.1.2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 smtClean="0"/>
              <a:t>Forest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/>
              <a:t>4.2. </a:t>
            </a:r>
            <a:r>
              <a:rPr lang="es-ES" b="1" dirty="0" err="1"/>
              <a:t>Second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pPr marL="114300" indent="0">
              <a:buNone/>
            </a:pPr>
            <a:r>
              <a:rPr lang="es-ES" dirty="0" smtClean="0"/>
              <a:t>	4.2.1 </a:t>
            </a:r>
            <a:r>
              <a:rPr lang="es-ES" dirty="0"/>
              <a:t>Binomial </a:t>
            </a:r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 smtClean="0"/>
              <a:t>Regression</a:t>
            </a:r>
            <a:endParaRPr lang="es-ES" dirty="0" smtClean="0"/>
          </a:p>
          <a:p>
            <a:pPr marL="114300" indent="0">
              <a:buNone/>
            </a:pPr>
            <a:r>
              <a:rPr lang="es-ES" dirty="0" smtClean="0"/>
              <a:t>	4.2.2 </a:t>
            </a:r>
            <a:r>
              <a:rPr lang="es-ES" dirty="0" err="1" smtClean="0"/>
              <a:t>Ranger</a:t>
            </a:r>
            <a:endParaRPr lang="es-ES" dirty="0" smtClean="0"/>
          </a:p>
          <a:p>
            <a:pPr marL="114300" indent="0">
              <a:buNone/>
            </a:pPr>
            <a:r>
              <a:rPr lang="es-ES" dirty="0" smtClean="0"/>
              <a:t>	4.2.3 </a:t>
            </a:r>
            <a:r>
              <a:rPr lang="es-ES" dirty="0" err="1"/>
              <a:t>LambdaMART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0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4.1.1 </a:t>
            </a:r>
            <a:r>
              <a:rPr lang="es-ES" dirty="0" err="1" smtClean="0"/>
              <a:t>Multinomial</a:t>
            </a:r>
            <a:r>
              <a:rPr lang="es-ES" dirty="0" smtClean="0"/>
              <a:t> </a:t>
            </a:r>
            <a:r>
              <a:rPr lang="es-ES" dirty="0" err="1" smtClean="0"/>
              <a:t>logistic</a:t>
            </a:r>
            <a:r>
              <a:rPr lang="es-ES" dirty="0" smtClean="0"/>
              <a:t> </a:t>
            </a:r>
            <a:r>
              <a:rPr lang="es-ES" dirty="0" err="1" smtClean="0"/>
              <a:t>Regression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311700" y="1499545"/>
            <a:ext cx="8520600" cy="3354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dapted </a:t>
            </a:r>
            <a:r>
              <a:rPr lang="en-US" dirty="0"/>
              <a:t>for Learning to Rank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ranking probabilities ignored, clicked </a:t>
            </a:r>
            <a:r>
              <a:rPr lang="en-US" dirty="0"/>
              <a:t>and booked per search </a:t>
            </a:r>
            <a:r>
              <a:rPr lang="en-US" dirty="0" smtClean="0"/>
              <a:t>ID </a:t>
            </a:r>
            <a:r>
              <a:rPr lang="es-ES" dirty="0"/>
              <a:t> </a:t>
            </a:r>
            <a:endParaRPr lang="es-ES" dirty="0"/>
          </a:p>
          <a:p>
            <a:pPr lvl="1">
              <a:buFont typeface="+mj-lt"/>
              <a:buAutoNum type="arabicPeriod"/>
            </a:pPr>
            <a:r>
              <a:rPr lang="es-ES" dirty="0" smtClean="0"/>
              <a:t>NDCG = 0.3998</a:t>
            </a:r>
          </a:p>
          <a:p>
            <a:pPr lvl="1">
              <a:buFont typeface="+mj-lt"/>
              <a:buAutoNum type="arabicPeriod"/>
            </a:pPr>
            <a:r>
              <a:rPr lang="es-ES" dirty="0" smtClean="0"/>
              <a:t>NDCG = 0.4021 (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es-ES" dirty="0" smtClean="0"/>
              <a:t>NDCG = 0.4011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</a:t>
            </a:r>
            <a:r>
              <a:rPr lang="es-ES" dirty="0" smtClean="0"/>
              <a:t> + </a:t>
            </a:r>
            <a:r>
              <a:rPr lang="en-US" dirty="0" smtClean="0"/>
              <a:t>variables </a:t>
            </a:r>
            <a:r>
              <a:rPr lang="en-US" dirty="0"/>
              <a:t>with a higher </a:t>
            </a:r>
            <a:r>
              <a:rPr lang="en-US" dirty="0" smtClean="0"/>
              <a:t>influence)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87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4.1.2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idx="1"/>
          </p:nvPr>
        </p:nvSpPr>
        <p:spPr>
          <a:xfrm>
            <a:off x="311700" y="1629085"/>
            <a:ext cx="8520600" cy="3354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+10 hours running (all </a:t>
            </a:r>
            <a:r>
              <a:rPr lang="en-US" dirty="0"/>
              <a:t>the </a:t>
            </a:r>
            <a:r>
              <a:rPr lang="en-US" dirty="0" smtClean="0"/>
              <a:t>variables)</a:t>
            </a:r>
          </a:p>
          <a:p>
            <a:pPr>
              <a:buFont typeface="+mj-lt"/>
              <a:buAutoNum type="arabicPeriod"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n-US" dirty="0"/>
              <a:t>+10 hours running </a:t>
            </a:r>
            <a:r>
              <a:rPr lang="en-US" dirty="0" smtClean="0"/>
              <a:t>(variables - </a:t>
            </a:r>
            <a:r>
              <a:rPr lang="es-ES" dirty="0" smtClean="0"/>
              <a:t>75</a:t>
            </a:r>
            <a:r>
              <a:rPr lang="es-ES" dirty="0"/>
              <a:t>% </a:t>
            </a:r>
            <a:r>
              <a:rPr lang="es-ES" dirty="0" err="1" smtClean="0"/>
              <a:t>NA’s</a:t>
            </a:r>
            <a:r>
              <a:rPr lang="es-ES" dirty="0" smtClean="0"/>
              <a:t>)</a:t>
            </a:r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n-US" dirty="0" smtClean="0"/>
              <a:t>+</a:t>
            </a:r>
            <a:r>
              <a:rPr lang="en-US" dirty="0"/>
              <a:t>10 hours </a:t>
            </a:r>
            <a:r>
              <a:rPr lang="en-US" dirty="0" smtClean="0"/>
              <a:t>running </a:t>
            </a:r>
            <a:r>
              <a:rPr lang="en-US" dirty="0"/>
              <a:t>(variables - </a:t>
            </a:r>
            <a:r>
              <a:rPr lang="es-ES" dirty="0" smtClean="0"/>
              <a:t>5</a:t>
            </a:r>
            <a:r>
              <a:rPr lang="es-ES" dirty="0"/>
              <a:t>0</a:t>
            </a:r>
            <a:r>
              <a:rPr lang="es-ES" dirty="0" smtClean="0"/>
              <a:t>% </a:t>
            </a:r>
            <a:r>
              <a:rPr lang="es-ES" dirty="0" err="1"/>
              <a:t>NA’s</a:t>
            </a:r>
            <a:r>
              <a:rPr lang="es-ES" dirty="0"/>
              <a:t>)</a:t>
            </a:r>
          </a:p>
          <a:p>
            <a:pPr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4070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4.2.1 </a:t>
            </a:r>
            <a:r>
              <a:rPr lang="es-ES" dirty="0" err="1" smtClean="0"/>
              <a:t>Binomial</a:t>
            </a:r>
            <a:r>
              <a:rPr lang="es-ES" dirty="0" smtClean="0"/>
              <a:t> </a:t>
            </a:r>
            <a:r>
              <a:rPr lang="es-ES" dirty="0" err="1" smtClean="0"/>
              <a:t>Logistic</a:t>
            </a:r>
            <a:r>
              <a:rPr lang="es-ES" dirty="0" smtClean="0"/>
              <a:t> </a:t>
            </a:r>
            <a:r>
              <a:rPr lang="es-ES" dirty="0" err="1" smtClean="0"/>
              <a:t>Regression</a:t>
            </a:r>
            <a:endParaRPr lang="es-ES" dirty="0"/>
          </a:p>
        </p:txBody>
      </p:sp>
      <p:sp>
        <p:nvSpPr>
          <p:cNvPr id="5" name="Marcador de texto 3"/>
          <p:cNvSpPr txBox="1">
            <a:spLocks/>
          </p:cNvSpPr>
          <p:nvPr/>
        </p:nvSpPr>
        <p:spPr>
          <a:xfrm>
            <a:off x="311700" y="149954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 smtClean="0"/>
              <a:t>Adapted for Learning to Rank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ranking probabilities no booked and booked per search ID </a:t>
            </a:r>
            <a:r>
              <a:rPr lang="es-ES" dirty="0" smtClean="0"/>
              <a:t> </a:t>
            </a:r>
          </a:p>
          <a:p>
            <a:pPr lvl="1">
              <a:buFont typeface="+mj-lt"/>
              <a:buAutoNum type="arabicPeriod"/>
            </a:pPr>
            <a:r>
              <a:rPr lang="es-ES" dirty="0" smtClean="0"/>
              <a:t>NDCG = 0.4620 (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es-ES" dirty="0" smtClean="0"/>
              <a:t>NDCG </a:t>
            </a:r>
            <a:r>
              <a:rPr lang="es-ES" dirty="0"/>
              <a:t>= </a:t>
            </a:r>
            <a:r>
              <a:rPr lang="es-ES" dirty="0" smtClean="0"/>
              <a:t>0.4038 </a:t>
            </a:r>
            <a:r>
              <a:rPr lang="es-ES" dirty="0"/>
              <a:t>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+ </a:t>
            </a:r>
            <a:r>
              <a:rPr lang="en-US" dirty="0"/>
              <a:t>variables with a higher influence)</a:t>
            </a:r>
            <a:endParaRPr lang="es-ES" dirty="0"/>
          </a:p>
          <a:p>
            <a:pPr lvl="1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51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4.2.2 </a:t>
            </a:r>
            <a:r>
              <a:rPr lang="es-ES" dirty="0" err="1" smtClean="0"/>
              <a:t>Ranger</a:t>
            </a:r>
            <a:endParaRPr lang="es-ES" dirty="0"/>
          </a:p>
        </p:txBody>
      </p:sp>
      <p:sp>
        <p:nvSpPr>
          <p:cNvPr id="5" name="Marcador de texto 3"/>
          <p:cNvSpPr txBox="1">
            <a:spLocks/>
          </p:cNvSpPr>
          <p:nvPr/>
        </p:nvSpPr>
        <p:spPr>
          <a:xfrm>
            <a:off x="311700" y="149954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ast </a:t>
            </a:r>
            <a:r>
              <a:rPr lang="en-US" dirty="0"/>
              <a:t>implementation of Random </a:t>
            </a:r>
            <a:r>
              <a:rPr lang="en-US" dirty="0" smtClean="0"/>
              <a:t>Forest</a:t>
            </a:r>
          </a:p>
          <a:p>
            <a:pPr lvl="1">
              <a:buFont typeface="+mj-lt"/>
              <a:buAutoNum type="arabicPeriod"/>
            </a:pPr>
            <a:r>
              <a:rPr lang="es-ES" dirty="0" smtClean="0"/>
              <a:t>NDCG </a:t>
            </a:r>
            <a:r>
              <a:rPr lang="es-ES" dirty="0"/>
              <a:t>= </a:t>
            </a:r>
            <a:r>
              <a:rPr lang="es-ES" dirty="0" smtClean="0"/>
              <a:t>0.</a:t>
            </a:r>
            <a:r>
              <a:rPr lang="es-ES" dirty="0"/>
              <a:t> </a:t>
            </a:r>
            <a:r>
              <a:rPr lang="es-ES" dirty="0" smtClean="0"/>
              <a:t>4061 </a:t>
            </a:r>
            <a:r>
              <a:rPr lang="es-ES" dirty="0"/>
              <a:t>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 smtClean="0"/>
              <a:t>engineering</a:t>
            </a:r>
            <a:r>
              <a:rPr lang="en-US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NDCG = 0. </a:t>
            </a:r>
            <a:r>
              <a:rPr lang="es-ES" dirty="0" smtClean="0"/>
              <a:t>3990 </a:t>
            </a:r>
            <a:r>
              <a:rPr lang="es-ES" dirty="0"/>
              <a:t>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+ </a:t>
            </a:r>
            <a:r>
              <a:rPr lang="en-US" dirty="0"/>
              <a:t>variables with a higher influence)</a:t>
            </a:r>
            <a:endParaRPr lang="es-ES" dirty="0"/>
          </a:p>
          <a:p>
            <a:pPr lvl="1">
              <a:buFont typeface="+mj-lt"/>
              <a:buAutoNum type="arabicPeriod"/>
            </a:pPr>
            <a:endParaRPr lang="es-ES" dirty="0"/>
          </a:p>
          <a:p>
            <a:pPr lvl="1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1199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4.2.3 </a:t>
            </a:r>
            <a:r>
              <a:rPr lang="es-ES" dirty="0" err="1" smtClean="0"/>
              <a:t>LambdaMART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7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029200" y="864142"/>
            <a:ext cx="4114800" cy="412543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Discussion</a:t>
            </a:r>
            <a:r>
              <a:rPr lang="es-ES" dirty="0"/>
              <a:t> and </a:t>
            </a:r>
            <a:r>
              <a:rPr lang="es-ES" dirty="0" err="1"/>
              <a:t>Conclusions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859457"/>
            <a:ext cx="4688285" cy="22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Approach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  <a:r>
              <a:rPr lang="en-US" dirty="0"/>
              <a:t>the performance </a:t>
            </a:r>
            <a:r>
              <a:rPr lang="en-US" dirty="0" smtClean="0"/>
              <a:t>of </a:t>
            </a:r>
            <a:r>
              <a:rPr lang="en-US" b="1" dirty="0" smtClean="0"/>
              <a:t>Logistic Regression, Ranger and </a:t>
            </a:r>
            <a:r>
              <a:rPr lang="en-US" b="1" dirty="0" err="1" smtClean="0"/>
              <a:t>LambdaMART</a:t>
            </a:r>
            <a:r>
              <a:rPr lang="en-US" dirty="0" smtClean="0"/>
              <a:t> to </a:t>
            </a:r>
            <a:r>
              <a:rPr lang="en-US" dirty="0"/>
              <a:t>predict </a:t>
            </a:r>
            <a:r>
              <a:rPr lang="en-US" dirty="0" smtClean="0"/>
              <a:t>the best hotel ranking in a hotel search</a:t>
            </a:r>
          </a:p>
          <a:p>
            <a:endParaRPr lang="en-US" dirty="0"/>
          </a:p>
          <a:p>
            <a:r>
              <a:rPr lang="en-US" dirty="0" smtClean="0"/>
              <a:t>Preparation of the data for this aim</a:t>
            </a:r>
            <a:endParaRPr lang="en-US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835" y="2493818"/>
            <a:ext cx="3947232" cy="225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Data </a:t>
            </a:r>
            <a:r>
              <a:rPr lang="es-ES" dirty="0" err="1"/>
              <a:t>understanding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Visualization </a:t>
            </a:r>
            <a:r>
              <a:rPr lang="en-US" dirty="0"/>
              <a:t>of missing values </a:t>
            </a:r>
          </a:p>
          <a:p>
            <a:pPr marL="114300" indent="0">
              <a:buNone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dataset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17463"/>
            <a:ext cx="4061762" cy="406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6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08998"/>
            <a:ext cx="8520600" cy="831300"/>
          </a:xfrm>
        </p:spPr>
        <p:txBody>
          <a:bodyPr/>
          <a:lstStyle/>
          <a:p>
            <a:r>
              <a:rPr lang="es-ES" dirty="0"/>
              <a:t>2. Data </a:t>
            </a:r>
            <a:r>
              <a:rPr lang="es-ES" dirty="0" err="1"/>
              <a:t>understanding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Correlation </a:t>
            </a:r>
            <a:r>
              <a:rPr lang="en-US" dirty="0"/>
              <a:t>matrix between the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variables</a:t>
            </a:r>
            <a:endParaRPr lang="es-E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238" y="477982"/>
            <a:ext cx="4299346" cy="398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80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Data </a:t>
            </a:r>
            <a:r>
              <a:rPr lang="es-ES" dirty="0" err="1"/>
              <a:t>preparation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 smtClean="0"/>
              <a:t>engineering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Split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endParaRPr lang="es-ES" dirty="0" smtClean="0"/>
          </a:p>
          <a:p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 smtClean="0"/>
              <a:t>values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/>
              <a:t>Balance </a:t>
            </a:r>
            <a:r>
              <a:rPr lang="es-ES" dirty="0" err="1"/>
              <a:t>the</a:t>
            </a:r>
            <a:r>
              <a:rPr lang="es-ES" dirty="0"/>
              <a:t> data</a:t>
            </a:r>
            <a:endParaRPr lang="es-ES" dirty="0"/>
          </a:p>
        </p:txBody>
      </p:sp>
      <p:pic>
        <p:nvPicPr>
          <p:cNvPr id="1026" name="Picture 2" descr="Resultado de imagen de data prepa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82" y="1147225"/>
            <a:ext cx="4728872" cy="26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3.1. Data </a:t>
            </a:r>
            <a:r>
              <a:rPr lang="es-ES" dirty="0" err="1"/>
              <a:t>engineering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54745"/>
          <a:stretch/>
        </p:blipFill>
        <p:spPr>
          <a:xfrm>
            <a:off x="0" y="1497013"/>
            <a:ext cx="6242050" cy="4000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3653225"/>
            <a:ext cx="3022095" cy="41973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91" y="2483795"/>
            <a:ext cx="7810906" cy="429726"/>
          </a:xfrm>
          <a:prstGeom prst="rect">
            <a:avLst/>
          </a:prstGeom>
        </p:spPr>
      </p:pic>
      <p:pic>
        <p:nvPicPr>
          <p:cNvPr id="11" name="Marcador de contenido 7"/>
          <p:cNvPicPr>
            <a:picLocks noChangeAspect="1"/>
          </p:cNvPicPr>
          <p:nvPr/>
        </p:nvPicPr>
        <p:blipFill rotWithShape="1">
          <a:blip r:embed="rId2"/>
          <a:srcRect t="47509"/>
          <a:stretch/>
        </p:blipFill>
        <p:spPr>
          <a:xfrm>
            <a:off x="900546" y="2101792"/>
            <a:ext cx="6241184" cy="462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texto 2"/>
          <p:cNvSpPr txBox="1">
            <a:spLocks/>
          </p:cNvSpPr>
          <p:nvPr/>
        </p:nvSpPr>
        <p:spPr>
          <a:xfrm>
            <a:off x="370452" y="2822912"/>
            <a:ext cx="7301372" cy="82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Composite features (</a:t>
            </a:r>
            <a:r>
              <a:rPr lang="en-US" dirty="0" err="1" smtClean="0"/>
              <a:t>persons_count</a:t>
            </a:r>
            <a:r>
              <a:rPr lang="en-US" dirty="0" smtClean="0"/>
              <a:t>, </a:t>
            </a:r>
            <a:r>
              <a:rPr lang="en-US" dirty="0" err="1" smtClean="0"/>
              <a:t>room_count</a:t>
            </a:r>
            <a:r>
              <a:rPr lang="en-US" dirty="0" smtClean="0"/>
              <a:t>):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/>
          <a:lstStyle/>
          <a:p>
            <a:r>
              <a:rPr lang="es-ES" dirty="0"/>
              <a:t>3.2. Split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pic>
        <p:nvPicPr>
          <p:cNvPr id="5" name="Picture 2" descr="Resultado de imagen de split train and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2"/>
          <a:stretch/>
        </p:blipFill>
        <p:spPr bwMode="auto">
          <a:xfrm rot="5400000">
            <a:off x="3003590" y="1225550"/>
            <a:ext cx="3136819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036127" y="1960418"/>
            <a:ext cx="1607128" cy="1683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165764" y="4456938"/>
            <a:ext cx="34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 smtClean="0"/>
              <a:t>20 %                80%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73519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3.3. </a:t>
            </a: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3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3.4. Balance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60575" y="1514370"/>
            <a:ext cx="502285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48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271</Words>
  <Application>Microsoft Office PowerPoint</Application>
  <PresentationFormat>Presentación en pantalla (16:9)</PresentationFormat>
  <Paragraphs>63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Economica</vt:lpstr>
      <vt:lpstr>Arial</vt:lpstr>
      <vt:lpstr>Open Sans</vt:lpstr>
      <vt:lpstr>Wingdings</vt:lpstr>
      <vt:lpstr>Luxe</vt:lpstr>
      <vt:lpstr>ASSIGNMENT 2 Data Mining Techniques</vt:lpstr>
      <vt:lpstr>1. Approach</vt:lpstr>
      <vt:lpstr>2. Data understanding</vt:lpstr>
      <vt:lpstr>2. Data understanding</vt:lpstr>
      <vt:lpstr>3. Data preparation</vt:lpstr>
      <vt:lpstr>3.1. Data engineering</vt:lpstr>
      <vt:lpstr>3.2. Split the data</vt:lpstr>
      <vt:lpstr>3.3. Missing values</vt:lpstr>
      <vt:lpstr>3.4. Balance the data</vt:lpstr>
      <vt:lpstr>4. Modeling and Evaluation</vt:lpstr>
      <vt:lpstr>4.1.1 Multinomial logistic Regression</vt:lpstr>
      <vt:lpstr>4.1.2 Random Forest</vt:lpstr>
      <vt:lpstr>4.2.1 Binomial Logistic Regression</vt:lpstr>
      <vt:lpstr>4.2.2 Ranger</vt:lpstr>
      <vt:lpstr>4.2.3 LambdaMART</vt:lpstr>
      <vt:lpstr>5. Discussion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Data Mining Techniques</dc:title>
  <cp:lastModifiedBy>clara ferrer</cp:lastModifiedBy>
  <cp:revision>16</cp:revision>
  <dcterms:modified xsi:type="dcterms:W3CDTF">2018-05-29T13:51:17Z</dcterms:modified>
</cp:coreProperties>
</file>