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Inconsolat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nconsolata-regular.fntdata"/><Relationship Id="rId14" Type="http://schemas.openxmlformats.org/officeDocument/2006/relationships/slide" Target="slides/slide9.xml"/><Relationship Id="rId16" Type="http://schemas.openxmlformats.org/officeDocument/2006/relationships/font" Target="fonts/Inconsolat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aa18ea6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aa18ea6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aa18ea68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aa18ea68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aa18ea68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aa18ea68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aa18ea68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aa18ea68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aa18ea68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aa18ea68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a18ea68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a18ea68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a18ea68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a18ea68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aa18ea68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aa18ea68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python.org/3/library/functions.html#zip" TargetMode="External"/><Relationship Id="rId4" Type="http://schemas.openxmlformats.org/officeDocument/2006/relationships/hyperlink" Target="https://docs.python.org/3/library/functions.html#zip" TargetMode="External"/><Relationship Id="rId5" Type="http://schemas.openxmlformats.org/officeDocument/2006/relationships/hyperlink" Target="https://en.wikipedia.org/wiki/Transpo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List Comprehensions in Python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Comprehensive Guide (Har har)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Inconsolata"/>
                <a:ea typeface="Inconsolata"/>
                <a:cs typeface="Inconsolata"/>
                <a:sym typeface="Inconsolata"/>
              </a:rPr>
              <a:t>What are (list) comprehensions?</a:t>
            </a:r>
            <a:endParaRPr b="1" sz="2920">
              <a:latin typeface="Inconsolata"/>
              <a:ea typeface="Inconsolata"/>
              <a:cs typeface="Inconsolata"/>
              <a:sym typeface="Inconsolat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500">
                <a:latin typeface="Inconsolata"/>
                <a:ea typeface="Inconsolata"/>
                <a:cs typeface="Inconsolata"/>
                <a:sym typeface="Inconsolata"/>
              </a:rPr>
              <a:t>From python.org:</a:t>
            </a:r>
            <a:endParaRPr i="1" sz="1500">
              <a:latin typeface="Inconsolata"/>
              <a:ea typeface="Inconsolata"/>
              <a:cs typeface="Inconsolata"/>
              <a:sym typeface="Inconsolata"/>
            </a:endParaRPr>
          </a:p>
          <a:p>
            <a:pPr indent="0" lvl="0" marL="0" rtl="0" algn="l">
              <a:spcBef>
                <a:spcPts val="1200"/>
              </a:spcBef>
              <a:spcAft>
                <a:spcPts val="0"/>
              </a:spcAft>
              <a:buNone/>
            </a:pPr>
            <a:r>
              <a:rPr lang="en" sz="1500">
                <a:solidFill>
                  <a:srgbClr val="222222"/>
                </a:solidFill>
                <a:highlight>
                  <a:srgbClr val="FFFFFF"/>
                </a:highlight>
                <a:latin typeface="Inconsolata"/>
                <a:ea typeface="Inconsolata"/>
                <a:cs typeface="Inconsolata"/>
                <a:sym typeface="Inconsolata"/>
              </a:rPr>
              <a:t>“List comprehensions provide a concise way to create lists. Common applications are to make new lists where each element is the result of some operations applied to each member of another sequence or iterable, or to create a subsequence of those elements that satisfy a certain condition.</a:t>
            </a:r>
            <a:endParaRPr sz="1500">
              <a:solidFill>
                <a:srgbClr val="222222"/>
              </a:solidFill>
              <a:highlight>
                <a:srgbClr val="FFFFFF"/>
              </a:highlight>
              <a:latin typeface="Inconsolata"/>
              <a:ea typeface="Inconsolata"/>
              <a:cs typeface="Inconsolata"/>
              <a:sym typeface="Inconsolata"/>
            </a:endParaRPr>
          </a:p>
          <a:p>
            <a:pPr indent="0" lvl="0" marL="0" rtl="0" algn="l">
              <a:spcBef>
                <a:spcPts val="1200"/>
              </a:spcBef>
              <a:spcAft>
                <a:spcPts val="0"/>
              </a:spcAft>
              <a:buNone/>
            </a:pPr>
            <a:r>
              <a:rPr lang="en" sz="1500">
                <a:solidFill>
                  <a:srgbClr val="222222"/>
                </a:solidFill>
                <a:highlight>
                  <a:srgbClr val="FFFFFF"/>
                </a:highlight>
                <a:latin typeface="Inconsolata"/>
                <a:ea typeface="Inconsolata"/>
                <a:cs typeface="Inconsolata"/>
                <a:sym typeface="Inconsolata"/>
              </a:rPr>
              <a:t>A list comprehension consists of brackets containing an expression followed by a for clause, then zero or more for or if clauses. The result will be a new list resulting from evaluating the expression in the context of the for and if clauses which follow it.</a:t>
            </a:r>
            <a:endParaRPr sz="1500">
              <a:solidFill>
                <a:srgbClr val="222222"/>
              </a:solidFill>
              <a:highlight>
                <a:srgbClr val="FFFFFF"/>
              </a:highlight>
              <a:latin typeface="Inconsolata"/>
              <a:ea typeface="Inconsolata"/>
              <a:cs typeface="Inconsolata"/>
              <a:sym typeface="Inconsolata"/>
            </a:endParaRPr>
          </a:p>
          <a:p>
            <a:pPr indent="0" lvl="0" marL="0" rtl="0" algn="l">
              <a:spcBef>
                <a:spcPts val="1200"/>
              </a:spcBef>
              <a:spcAft>
                <a:spcPts val="0"/>
              </a:spcAft>
              <a:buNone/>
            </a:pPr>
            <a:r>
              <a:rPr lang="en" sz="1500">
                <a:solidFill>
                  <a:srgbClr val="222222"/>
                </a:solidFill>
                <a:highlight>
                  <a:srgbClr val="FFFFFF"/>
                </a:highlight>
                <a:latin typeface="Inconsolata"/>
                <a:ea typeface="Inconsolata"/>
                <a:cs typeface="Inconsolata"/>
                <a:sym typeface="Inconsolata"/>
              </a:rPr>
              <a:t>List comprehensions can contain complex expressions and nested functions.”</a:t>
            </a:r>
            <a:endParaRPr sz="1500">
              <a:solidFill>
                <a:srgbClr val="222222"/>
              </a:solidFill>
              <a:highlight>
                <a:srgbClr val="FFFFFF"/>
              </a:highlight>
              <a:latin typeface="Inconsolata"/>
              <a:ea typeface="Inconsolata"/>
              <a:cs typeface="Inconsolata"/>
              <a:sym typeface="Inconsolata"/>
            </a:endParaRPr>
          </a:p>
          <a:p>
            <a:pPr indent="0" lvl="0" marL="0" rtl="0" algn="l">
              <a:spcBef>
                <a:spcPts val="1200"/>
              </a:spcBef>
              <a:spcAft>
                <a:spcPts val="0"/>
              </a:spcAft>
              <a:buNone/>
            </a:pPr>
            <a:r>
              <a:t/>
            </a:r>
            <a:endParaRPr sz="1500">
              <a:solidFill>
                <a:srgbClr val="222222"/>
              </a:solidFill>
              <a:highlight>
                <a:srgbClr val="FFFFFF"/>
              </a:highlight>
              <a:latin typeface="Inconsolata"/>
              <a:ea typeface="Inconsolata"/>
              <a:cs typeface="Inconsolata"/>
              <a:sym typeface="Inconsolata"/>
            </a:endParaRPr>
          </a:p>
          <a:p>
            <a:pPr indent="0" lvl="0" marL="0" rtl="0" algn="l">
              <a:spcBef>
                <a:spcPts val="1200"/>
              </a:spcBef>
              <a:spcAft>
                <a:spcPts val="1200"/>
              </a:spcAft>
              <a:buNone/>
            </a:pPr>
            <a:r>
              <a:t/>
            </a:r>
            <a:endParaRPr sz="1500">
              <a:solidFill>
                <a:srgbClr val="222222"/>
              </a:solidFill>
              <a:highlight>
                <a:srgbClr val="FFFFFF"/>
              </a:highlight>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latin typeface="Inconsolata"/>
                <a:ea typeface="Inconsolata"/>
                <a:cs typeface="Inconsolata"/>
                <a:sym typeface="Inconsolata"/>
              </a:rPr>
              <a:t>So what does that mean?</a:t>
            </a:r>
            <a:endParaRPr b="1" sz="2911">
              <a:latin typeface="Inconsolata"/>
              <a:ea typeface="Inconsolata"/>
              <a:cs typeface="Inconsolata"/>
              <a:sym typeface="Inconsolata"/>
            </a:endParaRPr>
          </a:p>
        </p:txBody>
      </p:sp>
      <p:sp>
        <p:nvSpPr>
          <p:cNvPr id="67" name="Google Shape;67;p15"/>
          <p:cNvSpPr txBox="1"/>
          <p:nvPr>
            <p:ph idx="1" type="body"/>
          </p:nvPr>
        </p:nvSpPr>
        <p:spPr>
          <a:xfrm>
            <a:off x="311700" y="1152475"/>
            <a:ext cx="8520600" cy="37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Inconsolata"/>
                <a:ea typeface="Inconsolata"/>
                <a:cs typeface="Inconsolata"/>
                <a:sym typeface="Inconsolata"/>
              </a:rPr>
              <a:t>Basically, they are like mini-functions that will let you create lists using less code and ideally less time for writing that code.  Instead of creating a named variable using the loop below:</a:t>
            </a:r>
            <a:endParaRPr sz="1500">
              <a:latin typeface="Inconsolata"/>
              <a:ea typeface="Inconsolata"/>
              <a:cs typeface="Inconsolata"/>
              <a:sym typeface="Inconsolata"/>
            </a:endParaRPr>
          </a:p>
          <a:p>
            <a:pPr indent="0" lvl="0" marL="0" rtl="0" algn="l">
              <a:lnSpc>
                <a:spcPct val="100000"/>
              </a:lnSpc>
              <a:spcBef>
                <a:spcPts val="1200"/>
              </a:spcBef>
              <a:spcAft>
                <a:spcPts val="0"/>
              </a:spcAft>
              <a:buClr>
                <a:schemeClr val="dk1"/>
              </a:buClr>
              <a:buSzPts val="1100"/>
              <a:buFont typeface="Arial"/>
              <a:buNone/>
            </a:pPr>
            <a:r>
              <a:rPr b="1" lang="en" sz="1500">
                <a:latin typeface="Inconsolata"/>
                <a:ea typeface="Inconsolata"/>
                <a:cs typeface="Inconsolata"/>
                <a:sym typeface="Inconsolata"/>
              </a:rPr>
              <a:t>bird_chances = []</a:t>
            </a:r>
            <a:endParaRPr b="1" sz="15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500">
                <a:latin typeface="Inconsolata"/>
                <a:ea typeface="Inconsolata"/>
                <a:cs typeface="Inconsolata"/>
                <a:sym typeface="Inconsolata"/>
              </a:rPr>
              <a:t>for bird1 in ['Bluejay', 'Robin', 'Sparrow']:</a:t>
            </a:r>
            <a:endParaRPr b="1" sz="15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500">
                <a:latin typeface="Inconsolata"/>
                <a:ea typeface="Inconsolata"/>
                <a:cs typeface="Inconsolata"/>
                <a:sym typeface="Inconsolata"/>
              </a:rPr>
              <a:t>    for bird2 in ['Osprey', 'Buzzard', 'Steller\'s Sea Eagle']:</a:t>
            </a:r>
            <a:endParaRPr b="1" sz="15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500">
                <a:latin typeface="Inconsolata"/>
                <a:ea typeface="Inconsolata"/>
                <a:cs typeface="Inconsolata"/>
                <a:sym typeface="Inconsolata"/>
              </a:rPr>
              <a:t>           bird_chances.append((bird1, bird2))</a:t>
            </a:r>
            <a:endParaRPr b="1" sz="15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500">
                <a:latin typeface="Inconsolata"/>
                <a:ea typeface="Inconsolata"/>
                <a:cs typeface="Inconsolata"/>
                <a:sym typeface="Inconsolata"/>
              </a:rPr>
              <a:t>print(bird_chances)</a:t>
            </a:r>
            <a:endParaRPr b="1" sz="1500">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sz="1500">
              <a:latin typeface="Inconsolata"/>
              <a:ea typeface="Inconsolata"/>
              <a:cs typeface="Inconsolata"/>
              <a:sym typeface="Inconsolata"/>
            </a:endParaRPr>
          </a:p>
          <a:p>
            <a:pPr indent="0" lvl="0" marL="0" rtl="0" algn="l">
              <a:lnSpc>
                <a:spcPct val="100000"/>
              </a:lnSpc>
              <a:spcBef>
                <a:spcPts val="0"/>
              </a:spcBef>
              <a:spcAft>
                <a:spcPts val="0"/>
              </a:spcAft>
              <a:buNone/>
            </a:pPr>
            <a:r>
              <a:rPr lang="en" sz="1500">
                <a:latin typeface="Inconsolata"/>
                <a:ea typeface="Inconsolata"/>
                <a:cs typeface="Inconsolata"/>
                <a:sym typeface="Inconsolata"/>
              </a:rPr>
              <a:t>We can achieve the same thing with a list comprehension, as here:</a:t>
            </a:r>
            <a:endParaRPr sz="1500">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sz="15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500">
                <a:latin typeface="Inconsolata"/>
                <a:ea typeface="Inconsolata"/>
                <a:cs typeface="Inconsolata"/>
                <a:sym typeface="Inconsolata"/>
              </a:rPr>
              <a:t>bird_chances = [(bird1, bird2) for bird1 in ['Bluejay', 'Robin', 'Sparrow'] for bird2 in ['Osprey', 'Buzzard', 'Steller\'s Sea Eagle']]</a:t>
            </a:r>
            <a:endParaRPr b="1" sz="15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500">
                <a:latin typeface="Inconsolata"/>
                <a:ea typeface="Inconsolata"/>
                <a:cs typeface="Inconsolata"/>
                <a:sym typeface="Inconsolata"/>
              </a:rPr>
              <a:t>print(bird_chances)</a:t>
            </a:r>
            <a:endParaRPr b="1" sz="15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t/>
            </a:r>
            <a:endParaRPr b="1" sz="1500">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sz="1500">
              <a:latin typeface="Inconsolata"/>
              <a:ea typeface="Inconsolata"/>
              <a:cs typeface="Inconsolata"/>
              <a:sym typeface="Inconsolata"/>
            </a:endParaRPr>
          </a:p>
          <a:p>
            <a:pPr indent="0" lvl="0" marL="0" rtl="0" algn="l">
              <a:spcBef>
                <a:spcPts val="0"/>
              </a:spcBef>
              <a:spcAft>
                <a:spcPts val="1200"/>
              </a:spcAft>
              <a:buNone/>
            </a:pPr>
            <a:r>
              <a:t/>
            </a:r>
            <a:endParaRPr sz="1500">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7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latin typeface="Inconsolata"/>
                <a:ea typeface="Inconsolata"/>
                <a:cs typeface="Inconsolata"/>
                <a:sym typeface="Inconsolata"/>
              </a:rPr>
              <a:t>Some examples</a:t>
            </a:r>
            <a:endParaRPr b="1" sz="2911">
              <a:latin typeface="Inconsolata"/>
              <a:ea typeface="Inconsolata"/>
              <a:cs typeface="Inconsolata"/>
              <a:sym typeface="Inconsolata"/>
            </a:endParaRPr>
          </a:p>
        </p:txBody>
      </p:sp>
      <p:sp>
        <p:nvSpPr>
          <p:cNvPr id="73" name="Google Shape;73;p16"/>
          <p:cNvSpPr txBox="1"/>
          <p:nvPr>
            <p:ph idx="1" type="body"/>
          </p:nvPr>
        </p:nvSpPr>
        <p:spPr>
          <a:xfrm>
            <a:off x="311700" y="749150"/>
            <a:ext cx="8520600" cy="4231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100">
                <a:latin typeface="Inconsolata"/>
                <a:ea typeface="Inconsolata"/>
                <a:cs typeface="Inconsolata"/>
                <a:sym typeface="Inconsolata"/>
              </a:rPr>
              <a:t>Following up from our last slide, we can also do some more complicated stuff with list comprehensions - those examples were basic enough that you’d probably never really use anything of equivalent (low) complexity.  So what would you use a list comprehension like that for?</a:t>
            </a:r>
            <a:endParaRPr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t/>
            </a:r>
            <a:endParaRPr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rPr lang="en" sz="1100">
                <a:latin typeface="Inconsolata"/>
                <a:ea typeface="Inconsolata"/>
                <a:cs typeface="Inconsolata"/>
                <a:sym typeface="Inconsolata"/>
              </a:rPr>
              <a:t>Well, the comprehension can read in existing variables, for one.  So we can use a comprehension to modify an existing list arithmetically:</a:t>
            </a:r>
            <a:endParaRPr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770"/>
              <a:buFont typeface="Arial"/>
              <a:buNone/>
            </a:pPr>
            <a:r>
              <a:rPr b="1" lang="en" sz="1100">
                <a:latin typeface="Inconsolata"/>
                <a:ea typeface="Inconsolata"/>
                <a:cs typeface="Inconsolata"/>
                <a:sym typeface="Inconsolata"/>
              </a:rPr>
              <a:t>bird_pops = [12, 45, 0, 4, 89, 11, 3]</a:t>
            </a:r>
            <a:endParaRPr b="1" i="1"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rPr b="1" lang="en" sz="1100">
                <a:latin typeface="Inconsolata"/>
                <a:ea typeface="Inconsolata"/>
                <a:cs typeface="Inconsolata"/>
                <a:sym typeface="Inconsolata"/>
              </a:rPr>
              <a:t>print([pop*1000 for pop in bird_pops])</a:t>
            </a:r>
            <a:endParaRPr b="1"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t/>
            </a:r>
            <a:endParaRPr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rPr lang="en" sz="1100">
                <a:latin typeface="Inconsolata"/>
                <a:ea typeface="Inconsolata"/>
                <a:cs typeface="Inconsolata"/>
                <a:sym typeface="Inconsolata"/>
              </a:rPr>
              <a:t>Or we can apply a function to a list via comprehension (here, the built-in round function):</a:t>
            </a:r>
            <a:endParaRPr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1100"/>
              <a:buFont typeface="Arial"/>
              <a:buNone/>
            </a:pPr>
            <a:r>
              <a:rPr b="1" lang="en" sz="1100">
                <a:latin typeface="Inconsolata"/>
                <a:ea typeface="Inconsolata"/>
                <a:cs typeface="Inconsolata"/>
                <a:sym typeface="Inconsolata"/>
              </a:rPr>
              <a:t>bird_pops = [12.2, 45.3, 0.6, 4.1, 89.2, 11.3, 3.4]</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1100"/>
              <a:buFont typeface="Arial"/>
              <a:buNone/>
            </a:pPr>
            <a:r>
              <a:rPr b="1" lang="en" sz="1100">
                <a:latin typeface="Inconsolata"/>
                <a:ea typeface="Inconsolata"/>
                <a:cs typeface="Inconsolata"/>
                <a:sym typeface="Inconsolata"/>
              </a:rPr>
              <a:t>print([round(pop) for pop in bird_pops])</a:t>
            </a:r>
            <a:endParaRPr b="1"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t/>
            </a:r>
            <a:endParaRPr b="1"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rPr lang="en" sz="1100">
                <a:latin typeface="Inconsolata"/>
                <a:ea typeface="Inconsolata"/>
                <a:cs typeface="Inconsolata"/>
                <a:sym typeface="Inconsolata"/>
              </a:rPr>
              <a:t>Or a function of our own devising:</a:t>
            </a:r>
            <a:endParaRPr sz="1100">
              <a:latin typeface="Inconsolata"/>
              <a:ea typeface="Inconsolata"/>
              <a:cs typeface="Inconsolata"/>
              <a:sym typeface="Inconsolata"/>
            </a:endParaRPr>
          </a:p>
          <a:p>
            <a:pPr indent="0" lvl="0" marL="0" rtl="0" algn="l">
              <a:lnSpc>
                <a:spcPct val="80000"/>
              </a:lnSpc>
              <a:spcBef>
                <a:spcPts val="0"/>
              </a:spcBef>
              <a:spcAft>
                <a:spcPts val="0"/>
              </a:spcAft>
              <a:buSzPts val="1100"/>
              <a:buNone/>
            </a:pPr>
            <a:r>
              <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1100"/>
              <a:buFont typeface="Arial"/>
              <a:buNone/>
            </a:pPr>
            <a:r>
              <a:rPr b="1" lang="en" sz="1100">
                <a:latin typeface="Inconsolata"/>
                <a:ea typeface="Inconsolata"/>
                <a:cs typeface="Inconsolata"/>
                <a:sym typeface="Inconsolata"/>
              </a:rPr>
              <a:t>def round_and_multiply(number):</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1100"/>
              <a:buFont typeface="Arial"/>
              <a:buNone/>
            </a:pPr>
            <a:r>
              <a:rPr b="1" lang="en" sz="1100">
                <a:latin typeface="Inconsolata"/>
                <a:ea typeface="Inconsolata"/>
                <a:cs typeface="Inconsolata"/>
                <a:sym typeface="Inconsolata"/>
              </a:rPr>
              <a:t>    number = int(number)</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1100"/>
              <a:buFont typeface="Arial"/>
              <a:buNone/>
            </a:pPr>
            <a:r>
              <a:rPr b="1" lang="en" sz="1100">
                <a:latin typeface="Inconsolata"/>
                <a:ea typeface="Inconsolata"/>
                <a:cs typeface="Inconsolata"/>
                <a:sym typeface="Inconsolata"/>
              </a:rPr>
              <a:t>    number = round(number)</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1100"/>
              <a:buFont typeface="Arial"/>
              <a:buNone/>
            </a:pPr>
            <a:r>
              <a:rPr b="1" lang="en" sz="1100">
                <a:latin typeface="Inconsolata"/>
                <a:ea typeface="Inconsolata"/>
                <a:cs typeface="Inconsolata"/>
                <a:sym typeface="Inconsolata"/>
              </a:rPr>
              <a:t>    number = number*1000</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1100"/>
              <a:buFont typeface="Arial"/>
              <a:buNone/>
            </a:pPr>
            <a:r>
              <a:rPr b="1" lang="en" sz="1100">
                <a:latin typeface="Inconsolata"/>
                <a:ea typeface="Inconsolata"/>
                <a:cs typeface="Inconsolata"/>
                <a:sym typeface="Inconsolata"/>
              </a:rPr>
              <a:t>    return number</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1100"/>
              <a:buFont typeface="Arial"/>
              <a:buNone/>
            </a:pPr>
            <a:r>
              <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1100"/>
              <a:buFont typeface="Arial"/>
              <a:buNone/>
            </a:pPr>
            <a:r>
              <a:rPr b="1" lang="en" sz="1100">
                <a:latin typeface="Inconsolata"/>
                <a:ea typeface="Inconsolata"/>
                <a:cs typeface="Inconsolata"/>
                <a:sym typeface="Inconsolata"/>
              </a:rPr>
              <a:t>bird_pops = [12.2, 45.3, 0.6, 4.1, 89.2, 11.3, 3.4]</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1100"/>
              <a:buFont typeface="Arial"/>
              <a:buNone/>
            </a:pPr>
            <a:r>
              <a:rPr b="1" lang="en" sz="1100">
                <a:latin typeface="Inconsolata"/>
                <a:ea typeface="Inconsolata"/>
                <a:cs typeface="Inconsolata"/>
                <a:sym typeface="Inconsolata"/>
              </a:rPr>
              <a:t>print([round_and_multiply(pop) for pop in bird_pops])</a:t>
            </a:r>
            <a:endParaRPr b="1"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t/>
            </a:r>
            <a:endParaRPr b="1"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rPr lang="en" sz="1100">
                <a:latin typeface="Inconsolata"/>
                <a:ea typeface="Inconsolata"/>
                <a:cs typeface="Inconsolata"/>
                <a:sym typeface="Inconsolata"/>
              </a:rPr>
              <a:t>We can also “flatten” lists of lists into a single new list via a comprehension with two for clauses:</a:t>
            </a:r>
            <a:endParaRPr sz="1100">
              <a:latin typeface="Inconsolata"/>
              <a:ea typeface="Inconsolata"/>
              <a:cs typeface="Inconsolata"/>
              <a:sym typeface="Inconsolata"/>
            </a:endParaRPr>
          </a:p>
          <a:p>
            <a:pPr indent="0" lvl="0" marL="0" rtl="0" algn="l">
              <a:lnSpc>
                <a:spcPct val="80000"/>
              </a:lnSpc>
              <a:spcBef>
                <a:spcPts val="0"/>
              </a:spcBef>
              <a:spcAft>
                <a:spcPts val="0"/>
              </a:spcAft>
              <a:buSzPts val="1100"/>
              <a:buNone/>
            </a:pPr>
            <a:r>
              <a:t/>
            </a:r>
            <a:endParaRPr b="1" sz="1100">
              <a:latin typeface="Inconsolata"/>
              <a:ea typeface="Inconsolata"/>
              <a:cs typeface="Inconsolata"/>
              <a:sym typeface="Inconsolata"/>
            </a:endParaRPr>
          </a:p>
          <a:p>
            <a:pPr indent="0" lvl="0" marL="0" rtl="0" algn="l">
              <a:lnSpc>
                <a:spcPct val="80000"/>
              </a:lnSpc>
              <a:spcBef>
                <a:spcPts val="0"/>
              </a:spcBef>
              <a:spcAft>
                <a:spcPts val="0"/>
              </a:spcAft>
              <a:buSzPts val="1100"/>
              <a:buNone/>
            </a:pPr>
            <a:r>
              <a:rPr b="1" lang="en" sz="1100">
                <a:latin typeface="Inconsolata"/>
                <a:ea typeface="Inconsolata"/>
                <a:cs typeface="Inconsolata"/>
                <a:sym typeface="Inconsolata"/>
              </a:rPr>
              <a:t>bird_pops = [[12.2, 45.3, 0.6], [4.1, 89.2], [11.3, 3.4]]</a:t>
            </a:r>
            <a:endParaRPr b="1" sz="1100">
              <a:latin typeface="Inconsolata"/>
              <a:ea typeface="Inconsolata"/>
              <a:cs typeface="Inconsolata"/>
              <a:sym typeface="Inconsolata"/>
            </a:endParaRPr>
          </a:p>
          <a:p>
            <a:pPr indent="0" lvl="0" marL="0" rtl="0" algn="l">
              <a:lnSpc>
                <a:spcPct val="80000"/>
              </a:lnSpc>
              <a:spcBef>
                <a:spcPts val="0"/>
              </a:spcBef>
              <a:spcAft>
                <a:spcPts val="0"/>
              </a:spcAft>
              <a:buSzPts val="1100"/>
              <a:buNone/>
            </a:pPr>
            <a:r>
              <a:rPr b="1" lang="en" sz="1100">
                <a:latin typeface="Inconsolata"/>
                <a:ea typeface="Inconsolata"/>
                <a:cs typeface="Inconsolata"/>
                <a:sym typeface="Inconsolata"/>
              </a:rPr>
              <a:t>print([pop for item in bird_pops for pop in item])</a:t>
            </a:r>
            <a:endParaRPr b="1" sz="1100">
              <a:latin typeface="Inconsolata"/>
              <a:ea typeface="Inconsolata"/>
              <a:cs typeface="Inconsolata"/>
              <a:sym typeface="Inconsolata"/>
            </a:endParaRPr>
          </a:p>
          <a:p>
            <a:pPr indent="0" lvl="0" marL="0" rtl="0" algn="l">
              <a:lnSpc>
                <a:spcPct val="80000"/>
              </a:lnSpc>
              <a:spcBef>
                <a:spcPts val="0"/>
              </a:spcBef>
              <a:spcAft>
                <a:spcPts val="0"/>
              </a:spcAft>
              <a:buClr>
                <a:schemeClr val="dk1"/>
              </a:buClr>
              <a:buSzPts val="1100"/>
              <a:buFont typeface="Arial"/>
              <a:buNone/>
            </a:pPr>
            <a:r>
              <a:t/>
            </a:r>
            <a:endParaRPr b="1" sz="1100">
              <a:latin typeface="Inconsolata"/>
              <a:ea typeface="Inconsolata"/>
              <a:cs typeface="Inconsolata"/>
              <a:sym typeface="Inconsolata"/>
            </a:endParaRPr>
          </a:p>
          <a:p>
            <a:pPr indent="0" lvl="0" marL="0" rtl="0" algn="l">
              <a:lnSpc>
                <a:spcPct val="80000"/>
              </a:lnSpc>
              <a:spcBef>
                <a:spcPts val="0"/>
              </a:spcBef>
              <a:spcAft>
                <a:spcPts val="0"/>
              </a:spcAft>
              <a:buSzPts val="770"/>
              <a:buNone/>
            </a:pPr>
            <a:r>
              <a:t/>
            </a:r>
            <a:endParaRPr b="1" sz="1100">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latin typeface="Inconsolata"/>
                <a:ea typeface="Inconsolata"/>
                <a:cs typeface="Inconsolata"/>
                <a:sym typeface="Inconsolata"/>
              </a:rPr>
              <a:t>Some examples, continued</a:t>
            </a:r>
            <a:endParaRPr b="1" sz="2911">
              <a:latin typeface="Inconsolata"/>
              <a:ea typeface="Inconsolata"/>
              <a:cs typeface="Inconsolata"/>
              <a:sym typeface="Inconsolata"/>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As far as strings go, we </a:t>
            </a:r>
            <a:r>
              <a:rPr lang="en"/>
              <a:t>can modify an existing list of strings using a comprehension:</a:t>
            </a:r>
            <a:endParaRPr/>
          </a:p>
          <a:p>
            <a:pPr indent="0" lvl="0" marL="0" rtl="0" algn="l">
              <a:spcBef>
                <a:spcPts val="1200"/>
              </a:spcBef>
              <a:spcAft>
                <a:spcPts val="0"/>
              </a:spcAft>
              <a:buNone/>
            </a:pPr>
            <a:r>
              <a:rPr b="1" lang="en"/>
              <a:t>birdies = ['Peacock', 'Penguin', 'Snipe', 'Great Auk', 'Gyrfalcon']</a:t>
            </a:r>
            <a:endParaRPr b="1"/>
          </a:p>
          <a:p>
            <a:pPr indent="0" lvl="0" marL="0" rtl="0" algn="l">
              <a:spcBef>
                <a:spcPts val="1200"/>
              </a:spcBef>
              <a:spcAft>
                <a:spcPts val="0"/>
              </a:spcAft>
              <a:buNone/>
            </a:pPr>
            <a:r>
              <a:rPr b="1" lang="en"/>
              <a:t>better_birdies = ['A '+ bird +' is a fine bird' for bird in birdies if bird[0] == ‘P’ or bird[0] = ‘G’]</a:t>
            </a:r>
            <a:endParaRPr b="1"/>
          </a:p>
          <a:p>
            <a:pPr indent="0" lvl="0" marL="0" rtl="0" algn="l">
              <a:spcBef>
                <a:spcPts val="1200"/>
              </a:spcBef>
              <a:spcAft>
                <a:spcPts val="0"/>
              </a:spcAft>
              <a:buNone/>
            </a:pPr>
            <a:r>
              <a:rPr b="1" lang="en"/>
              <a:t>print(better_birdies)</a:t>
            </a:r>
            <a:endParaRPr b="1"/>
          </a:p>
          <a:p>
            <a:pPr indent="0" lvl="0" marL="0" rtl="0" algn="l">
              <a:spcBef>
                <a:spcPts val="1200"/>
              </a:spcBef>
              <a:spcAft>
                <a:spcPts val="0"/>
              </a:spcAft>
              <a:buNone/>
            </a:pPr>
            <a:r>
              <a:rPr lang="en"/>
              <a:t>We can also call a method on a string within a comprehension:</a:t>
            </a:r>
            <a:endParaRPr/>
          </a:p>
          <a:p>
            <a:pPr indent="0" lvl="0" marL="0" rtl="0" algn="l">
              <a:spcBef>
                <a:spcPts val="1200"/>
              </a:spcBef>
              <a:spcAft>
                <a:spcPts val="0"/>
              </a:spcAft>
              <a:buNone/>
            </a:pPr>
            <a:r>
              <a:rPr b="1" lang="en"/>
              <a:t>birdies = ['Peacock', 'Penguin', 'Snipe', 'Great Auk', 'Gyrfalcon']</a:t>
            </a:r>
            <a:endParaRPr b="1"/>
          </a:p>
          <a:p>
            <a:pPr indent="0" lvl="0" marL="0" rtl="0" algn="l">
              <a:spcBef>
                <a:spcPts val="1200"/>
              </a:spcBef>
              <a:spcAft>
                <a:spcPts val="0"/>
              </a:spcAft>
              <a:buNone/>
            </a:pPr>
            <a:r>
              <a:rPr b="1" lang="en"/>
              <a:t>worse_birdies = [bird.lstrip(‘P’) for bird in birdies]</a:t>
            </a:r>
            <a:endParaRPr b="1"/>
          </a:p>
          <a:p>
            <a:pPr indent="0" lvl="0" marL="0" rtl="0" algn="l">
              <a:spcBef>
                <a:spcPts val="1200"/>
              </a:spcBef>
              <a:spcAft>
                <a:spcPts val="1200"/>
              </a:spcAft>
              <a:buNone/>
            </a:pPr>
            <a:r>
              <a:rPr lang="en"/>
              <a:t>Although those examples are obviously quite inane, you can </a:t>
            </a:r>
            <a:r>
              <a:rPr lang="en"/>
              <a:t>still </a:t>
            </a:r>
            <a:r>
              <a:rPr lang="en"/>
              <a:t>see that you’d be able to make some fairly sophisticated modifications to existing lists, or potentially generate entirely new lists, using comprehensions.  All of these modifications could also be implemented using other methods (or so it seems to me, anyway), but using a comprehension is clearly the most efficient way to achieve them.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latin typeface="Inconsolata"/>
                <a:ea typeface="Inconsolata"/>
                <a:cs typeface="Inconsolata"/>
                <a:sym typeface="Inconsolata"/>
              </a:rPr>
              <a:t>Nested list comprehensions</a:t>
            </a:r>
            <a:endParaRPr b="1" sz="2911">
              <a:latin typeface="Inconsolata"/>
              <a:ea typeface="Inconsolata"/>
              <a:cs typeface="Inconsolata"/>
              <a:sym typeface="Inconsolata"/>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Inconsolata"/>
                <a:ea typeface="Inconsolata"/>
                <a:cs typeface="Inconsolata"/>
                <a:sym typeface="Inconsolata"/>
              </a:rPr>
              <a:t>From Python.org:</a:t>
            </a:r>
            <a:endParaRPr sz="1500">
              <a:latin typeface="Inconsolata"/>
              <a:ea typeface="Inconsolata"/>
              <a:cs typeface="Inconsolata"/>
              <a:sym typeface="Inconsolata"/>
            </a:endParaRPr>
          </a:p>
          <a:p>
            <a:pPr indent="0" lvl="0" marL="0" rtl="0" algn="l">
              <a:spcBef>
                <a:spcPts val="1200"/>
              </a:spcBef>
              <a:spcAft>
                <a:spcPts val="0"/>
              </a:spcAft>
              <a:buNone/>
            </a:pPr>
            <a:r>
              <a:rPr lang="en" sz="1500">
                <a:latin typeface="Inconsolata"/>
                <a:ea typeface="Inconsolata"/>
                <a:cs typeface="Inconsolata"/>
                <a:sym typeface="Inconsolata"/>
              </a:rPr>
              <a:t>“</a:t>
            </a:r>
            <a:r>
              <a:rPr lang="en" sz="1500">
                <a:solidFill>
                  <a:srgbClr val="222222"/>
                </a:solidFill>
                <a:highlight>
                  <a:srgbClr val="FFFFFF"/>
                </a:highlight>
                <a:latin typeface="Inconsolata"/>
                <a:ea typeface="Inconsolata"/>
                <a:cs typeface="Inconsolata"/>
                <a:sym typeface="Inconsolata"/>
              </a:rPr>
              <a:t>The initial expression in a list comprehension can be any arbitrary expression, including another list comprehension.”</a:t>
            </a:r>
            <a:endParaRPr sz="1500">
              <a:solidFill>
                <a:srgbClr val="222222"/>
              </a:solidFill>
              <a:highlight>
                <a:srgbClr val="FFFFFF"/>
              </a:highlight>
              <a:latin typeface="Inconsolata"/>
              <a:ea typeface="Inconsolata"/>
              <a:cs typeface="Inconsolata"/>
              <a:sym typeface="Inconsolata"/>
            </a:endParaRPr>
          </a:p>
          <a:p>
            <a:pPr indent="0" lvl="0" marL="0" rtl="0" algn="l">
              <a:spcBef>
                <a:spcPts val="1200"/>
              </a:spcBef>
              <a:spcAft>
                <a:spcPts val="0"/>
              </a:spcAft>
              <a:buNone/>
            </a:pPr>
            <a:r>
              <a:rPr lang="en" sz="1500">
                <a:solidFill>
                  <a:srgbClr val="222222"/>
                </a:solidFill>
                <a:highlight>
                  <a:srgbClr val="FFFFFF"/>
                </a:highlight>
                <a:latin typeface="Inconsolata"/>
                <a:ea typeface="Inconsolata"/>
                <a:cs typeface="Inconsolata"/>
                <a:sym typeface="Inconsolata"/>
              </a:rPr>
              <a:t>What does that mean?  Well, basically that you can fold other list comprehensions into each other (at least once, anyway).  This probably makes most sense via an example.</a:t>
            </a:r>
            <a:endParaRPr sz="1500">
              <a:solidFill>
                <a:srgbClr val="222222"/>
              </a:solidFill>
              <a:highlight>
                <a:srgbClr val="FFFFFF"/>
              </a:highlight>
              <a:latin typeface="Inconsolata"/>
              <a:ea typeface="Inconsolata"/>
              <a:cs typeface="Inconsolata"/>
              <a:sym typeface="Inconsolata"/>
            </a:endParaRPr>
          </a:p>
          <a:p>
            <a:pPr indent="0" lvl="0" marL="0" rtl="0" algn="l">
              <a:spcBef>
                <a:spcPts val="1200"/>
              </a:spcBef>
              <a:spcAft>
                <a:spcPts val="0"/>
              </a:spcAft>
              <a:buNone/>
            </a:pPr>
            <a:r>
              <a:t/>
            </a:r>
            <a:endParaRPr sz="1500">
              <a:solidFill>
                <a:srgbClr val="222222"/>
              </a:solidFill>
              <a:highlight>
                <a:srgbClr val="FFFFFF"/>
              </a:highlight>
              <a:latin typeface="Inconsolata"/>
              <a:ea typeface="Inconsolata"/>
              <a:cs typeface="Inconsolata"/>
              <a:sym typeface="Inconsolata"/>
            </a:endParaRPr>
          </a:p>
          <a:p>
            <a:pPr indent="0" lvl="0" marL="0" rtl="0" algn="l">
              <a:spcBef>
                <a:spcPts val="1200"/>
              </a:spcBef>
              <a:spcAft>
                <a:spcPts val="1200"/>
              </a:spcAft>
              <a:buNone/>
            </a:pPr>
            <a:r>
              <a:t/>
            </a:r>
            <a:endParaRPr sz="1500">
              <a:latin typeface="Inconsolata"/>
              <a:ea typeface="Inconsolata"/>
              <a:cs typeface="Inconsolata"/>
              <a:sym typeface="Inconsolat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4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latin typeface="Inconsolata"/>
                <a:ea typeface="Inconsolata"/>
                <a:cs typeface="Inconsolata"/>
                <a:sym typeface="Inconsolata"/>
              </a:rPr>
              <a:t>Nested List Comprehension example</a:t>
            </a:r>
            <a:endParaRPr b="1" sz="2911">
              <a:latin typeface="Inconsolata"/>
              <a:ea typeface="Inconsolata"/>
              <a:cs typeface="Inconsolata"/>
              <a:sym typeface="Inconsolata"/>
            </a:endParaRPr>
          </a:p>
        </p:txBody>
      </p:sp>
      <p:sp>
        <p:nvSpPr>
          <p:cNvPr id="91" name="Google Shape;91;p19"/>
          <p:cNvSpPr txBox="1"/>
          <p:nvPr>
            <p:ph idx="1" type="body"/>
          </p:nvPr>
        </p:nvSpPr>
        <p:spPr>
          <a:xfrm>
            <a:off x="311700" y="822400"/>
            <a:ext cx="8520600" cy="37464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bird_matrix = [</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     ['Peacock', 'Penguin', 'Snipe', 'Great Auk', 'Gyrfalcon'],</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     ['Y', 'Y', 'N', 'N', 'N'],</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     [1, 3, 7, 4, 2],</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print([[row[i] for row in bird_matrix] for i in range(5)])</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661"/>
              <a:buFont typeface="Arial"/>
              <a:buNone/>
            </a:pPr>
            <a:r>
              <a:t/>
            </a:r>
            <a:endParaRPr b="1" sz="1030">
              <a:latin typeface="Inconsolata"/>
              <a:ea typeface="Inconsolata"/>
              <a:cs typeface="Inconsolata"/>
              <a:sym typeface="Inconsolata"/>
            </a:endParaRPr>
          </a:p>
          <a:p>
            <a:pPr indent="0" lvl="0" marL="0" rtl="0" algn="l">
              <a:lnSpc>
                <a:spcPct val="75000"/>
              </a:lnSpc>
              <a:spcBef>
                <a:spcPts val="0"/>
              </a:spcBef>
              <a:spcAft>
                <a:spcPts val="0"/>
              </a:spcAft>
              <a:buSzPts val="661"/>
              <a:buNone/>
            </a:pPr>
            <a:r>
              <a:rPr lang="en" sz="1030">
                <a:latin typeface="Inconsolata"/>
                <a:ea typeface="Inconsolata"/>
                <a:cs typeface="Inconsolata"/>
                <a:sym typeface="Inconsolata"/>
              </a:rPr>
              <a:t>That’s pretty handy and pretty dandy.  It allowed us to swap our rows for columns and vice-versa.  How did it work? Well, the first comprehension is “evaluated in the context of the for that follows it,” according to Python.org.  So the elements defined in the second part hold good for the first comprehension.  The whole expression is equivalent to the list </a:t>
            </a:r>
            <a:r>
              <a:rPr lang="en" sz="1030">
                <a:latin typeface="Inconsolata"/>
                <a:ea typeface="Inconsolata"/>
                <a:cs typeface="Inconsolata"/>
                <a:sym typeface="Inconsolata"/>
              </a:rPr>
              <a:t>created from the following for loop:</a:t>
            </a:r>
            <a:endParaRPr sz="1030">
              <a:latin typeface="Inconsolata"/>
              <a:ea typeface="Inconsolata"/>
              <a:cs typeface="Inconsolata"/>
              <a:sym typeface="Inconsolata"/>
            </a:endParaRPr>
          </a:p>
          <a:p>
            <a:pPr indent="0" lvl="0" marL="0" rtl="0" algn="l">
              <a:lnSpc>
                <a:spcPct val="75000"/>
              </a:lnSpc>
              <a:spcBef>
                <a:spcPts val="0"/>
              </a:spcBef>
              <a:spcAft>
                <a:spcPts val="0"/>
              </a:spcAft>
              <a:buSzPts val="661"/>
              <a:buNone/>
            </a:pPr>
            <a:r>
              <a:t/>
            </a:r>
            <a:endParaRPr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transposed_bird_matrix = []</a:t>
            </a:r>
            <a:endParaRPr b="1" sz="1030">
              <a:latin typeface="Inconsolata"/>
              <a:ea typeface="Inconsolata"/>
              <a:cs typeface="Inconsolata"/>
              <a:sym typeface="Inconsolata"/>
            </a:endParaRPr>
          </a:p>
          <a:p>
            <a:pPr indent="0" lvl="0" marL="0" rtl="0" algn="l">
              <a:lnSpc>
                <a:spcPct val="75000"/>
              </a:lnSpc>
              <a:spcBef>
                <a:spcPts val="0"/>
              </a:spcBef>
              <a:spcAft>
                <a:spcPts val="0"/>
              </a:spcAft>
              <a:buSzPts val="1100"/>
              <a:buNone/>
            </a:pPr>
            <a:r>
              <a:rPr b="1" lang="en" sz="1030">
                <a:latin typeface="Inconsolata"/>
                <a:ea typeface="Inconsolata"/>
                <a:cs typeface="Inconsolata"/>
                <a:sym typeface="Inconsolata"/>
              </a:rPr>
              <a:t>for item in range(5):</a:t>
            </a:r>
            <a:endParaRPr b="1" sz="1030">
              <a:latin typeface="Inconsolata"/>
              <a:ea typeface="Inconsolata"/>
              <a:cs typeface="Inconsolata"/>
              <a:sym typeface="Inconsolata"/>
            </a:endParaRPr>
          </a:p>
          <a:p>
            <a:pPr indent="45720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transposed_bird_matrix.append([row[item] for row in bird_matrix])</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print(transposed_bird_matrix)</a:t>
            </a:r>
            <a:endParaRPr b="1" sz="1030">
              <a:latin typeface="Inconsolata"/>
              <a:ea typeface="Inconsolata"/>
              <a:cs typeface="Inconsolata"/>
              <a:sym typeface="Inconsolata"/>
            </a:endParaRPr>
          </a:p>
          <a:p>
            <a:pPr indent="0" lvl="0" marL="0" marR="50800" rtl="0" algn="l">
              <a:lnSpc>
                <a:spcPct val="111590"/>
              </a:lnSpc>
              <a:spcBef>
                <a:spcPts val="0"/>
              </a:spcBef>
              <a:spcAft>
                <a:spcPts val="0"/>
              </a:spcAft>
              <a:buClr>
                <a:schemeClr val="dk1"/>
              </a:buClr>
              <a:buSzPts val="852"/>
              <a:buFont typeface="Arial"/>
              <a:buNone/>
            </a:pPr>
            <a:r>
              <a:t/>
            </a:r>
            <a:endParaRPr sz="991">
              <a:solidFill>
                <a:srgbClr val="333333"/>
              </a:solidFill>
              <a:highlight>
                <a:srgbClr val="EEFFCC"/>
              </a:highlight>
              <a:latin typeface="Courier New"/>
              <a:ea typeface="Courier New"/>
              <a:cs typeface="Courier New"/>
              <a:sym typeface="Courier New"/>
            </a:endParaRPr>
          </a:p>
          <a:p>
            <a:pPr indent="0" lvl="0" marL="0" rtl="0" algn="l">
              <a:lnSpc>
                <a:spcPct val="75000"/>
              </a:lnSpc>
              <a:spcBef>
                <a:spcPts val="0"/>
              </a:spcBef>
              <a:spcAft>
                <a:spcPts val="0"/>
              </a:spcAft>
              <a:buSzPts val="661"/>
              <a:buNone/>
            </a:pPr>
            <a:r>
              <a:rPr lang="en" sz="1030">
                <a:latin typeface="Inconsolata"/>
                <a:ea typeface="Inconsolata"/>
                <a:cs typeface="Inconsolata"/>
                <a:sym typeface="Inconsolata"/>
              </a:rPr>
              <a:t>That still uses a comprehension, but just one instead of two.  If we wanted to do the same thing without using ANY comprehensions, we could do it this way:</a:t>
            </a:r>
            <a:endParaRPr sz="1030">
              <a:latin typeface="Inconsolata"/>
              <a:ea typeface="Inconsolata"/>
              <a:cs typeface="Inconsolata"/>
              <a:sym typeface="Inconsolata"/>
            </a:endParaRPr>
          </a:p>
          <a:p>
            <a:pPr indent="0" lvl="0" marL="0" rtl="0" algn="l">
              <a:lnSpc>
                <a:spcPct val="75000"/>
              </a:lnSpc>
              <a:spcBef>
                <a:spcPts val="0"/>
              </a:spcBef>
              <a:spcAft>
                <a:spcPts val="0"/>
              </a:spcAft>
              <a:buSzPts val="661"/>
              <a:buNone/>
            </a:pPr>
            <a:r>
              <a:t/>
            </a:r>
            <a:endParaRPr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transposed_bird_matrix = []</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for item in range(5):</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     # the following 3 lines implement the nested listcomp</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     transposed_row = []</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     for row in bird_matrix:</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         transposed_row.append(row[item])</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     transposed_bird_matrix.append(transposed_row)</a:t>
            </a:r>
            <a:endParaRPr b="1" sz="1030">
              <a:latin typeface="Inconsolata"/>
              <a:ea typeface="Inconsolata"/>
              <a:cs typeface="Inconsolata"/>
              <a:sym typeface="Inconsolata"/>
            </a:endParaRPr>
          </a:p>
          <a:p>
            <a:pPr indent="0" lvl="0" marL="0" rtl="0" algn="l">
              <a:lnSpc>
                <a:spcPct val="75000"/>
              </a:lnSpc>
              <a:spcBef>
                <a:spcPts val="0"/>
              </a:spcBef>
              <a:spcAft>
                <a:spcPts val="0"/>
              </a:spcAft>
              <a:buClr>
                <a:schemeClr val="dk1"/>
              </a:buClr>
              <a:buSzPts val="1100"/>
              <a:buFont typeface="Arial"/>
              <a:buNone/>
            </a:pPr>
            <a:r>
              <a:rPr b="1" lang="en" sz="1030">
                <a:latin typeface="Inconsolata"/>
                <a:ea typeface="Inconsolata"/>
                <a:cs typeface="Inconsolata"/>
                <a:sym typeface="Inconsolata"/>
              </a:rPr>
              <a:t>print(transposed_bird_matrix)</a:t>
            </a:r>
            <a:endParaRPr b="1" sz="1030">
              <a:latin typeface="Inconsolata"/>
              <a:ea typeface="Inconsolata"/>
              <a:cs typeface="Inconsolata"/>
              <a:sym typeface="Inconsolata"/>
            </a:endParaRPr>
          </a:p>
          <a:p>
            <a:pPr indent="0" lvl="0" marL="0" rtl="0" algn="l">
              <a:lnSpc>
                <a:spcPct val="75000"/>
              </a:lnSpc>
              <a:spcBef>
                <a:spcPts val="0"/>
              </a:spcBef>
              <a:spcAft>
                <a:spcPts val="0"/>
              </a:spcAft>
              <a:buSzPts val="852"/>
              <a:buNone/>
            </a:pPr>
            <a:r>
              <a:t/>
            </a:r>
            <a:endParaRPr b="1" sz="1030">
              <a:latin typeface="Inconsolata"/>
              <a:ea typeface="Inconsolata"/>
              <a:cs typeface="Inconsolata"/>
              <a:sym typeface="Inconsolat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latin typeface="Inconsolata"/>
                <a:ea typeface="Inconsolata"/>
                <a:cs typeface="Inconsolata"/>
                <a:sym typeface="Inconsolata"/>
              </a:rPr>
              <a:t>Lastly, the Zip function</a:t>
            </a:r>
            <a:endParaRPr b="1" sz="2911">
              <a:latin typeface="Inconsolata"/>
              <a:ea typeface="Inconsolata"/>
              <a:cs typeface="Inconsolata"/>
              <a:sym typeface="Inconsolata"/>
            </a:endParaRPr>
          </a:p>
        </p:txBody>
      </p:sp>
      <p:sp>
        <p:nvSpPr>
          <p:cNvPr id="97" name="Google Shape;97;p20"/>
          <p:cNvSpPr txBox="1"/>
          <p:nvPr>
            <p:ph idx="1" type="body"/>
          </p:nvPr>
        </p:nvSpPr>
        <p:spPr>
          <a:xfrm>
            <a:off x="311700" y="1152475"/>
            <a:ext cx="8520600" cy="373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Inconsolata"/>
                <a:ea typeface="Inconsolata"/>
                <a:cs typeface="Inconsolata"/>
                <a:sym typeface="Inconsolata"/>
              </a:rPr>
              <a:t>Python.org mentions this in the tutorial on comprehensions because it is the most efficient method for achieving our desired goal of transposing the rows and columns in our “matrix” list of lists.  It is yet handier and dandier than any of the methods we’ve seen so far.  It also saved my butt for the icon project.</a:t>
            </a:r>
            <a:endParaRPr b="1" sz="1200">
              <a:latin typeface="Inconsolata"/>
              <a:ea typeface="Inconsolata"/>
              <a:cs typeface="Inconsolata"/>
              <a:sym typeface="Inconsolata"/>
            </a:endParaRPr>
          </a:p>
          <a:p>
            <a:pPr indent="0" lvl="0" marL="0" rtl="0" algn="l">
              <a:lnSpc>
                <a:spcPct val="100000"/>
              </a:lnSpc>
              <a:spcBef>
                <a:spcPts val="1200"/>
              </a:spcBef>
              <a:spcAft>
                <a:spcPts val="0"/>
              </a:spcAft>
              <a:buNone/>
            </a:pPr>
            <a:r>
              <a:rPr b="1" lang="en" sz="1200">
                <a:latin typeface="Inconsolata"/>
                <a:ea typeface="Inconsolata"/>
                <a:cs typeface="Inconsolata"/>
                <a:sym typeface="Inconsolata"/>
              </a:rPr>
              <a:t>new_bird_matrix_zip = zip(*bird_matrix)</a:t>
            </a:r>
            <a:endParaRPr b="1" sz="12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200">
                <a:latin typeface="Inconsolata"/>
                <a:ea typeface="Inconsolata"/>
                <a:cs typeface="Inconsolata"/>
                <a:sym typeface="Inconsolata"/>
              </a:rPr>
              <a:t>new_bird_matrix_zip_list = list(new_bird_matrix_zip)</a:t>
            </a:r>
            <a:endParaRPr b="1" sz="1200">
              <a:latin typeface="Inconsolata"/>
              <a:ea typeface="Inconsolata"/>
              <a:cs typeface="Inconsolata"/>
              <a:sym typeface="Inconsolata"/>
            </a:endParaRPr>
          </a:p>
          <a:p>
            <a:pPr indent="0" lvl="0" marL="0" rtl="0" algn="l">
              <a:lnSpc>
                <a:spcPct val="100000"/>
              </a:lnSpc>
              <a:spcBef>
                <a:spcPts val="0"/>
              </a:spcBef>
              <a:spcAft>
                <a:spcPts val="0"/>
              </a:spcAft>
              <a:buNone/>
            </a:pPr>
            <a:r>
              <a:rPr b="1" lang="en" sz="1200">
                <a:latin typeface="Inconsolata"/>
                <a:ea typeface="Inconsolata"/>
                <a:cs typeface="Inconsolata"/>
                <a:sym typeface="Inconsolata"/>
              </a:rPr>
              <a:t>print(new_bird_matrix_zip_list)</a:t>
            </a:r>
            <a:endParaRPr b="1" sz="1200">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sz="1200">
              <a:latin typeface="Inconsolata"/>
              <a:ea typeface="Inconsolata"/>
              <a:cs typeface="Inconsolata"/>
              <a:sym typeface="Inconsolata"/>
            </a:endParaRPr>
          </a:p>
          <a:p>
            <a:pPr indent="0" lvl="0" marL="0" rtl="0" algn="l">
              <a:lnSpc>
                <a:spcPct val="100000"/>
              </a:lnSpc>
              <a:spcBef>
                <a:spcPts val="0"/>
              </a:spcBef>
              <a:spcAft>
                <a:spcPts val="0"/>
              </a:spcAft>
              <a:buNone/>
            </a:pPr>
            <a:r>
              <a:rPr lang="en" sz="1200">
                <a:latin typeface="Inconsolata"/>
                <a:ea typeface="Inconsolata"/>
                <a:cs typeface="Inconsolata"/>
                <a:sym typeface="Inconsolata"/>
              </a:rPr>
              <a:t>PRESTO! As if by magic, we have </a:t>
            </a:r>
            <a:r>
              <a:rPr lang="en" sz="1200">
                <a:latin typeface="Inconsolata"/>
                <a:ea typeface="Inconsolata"/>
                <a:cs typeface="Inconsolata"/>
                <a:sym typeface="Inconsolata"/>
              </a:rPr>
              <a:t>transposed</a:t>
            </a:r>
            <a:r>
              <a:rPr lang="en" sz="1200">
                <a:latin typeface="Inconsolata"/>
                <a:ea typeface="Inconsolata"/>
                <a:cs typeface="Inconsolata"/>
                <a:sym typeface="Inconsolata"/>
              </a:rPr>
              <a:t> rows.  What’s really going on, though?</a:t>
            </a:r>
            <a:endParaRPr sz="1200">
              <a:latin typeface="Inconsolata"/>
              <a:ea typeface="Inconsolata"/>
              <a:cs typeface="Inconsolata"/>
              <a:sym typeface="Inconsolata"/>
            </a:endParaRPr>
          </a:p>
          <a:p>
            <a:pPr indent="0" lvl="0" marL="0" rtl="0" algn="l">
              <a:lnSpc>
                <a:spcPct val="100000"/>
              </a:lnSpc>
              <a:spcBef>
                <a:spcPts val="1200"/>
              </a:spcBef>
              <a:spcAft>
                <a:spcPts val="0"/>
              </a:spcAft>
              <a:buNone/>
            </a:pPr>
            <a:r>
              <a:rPr lang="en" sz="1200">
                <a:latin typeface="Inconsolata"/>
                <a:ea typeface="Inconsolata"/>
                <a:cs typeface="Inconsolata"/>
                <a:sym typeface="Inconsolata"/>
              </a:rPr>
              <a:t>Python.org says:</a:t>
            </a:r>
            <a:endParaRPr sz="1200">
              <a:latin typeface="Inconsolata"/>
              <a:ea typeface="Inconsolata"/>
              <a:cs typeface="Inconsolata"/>
              <a:sym typeface="Inconsolata"/>
            </a:endParaRPr>
          </a:p>
          <a:p>
            <a:pPr indent="0" lvl="0" marL="0" rtl="0" algn="l">
              <a:lnSpc>
                <a:spcPct val="100000"/>
              </a:lnSpc>
              <a:spcBef>
                <a:spcPts val="1200"/>
              </a:spcBef>
              <a:spcAft>
                <a:spcPts val="0"/>
              </a:spcAft>
              <a:buNone/>
            </a:pPr>
            <a:r>
              <a:rPr lang="en" sz="1200">
                <a:highlight>
                  <a:srgbClr val="FFFFFF"/>
                </a:highlight>
                <a:latin typeface="Inconsolata"/>
                <a:ea typeface="Inconsolata"/>
                <a:cs typeface="Inconsolata"/>
                <a:sym typeface="Inconsolata"/>
              </a:rPr>
              <a:t>“[Zip will] Iterate over several iterables in parallel, producing tuples with an item from each one.”  For our current purposes, an iterable is probably just going to be a list, tuple, or string.</a:t>
            </a:r>
            <a:endParaRPr sz="1200">
              <a:highlight>
                <a:srgbClr val="FFFFFF"/>
              </a:highlight>
              <a:latin typeface="Inconsolata"/>
              <a:ea typeface="Inconsolata"/>
              <a:cs typeface="Inconsolata"/>
              <a:sym typeface="Inconsolata"/>
            </a:endParaRPr>
          </a:p>
          <a:p>
            <a:pPr indent="0" lvl="0" marL="0" rtl="0" algn="l">
              <a:lnSpc>
                <a:spcPct val="100000"/>
              </a:lnSpc>
              <a:spcBef>
                <a:spcPts val="1200"/>
              </a:spcBef>
              <a:spcAft>
                <a:spcPts val="0"/>
              </a:spcAft>
              <a:buNone/>
            </a:pPr>
            <a:r>
              <a:rPr lang="en" sz="1200">
                <a:highlight>
                  <a:srgbClr val="FFFFFF"/>
                </a:highlight>
                <a:latin typeface="Inconsolata"/>
                <a:ea typeface="Inconsolata"/>
                <a:cs typeface="Inconsolata"/>
                <a:sym typeface="Inconsolata"/>
              </a:rPr>
              <a:t>From Python.org: “More formally: </a:t>
            </a:r>
            <a:r>
              <a:rPr lang="en" sz="1200">
                <a:highlight>
                  <a:srgbClr val="FFFFFF"/>
                </a:highlight>
                <a:uFill>
                  <a:noFill/>
                </a:uFill>
                <a:latin typeface="Inconsolata"/>
                <a:ea typeface="Inconsolata"/>
                <a:cs typeface="Inconsolata"/>
                <a:sym typeface="Inconsolata"/>
                <a:hlinkClick r:id="rId3"/>
              </a:rPr>
              <a:t>zip()</a:t>
            </a:r>
            <a:r>
              <a:rPr lang="en" sz="1200">
                <a:highlight>
                  <a:srgbClr val="FFFFFF"/>
                </a:highlight>
                <a:latin typeface="Inconsolata"/>
                <a:ea typeface="Inconsolata"/>
                <a:cs typeface="Inconsolata"/>
                <a:sym typeface="Inconsolata"/>
              </a:rPr>
              <a:t> returns an iterator of tuples, where the </a:t>
            </a:r>
            <a:r>
              <a:rPr i="1" lang="en" sz="1200">
                <a:highlight>
                  <a:srgbClr val="FFFFFF"/>
                </a:highlight>
                <a:latin typeface="Inconsolata"/>
                <a:ea typeface="Inconsolata"/>
                <a:cs typeface="Inconsolata"/>
                <a:sym typeface="Inconsolata"/>
              </a:rPr>
              <a:t>i</a:t>
            </a:r>
            <a:r>
              <a:rPr lang="en" sz="1200">
                <a:highlight>
                  <a:srgbClr val="FFFFFF"/>
                </a:highlight>
                <a:latin typeface="Inconsolata"/>
                <a:ea typeface="Inconsolata"/>
                <a:cs typeface="Inconsolata"/>
                <a:sym typeface="Inconsolata"/>
              </a:rPr>
              <a:t>-th tuple contains the </a:t>
            </a:r>
            <a:r>
              <a:rPr i="1" lang="en" sz="1200">
                <a:highlight>
                  <a:srgbClr val="FFFFFF"/>
                </a:highlight>
                <a:latin typeface="Inconsolata"/>
                <a:ea typeface="Inconsolata"/>
                <a:cs typeface="Inconsolata"/>
                <a:sym typeface="Inconsolata"/>
              </a:rPr>
              <a:t>i</a:t>
            </a:r>
            <a:r>
              <a:rPr lang="en" sz="1200">
                <a:highlight>
                  <a:srgbClr val="FFFFFF"/>
                </a:highlight>
                <a:latin typeface="Inconsolata"/>
                <a:ea typeface="Inconsolata"/>
                <a:cs typeface="Inconsolata"/>
                <a:sym typeface="Inconsolata"/>
              </a:rPr>
              <a:t>-th element from each of the argument iterables. Another way to think of </a:t>
            </a:r>
            <a:r>
              <a:rPr lang="en" sz="1200">
                <a:highlight>
                  <a:srgbClr val="FFFFFF"/>
                </a:highlight>
                <a:uFill>
                  <a:noFill/>
                </a:uFill>
                <a:latin typeface="Inconsolata"/>
                <a:ea typeface="Inconsolata"/>
                <a:cs typeface="Inconsolata"/>
                <a:sym typeface="Inconsolata"/>
                <a:hlinkClick r:id="rId4"/>
              </a:rPr>
              <a:t>zip()</a:t>
            </a:r>
            <a:r>
              <a:rPr lang="en" sz="1200">
                <a:highlight>
                  <a:srgbClr val="FFFFFF"/>
                </a:highlight>
                <a:latin typeface="Inconsolata"/>
                <a:ea typeface="Inconsolata"/>
                <a:cs typeface="Inconsolata"/>
                <a:sym typeface="Inconsolata"/>
              </a:rPr>
              <a:t> is that it turns rows into columns, and columns into rows. This is similar to </a:t>
            </a:r>
            <a:r>
              <a:rPr lang="en" sz="1200">
                <a:highlight>
                  <a:srgbClr val="FFFFFF"/>
                </a:highlight>
                <a:uFill>
                  <a:noFill/>
                </a:uFill>
                <a:latin typeface="Inconsolata"/>
                <a:ea typeface="Inconsolata"/>
                <a:cs typeface="Inconsolata"/>
                <a:sym typeface="Inconsolata"/>
                <a:hlinkClick r:id="rId5"/>
              </a:rPr>
              <a:t>transposing a matrix</a:t>
            </a:r>
            <a:r>
              <a:rPr lang="en" sz="1200">
                <a:highlight>
                  <a:srgbClr val="FFFFFF"/>
                </a:highlight>
                <a:latin typeface="Inconsolata"/>
                <a:ea typeface="Inconsolata"/>
                <a:cs typeface="Inconsolata"/>
                <a:sym typeface="Inconsolata"/>
              </a:rPr>
              <a:t>.”</a:t>
            </a:r>
            <a:endParaRPr sz="1200">
              <a:highlight>
                <a:srgbClr val="FFFFFF"/>
              </a:highlight>
              <a:latin typeface="Inconsolata"/>
              <a:ea typeface="Inconsolata"/>
              <a:cs typeface="Inconsolata"/>
              <a:sym typeface="Inconsolata"/>
            </a:endParaRPr>
          </a:p>
          <a:p>
            <a:pPr indent="0" lvl="0" marL="0" rtl="0" algn="l">
              <a:lnSpc>
                <a:spcPct val="100000"/>
              </a:lnSpc>
              <a:spcBef>
                <a:spcPts val="1200"/>
              </a:spcBef>
              <a:spcAft>
                <a:spcPts val="0"/>
              </a:spcAft>
              <a:buNone/>
            </a:pPr>
            <a:r>
              <a:t/>
            </a:r>
            <a:endParaRPr sz="1200">
              <a:highlight>
                <a:srgbClr val="FFFFFF"/>
              </a:highlight>
              <a:latin typeface="Inconsolata"/>
              <a:ea typeface="Inconsolata"/>
              <a:cs typeface="Inconsolata"/>
              <a:sym typeface="Inconsolata"/>
            </a:endParaRPr>
          </a:p>
          <a:p>
            <a:pPr indent="0" lvl="0" marL="0" rtl="0" algn="l">
              <a:lnSpc>
                <a:spcPct val="100000"/>
              </a:lnSpc>
              <a:spcBef>
                <a:spcPts val="0"/>
              </a:spcBef>
              <a:spcAft>
                <a:spcPts val="0"/>
              </a:spcAft>
              <a:buNone/>
            </a:pPr>
            <a:r>
              <a:rPr lang="en" sz="1200">
                <a:highlight>
                  <a:srgbClr val="FFFFFF"/>
                </a:highlight>
                <a:latin typeface="Inconsolata"/>
                <a:ea typeface="Inconsolata"/>
                <a:cs typeface="Inconsolata"/>
                <a:sym typeface="Inconsolata"/>
              </a:rPr>
              <a:t>Check out more on zip here: https://docs.python.org/3/library/functions.html#zip</a:t>
            </a:r>
            <a:endParaRPr sz="1200">
              <a:highlight>
                <a:srgbClr val="FFFFFF"/>
              </a:highlight>
              <a:latin typeface="Inconsolata"/>
              <a:ea typeface="Inconsolata"/>
              <a:cs typeface="Inconsolata"/>
              <a:sym typeface="Inconsolata"/>
            </a:endParaRPr>
          </a:p>
          <a:p>
            <a:pPr indent="0" lvl="0" marL="0" rtl="0" algn="l">
              <a:lnSpc>
                <a:spcPct val="100000"/>
              </a:lnSpc>
              <a:spcBef>
                <a:spcPts val="1200"/>
              </a:spcBef>
              <a:spcAft>
                <a:spcPts val="0"/>
              </a:spcAft>
              <a:buNone/>
            </a:pPr>
            <a:r>
              <a:t/>
            </a:r>
            <a:endParaRPr sz="1200">
              <a:highlight>
                <a:srgbClr val="FFFFFF"/>
              </a:highlight>
              <a:latin typeface="Inconsolata"/>
              <a:ea typeface="Inconsolata"/>
              <a:cs typeface="Inconsolata"/>
              <a:sym typeface="Inconsolata"/>
            </a:endParaRPr>
          </a:p>
          <a:p>
            <a:pPr indent="0" lvl="0" marL="0" rtl="0" algn="l">
              <a:lnSpc>
                <a:spcPct val="100000"/>
              </a:lnSpc>
              <a:spcBef>
                <a:spcPts val="1200"/>
              </a:spcBef>
              <a:spcAft>
                <a:spcPts val="1200"/>
              </a:spcAft>
              <a:buNone/>
            </a:pPr>
            <a:r>
              <a:t/>
            </a:r>
            <a:endParaRPr sz="1200">
              <a:highlight>
                <a:srgbClr val="EEFFCC"/>
              </a:highlight>
              <a:latin typeface="Inconsolata"/>
              <a:ea typeface="Inconsolata"/>
              <a:cs typeface="Inconsolata"/>
              <a:sym typeface="Inconsolat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latin typeface="Inconsolata"/>
                <a:ea typeface="Inconsolata"/>
                <a:cs typeface="Inconsolata"/>
                <a:sym typeface="Inconsolata"/>
              </a:rPr>
              <a:t>Sources and Resources</a:t>
            </a:r>
            <a:endParaRPr b="1" sz="2911">
              <a:latin typeface="Inconsolata"/>
              <a:ea typeface="Inconsolata"/>
              <a:cs typeface="Inconsolata"/>
              <a:sym typeface="Inconsolata"/>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https://docs.python.org/3/tutorial/datastructures.html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