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91" r:id="rId7"/>
    <p:sldId id="292" r:id="rId8"/>
    <p:sldId id="261" r:id="rId9"/>
    <p:sldId id="293" r:id="rId10"/>
    <p:sldId id="262" r:id="rId11"/>
    <p:sldId id="294" r:id="rId12"/>
    <p:sldId id="263" r:id="rId13"/>
    <p:sldId id="295" r:id="rId14"/>
    <p:sldId id="264" r:id="rId15"/>
    <p:sldId id="265" r:id="rId16"/>
  </p:sldIdLst>
  <p:sldSz cx="9144000" cy="5143500" type="screen16x9"/>
  <p:notesSz cx="6858000" cy="9144000"/>
  <p:embeddedFontLst>
    <p:embeddedFont>
      <p:font typeface="Manrope" panose="020B0604020202020204" charset="0"/>
      <p:regular r:id="rId18"/>
      <p:bold r:id="rId19"/>
    </p:embeddedFont>
    <p:embeddedFont>
      <p:font typeface="Viaoda Libre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958632-A517-48F7-A766-619E7D0D723B}">
  <a:tblStyle styleId="{DA958632-A517-48F7-A766-619E7D0D72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3247438-6B6D-4E26-8C81-4E1B21440A4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2" d="100"/>
          <a:sy n="112" d="100"/>
        </p:scale>
        <p:origin x="1157" y="-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3c704cb6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53c704cb6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83d076ff77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83d076ff77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83d076ff77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83d076ff77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3c704cb6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53c704cb64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83d076ff77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83d076ff77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83d076ff77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83d076ff77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83d076ff77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83d076ff77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83d076ff77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83d076ff77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597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83d076ff77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83d076ff77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83d076ff77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83d076ff77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83d076ff77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83d076ff77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 rot="6467503">
            <a:off x="878584" y="-3648399"/>
            <a:ext cx="3555377" cy="987980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6375" y="1290588"/>
            <a:ext cx="7711200" cy="23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000">
                <a:latin typeface="Viaoda Libre"/>
                <a:ea typeface="Viaoda Libre"/>
                <a:cs typeface="Viaoda Libre"/>
                <a:sym typeface="Viaoda Libr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536500" y="3636888"/>
            <a:ext cx="4071000" cy="39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438300" y="385425"/>
            <a:ext cx="826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4649690" y="-696776"/>
            <a:ext cx="7555862" cy="8472913"/>
            <a:chOff x="3499778" y="-753201"/>
            <a:chExt cx="7555862" cy="8472913"/>
          </a:xfrm>
        </p:grpSpPr>
        <p:pic>
          <p:nvPicPr>
            <p:cNvPr id="71" name="Google Shape;71;p11"/>
            <p:cNvPicPr preferRelativeResize="0"/>
            <p:nvPr/>
          </p:nvPicPr>
          <p:blipFill>
            <a:blip r:embed="rId2">
              <a:alphaModFix amt="5000"/>
            </a:blip>
            <a:stretch>
              <a:fillRect/>
            </a:stretch>
          </p:blipFill>
          <p:spPr>
            <a:xfrm rot="-899505" flipH="1">
              <a:off x="4247398" y="470050"/>
              <a:ext cx="6060622" cy="65777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Google Shape;72;p11"/>
            <p:cNvPicPr preferRelativeResize="0"/>
            <p:nvPr/>
          </p:nvPicPr>
          <p:blipFill>
            <a:blip r:embed="rId3">
              <a:alphaModFix amt="5000"/>
            </a:blip>
            <a:stretch>
              <a:fillRect/>
            </a:stretch>
          </p:blipFill>
          <p:spPr>
            <a:xfrm rot="-7104872">
              <a:off x="5191654" y="-1180176"/>
              <a:ext cx="1479963" cy="41125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3" name="Google Shape;73;p11"/>
          <p:cNvSpPr txBox="1">
            <a:spLocks noGrp="1"/>
          </p:cNvSpPr>
          <p:nvPr>
            <p:ph type="title" hasCustomPrompt="1"/>
          </p:nvPr>
        </p:nvSpPr>
        <p:spPr>
          <a:xfrm>
            <a:off x="716375" y="1157325"/>
            <a:ext cx="2422800" cy="118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>
            <a:spLocks noGrp="1"/>
          </p:cNvSpPr>
          <p:nvPr>
            <p:ph type="subTitle" idx="1"/>
          </p:nvPr>
        </p:nvSpPr>
        <p:spPr>
          <a:xfrm>
            <a:off x="716375" y="3409100"/>
            <a:ext cx="2422800" cy="6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75" name="Google Shape;75;p11"/>
          <p:cNvCxnSpPr/>
          <p:nvPr/>
        </p:nvCxnSpPr>
        <p:spPr>
          <a:xfrm>
            <a:off x="438300" y="385425"/>
            <a:ext cx="826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6" name="Google Shape;76;p11"/>
          <p:cNvGrpSpPr/>
          <p:nvPr/>
        </p:nvGrpSpPr>
        <p:grpSpPr>
          <a:xfrm>
            <a:off x="8030575" y="2354382"/>
            <a:ext cx="794100" cy="2370600"/>
            <a:chOff x="8030575" y="2354382"/>
            <a:chExt cx="794100" cy="2370600"/>
          </a:xfrm>
        </p:grpSpPr>
        <p:cxnSp>
          <p:nvCxnSpPr>
            <p:cNvPr id="77" name="Google Shape;77;p11"/>
            <p:cNvCxnSpPr/>
            <p:nvPr/>
          </p:nvCxnSpPr>
          <p:spPr>
            <a:xfrm rot="-5400000">
              <a:off x="7242293" y="3539682"/>
              <a:ext cx="2370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8" name="Google Shape;78;p11"/>
            <p:cNvSpPr/>
            <p:nvPr/>
          </p:nvSpPr>
          <p:spPr>
            <a:xfrm rot="-4500013">
              <a:off x="8144218" y="3827412"/>
              <a:ext cx="566813" cy="670220"/>
            </a:xfrm>
            <a:prstGeom prst="star4">
              <a:avLst>
                <a:gd name="adj" fmla="val 54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1"/>
            <p:cNvSpPr/>
            <p:nvPr/>
          </p:nvSpPr>
          <p:spPr>
            <a:xfrm rot="-5400000">
              <a:off x="8208743" y="3262907"/>
              <a:ext cx="437700" cy="426600"/>
            </a:xfrm>
            <a:prstGeom prst="star7">
              <a:avLst>
                <a:gd name="adj" fmla="val 9266"/>
                <a:gd name="hf" fmla="val 102572"/>
                <a:gd name="vf" fmla="val 10521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 rot="-5400000">
              <a:off x="8358243" y="2689507"/>
              <a:ext cx="134100" cy="13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3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 rot="-9352397">
            <a:off x="7457129" y="-1749850"/>
            <a:ext cx="3437750" cy="826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>
            <a:off x="716375" y="445025"/>
            <a:ext cx="77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cxnSp>
        <p:nvCxnSpPr>
          <p:cNvPr id="85" name="Google Shape;85;p13"/>
          <p:cNvCxnSpPr/>
          <p:nvPr/>
        </p:nvCxnSpPr>
        <p:spPr>
          <a:xfrm>
            <a:off x="438300" y="385425"/>
            <a:ext cx="826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4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 rot="1221642">
            <a:off x="7021382" y="570194"/>
            <a:ext cx="3239607" cy="900231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716375" y="445025"/>
            <a:ext cx="77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cxnSp>
        <p:nvCxnSpPr>
          <p:cNvPr id="89" name="Google Shape;89;p14"/>
          <p:cNvCxnSpPr/>
          <p:nvPr/>
        </p:nvCxnSpPr>
        <p:spPr>
          <a:xfrm>
            <a:off x="438300" y="385425"/>
            <a:ext cx="826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2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5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 rot="899505">
            <a:off x="-3893352" y="1001625"/>
            <a:ext cx="6060622" cy="6577723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>
            <a:off x="716375" y="445025"/>
            <a:ext cx="77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cxnSp>
        <p:nvCxnSpPr>
          <p:cNvPr id="93" name="Google Shape;93;p15"/>
          <p:cNvCxnSpPr/>
          <p:nvPr/>
        </p:nvCxnSpPr>
        <p:spPr>
          <a:xfrm>
            <a:off x="438300" y="385425"/>
            <a:ext cx="826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3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6"/>
          <p:cNvGrpSpPr/>
          <p:nvPr/>
        </p:nvGrpSpPr>
        <p:grpSpPr>
          <a:xfrm>
            <a:off x="6541871" y="-410179"/>
            <a:ext cx="2882628" cy="5943607"/>
            <a:chOff x="6541871" y="-410179"/>
            <a:chExt cx="2882628" cy="5943607"/>
          </a:xfrm>
        </p:grpSpPr>
        <p:pic>
          <p:nvPicPr>
            <p:cNvPr id="96" name="Google Shape;96;p16"/>
            <p:cNvPicPr preferRelativeResize="0"/>
            <p:nvPr/>
          </p:nvPicPr>
          <p:blipFill>
            <a:blip r:embed="rId2">
              <a:alphaModFix amt="5000"/>
            </a:blip>
            <a:stretch>
              <a:fillRect/>
            </a:stretch>
          </p:blipFill>
          <p:spPr>
            <a:xfrm rot="-1288307">
              <a:off x="7243204" y="1292699"/>
              <a:ext cx="1479963" cy="41125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16"/>
            <p:cNvPicPr preferRelativeResize="0"/>
            <p:nvPr/>
          </p:nvPicPr>
          <p:blipFill>
            <a:blip r:embed="rId2">
              <a:alphaModFix amt="5000"/>
            </a:blip>
            <a:stretch>
              <a:fillRect/>
            </a:stretch>
          </p:blipFill>
          <p:spPr>
            <a:xfrm rot="10800000">
              <a:off x="7810803" y="-410179"/>
              <a:ext cx="1479964" cy="411257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716375" y="445025"/>
            <a:ext cx="77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cxnSp>
        <p:nvCxnSpPr>
          <p:cNvPr id="99" name="Google Shape;99;p16"/>
          <p:cNvCxnSpPr/>
          <p:nvPr/>
        </p:nvCxnSpPr>
        <p:spPr>
          <a:xfrm>
            <a:off x="438300" y="385425"/>
            <a:ext cx="826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4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7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 rot="-4107228" flipH="1">
            <a:off x="1278357" y="1260544"/>
            <a:ext cx="3239606" cy="900231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716375" y="445025"/>
            <a:ext cx="77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cxnSp>
        <p:nvCxnSpPr>
          <p:cNvPr id="103" name="Google Shape;103;p17"/>
          <p:cNvCxnSpPr/>
          <p:nvPr/>
        </p:nvCxnSpPr>
        <p:spPr>
          <a:xfrm>
            <a:off x="438300" y="385425"/>
            <a:ext cx="826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18"/>
          <p:cNvCxnSpPr/>
          <p:nvPr/>
        </p:nvCxnSpPr>
        <p:spPr>
          <a:xfrm>
            <a:off x="438300" y="4762500"/>
            <a:ext cx="826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6" name="Google Shape;106;p18"/>
          <p:cNvGrpSpPr/>
          <p:nvPr/>
        </p:nvGrpSpPr>
        <p:grpSpPr>
          <a:xfrm>
            <a:off x="438300" y="122775"/>
            <a:ext cx="1567200" cy="525300"/>
            <a:chOff x="438300" y="122775"/>
            <a:chExt cx="1567200" cy="525300"/>
          </a:xfrm>
        </p:grpSpPr>
        <p:cxnSp>
          <p:nvCxnSpPr>
            <p:cNvPr id="107" name="Google Shape;107;p18"/>
            <p:cNvCxnSpPr/>
            <p:nvPr/>
          </p:nvCxnSpPr>
          <p:spPr>
            <a:xfrm>
              <a:off x="438300" y="385425"/>
              <a:ext cx="156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8" name="Google Shape;108;p18"/>
            <p:cNvSpPr/>
            <p:nvPr/>
          </p:nvSpPr>
          <p:spPr>
            <a:xfrm>
              <a:off x="851900" y="225700"/>
              <a:ext cx="327600" cy="319500"/>
            </a:xfrm>
            <a:prstGeom prst="star7">
              <a:avLst>
                <a:gd name="adj" fmla="val 9266"/>
                <a:gd name="hf" fmla="val 102572"/>
                <a:gd name="vf" fmla="val 10521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1466400" y="122775"/>
              <a:ext cx="539100" cy="525300"/>
            </a:xfrm>
            <a:prstGeom prst="star7">
              <a:avLst>
                <a:gd name="adj" fmla="val 9266"/>
                <a:gd name="hf" fmla="val 102572"/>
                <a:gd name="vf" fmla="val 10521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8"/>
            <p:cNvSpPr/>
            <p:nvPr/>
          </p:nvSpPr>
          <p:spPr>
            <a:xfrm rot="-5400000">
              <a:off x="582268" y="318382"/>
              <a:ext cx="134100" cy="13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1" name="Google Shape;111;p18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 rot="-1307746" flipH="1">
            <a:off x="6807820" y="-377756"/>
            <a:ext cx="3239606" cy="9002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Google Shape;113;p19"/>
          <p:cNvCxnSpPr/>
          <p:nvPr/>
        </p:nvCxnSpPr>
        <p:spPr>
          <a:xfrm>
            <a:off x="438300" y="383213"/>
            <a:ext cx="826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" name="Google Shape;114;p19"/>
          <p:cNvGrpSpPr/>
          <p:nvPr/>
        </p:nvGrpSpPr>
        <p:grpSpPr>
          <a:xfrm>
            <a:off x="6679700" y="4363257"/>
            <a:ext cx="2026000" cy="794100"/>
            <a:chOff x="6679700" y="4363257"/>
            <a:chExt cx="2026000" cy="794100"/>
          </a:xfrm>
        </p:grpSpPr>
        <p:cxnSp>
          <p:nvCxnSpPr>
            <p:cNvPr id="115" name="Google Shape;115;p19"/>
            <p:cNvCxnSpPr/>
            <p:nvPr/>
          </p:nvCxnSpPr>
          <p:spPr>
            <a:xfrm>
              <a:off x="6679700" y="4760300"/>
              <a:ext cx="2025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6" name="Google Shape;116;p19"/>
            <p:cNvSpPr/>
            <p:nvPr/>
          </p:nvSpPr>
          <p:spPr>
            <a:xfrm rot="899987">
              <a:off x="6949279" y="4425197"/>
              <a:ext cx="566813" cy="670220"/>
            </a:xfrm>
            <a:prstGeom prst="star4">
              <a:avLst>
                <a:gd name="adj" fmla="val 54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9"/>
            <p:cNvSpPr/>
            <p:nvPr/>
          </p:nvSpPr>
          <p:spPr>
            <a:xfrm>
              <a:off x="7771143" y="4546975"/>
              <a:ext cx="437700" cy="426600"/>
            </a:xfrm>
            <a:prstGeom prst="star7">
              <a:avLst>
                <a:gd name="adj" fmla="val 9266"/>
                <a:gd name="hf" fmla="val 102572"/>
                <a:gd name="vf" fmla="val 10521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9"/>
            <p:cNvSpPr/>
            <p:nvPr/>
          </p:nvSpPr>
          <p:spPr>
            <a:xfrm>
              <a:off x="8571600" y="4690925"/>
              <a:ext cx="134100" cy="13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9" name="Google Shape;119;p19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 rot="899505">
            <a:off x="-2502702" y="538600"/>
            <a:ext cx="6060622" cy="6577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 rot="-1799998">
            <a:off x="-655956" y="255148"/>
            <a:ext cx="3437750" cy="826350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716375" y="1797800"/>
            <a:ext cx="3855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16375" y="994875"/>
            <a:ext cx="1024500" cy="58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>
            <a:spLocks noGrp="1"/>
          </p:cNvSpPr>
          <p:nvPr>
            <p:ph type="pic" idx="3"/>
          </p:nvPr>
        </p:nvSpPr>
        <p:spPr>
          <a:xfrm>
            <a:off x="5099775" y="0"/>
            <a:ext cx="4044300" cy="52770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8" name="Google Shape;18;p3"/>
          <p:cNvCxnSpPr/>
          <p:nvPr/>
        </p:nvCxnSpPr>
        <p:spPr>
          <a:xfrm>
            <a:off x="438300" y="385425"/>
            <a:ext cx="826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" name="Google Shape;19;p3"/>
          <p:cNvGrpSpPr/>
          <p:nvPr/>
        </p:nvGrpSpPr>
        <p:grpSpPr>
          <a:xfrm>
            <a:off x="437350" y="4209182"/>
            <a:ext cx="2370600" cy="794100"/>
            <a:chOff x="437350" y="4209182"/>
            <a:chExt cx="2370600" cy="794100"/>
          </a:xfrm>
        </p:grpSpPr>
        <p:cxnSp>
          <p:nvCxnSpPr>
            <p:cNvPr id="20" name="Google Shape;20;p3"/>
            <p:cNvCxnSpPr/>
            <p:nvPr/>
          </p:nvCxnSpPr>
          <p:spPr>
            <a:xfrm>
              <a:off x="437350" y="4606200"/>
              <a:ext cx="2370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" name="Google Shape;21;p3"/>
            <p:cNvSpPr/>
            <p:nvPr/>
          </p:nvSpPr>
          <p:spPr>
            <a:xfrm rot="899987">
              <a:off x="716404" y="4271122"/>
              <a:ext cx="566813" cy="670220"/>
            </a:xfrm>
            <a:prstGeom prst="star4">
              <a:avLst>
                <a:gd name="adj" fmla="val 54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1467275" y="4392900"/>
              <a:ext cx="437700" cy="426600"/>
            </a:xfrm>
            <a:prstGeom prst="star7">
              <a:avLst>
                <a:gd name="adj" fmla="val 9266"/>
                <a:gd name="hf" fmla="val 102572"/>
                <a:gd name="vf" fmla="val 10521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2338725" y="4536850"/>
              <a:ext cx="134100" cy="13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716375" y="445025"/>
            <a:ext cx="77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716375" y="1152475"/>
            <a:ext cx="7711200" cy="14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7" name="Google Shape;27;p4"/>
          <p:cNvCxnSpPr/>
          <p:nvPr/>
        </p:nvCxnSpPr>
        <p:spPr>
          <a:xfrm>
            <a:off x="438300" y="385425"/>
            <a:ext cx="826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8" name="Google Shape;28;p4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 rot="899505">
            <a:off x="-1964290" y="2111925"/>
            <a:ext cx="6060622" cy="6577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5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 rot="899505">
            <a:off x="5397310" y="1001625"/>
            <a:ext cx="6060622" cy="657772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716375" y="445025"/>
            <a:ext cx="77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1"/>
          </p:nvPr>
        </p:nvSpPr>
        <p:spPr>
          <a:xfrm>
            <a:off x="716375" y="1356150"/>
            <a:ext cx="5024700" cy="50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Viaoda Libre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2"/>
          </p:nvPr>
        </p:nvSpPr>
        <p:spPr>
          <a:xfrm>
            <a:off x="716375" y="1861050"/>
            <a:ext cx="5024700" cy="9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3"/>
          </p:nvPr>
        </p:nvSpPr>
        <p:spPr>
          <a:xfrm>
            <a:off x="716375" y="3035325"/>
            <a:ext cx="5024700" cy="50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Viaoda Libre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4"/>
          </p:nvPr>
        </p:nvSpPr>
        <p:spPr>
          <a:xfrm>
            <a:off x="716375" y="3540225"/>
            <a:ext cx="5024700" cy="9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cxnSp>
        <p:nvCxnSpPr>
          <p:cNvPr id="36" name="Google Shape;36;p5"/>
          <p:cNvCxnSpPr/>
          <p:nvPr/>
        </p:nvCxnSpPr>
        <p:spPr>
          <a:xfrm>
            <a:off x="438300" y="385425"/>
            <a:ext cx="826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7" name="Google Shape;37;p5"/>
          <p:cNvGrpSpPr/>
          <p:nvPr/>
        </p:nvGrpSpPr>
        <p:grpSpPr>
          <a:xfrm>
            <a:off x="8030575" y="2354382"/>
            <a:ext cx="794100" cy="2370600"/>
            <a:chOff x="8030575" y="2354382"/>
            <a:chExt cx="794100" cy="2370600"/>
          </a:xfrm>
        </p:grpSpPr>
        <p:cxnSp>
          <p:nvCxnSpPr>
            <p:cNvPr id="38" name="Google Shape;38;p5"/>
            <p:cNvCxnSpPr/>
            <p:nvPr/>
          </p:nvCxnSpPr>
          <p:spPr>
            <a:xfrm rot="-5400000">
              <a:off x="7242293" y="3539682"/>
              <a:ext cx="2370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9" name="Google Shape;39;p5"/>
            <p:cNvSpPr/>
            <p:nvPr/>
          </p:nvSpPr>
          <p:spPr>
            <a:xfrm rot="-4500013">
              <a:off x="8144218" y="3827412"/>
              <a:ext cx="566813" cy="670220"/>
            </a:xfrm>
            <a:prstGeom prst="star4">
              <a:avLst>
                <a:gd name="adj" fmla="val 54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 rot="-5400000">
              <a:off x="8208743" y="3262907"/>
              <a:ext cx="437700" cy="426600"/>
            </a:xfrm>
            <a:prstGeom prst="star7">
              <a:avLst>
                <a:gd name="adj" fmla="val 9266"/>
                <a:gd name="hf" fmla="val 102572"/>
                <a:gd name="vf" fmla="val 10521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5"/>
            <p:cNvSpPr/>
            <p:nvPr/>
          </p:nvSpPr>
          <p:spPr>
            <a:xfrm rot="-5400000">
              <a:off x="8358243" y="2689507"/>
              <a:ext cx="134100" cy="13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6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 rot="899505">
            <a:off x="5912998" y="1483075"/>
            <a:ext cx="6060622" cy="6577723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716375" y="445025"/>
            <a:ext cx="77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cxnSp>
        <p:nvCxnSpPr>
          <p:cNvPr id="45" name="Google Shape;45;p6"/>
          <p:cNvCxnSpPr/>
          <p:nvPr/>
        </p:nvCxnSpPr>
        <p:spPr>
          <a:xfrm>
            <a:off x="438300" y="385425"/>
            <a:ext cx="826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7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 rot="1799998" flipH="1">
            <a:off x="6991219" y="255148"/>
            <a:ext cx="3437750" cy="8263503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4266075" y="998550"/>
            <a:ext cx="4161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ubTitle" idx="1"/>
          </p:nvPr>
        </p:nvSpPr>
        <p:spPr>
          <a:xfrm>
            <a:off x="4266075" y="1571250"/>
            <a:ext cx="4161600" cy="25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50" name="Google Shape;50;p7"/>
          <p:cNvCxnSpPr/>
          <p:nvPr/>
        </p:nvCxnSpPr>
        <p:spPr>
          <a:xfrm>
            <a:off x="438300" y="385425"/>
            <a:ext cx="826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1" name="Google Shape;51;p7"/>
          <p:cNvGrpSpPr/>
          <p:nvPr/>
        </p:nvGrpSpPr>
        <p:grpSpPr>
          <a:xfrm>
            <a:off x="6860525" y="4343550"/>
            <a:ext cx="1567200" cy="525300"/>
            <a:chOff x="6860525" y="4343550"/>
            <a:chExt cx="1567200" cy="525300"/>
          </a:xfrm>
        </p:grpSpPr>
        <p:cxnSp>
          <p:nvCxnSpPr>
            <p:cNvPr id="52" name="Google Shape;52;p7"/>
            <p:cNvCxnSpPr/>
            <p:nvPr/>
          </p:nvCxnSpPr>
          <p:spPr>
            <a:xfrm>
              <a:off x="6860525" y="4606200"/>
              <a:ext cx="156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3" name="Google Shape;53;p7"/>
            <p:cNvSpPr/>
            <p:nvPr/>
          </p:nvSpPr>
          <p:spPr>
            <a:xfrm>
              <a:off x="7144850" y="4446475"/>
              <a:ext cx="327600" cy="319500"/>
            </a:xfrm>
            <a:prstGeom prst="star7">
              <a:avLst>
                <a:gd name="adj" fmla="val 9266"/>
                <a:gd name="hf" fmla="val 102572"/>
                <a:gd name="vf" fmla="val 10521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7"/>
            <p:cNvSpPr/>
            <p:nvPr/>
          </p:nvSpPr>
          <p:spPr>
            <a:xfrm>
              <a:off x="7630075" y="4343550"/>
              <a:ext cx="539100" cy="525300"/>
            </a:xfrm>
            <a:prstGeom prst="star7">
              <a:avLst>
                <a:gd name="adj" fmla="val 9266"/>
                <a:gd name="hf" fmla="val 102572"/>
                <a:gd name="vf" fmla="val 10521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55;p7"/>
          <p:cNvSpPr>
            <a:spLocks noGrp="1"/>
          </p:cNvSpPr>
          <p:nvPr>
            <p:ph type="pic" idx="2"/>
          </p:nvPr>
        </p:nvSpPr>
        <p:spPr>
          <a:xfrm>
            <a:off x="0" y="0"/>
            <a:ext cx="40434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58" name="Google Shape;58;p8"/>
          <p:cNvCxnSpPr/>
          <p:nvPr/>
        </p:nvCxnSpPr>
        <p:spPr>
          <a:xfrm>
            <a:off x="438300" y="385425"/>
            <a:ext cx="826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9" name="Google Shape;59;p8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 rot="899505">
            <a:off x="-1755852" y="1483075"/>
            <a:ext cx="6060622" cy="6577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64" name="Google Shape;64;p9"/>
          <p:cNvCxnSpPr/>
          <p:nvPr/>
        </p:nvCxnSpPr>
        <p:spPr>
          <a:xfrm>
            <a:off x="438300" y="385425"/>
            <a:ext cx="826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5" name="Google Shape;65;p9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 rot="-7675921">
            <a:off x="6795846" y="-3746330"/>
            <a:ext cx="3437748" cy="8263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-125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5922600" y="537275"/>
            <a:ext cx="2505000" cy="11115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6375" y="445025"/>
            <a:ext cx="77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aoda Libre"/>
              <a:buNone/>
              <a:defRPr sz="3200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aoda Libre"/>
              <a:buNone/>
              <a:defRPr sz="3200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aoda Libre"/>
              <a:buNone/>
              <a:defRPr sz="3200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aoda Libre"/>
              <a:buNone/>
              <a:defRPr sz="3200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aoda Libre"/>
              <a:buNone/>
              <a:defRPr sz="3200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aoda Libre"/>
              <a:buNone/>
              <a:defRPr sz="3200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aoda Libre"/>
              <a:buNone/>
              <a:defRPr sz="3200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aoda Libre"/>
              <a:buNone/>
              <a:defRPr sz="3200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aoda Libre"/>
              <a:buNone/>
              <a:defRPr sz="3200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6375" y="1152475"/>
            <a:ext cx="7711200" cy="3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Char char="●"/>
              <a:defRPr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■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■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■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ctrTitle"/>
          </p:nvPr>
        </p:nvSpPr>
        <p:spPr>
          <a:xfrm>
            <a:off x="716425" y="1110781"/>
            <a:ext cx="7711200" cy="12804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Klasifikasi Ruangan di Gedung Pascasarjana PENS</a:t>
            </a:r>
            <a:endParaRPr sz="3600" dirty="0"/>
          </a:p>
        </p:txBody>
      </p:sp>
      <p:sp>
        <p:nvSpPr>
          <p:cNvPr id="129" name="Google Shape;129;p22"/>
          <p:cNvSpPr txBox="1">
            <a:spLocks noGrp="1"/>
          </p:cNvSpPr>
          <p:nvPr>
            <p:ph type="subTitle" idx="1"/>
          </p:nvPr>
        </p:nvSpPr>
        <p:spPr>
          <a:xfrm>
            <a:off x="1312994" y="3607272"/>
            <a:ext cx="6518062" cy="39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Anggota Kelompok: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Silfiana Nur Hamida (1223800005)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Ambarwati Rizkia Putri (1123800008)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Firnanda Pristiana Nurmaida (1122800004)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Mochamad Riswandha Lazuardi (1123800006)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</p:txBody>
      </p:sp>
      <p:grpSp>
        <p:nvGrpSpPr>
          <p:cNvPr id="130" name="Google Shape;130;p22"/>
          <p:cNvGrpSpPr/>
          <p:nvPr/>
        </p:nvGrpSpPr>
        <p:grpSpPr>
          <a:xfrm>
            <a:off x="6057025" y="4074182"/>
            <a:ext cx="2370600" cy="794100"/>
            <a:chOff x="6057025" y="4074182"/>
            <a:chExt cx="2370600" cy="794100"/>
          </a:xfrm>
        </p:grpSpPr>
        <p:cxnSp>
          <p:nvCxnSpPr>
            <p:cNvPr id="131" name="Google Shape;131;p22"/>
            <p:cNvCxnSpPr/>
            <p:nvPr/>
          </p:nvCxnSpPr>
          <p:spPr>
            <a:xfrm rot="10800000">
              <a:off x="6057025" y="4471200"/>
              <a:ext cx="2370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2" name="Google Shape;132;p22"/>
            <p:cNvSpPr/>
            <p:nvPr/>
          </p:nvSpPr>
          <p:spPr>
            <a:xfrm rot="-899987" flipH="1">
              <a:off x="7581758" y="4136122"/>
              <a:ext cx="566813" cy="670220"/>
            </a:xfrm>
            <a:prstGeom prst="star4">
              <a:avLst>
                <a:gd name="adj" fmla="val 54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2"/>
            <p:cNvSpPr/>
            <p:nvPr/>
          </p:nvSpPr>
          <p:spPr>
            <a:xfrm flipH="1">
              <a:off x="6960000" y="4257900"/>
              <a:ext cx="437700" cy="426600"/>
            </a:xfrm>
            <a:prstGeom prst="star7">
              <a:avLst>
                <a:gd name="adj" fmla="val 9266"/>
                <a:gd name="hf" fmla="val 102572"/>
                <a:gd name="vf" fmla="val 10521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2"/>
            <p:cNvSpPr/>
            <p:nvPr/>
          </p:nvSpPr>
          <p:spPr>
            <a:xfrm flipH="1">
              <a:off x="6392150" y="4401850"/>
              <a:ext cx="134100" cy="13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22"/>
          <p:cNvGrpSpPr/>
          <p:nvPr/>
        </p:nvGrpSpPr>
        <p:grpSpPr>
          <a:xfrm>
            <a:off x="716425" y="663930"/>
            <a:ext cx="2370600" cy="525300"/>
            <a:chOff x="716375" y="537275"/>
            <a:chExt cx="2370600" cy="525300"/>
          </a:xfrm>
        </p:grpSpPr>
        <p:cxnSp>
          <p:nvCxnSpPr>
            <p:cNvPr id="136" name="Google Shape;136;p22"/>
            <p:cNvCxnSpPr/>
            <p:nvPr/>
          </p:nvCxnSpPr>
          <p:spPr>
            <a:xfrm rot="10800000">
              <a:off x="716375" y="799925"/>
              <a:ext cx="2370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7" name="Google Shape;137;p22"/>
            <p:cNvSpPr/>
            <p:nvPr/>
          </p:nvSpPr>
          <p:spPr>
            <a:xfrm flipH="1">
              <a:off x="1671650" y="640200"/>
              <a:ext cx="327600" cy="319500"/>
            </a:xfrm>
            <a:prstGeom prst="star7">
              <a:avLst>
                <a:gd name="adj" fmla="val 9266"/>
                <a:gd name="hf" fmla="val 102572"/>
                <a:gd name="vf" fmla="val 10521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2"/>
            <p:cNvSpPr/>
            <p:nvPr/>
          </p:nvSpPr>
          <p:spPr>
            <a:xfrm flipH="1">
              <a:off x="974925" y="537275"/>
              <a:ext cx="539100" cy="525300"/>
            </a:xfrm>
            <a:prstGeom prst="star7">
              <a:avLst>
                <a:gd name="adj" fmla="val 9266"/>
                <a:gd name="hf" fmla="val 102572"/>
                <a:gd name="vf" fmla="val 10521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2"/>
            <p:cNvSpPr/>
            <p:nvPr/>
          </p:nvSpPr>
          <p:spPr>
            <a:xfrm flipH="1">
              <a:off x="2536500" y="732875"/>
              <a:ext cx="134100" cy="13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441783" y="790394"/>
            <a:ext cx="7498450" cy="5232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output (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prediksi</a:t>
            </a:r>
            <a:r>
              <a:rPr lang="en-US" dirty="0" smtClean="0"/>
              <a:t>). </a:t>
            </a:r>
            <a:r>
              <a:rPr lang="en-US" dirty="0" err="1" smtClean="0"/>
              <a:t>Penentuan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prediksi</a:t>
            </a:r>
            <a:r>
              <a:rPr lang="en-US" dirty="0" smtClean="0"/>
              <a:t> </a:t>
            </a:r>
            <a:r>
              <a:rPr lang="en-US" dirty="0" err="1" smtClean="0"/>
              <a:t>tertinggi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41783" y="1472274"/>
            <a:ext cx="6389891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keras.preprocessing.image</a:t>
            </a:r>
            <a:r>
              <a:rPr lang="en-US" dirty="0"/>
              <a:t> import </a:t>
            </a:r>
            <a:r>
              <a:rPr lang="en-US" dirty="0" err="1"/>
              <a:t>img_to_array</a:t>
            </a:r>
            <a:r>
              <a:rPr lang="en-US" dirty="0"/>
              <a:t>, </a:t>
            </a:r>
            <a:r>
              <a:rPr lang="en-US" dirty="0" err="1"/>
              <a:t>load_img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 err="1"/>
              <a:t>img</a:t>
            </a:r>
            <a:r>
              <a:rPr lang="en-US" dirty="0"/>
              <a:t> = </a:t>
            </a:r>
            <a:r>
              <a:rPr lang="en-US" dirty="0" err="1"/>
              <a:t>load_img</a:t>
            </a:r>
            <a:r>
              <a:rPr lang="en-US" dirty="0"/>
              <a:t>(</a:t>
            </a:r>
            <a:r>
              <a:rPr lang="en-US" dirty="0" err="1"/>
              <a:t>test_dir</a:t>
            </a:r>
            <a:r>
              <a:rPr lang="en-US" dirty="0"/>
              <a:t>+'/20231109_183454.jpg', False, </a:t>
            </a:r>
            <a:r>
              <a:rPr lang="en-US" dirty="0" err="1"/>
              <a:t>target_size</a:t>
            </a:r>
            <a:r>
              <a:rPr lang="en-US" dirty="0"/>
              <a:t>=(100,50))</a:t>
            </a:r>
          </a:p>
          <a:p>
            <a:r>
              <a:rPr lang="en-US" dirty="0"/>
              <a:t>x = </a:t>
            </a:r>
            <a:r>
              <a:rPr lang="en-US" dirty="0" err="1"/>
              <a:t>img_to_array</a:t>
            </a:r>
            <a:r>
              <a:rPr lang="en-US" dirty="0"/>
              <a:t>(</a:t>
            </a:r>
            <a:r>
              <a:rPr lang="en-US" dirty="0" err="1"/>
              <a:t>img</a:t>
            </a:r>
            <a:r>
              <a:rPr lang="en-US" dirty="0"/>
              <a:t>)</a:t>
            </a:r>
          </a:p>
          <a:p>
            <a:r>
              <a:rPr lang="en-US" dirty="0"/>
              <a:t>x = </a:t>
            </a:r>
            <a:r>
              <a:rPr lang="en-US" dirty="0" err="1"/>
              <a:t>np.expand_dims</a:t>
            </a:r>
            <a:r>
              <a:rPr lang="en-US" dirty="0"/>
              <a:t>(x, axis=0)</a:t>
            </a:r>
          </a:p>
          <a:p>
            <a:r>
              <a:rPr lang="en-US" dirty="0" err="1"/>
              <a:t>preds</a:t>
            </a:r>
            <a:r>
              <a:rPr lang="en-US" dirty="0"/>
              <a:t> = </a:t>
            </a:r>
            <a:r>
              <a:rPr lang="en-US" dirty="0" err="1"/>
              <a:t>model.predict</a:t>
            </a:r>
            <a:r>
              <a:rPr lang="en-US" dirty="0"/>
              <a:t>(x)</a:t>
            </a:r>
          </a:p>
          <a:p>
            <a:r>
              <a:rPr lang="en-US" dirty="0"/>
              <a:t>print("</a:t>
            </a:r>
            <a:r>
              <a:rPr lang="en-US" dirty="0" err="1"/>
              <a:t>Nilai</a:t>
            </a:r>
            <a:r>
              <a:rPr lang="en-US" dirty="0"/>
              <a:t> Output Units:\n", </a:t>
            </a:r>
            <a:r>
              <a:rPr lang="en-US" dirty="0" err="1"/>
              <a:t>preds</a:t>
            </a:r>
            <a:r>
              <a:rPr lang="en-US" dirty="0"/>
              <a:t>)</a:t>
            </a:r>
          </a:p>
          <a:p>
            <a:r>
              <a:rPr lang="en-US" dirty="0" err="1"/>
              <a:t>index_preds</a:t>
            </a:r>
            <a:r>
              <a:rPr lang="en-US" dirty="0"/>
              <a:t> = </a:t>
            </a:r>
            <a:r>
              <a:rPr lang="en-US" dirty="0" err="1"/>
              <a:t>np.argmax</a:t>
            </a:r>
            <a:r>
              <a:rPr lang="en-US" dirty="0"/>
              <a:t>(</a:t>
            </a:r>
            <a:r>
              <a:rPr lang="en-US" dirty="0" err="1"/>
              <a:t>preds</a:t>
            </a:r>
            <a:r>
              <a:rPr lang="en-US" dirty="0"/>
              <a:t>)</a:t>
            </a:r>
          </a:p>
          <a:p>
            <a:r>
              <a:rPr lang="en-US" dirty="0"/>
              <a:t>print("\</a:t>
            </a:r>
            <a:r>
              <a:rPr lang="en-US" dirty="0" err="1"/>
              <a:t>nPredicted</a:t>
            </a:r>
            <a:r>
              <a:rPr lang="en-US" dirty="0"/>
              <a:t> :", </a:t>
            </a:r>
            <a:r>
              <a:rPr lang="en-US" dirty="0" err="1"/>
              <a:t>index_preds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346" y="435428"/>
            <a:ext cx="3557022" cy="34834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036" y="3902527"/>
            <a:ext cx="5651642" cy="118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09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150;p24"/>
          <p:cNvSpPr txBox="1">
            <a:spLocks noGrp="1"/>
          </p:cNvSpPr>
          <p:nvPr>
            <p:ph type="title"/>
          </p:nvPr>
        </p:nvSpPr>
        <p:spPr>
          <a:xfrm>
            <a:off x="370860" y="0"/>
            <a:ext cx="77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Hasil (Perbandingan dataset sebelumnya dengan dataset saat ini)</a:t>
            </a:r>
            <a:endParaRPr sz="2000" dirty="0"/>
          </a:p>
        </p:txBody>
      </p:sp>
      <p:sp>
        <p:nvSpPr>
          <p:cNvPr id="30" name="Google Shape;322;p30"/>
          <p:cNvSpPr txBox="1">
            <a:spLocks/>
          </p:cNvSpPr>
          <p:nvPr/>
        </p:nvSpPr>
        <p:spPr>
          <a:xfrm>
            <a:off x="370860" y="442071"/>
            <a:ext cx="77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aoda Libre"/>
              <a:buNone/>
              <a:defRPr sz="3200" b="0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aoda Libre"/>
              <a:buNone/>
              <a:defRPr sz="3200" b="0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aoda Libre"/>
              <a:buNone/>
              <a:defRPr sz="3200" b="0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aoda Libre"/>
              <a:buNone/>
              <a:defRPr sz="3200" b="0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aoda Libre"/>
              <a:buNone/>
              <a:defRPr sz="3200" b="0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aoda Libre"/>
              <a:buNone/>
              <a:defRPr sz="3200" b="0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aoda Libre"/>
              <a:buNone/>
              <a:defRPr sz="3200" b="0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aoda Libre"/>
              <a:buNone/>
              <a:defRPr sz="3200" b="0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aoda Libre"/>
              <a:buNone/>
              <a:defRPr sz="3200" b="0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9pPr>
          </a:lstStyle>
          <a:p>
            <a:r>
              <a:rPr lang="en-US" sz="2000" dirty="0" smtClean="0"/>
              <a:t>Dataset </a:t>
            </a:r>
            <a:r>
              <a:rPr lang="en-US" sz="2000" dirty="0" err="1" smtClean="0"/>
              <a:t>Sebelumnya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6161" t="27857" r="37411" b="21984"/>
          <a:stretch/>
        </p:blipFill>
        <p:spPr>
          <a:xfrm>
            <a:off x="370860" y="1014771"/>
            <a:ext cx="4183291" cy="324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2125" y="1014771"/>
            <a:ext cx="4387749" cy="324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22;p30"/>
          <p:cNvSpPr txBox="1">
            <a:spLocks/>
          </p:cNvSpPr>
          <p:nvPr/>
        </p:nvSpPr>
        <p:spPr>
          <a:xfrm>
            <a:off x="370860" y="442071"/>
            <a:ext cx="77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aoda Libre"/>
              <a:buNone/>
              <a:defRPr sz="3200" b="0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aoda Libre"/>
              <a:buNone/>
              <a:defRPr sz="3200" b="0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aoda Libre"/>
              <a:buNone/>
              <a:defRPr sz="3200" b="0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aoda Libre"/>
              <a:buNone/>
              <a:defRPr sz="3200" b="0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aoda Libre"/>
              <a:buNone/>
              <a:defRPr sz="3200" b="0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aoda Libre"/>
              <a:buNone/>
              <a:defRPr sz="3200" b="0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aoda Libre"/>
              <a:buNone/>
              <a:defRPr sz="3200" b="0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aoda Libre"/>
              <a:buNone/>
              <a:defRPr sz="3200" b="0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aoda Libre"/>
              <a:buNone/>
              <a:defRPr sz="3200" b="0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9pPr>
          </a:lstStyle>
          <a:p>
            <a:r>
              <a:rPr lang="en-US" sz="2000" dirty="0" smtClean="0"/>
              <a:t>Dataset </a:t>
            </a:r>
            <a:r>
              <a:rPr lang="en-US" sz="2000" dirty="0" err="1" smtClean="0"/>
              <a:t>Kelas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60" y="1014771"/>
            <a:ext cx="4254698" cy="324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758" y="1014771"/>
            <a:ext cx="4212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94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"/>
          <p:cNvSpPr txBox="1">
            <a:spLocks noGrp="1"/>
          </p:cNvSpPr>
          <p:nvPr>
            <p:ph type="title"/>
          </p:nvPr>
        </p:nvSpPr>
        <p:spPr>
          <a:xfrm>
            <a:off x="338206" y="526668"/>
            <a:ext cx="77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Dataset Kami</a:t>
            </a:r>
            <a:endParaRPr sz="20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3"/>
          <a:srcRect l="26429" t="27857" r="37857" b="22460"/>
          <a:stretch/>
        </p:blipFill>
        <p:spPr>
          <a:xfrm>
            <a:off x="338206" y="1224641"/>
            <a:ext cx="4152570" cy="324938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4"/>
          <a:srcRect l="26161" t="32142" r="37143" b="18175"/>
          <a:stretch/>
        </p:blipFill>
        <p:spPr>
          <a:xfrm>
            <a:off x="4637737" y="1204169"/>
            <a:ext cx="4266766" cy="32493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1"/>
          <p:cNvSpPr txBox="1">
            <a:spLocks noGrp="1"/>
          </p:cNvSpPr>
          <p:nvPr>
            <p:ph type="title"/>
          </p:nvPr>
        </p:nvSpPr>
        <p:spPr>
          <a:xfrm>
            <a:off x="667390" y="1947253"/>
            <a:ext cx="77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/>
              <a:t>Terimakasih</a:t>
            </a:r>
            <a:endParaRPr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666367" y="387873"/>
            <a:ext cx="77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Pendahuluan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8591" t="14744" r="12947" b="14829"/>
          <a:stretch/>
        </p:blipFill>
        <p:spPr>
          <a:xfrm>
            <a:off x="760658" y="1017725"/>
            <a:ext cx="7666917" cy="38710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43825" y="1814513"/>
            <a:ext cx="633742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 smtClean="0"/>
              <a:t>Lift</a:t>
            </a:r>
            <a:endParaRPr lang="en-US" sz="900" dirty="0"/>
          </a:p>
        </p:txBody>
      </p:sp>
      <p:sp>
        <p:nvSpPr>
          <p:cNvPr id="6" name="TextBox 5"/>
          <p:cNvSpPr txBox="1"/>
          <p:nvPr/>
        </p:nvSpPr>
        <p:spPr>
          <a:xfrm>
            <a:off x="7743825" y="2257522"/>
            <a:ext cx="633742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 err="1" smtClean="0"/>
              <a:t>Tangga</a:t>
            </a:r>
            <a:endParaRPr 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7743825" y="2726717"/>
            <a:ext cx="633742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 err="1" smtClean="0"/>
              <a:t>Koridor</a:t>
            </a:r>
            <a:endParaRPr lang="en-US" sz="900" dirty="0"/>
          </a:p>
        </p:txBody>
      </p:sp>
      <p:sp>
        <p:nvSpPr>
          <p:cNvPr id="8" name="TextBox 7"/>
          <p:cNvSpPr txBox="1"/>
          <p:nvPr/>
        </p:nvSpPr>
        <p:spPr>
          <a:xfrm>
            <a:off x="7760658" y="3195912"/>
            <a:ext cx="633742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 smtClean="0"/>
              <a:t>Toilet</a:t>
            </a:r>
            <a:endParaRPr 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7762962" y="3586523"/>
            <a:ext cx="63374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 err="1" smtClean="0"/>
              <a:t>Pintu</a:t>
            </a:r>
            <a:r>
              <a:rPr lang="en-US" sz="900" dirty="0" smtClean="0"/>
              <a:t> </a:t>
            </a:r>
          </a:p>
          <a:p>
            <a:r>
              <a:rPr lang="en-US" sz="900" dirty="0" err="1" smtClean="0"/>
              <a:t>Darurat</a:t>
            </a:r>
            <a:endParaRPr 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>
            <a:off x="387191" y="505985"/>
            <a:ext cx="77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Melakukan Klasifikasi Gambar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387191" y="1198662"/>
            <a:ext cx="8715848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400" dirty="0" smtClean="0"/>
              <a:t>Gambar diklasifikasikan dalam 6 macam, yaitu:</a:t>
            </a:r>
          </a:p>
          <a:p>
            <a:pPr marL="285750" indent="-285750">
              <a:buFontTx/>
              <a:buChar char="-"/>
            </a:pPr>
            <a:r>
              <a:rPr lang="en" sz="2400" dirty="0" smtClean="0"/>
              <a:t>Lift</a:t>
            </a:r>
          </a:p>
          <a:p>
            <a:pPr marL="285750" indent="-285750">
              <a:buFontTx/>
              <a:buChar char="-"/>
            </a:pPr>
            <a:r>
              <a:rPr lang="en" sz="2400" dirty="0" smtClean="0"/>
              <a:t>Tangga</a:t>
            </a:r>
          </a:p>
          <a:p>
            <a:pPr marL="285750" indent="-285750">
              <a:buFontTx/>
              <a:buChar char="-"/>
            </a:pPr>
            <a:r>
              <a:rPr lang="en" sz="2400" dirty="0" smtClean="0"/>
              <a:t>Koridor</a:t>
            </a:r>
          </a:p>
          <a:p>
            <a:pPr marL="285750" indent="-285750">
              <a:buFontTx/>
              <a:buChar char="-"/>
            </a:pPr>
            <a:r>
              <a:rPr lang="en" sz="2400" dirty="0" smtClean="0"/>
              <a:t>Buntu</a:t>
            </a:r>
          </a:p>
          <a:p>
            <a:pPr marL="285750" indent="-285750">
              <a:buFontTx/>
              <a:buChar char="-"/>
            </a:pPr>
            <a:r>
              <a:rPr lang="en" sz="2400" dirty="0" smtClean="0"/>
              <a:t>Toilet</a:t>
            </a:r>
          </a:p>
          <a:p>
            <a:pPr marL="285750" indent="-285750">
              <a:buFontTx/>
              <a:buChar char="-"/>
            </a:pPr>
            <a:r>
              <a:rPr lang="en" sz="2400" dirty="0" smtClean="0"/>
              <a:t>Pintu Darurat</a:t>
            </a:r>
          </a:p>
          <a:p>
            <a:endParaRPr lang="en" sz="2400" dirty="0"/>
          </a:p>
          <a:p>
            <a:r>
              <a:rPr lang="en" sz="2400" dirty="0" smtClean="0"/>
              <a:t>Semua gambar yang didapatkan kemudian dibagi menjadi tiga</a:t>
            </a:r>
          </a:p>
          <a:p>
            <a:r>
              <a:rPr lang="en" sz="2400" dirty="0" smtClean="0"/>
              <a:t>bagian, yaitu data training, validation, dan test.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>
            <a:spLocks noGrp="1"/>
          </p:cNvSpPr>
          <p:nvPr>
            <p:ph type="title"/>
          </p:nvPr>
        </p:nvSpPr>
        <p:spPr>
          <a:xfrm>
            <a:off x="472535" y="457217"/>
            <a:ext cx="77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Code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472535" y="1576614"/>
            <a:ext cx="36984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%cd /content/drive/</a:t>
            </a:r>
            <a:r>
              <a:rPr lang="en-US" dirty="0" err="1"/>
              <a:t>MyDrive</a:t>
            </a:r>
            <a:r>
              <a:rPr lang="en-US" dirty="0"/>
              <a:t>/CNN_Image4_5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2535" y="1268837"/>
            <a:ext cx="4111657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Membuka</a:t>
            </a:r>
            <a:r>
              <a:rPr lang="en-US" dirty="0" smtClean="0"/>
              <a:t> </a:t>
            </a:r>
            <a:r>
              <a:rPr lang="en-US" dirty="0" err="1" smtClean="0"/>
              <a:t>direktori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72535" y="2499945"/>
            <a:ext cx="4953600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os</a:t>
            </a:r>
            <a:endParaRPr lang="en-US" dirty="0"/>
          </a:p>
          <a:p>
            <a:r>
              <a:rPr lang="en-US" dirty="0" err="1"/>
              <a:t>base_dir</a:t>
            </a:r>
            <a:r>
              <a:rPr lang="en-US" dirty="0"/>
              <a:t> = "/content/drive/</a:t>
            </a:r>
            <a:r>
              <a:rPr lang="en-US" dirty="0" err="1"/>
              <a:t>MyDrive</a:t>
            </a:r>
            <a:r>
              <a:rPr lang="en-US" dirty="0"/>
              <a:t>/CNN_Image4_5/dataset"</a:t>
            </a:r>
          </a:p>
          <a:p>
            <a:r>
              <a:rPr lang="en-US" dirty="0" err="1"/>
              <a:t>train_dir</a:t>
            </a:r>
            <a:r>
              <a:rPr lang="en-US" dirty="0"/>
              <a:t> = </a:t>
            </a:r>
            <a:r>
              <a:rPr lang="en-US" dirty="0" err="1"/>
              <a:t>os.path.join</a:t>
            </a:r>
            <a:r>
              <a:rPr lang="en-US" dirty="0"/>
              <a:t>(</a:t>
            </a:r>
            <a:r>
              <a:rPr lang="en-US" dirty="0" err="1"/>
              <a:t>base_dir</a:t>
            </a:r>
            <a:r>
              <a:rPr lang="en-US" dirty="0"/>
              <a:t>, 'train')</a:t>
            </a:r>
          </a:p>
          <a:p>
            <a:r>
              <a:rPr lang="en-US" dirty="0" err="1"/>
              <a:t>validation_dir</a:t>
            </a:r>
            <a:r>
              <a:rPr lang="en-US" dirty="0"/>
              <a:t> = </a:t>
            </a:r>
            <a:r>
              <a:rPr lang="en-US" dirty="0" err="1"/>
              <a:t>os.path.join</a:t>
            </a:r>
            <a:r>
              <a:rPr lang="en-US" dirty="0"/>
              <a:t>(</a:t>
            </a:r>
            <a:r>
              <a:rPr lang="en-US" dirty="0" err="1"/>
              <a:t>base_dir</a:t>
            </a:r>
            <a:r>
              <a:rPr lang="en-US" dirty="0"/>
              <a:t>, 'validation')</a:t>
            </a:r>
          </a:p>
          <a:p>
            <a:r>
              <a:rPr lang="en-US" dirty="0" err="1"/>
              <a:t>test_dir</a:t>
            </a:r>
            <a:r>
              <a:rPr lang="en-US" dirty="0"/>
              <a:t> = </a:t>
            </a:r>
            <a:r>
              <a:rPr lang="en-US" dirty="0" err="1"/>
              <a:t>os.path.join</a:t>
            </a:r>
            <a:r>
              <a:rPr lang="en-US" dirty="0"/>
              <a:t>(</a:t>
            </a:r>
            <a:r>
              <a:rPr lang="en-US" dirty="0" err="1"/>
              <a:t>base_dir</a:t>
            </a:r>
            <a:r>
              <a:rPr lang="en-US" dirty="0"/>
              <a:t>, 'test')</a:t>
            </a:r>
          </a:p>
          <a:p>
            <a:r>
              <a:rPr lang="en-US" dirty="0"/>
              <a:t>folders=</a:t>
            </a:r>
            <a:r>
              <a:rPr lang="en-US" dirty="0" err="1"/>
              <a:t>os.listdir</a:t>
            </a:r>
            <a:r>
              <a:rPr lang="en-US" dirty="0"/>
              <a:t>(</a:t>
            </a:r>
            <a:r>
              <a:rPr lang="en-US" dirty="0" err="1"/>
              <a:t>train_dir</a:t>
            </a:r>
            <a:r>
              <a:rPr lang="en-US" dirty="0"/>
              <a:t>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72535" y="2192168"/>
            <a:ext cx="4111657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Membaca</a:t>
            </a:r>
            <a:r>
              <a:rPr lang="en-US" dirty="0" smtClean="0"/>
              <a:t> folder dataset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9383" y="497480"/>
            <a:ext cx="6684169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Melakukan</a:t>
            </a:r>
            <a:r>
              <a:rPr lang="en-US" dirty="0" smtClean="0"/>
              <a:t> preprocessing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 err="1" smtClean="0"/>
              <a:t>mageDataGenerator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9383" y="817449"/>
            <a:ext cx="5881738" cy="24622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tensorflow.keras.preprocessing.image</a:t>
            </a:r>
            <a:r>
              <a:rPr lang="en-US" dirty="0"/>
              <a:t> import </a:t>
            </a:r>
            <a:r>
              <a:rPr lang="en-US" dirty="0" err="1"/>
              <a:t>ImageDataGenerator</a:t>
            </a:r>
            <a:endParaRPr lang="en-US" dirty="0"/>
          </a:p>
          <a:p>
            <a:r>
              <a:rPr lang="en-US" dirty="0" err="1"/>
              <a:t>train_datagen</a:t>
            </a:r>
            <a:r>
              <a:rPr lang="en-US" dirty="0"/>
              <a:t> = </a:t>
            </a:r>
            <a:r>
              <a:rPr lang="en-US" dirty="0" err="1"/>
              <a:t>ImageDataGenerator</a:t>
            </a:r>
            <a:r>
              <a:rPr lang="en-US" dirty="0"/>
              <a:t>(rescale=1./255)</a:t>
            </a:r>
          </a:p>
          <a:p>
            <a:r>
              <a:rPr lang="en-US" dirty="0" err="1"/>
              <a:t>val_datagen</a:t>
            </a:r>
            <a:r>
              <a:rPr lang="en-US" dirty="0"/>
              <a:t> = </a:t>
            </a:r>
            <a:r>
              <a:rPr lang="en-US" dirty="0" err="1"/>
              <a:t>ImageDataGenerator</a:t>
            </a:r>
            <a:r>
              <a:rPr lang="en-US" dirty="0"/>
              <a:t>(rescale=1./255)</a:t>
            </a:r>
          </a:p>
          <a:p>
            <a:r>
              <a:rPr lang="en-US" dirty="0" err="1"/>
              <a:t>train_generator</a:t>
            </a:r>
            <a:r>
              <a:rPr lang="en-US" dirty="0"/>
              <a:t> = </a:t>
            </a:r>
            <a:r>
              <a:rPr lang="en-US" dirty="0" err="1"/>
              <a:t>train_datagen.flow_from_directory</a:t>
            </a:r>
            <a:r>
              <a:rPr lang="en-US" dirty="0"/>
              <a:t>(</a:t>
            </a:r>
          </a:p>
          <a:p>
            <a:r>
              <a:rPr lang="en-US" dirty="0" err="1"/>
              <a:t>train_dir</a:t>
            </a:r>
            <a:r>
              <a:rPr lang="en-US" dirty="0"/>
              <a:t>,</a:t>
            </a:r>
          </a:p>
          <a:p>
            <a:r>
              <a:rPr lang="en-US" dirty="0" err="1"/>
              <a:t>target_size</a:t>
            </a:r>
            <a:r>
              <a:rPr lang="en-US" dirty="0"/>
              <a:t>=(100, 50),</a:t>
            </a:r>
          </a:p>
          <a:p>
            <a:r>
              <a:rPr lang="en-US" dirty="0" err="1"/>
              <a:t>batch_size</a:t>
            </a:r>
            <a:r>
              <a:rPr lang="en-US" dirty="0"/>
              <a:t>=1)</a:t>
            </a:r>
          </a:p>
          <a:p>
            <a:r>
              <a:rPr lang="en-US" dirty="0" err="1"/>
              <a:t>validation_generator</a:t>
            </a:r>
            <a:r>
              <a:rPr lang="en-US" dirty="0"/>
              <a:t> = </a:t>
            </a:r>
            <a:r>
              <a:rPr lang="en-US" dirty="0" err="1"/>
              <a:t>val_datagen.flow_from_directory</a:t>
            </a:r>
            <a:r>
              <a:rPr lang="en-US" dirty="0"/>
              <a:t>(</a:t>
            </a:r>
          </a:p>
          <a:p>
            <a:r>
              <a:rPr lang="en-US" dirty="0" err="1"/>
              <a:t>validation_dir</a:t>
            </a:r>
            <a:r>
              <a:rPr lang="en-US" dirty="0"/>
              <a:t>,</a:t>
            </a:r>
          </a:p>
          <a:p>
            <a:r>
              <a:rPr lang="en-US" dirty="0" err="1"/>
              <a:t>target_size</a:t>
            </a:r>
            <a:r>
              <a:rPr lang="en-US" dirty="0"/>
              <a:t>=(100, 50),</a:t>
            </a:r>
          </a:p>
          <a:p>
            <a:r>
              <a:rPr lang="en-US" dirty="0" err="1"/>
              <a:t>batch_size</a:t>
            </a:r>
            <a:r>
              <a:rPr lang="en-US" dirty="0"/>
              <a:t>=1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9383" y="497480"/>
            <a:ext cx="4782217" cy="31996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Identifikasi</a:t>
            </a:r>
            <a:r>
              <a:rPr lang="en-US" dirty="0" smtClean="0"/>
              <a:t> class train </a:t>
            </a:r>
            <a:r>
              <a:rPr lang="en-US" dirty="0" err="1" smtClean="0"/>
              <a:t>dan</a:t>
            </a:r>
            <a:r>
              <a:rPr lang="en-US" dirty="0" smtClean="0"/>
              <a:t> class validation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9383" y="817449"/>
            <a:ext cx="5025735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class_names_train</a:t>
            </a:r>
            <a:r>
              <a:rPr lang="en-US" dirty="0"/>
              <a:t> = </a:t>
            </a:r>
            <a:r>
              <a:rPr lang="en-US" dirty="0" err="1"/>
              <a:t>train_generator.class_indices</a:t>
            </a:r>
            <a:endParaRPr lang="en-US" dirty="0"/>
          </a:p>
          <a:p>
            <a:r>
              <a:rPr lang="en-US" dirty="0" err="1"/>
              <a:t>class_names_validation</a:t>
            </a:r>
            <a:r>
              <a:rPr lang="en-US" dirty="0"/>
              <a:t> = </a:t>
            </a:r>
            <a:r>
              <a:rPr lang="en-US" dirty="0" err="1"/>
              <a:t>validation_generator.class_indices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print("Nama </a:t>
            </a:r>
            <a:r>
              <a:rPr lang="en-US" dirty="0" err="1"/>
              <a:t>Kelas</a:t>
            </a:r>
            <a:r>
              <a:rPr lang="en-US" dirty="0"/>
              <a:t> Train:", </a:t>
            </a:r>
            <a:r>
              <a:rPr lang="en-US" dirty="0" err="1"/>
              <a:t>class_names_train</a:t>
            </a:r>
            <a:r>
              <a:rPr lang="en-US" dirty="0"/>
              <a:t>)</a:t>
            </a:r>
          </a:p>
          <a:p>
            <a:r>
              <a:rPr lang="en-US" dirty="0"/>
              <a:t>print("Nama </a:t>
            </a:r>
            <a:r>
              <a:rPr lang="en-US" dirty="0" err="1"/>
              <a:t>Kelas</a:t>
            </a:r>
            <a:r>
              <a:rPr lang="en-US" dirty="0"/>
              <a:t> Validation:", </a:t>
            </a:r>
            <a:r>
              <a:rPr lang="en-US" dirty="0" err="1"/>
              <a:t>class_names_validation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86294" y="2065959"/>
            <a:ext cx="4782217" cy="31996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keras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/>
              <a:t> </a:t>
            </a:r>
            <a:r>
              <a:rPr lang="en-US" dirty="0" smtClean="0"/>
              <a:t>import layers </a:t>
            </a:r>
            <a:r>
              <a:rPr lang="en-US" dirty="0" err="1" smtClean="0"/>
              <a:t>dan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29301" y="2409702"/>
            <a:ext cx="6229590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tensorflow.keras</a:t>
            </a:r>
            <a:r>
              <a:rPr lang="en-US" dirty="0"/>
              <a:t> import layers</a:t>
            </a:r>
          </a:p>
          <a:p>
            <a:r>
              <a:rPr lang="en-US" dirty="0"/>
              <a:t>from </a:t>
            </a:r>
            <a:r>
              <a:rPr lang="en-US" dirty="0" err="1"/>
              <a:t>tensorflow.keras</a:t>
            </a:r>
            <a:r>
              <a:rPr lang="en-US" dirty="0"/>
              <a:t> import Model</a:t>
            </a:r>
          </a:p>
          <a:p>
            <a:r>
              <a:rPr lang="en-US" dirty="0" err="1"/>
              <a:t>img_input</a:t>
            </a:r>
            <a:r>
              <a:rPr lang="en-US" dirty="0"/>
              <a:t> = </a:t>
            </a:r>
            <a:r>
              <a:rPr lang="en-US" dirty="0" err="1"/>
              <a:t>layers.Input</a:t>
            </a:r>
            <a:r>
              <a:rPr lang="en-US" dirty="0"/>
              <a:t>(shape=(100, 50, 3))</a:t>
            </a:r>
          </a:p>
          <a:p>
            <a:r>
              <a:rPr lang="en-US" dirty="0"/>
              <a:t>x = layers.Conv2D(16, 3, activation='</a:t>
            </a:r>
            <a:r>
              <a:rPr lang="en-US" dirty="0" err="1"/>
              <a:t>relu</a:t>
            </a:r>
            <a:r>
              <a:rPr lang="en-US" dirty="0"/>
              <a:t>')(</a:t>
            </a:r>
            <a:r>
              <a:rPr lang="en-US" dirty="0" err="1"/>
              <a:t>img_input</a:t>
            </a:r>
            <a:r>
              <a:rPr lang="en-US" dirty="0"/>
              <a:t>)</a:t>
            </a:r>
          </a:p>
          <a:p>
            <a:r>
              <a:rPr lang="en-US" dirty="0"/>
              <a:t>x = layers.MaxPooling2D(2)(x)</a:t>
            </a:r>
          </a:p>
          <a:p>
            <a:r>
              <a:rPr lang="en-US" dirty="0"/>
              <a:t>x = layers.Conv2D(32, 3, activation='</a:t>
            </a:r>
            <a:r>
              <a:rPr lang="en-US" dirty="0" err="1"/>
              <a:t>relu</a:t>
            </a:r>
            <a:r>
              <a:rPr lang="en-US" dirty="0"/>
              <a:t>')(x)</a:t>
            </a:r>
          </a:p>
          <a:p>
            <a:r>
              <a:rPr lang="en-US" dirty="0"/>
              <a:t>x = layers.MaxPooling2D(2)(x)</a:t>
            </a:r>
          </a:p>
          <a:p>
            <a:r>
              <a:rPr lang="en-US" dirty="0"/>
              <a:t>x = </a:t>
            </a:r>
            <a:r>
              <a:rPr lang="en-US" dirty="0" err="1"/>
              <a:t>layers.Flatten</a:t>
            </a:r>
            <a:r>
              <a:rPr lang="en-US" dirty="0"/>
              <a:t>()(x)</a:t>
            </a:r>
          </a:p>
          <a:p>
            <a:r>
              <a:rPr lang="en-US" dirty="0"/>
              <a:t>x = </a:t>
            </a:r>
            <a:r>
              <a:rPr lang="en-US" dirty="0" err="1"/>
              <a:t>layers.Dense</a:t>
            </a:r>
            <a:r>
              <a:rPr lang="en-US" dirty="0"/>
              <a:t>(50, activation='sigmoid')(x)</a:t>
            </a:r>
          </a:p>
          <a:p>
            <a:r>
              <a:rPr lang="en-US" dirty="0"/>
              <a:t>output = </a:t>
            </a:r>
            <a:r>
              <a:rPr lang="en-US" dirty="0" err="1"/>
              <a:t>layers.Dense</a:t>
            </a:r>
            <a:r>
              <a:rPr lang="en-US" dirty="0"/>
              <a:t>(5, activation='</a:t>
            </a:r>
            <a:r>
              <a:rPr lang="en-US" dirty="0" err="1"/>
              <a:t>softmax</a:t>
            </a:r>
            <a:r>
              <a:rPr lang="en-US" dirty="0"/>
              <a:t>')(x)</a:t>
            </a:r>
          </a:p>
          <a:p>
            <a:r>
              <a:rPr lang="en-US" dirty="0"/>
              <a:t>model = Model(</a:t>
            </a:r>
            <a:r>
              <a:rPr lang="en-US" dirty="0" err="1"/>
              <a:t>img_input</a:t>
            </a:r>
            <a:r>
              <a:rPr lang="en-US" dirty="0"/>
              <a:t>, output)</a:t>
            </a:r>
          </a:p>
          <a:p>
            <a:r>
              <a:rPr lang="en-US" dirty="0" err="1"/>
              <a:t>model.compile</a:t>
            </a:r>
            <a:r>
              <a:rPr lang="en-US" dirty="0"/>
              <a:t>(loss='</a:t>
            </a:r>
            <a:r>
              <a:rPr lang="en-US" dirty="0" err="1"/>
              <a:t>mean_squared_error</a:t>
            </a:r>
            <a:r>
              <a:rPr lang="en-US" dirty="0"/>
              <a:t>', optimizer='SGD', metrics=['</a:t>
            </a:r>
            <a:r>
              <a:rPr lang="en-US" dirty="0" err="1"/>
              <a:t>acc</a:t>
            </a:r>
            <a:r>
              <a:rPr lang="en-US" dirty="0" smtClean="0"/>
              <a:t>'])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18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9383" y="497480"/>
            <a:ext cx="4782217" cy="31996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Melakukan</a:t>
            </a:r>
            <a:r>
              <a:rPr lang="en-US" dirty="0" smtClean="0"/>
              <a:t> training data </a:t>
            </a:r>
            <a:r>
              <a:rPr lang="en-US" dirty="0" err="1" smtClean="0"/>
              <a:t>dengan</a:t>
            </a:r>
            <a:r>
              <a:rPr lang="en-US" dirty="0" smtClean="0"/>
              <a:t> 100 </a:t>
            </a:r>
            <a:r>
              <a:rPr lang="en-US" dirty="0" err="1" smtClean="0"/>
              <a:t>iterasi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9383" y="817449"/>
            <a:ext cx="3163045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history = </a:t>
            </a:r>
            <a:r>
              <a:rPr lang="en-US" dirty="0" err="1"/>
              <a:t>model.fit_generator</a:t>
            </a:r>
            <a:r>
              <a:rPr lang="en-US" dirty="0"/>
              <a:t>(</a:t>
            </a:r>
          </a:p>
          <a:p>
            <a:r>
              <a:rPr lang="en-US" dirty="0" err="1"/>
              <a:t>train_generator</a:t>
            </a:r>
            <a:r>
              <a:rPr lang="en-US" dirty="0"/>
              <a:t>,</a:t>
            </a:r>
          </a:p>
          <a:p>
            <a:r>
              <a:rPr lang="en-US" dirty="0" err="1"/>
              <a:t>steps_per_epoch</a:t>
            </a:r>
            <a:r>
              <a:rPr lang="en-US" dirty="0"/>
              <a:t>=70,</a:t>
            </a:r>
          </a:p>
          <a:p>
            <a:r>
              <a:rPr lang="en-US" dirty="0"/>
              <a:t>epochs=100,</a:t>
            </a:r>
          </a:p>
          <a:p>
            <a:r>
              <a:rPr lang="en-US" dirty="0" err="1"/>
              <a:t>validation_data</a:t>
            </a:r>
            <a:r>
              <a:rPr lang="en-US" dirty="0"/>
              <a:t>=</a:t>
            </a:r>
            <a:r>
              <a:rPr lang="en-US" dirty="0" err="1"/>
              <a:t>validation_generator</a:t>
            </a:r>
            <a:r>
              <a:rPr lang="en-US" dirty="0"/>
              <a:t>,</a:t>
            </a:r>
          </a:p>
          <a:p>
            <a:r>
              <a:rPr lang="en-US" dirty="0" err="1"/>
              <a:t>validation_steps</a:t>
            </a:r>
            <a:r>
              <a:rPr lang="en-US" dirty="0"/>
              <a:t>=20,</a:t>
            </a:r>
          </a:p>
          <a:p>
            <a:r>
              <a:rPr lang="en-US" dirty="0"/>
              <a:t>verbose=2)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7889" y="1288104"/>
            <a:ext cx="4782217" cy="5232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akurasi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loss </a:t>
            </a:r>
            <a:r>
              <a:rPr lang="en-US" dirty="0" err="1" smtClean="0"/>
              <a:t>dari</a:t>
            </a:r>
            <a:r>
              <a:rPr lang="en-US" dirty="0" smtClean="0"/>
              <a:t> data training </a:t>
            </a:r>
            <a:r>
              <a:rPr lang="en-US" dirty="0" err="1" smtClean="0"/>
              <a:t>dan</a:t>
            </a:r>
            <a:r>
              <a:rPr lang="en-US" dirty="0" smtClean="0"/>
              <a:t> validation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67889" y="1819513"/>
            <a:ext cx="5056192" cy="33239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 err="1"/>
              <a:t>acc</a:t>
            </a:r>
            <a:r>
              <a:rPr lang="en-US" dirty="0"/>
              <a:t> = </a:t>
            </a:r>
            <a:r>
              <a:rPr lang="en-US" dirty="0" err="1"/>
              <a:t>history.history</a:t>
            </a:r>
            <a:r>
              <a:rPr lang="en-US" dirty="0"/>
              <a:t>['</a:t>
            </a:r>
            <a:r>
              <a:rPr lang="en-US" dirty="0" err="1"/>
              <a:t>acc</a:t>
            </a:r>
            <a:r>
              <a:rPr lang="en-US" dirty="0"/>
              <a:t>']</a:t>
            </a:r>
          </a:p>
          <a:p>
            <a:r>
              <a:rPr lang="en-US" dirty="0" err="1"/>
              <a:t>val_acc</a:t>
            </a:r>
            <a:r>
              <a:rPr lang="en-US" dirty="0"/>
              <a:t> = </a:t>
            </a:r>
            <a:r>
              <a:rPr lang="en-US" dirty="0" err="1"/>
              <a:t>history.history</a:t>
            </a:r>
            <a:r>
              <a:rPr lang="en-US" dirty="0"/>
              <a:t>['</a:t>
            </a:r>
            <a:r>
              <a:rPr lang="en-US" dirty="0" err="1"/>
              <a:t>val_acc</a:t>
            </a:r>
            <a:r>
              <a:rPr lang="en-US" dirty="0"/>
              <a:t>']</a:t>
            </a:r>
          </a:p>
          <a:p>
            <a:r>
              <a:rPr lang="en-US" dirty="0"/>
              <a:t>loss = </a:t>
            </a:r>
            <a:r>
              <a:rPr lang="en-US" dirty="0" err="1"/>
              <a:t>history.history</a:t>
            </a:r>
            <a:r>
              <a:rPr lang="en-US" dirty="0"/>
              <a:t>['loss']</a:t>
            </a:r>
          </a:p>
          <a:p>
            <a:r>
              <a:rPr lang="en-US" dirty="0" err="1"/>
              <a:t>val_loss</a:t>
            </a:r>
            <a:r>
              <a:rPr lang="en-US" dirty="0"/>
              <a:t> = </a:t>
            </a:r>
            <a:r>
              <a:rPr lang="en-US" dirty="0" err="1"/>
              <a:t>history.history</a:t>
            </a:r>
            <a:r>
              <a:rPr lang="en-US" dirty="0"/>
              <a:t>['</a:t>
            </a:r>
            <a:r>
              <a:rPr lang="en-US" dirty="0" err="1"/>
              <a:t>val_loss</a:t>
            </a:r>
            <a:r>
              <a:rPr lang="en-US" dirty="0"/>
              <a:t>']</a:t>
            </a:r>
          </a:p>
          <a:p>
            <a:r>
              <a:rPr lang="en-US" dirty="0"/>
              <a:t>epochs = range(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acc</a:t>
            </a:r>
            <a:r>
              <a:rPr lang="en-US" dirty="0"/>
              <a:t>))</a:t>
            </a:r>
          </a:p>
          <a:p>
            <a:r>
              <a:rPr lang="en-US" dirty="0" err="1"/>
              <a:t>plt.plot</a:t>
            </a:r>
            <a:r>
              <a:rPr lang="en-US" dirty="0"/>
              <a:t>(epochs, </a:t>
            </a:r>
            <a:r>
              <a:rPr lang="en-US" dirty="0" err="1"/>
              <a:t>acc</a:t>
            </a:r>
            <a:r>
              <a:rPr lang="en-US" dirty="0"/>
              <a:t>, color='b', label='Train Accuracy')</a:t>
            </a:r>
          </a:p>
          <a:p>
            <a:r>
              <a:rPr lang="en-US" dirty="0" err="1"/>
              <a:t>plt.plot</a:t>
            </a:r>
            <a:r>
              <a:rPr lang="en-US" dirty="0"/>
              <a:t>(epochs, </a:t>
            </a:r>
            <a:r>
              <a:rPr lang="en-US" dirty="0" err="1"/>
              <a:t>val_acc</a:t>
            </a:r>
            <a:r>
              <a:rPr lang="en-US" dirty="0"/>
              <a:t>, color='r', label='Validation Accuracy')</a:t>
            </a:r>
          </a:p>
          <a:p>
            <a:r>
              <a:rPr lang="en-US" dirty="0" err="1"/>
              <a:t>plt.title</a:t>
            </a:r>
            <a:r>
              <a:rPr lang="en-US" dirty="0"/>
              <a:t>('Training and validation accuracy')</a:t>
            </a:r>
          </a:p>
          <a:p>
            <a:r>
              <a:rPr lang="en-US" dirty="0" err="1"/>
              <a:t>plt.legend</a:t>
            </a:r>
            <a:r>
              <a:rPr lang="en-US" dirty="0"/>
              <a:t>()</a:t>
            </a:r>
          </a:p>
          <a:p>
            <a:r>
              <a:rPr lang="en-US" dirty="0" err="1"/>
              <a:t>plt.figure</a:t>
            </a:r>
            <a:r>
              <a:rPr lang="en-US" dirty="0"/>
              <a:t>()</a:t>
            </a:r>
          </a:p>
          <a:p>
            <a:r>
              <a:rPr lang="en-US" dirty="0" err="1"/>
              <a:t>plt.plot</a:t>
            </a:r>
            <a:r>
              <a:rPr lang="en-US" dirty="0"/>
              <a:t>(epochs, loss, color='b', label='Train Loss')</a:t>
            </a:r>
          </a:p>
          <a:p>
            <a:r>
              <a:rPr lang="en-US" dirty="0" err="1"/>
              <a:t>plt.plot</a:t>
            </a:r>
            <a:r>
              <a:rPr lang="en-US" dirty="0"/>
              <a:t>(epochs, </a:t>
            </a:r>
            <a:r>
              <a:rPr lang="en-US" dirty="0" err="1"/>
              <a:t>val_loss</a:t>
            </a:r>
            <a:r>
              <a:rPr lang="en-US" dirty="0"/>
              <a:t>, color='r', label='Validation Loss')</a:t>
            </a:r>
          </a:p>
          <a:p>
            <a:r>
              <a:rPr lang="en-US" dirty="0" err="1"/>
              <a:t>plt.title</a:t>
            </a:r>
            <a:r>
              <a:rPr lang="en-US" dirty="0"/>
              <a:t>('Training and validation loss')</a:t>
            </a:r>
          </a:p>
          <a:p>
            <a:r>
              <a:rPr lang="en-US" dirty="0" err="1"/>
              <a:t>plt.legend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8772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441783" y="790394"/>
            <a:ext cx="7498450" cy="5232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output (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prediksi</a:t>
            </a:r>
            <a:r>
              <a:rPr lang="en-US" dirty="0" smtClean="0"/>
              <a:t>). </a:t>
            </a:r>
            <a:r>
              <a:rPr lang="en-US" dirty="0" err="1" smtClean="0"/>
              <a:t>Penentuan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prediksi</a:t>
            </a:r>
            <a:r>
              <a:rPr lang="en-US" dirty="0" smtClean="0"/>
              <a:t> </a:t>
            </a:r>
            <a:r>
              <a:rPr lang="en-US" dirty="0" err="1" smtClean="0"/>
              <a:t>tertinggi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441783" y="1472274"/>
            <a:ext cx="6389891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from </a:t>
            </a:r>
            <a:r>
              <a:rPr lang="en-US" dirty="0" err="1" smtClean="0"/>
              <a:t>keras.preprocessing.image</a:t>
            </a:r>
            <a:r>
              <a:rPr lang="en-US" dirty="0" smtClean="0"/>
              <a:t> import </a:t>
            </a:r>
            <a:r>
              <a:rPr lang="en-US" dirty="0" err="1" smtClean="0"/>
              <a:t>img_to_array</a:t>
            </a:r>
            <a:r>
              <a:rPr lang="en-US" dirty="0" smtClean="0"/>
              <a:t>, </a:t>
            </a:r>
            <a:r>
              <a:rPr lang="en-US" dirty="0" err="1" smtClean="0"/>
              <a:t>load_img</a:t>
            </a:r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 err="1" smtClean="0"/>
              <a:t>numpy</a:t>
            </a:r>
            <a:r>
              <a:rPr lang="en-US" dirty="0" smtClean="0"/>
              <a:t> as np</a:t>
            </a:r>
          </a:p>
          <a:p>
            <a:r>
              <a:rPr lang="en-US" dirty="0" err="1" smtClean="0"/>
              <a:t>img</a:t>
            </a:r>
            <a:r>
              <a:rPr lang="en-US" dirty="0" smtClean="0"/>
              <a:t> = </a:t>
            </a:r>
            <a:r>
              <a:rPr lang="en-US" dirty="0" err="1" smtClean="0"/>
              <a:t>load_img</a:t>
            </a:r>
            <a:r>
              <a:rPr lang="en-US" dirty="0" smtClean="0"/>
              <a:t>(</a:t>
            </a:r>
            <a:r>
              <a:rPr lang="en-US" dirty="0" err="1" smtClean="0"/>
              <a:t>test_dir</a:t>
            </a:r>
            <a:r>
              <a:rPr lang="en-US" dirty="0" smtClean="0"/>
              <a:t>+'/20231109_183136.jpg', False, </a:t>
            </a:r>
            <a:r>
              <a:rPr lang="en-US" dirty="0" err="1" smtClean="0"/>
              <a:t>target_size</a:t>
            </a:r>
            <a:r>
              <a:rPr lang="en-US" dirty="0" smtClean="0"/>
              <a:t>=(100,50))</a:t>
            </a:r>
          </a:p>
          <a:p>
            <a:r>
              <a:rPr lang="en-US" dirty="0" smtClean="0"/>
              <a:t>x = </a:t>
            </a:r>
            <a:r>
              <a:rPr lang="en-US" dirty="0" err="1" smtClean="0"/>
              <a:t>img_to_array</a:t>
            </a:r>
            <a:r>
              <a:rPr lang="en-US" dirty="0" smtClean="0"/>
              <a:t>(</a:t>
            </a:r>
            <a:r>
              <a:rPr lang="en-US" dirty="0" err="1" smtClean="0"/>
              <a:t>img</a:t>
            </a:r>
            <a:r>
              <a:rPr lang="en-US" dirty="0" smtClean="0"/>
              <a:t>)</a:t>
            </a:r>
          </a:p>
          <a:p>
            <a:r>
              <a:rPr lang="en-US" dirty="0" smtClean="0"/>
              <a:t>x = </a:t>
            </a:r>
            <a:r>
              <a:rPr lang="en-US" dirty="0" err="1" smtClean="0"/>
              <a:t>np.expand_dims</a:t>
            </a:r>
            <a:r>
              <a:rPr lang="en-US" dirty="0" smtClean="0"/>
              <a:t>(x, axis=0)</a:t>
            </a:r>
          </a:p>
          <a:p>
            <a:r>
              <a:rPr lang="en-US" dirty="0" err="1" smtClean="0"/>
              <a:t>preds</a:t>
            </a:r>
            <a:r>
              <a:rPr lang="en-US" dirty="0" smtClean="0"/>
              <a:t> = </a:t>
            </a:r>
            <a:r>
              <a:rPr lang="en-US" dirty="0" err="1" smtClean="0"/>
              <a:t>model.predict</a:t>
            </a:r>
            <a:r>
              <a:rPr lang="en-US" dirty="0" smtClean="0"/>
              <a:t>(x)</a:t>
            </a:r>
          </a:p>
          <a:p>
            <a:r>
              <a:rPr lang="en-US" dirty="0" smtClean="0"/>
              <a:t>print("</a:t>
            </a:r>
            <a:r>
              <a:rPr lang="en-US" dirty="0" err="1" smtClean="0"/>
              <a:t>Nilai</a:t>
            </a:r>
            <a:r>
              <a:rPr lang="en-US" dirty="0" smtClean="0"/>
              <a:t> Output Units:\n", </a:t>
            </a:r>
            <a:r>
              <a:rPr lang="en-US" dirty="0" err="1" smtClean="0"/>
              <a:t>preds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index_preds</a:t>
            </a:r>
            <a:r>
              <a:rPr lang="en-US" dirty="0" smtClean="0"/>
              <a:t> = </a:t>
            </a:r>
            <a:r>
              <a:rPr lang="en-US" dirty="0" err="1" smtClean="0"/>
              <a:t>np.argmax</a:t>
            </a:r>
            <a:r>
              <a:rPr lang="en-US" dirty="0" smtClean="0"/>
              <a:t>(</a:t>
            </a:r>
            <a:r>
              <a:rPr lang="en-US" dirty="0" err="1" smtClean="0"/>
              <a:t>preds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print("\</a:t>
            </a:r>
            <a:r>
              <a:rPr lang="en-US" dirty="0" err="1" smtClean="0"/>
              <a:t>nPredicted</a:t>
            </a:r>
            <a:r>
              <a:rPr lang="en-US" dirty="0" smtClean="0"/>
              <a:t> :", </a:t>
            </a:r>
            <a:r>
              <a:rPr lang="en-US" dirty="0" err="1" smtClean="0"/>
              <a:t>index_preds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725" y="479324"/>
            <a:ext cx="3391581" cy="33679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408" y="3906639"/>
            <a:ext cx="4980214" cy="104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53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mous Celebrity Portfolio infographics by Slidesgo">
  <a:themeElements>
    <a:clrScheme name="Simple Light">
      <a:dk1>
        <a:srgbClr val="795F3A"/>
      </a:dk1>
      <a:lt1>
        <a:srgbClr val="F1F2F6"/>
      </a:lt1>
      <a:dk2>
        <a:srgbClr val="85603F"/>
      </a:dk2>
      <a:lt2>
        <a:srgbClr val="9E7540"/>
      </a:lt2>
      <a:accent1>
        <a:srgbClr val="BD9354"/>
      </a:accent1>
      <a:accent2>
        <a:srgbClr val="E3D18A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795F3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575</Words>
  <Application>Microsoft Office PowerPoint</Application>
  <PresentationFormat>On-screen Show (16:9)</PresentationFormat>
  <Paragraphs>113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Manrope</vt:lpstr>
      <vt:lpstr>Viaoda Libre</vt:lpstr>
      <vt:lpstr>Arial</vt:lpstr>
      <vt:lpstr>Famous Celebrity Portfolio infographics by Slidesgo</vt:lpstr>
      <vt:lpstr>Klasifikasi Ruangan di Gedung Pascasarjana PENS</vt:lpstr>
      <vt:lpstr>Pendahuluan</vt:lpstr>
      <vt:lpstr>Melakukan Klasifikasi Gambar</vt:lpstr>
      <vt:lpstr>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Hasil (Perbandingan dataset sebelumnya dengan dataset saat ini)</vt:lpstr>
      <vt:lpstr>PowerPoint Presentation</vt:lpstr>
      <vt:lpstr>Dataset Kami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Klasifikasi Ruangan di Gedung Pascasarjana PENS</dc:title>
  <cp:lastModifiedBy>ASUS</cp:lastModifiedBy>
  <cp:revision>18</cp:revision>
  <dcterms:modified xsi:type="dcterms:W3CDTF">2023-11-14T14:21:58Z</dcterms:modified>
</cp:coreProperties>
</file>