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1" r:id="rId2"/>
    <p:sldId id="362" r:id="rId3"/>
    <p:sldId id="322" r:id="rId4"/>
    <p:sldId id="363" r:id="rId5"/>
    <p:sldId id="365" r:id="rId6"/>
    <p:sldId id="366" r:id="rId7"/>
    <p:sldId id="367" r:id="rId8"/>
    <p:sldId id="369" r:id="rId9"/>
    <p:sldId id="371" r:id="rId10"/>
    <p:sldId id="372" r:id="rId11"/>
    <p:sldId id="364" r:id="rId12"/>
    <p:sldId id="370" r:id="rId13"/>
    <p:sldId id="368" r:id="rId14"/>
    <p:sldId id="373" r:id="rId15"/>
    <p:sldId id="375" r:id="rId16"/>
    <p:sldId id="374" r:id="rId17"/>
    <p:sldId id="389" r:id="rId18"/>
    <p:sldId id="376" r:id="rId19"/>
    <p:sldId id="377" r:id="rId20"/>
    <p:sldId id="378" r:id="rId21"/>
    <p:sldId id="380" r:id="rId22"/>
    <p:sldId id="382" r:id="rId23"/>
    <p:sldId id="383" r:id="rId24"/>
    <p:sldId id="384" r:id="rId25"/>
    <p:sldId id="379" r:id="rId26"/>
    <p:sldId id="385" r:id="rId27"/>
    <p:sldId id="386" r:id="rId28"/>
    <p:sldId id="387" r:id="rId29"/>
    <p:sldId id="388" r:id="rId30"/>
    <p:sldId id="360"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3" orient="horz" pos="28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735"/>
    <a:srgbClr val="B5E2ED"/>
    <a:srgbClr val="3AB2CE"/>
    <a:srgbClr val="7DCCDF"/>
    <a:srgbClr val="5CBFD6"/>
    <a:srgbClr val="8DD3E3"/>
    <a:srgbClr val="37B0CD"/>
    <a:srgbClr val="30A6C2"/>
    <a:srgbClr val="31A5C2"/>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6314" autoAdjust="0"/>
  </p:normalViewPr>
  <p:slideViewPr>
    <p:cSldViewPr snapToGrid="0" showGuides="1">
      <p:cViewPr>
        <p:scale>
          <a:sx n="50" d="100"/>
          <a:sy n="50" d="100"/>
        </p:scale>
        <p:origin x="1122" y="840"/>
      </p:cViewPr>
      <p:guideLst>
        <p:guide pos="3817"/>
        <p:guide orient="horz" pos="2818"/>
      </p:guideLst>
    </p:cSldViewPr>
  </p:slideViewPr>
  <p:notesTextViewPr>
    <p:cViewPr>
      <p:scale>
        <a:sx n="1" d="1"/>
        <a:sy n="1" d="1"/>
      </p:scale>
      <p:origin x="0" y="0"/>
    </p:cViewPr>
  </p:notesTextViewPr>
  <p:sorterViewPr>
    <p:cViewPr>
      <p:scale>
        <a:sx n="100" d="100"/>
        <a:sy n="100" d="100"/>
      </p:scale>
      <p:origin x="0" y="-34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99352-3CB4-4B5A-A312-39A016284D0C}"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CA30E-CA73-4BD4-84F4-A30657CAE38C}" type="slidenum">
              <a:rPr lang="zh-CN" altLang="en-US" smtClean="0"/>
              <a:t>‹#›</a:t>
            </a:fld>
            <a:endParaRPr lang="zh-CN" altLang="en-US"/>
          </a:p>
        </p:txBody>
      </p:sp>
    </p:spTree>
    <p:extLst>
      <p:ext uri="{BB962C8B-B14F-4D97-AF65-F5344CB8AC3E}">
        <p14:creationId xmlns:p14="http://schemas.microsoft.com/office/powerpoint/2010/main" val="114192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676CE9B-81DC-4E2A-9C67-CE0D35C83AA2}" type="slidenum">
              <a:rPr lang="zh-CN" altLang="en-US" smtClean="0"/>
              <a:t>1</a:t>
            </a:fld>
            <a:endParaRPr lang="zh-CN" altLang="en-US"/>
          </a:p>
        </p:txBody>
      </p:sp>
    </p:spTree>
    <p:extLst>
      <p:ext uri="{BB962C8B-B14F-4D97-AF65-F5344CB8AC3E}">
        <p14:creationId xmlns:p14="http://schemas.microsoft.com/office/powerpoint/2010/main" val="3246469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10</a:t>
            </a:fld>
            <a:endParaRPr lang="zh-CN" altLang="en-US"/>
          </a:p>
        </p:txBody>
      </p:sp>
    </p:spTree>
    <p:extLst>
      <p:ext uri="{BB962C8B-B14F-4D97-AF65-F5344CB8AC3E}">
        <p14:creationId xmlns:p14="http://schemas.microsoft.com/office/powerpoint/2010/main" val="365681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11</a:t>
            </a:fld>
            <a:endParaRPr lang="zh-CN" altLang="en-US"/>
          </a:p>
        </p:txBody>
      </p:sp>
    </p:spTree>
    <p:extLst>
      <p:ext uri="{BB962C8B-B14F-4D97-AF65-F5344CB8AC3E}">
        <p14:creationId xmlns:p14="http://schemas.microsoft.com/office/powerpoint/2010/main" val="170994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12</a:t>
            </a:fld>
            <a:endParaRPr lang="zh-CN" altLang="en-US"/>
          </a:p>
        </p:txBody>
      </p:sp>
    </p:spTree>
    <p:extLst>
      <p:ext uri="{BB962C8B-B14F-4D97-AF65-F5344CB8AC3E}">
        <p14:creationId xmlns:p14="http://schemas.microsoft.com/office/powerpoint/2010/main" val="231216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13</a:t>
            </a:fld>
            <a:endParaRPr lang="zh-CN" altLang="en-US"/>
          </a:p>
        </p:txBody>
      </p:sp>
    </p:spTree>
    <p:extLst>
      <p:ext uri="{BB962C8B-B14F-4D97-AF65-F5344CB8AC3E}">
        <p14:creationId xmlns:p14="http://schemas.microsoft.com/office/powerpoint/2010/main" val="95571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14</a:t>
            </a:fld>
            <a:endParaRPr lang="zh-CN" altLang="en-US"/>
          </a:p>
        </p:txBody>
      </p:sp>
    </p:spTree>
    <p:extLst>
      <p:ext uri="{BB962C8B-B14F-4D97-AF65-F5344CB8AC3E}">
        <p14:creationId xmlns:p14="http://schemas.microsoft.com/office/powerpoint/2010/main" val="2508704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15</a:t>
            </a:fld>
            <a:endParaRPr lang="zh-CN" altLang="en-US"/>
          </a:p>
        </p:txBody>
      </p:sp>
    </p:spTree>
    <p:extLst>
      <p:ext uri="{BB962C8B-B14F-4D97-AF65-F5344CB8AC3E}">
        <p14:creationId xmlns:p14="http://schemas.microsoft.com/office/powerpoint/2010/main" val="464469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16</a:t>
            </a:fld>
            <a:endParaRPr lang="zh-CN" altLang="en-US"/>
          </a:p>
        </p:txBody>
      </p:sp>
    </p:spTree>
    <p:extLst>
      <p:ext uri="{BB962C8B-B14F-4D97-AF65-F5344CB8AC3E}">
        <p14:creationId xmlns:p14="http://schemas.microsoft.com/office/powerpoint/2010/main" val="398595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17</a:t>
            </a:fld>
            <a:endParaRPr lang="zh-CN" altLang="en-US"/>
          </a:p>
        </p:txBody>
      </p:sp>
    </p:spTree>
    <p:extLst>
      <p:ext uri="{BB962C8B-B14F-4D97-AF65-F5344CB8AC3E}">
        <p14:creationId xmlns:p14="http://schemas.microsoft.com/office/powerpoint/2010/main" val="157923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18</a:t>
            </a:fld>
            <a:endParaRPr lang="zh-CN" altLang="en-US"/>
          </a:p>
        </p:txBody>
      </p:sp>
    </p:spTree>
    <p:extLst>
      <p:ext uri="{BB962C8B-B14F-4D97-AF65-F5344CB8AC3E}">
        <p14:creationId xmlns:p14="http://schemas.microsoft.com/office/powerpoint/2010/main" val="1960085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19</a:t>
            </a:fld>
            <a:endParaRPr lang="zh-CN" altLang="en-US"/>
          </a:p>
        </p:txBody>
      </p:sp>
    </p:spTree>
    <p:extLst>
      <p:ext uri="{BB962C8B-B14F-4D97-AF65-F5344CB8AC3E}">
        <p14:creationId xmlns:p14="http://schemas.microsoft.com/office/powerpoint/2010/main" val="92072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a:t>
            </a:fld>
            <a:endParaRPr lang="zh-CN" altLang="en-US"/>
          </a:p>
        </p:txBody>
      </p:sp>
    </p:spTree>
    <p:extLst>
      <p:ext uri="{BB962C8B-B14F-4D97-AF65-F5344CB8AC3E}">
        <p14:creationId xmlns:p14="http://schemas.microsoft.com/office/powerpoint/2010/main" val="2080159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20</a:t>
            </a:fld>
            <a:endParaRPr lang="zh-CN" altLang="en-US"/>
          </a:p>
        </p:txBody>
      </p:sp>
    </p:spTree>
    <p:extLst>
      <p:ext uri="{BB962C8B-B14F-4D97-AF65-F5344CB8AC3E}">
        <p14:creationId xmlns:p14="http://schemas.microsoft.com/office/powerpoint/2010/main" val="543721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21</a:t>
            </a:fld>
            <a:endParaRPr lang="zh-CN" altLang="en-US"/>
          </a:p>
        </p:txBody>
      </p:sp>
    </p:spTree>
    <p:extLst>
      <p:ext uri="{BB962C8B-B14F-4D97-AF65-F5344CB8AC3E}">
        <p14:creationId xmlns:p14="http://schemas.microsoft.com/office/powerpoint/2010/main" val="310375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22</a:t>
            </a:fld>
            <a:endParaRPr lang="zh-CN" altLang="en-US"/>
          </a:p>
        </p:txBody>
      </p:sp>
    </p:spTree>
    <p:extLst>
      <p:ext uri="{BB962C8B-B14F-4D97-AF65-F5344CB8AC3E}">
        <p14:creationId xmlns:p14="http://schemas.microsoft.com/office/powerpoint/2010/main" val="1324203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23</a:t>
            </a:fld>
            <a:endParaRPr lang="zh-CN" altLang="en-US"/>
          </a:p>
        </p:txBody>
      </p:sp>
    </p:spTree>
    <p:extLst>
      <p:ext uri="{BB962C8B-B14F-4D97-AF65-F5344CB8AC3E}">
        <p14:creationId xmlns:p14="http://schemas.microsoft.com/office/powerpoint/2010/main" val="211063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24</a:t>
            </a:fld>
            <a:endParaRPr lang="zh-CN" altLang="en-US"/>
          </a:p>
        </p:txBody>
      </p:sp>
    </p:spTree>
    <p:extLst>
      <p:ext uri="{BB962C8B-B14F-4D97-AF65-F5344CB8AC3E}">
        <p14:creationId xmlns:p14="http://schemas.microsoft.com/office/powerpoint/2010/main" val="1355267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25</a:t>
            </a:fld>
            <a:endParaRPr lang="zh-CN" altLang="en-US"/>
          </a:p>
        </p:txBody>
      </p:sp>
    </p:spTree>
    <p:extLst>
      <p:ext uri="{BB962C8B-B14F-4D97-AF65-F5344CB8AC3E}">
        <p14:creationId xmlns:p14="http://schemas.microsoft.com/office/powerpoint/2010/main" val="2897118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26</a:t>
            </a:fld>
            <a:endParaRPr lang="zh-CN" altLang="en-US"/>
          </a:p>
        </p:txBody>
      </p:sp>
    </p:spTree>
    <p:extLst>
      <p:ext uri="{BB962C8B-B14F-4D97-AF65-F5344CB8AC3E}">
        <p14:creationId xmlns:p14="http://schemas.microsoft.com/office/powerpoint/2010/main" val="655322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27</a:t>
            </a:fld>
            <a:endParaRPr lang="zh-CN" altLang="en-US"/>
          </a:p>
        </p:txBody>
      </p:sp>
    </p:spTree>
    <p:extLst>
      <p:ext uri="{BB962C8B-B14F-4D97-AF65-F5344CB8AC3E}">
        <p14:creationId xmlns:p14="http://schemas.microsoft.com/office/powerpoint/2010/main" val="1084997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28</a:t>
            </a:fld>
            <a:endParaRPr lang="zh-CN" altLang="en-US"/>
          </a:p>
        </p:txBody>
      </p:sp>
    </p:spTree>
    <p:extLst>
      <p:ext uri="{BB962C8B-B14F-4D97-AF65-F5344CB8AC3E}">
        <p14:creationId xmlns:p14="http://schemas.microsoft.com/office/powerpoint/2010/main" val="2720201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29</a:t>
            </a:fld>
            <a:endParaRPr lang="zh-CN" altLang="en-US"/>
          </a:p>
        </p:txBody>
      </p:sp>
    </p:spTree>
    <p:extLst>
      <p:ext uri="{BB962C8B-B14F-4D97-AF65-F5344CB8AC3E}">
        <p14:creationId xmlns:p14="http://schemas.microsoft.com/office/powerpoint/2010/main" val="28357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3</a:t>
            </a:fld>
            <a:endParaRPr lang="zh-CN" altLang="en-US"/>
          </a:p>
        </p:txBody>
      </p:sp>
    </p:spTree>
    <p:extLst>
      <p:ext uri="{BB962C8B-B14F-4D97-AF65-F5344CB8AC3E}">
        <p14:creationId xmlns:p14="http://schemas.microsoft.com/office/powerpoint/2010/main" val="3574494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676CE9B-81DC-4E2A-9C67-CE0D35C83AA2}" type="slidenum">
              <a:rPr lang="zh-CN" altLang="en-US" smtClean="0"/>
              <a:t>30</a:t>
            </a:fld>
            <a:endParaRPr lang="zh-CN" altLang="en-US"/>
          </a:p>
        </p:txBody>
      </p:sp>
    </p:spTree>
    <p:extLst>
      <p:ext uri="{BB962C8B-B14F-4D97-AF65-F5344CB8AC3E}">
        <p14:creationId xmlns:p14="http://schemas.microsoft.com/office/powerpoint/2010/main" val="24936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4</a:t>
            </a:fld>
            <a:endParaRPr lang="zh-CN" altLang="en-US"/>
          </a:p>
        </p:txBody>
      </p:sp>
    </p:spTree>
    <p:extLst>
      <p:ext uri="{BB962C8B-B14F-4D97-AF65-F5344CB8AC3E}">
        <p14:creationId xmlns:p14="http://schemas.microsoft.com/office/powerpoint/2010/main" val="90469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5</a:t>
            </a:fld>
            <a:endParaRPr lang="zh-CN" altLang="en-US"/>
          </a:p>
        </p:txBody>
      </p:sp>
    </p:spTree>
    <p:extLst>
      <p:ext uri="{BB962C8B-B14F-4D97-AF65-F5344CB8AC3E}">
        <p14:creationId xmlns:p14="http://schemas.microsoft.com/office/powerpoint/2010/main" val="62628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6</a:t>
            </a:fld>
            <a:endParaRPr lang="zh-CN" altLang="en-US"/>
          </a:p>
        </p:txBody>
      </p:sp>
    </p:spTree>
    <p:extLst>
      <p:ext uri="{BB962C8B-B14F-4D97-AF65-F5344CB8AC3E}">
        <p14:creationId xmlns:p14="http://schemas.microsoft.com/office/powerpoint/2010/main" val="402628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7</a:t>
            </a:fld>
            <a:endParaRPr lang="zh-CN" altLang="en-US"/>
          </a:p>
        </p:txBody>
      </p:sp>
    </p:spTree>
    <p:extLst>
      <p:ext uri="{BB962C8B-B14F-4D97-AF65-F5344CB8AC3E}">
        <p14:creationId xmlns:p14="http://schemas.microsoft.com/office/powerpoint/2010/main" val="982571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8</a:t>
            </a:fld>
            <a:endParaRPr lang="zh-CN" altLang="en-US"/>
          </a:p>
        </p:txBody>
      </p:sp>
    </p:spTree>
    <p:extLst>
      <p:ext uri="{BB962C8B-B14F-4D97-AF65-F5344CB8AC3E}">
        <p14:creationId xmlns:p14="http://schemas.microsoft.com/office/powerpoint/2010/main" val="321917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CA30E-CA73-4BD4-84F4-A30657CAE38C}" type="slidenum">
              <a:rPr lang="zh-CN" altLang="en-US" smtClean="0"/>
              <a:t>9</a:t>
            </a:fld>
            <a:endParaRPr lang="zh-CN" altLang="en-US"/>
          </a:p>
        </p:txBody>
      </p:sp>
    </p:spTree>
    <p:extLst>
      <p:ext uri="{BB962C8B-B14F-4D97-AF65-F5344CB8AC3E}">
        <p14:creationId xmlns:p14="http://schemas.microsoft.com/office/powerpoint/2010/main" val="180152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DAC30-3280-4BC2-988B-4A716E5471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0A09F5-EEBF-471B-A68F-D41EDC24B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585785-6EAE-4E5C-90B6-5683EB03C16A}"/>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87EF344F-C55B-46F1-BFEF-2111C3B460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D6BBF8-8281-44B1-9AFD-5EB0ACE645DB}"/>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229458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074D1-E109-4902-B588-1E7245BB23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ABAA27-EB82-498A-9255-37D902F015B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C97D8C-3E13-40A5-BEC8-AE53BDE6BB21}"/>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2E634619-140E-466E-BB7B-4CA9B7D9A7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038482-01B0-4D55-8EFB-A8D5A6F50C60}"/>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61505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F17CA6-435E-4DFA-BBF2-6149DB17A8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C8C57B-2A58-4A8D-ABE3-05D1BFA196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015A1C-722D-4749-9997-EBE0F5E6D68F}"/>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E10910EB-F1FE-4992-90C3-4304DC360B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57768E-41A0-41B1-B740-6EA6C9AD8B44}"/>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2408660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197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2">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671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714375" y="2168330"/>
            <a:ext cx="3868616" cy="3530991"/>
          </a:xfrm>
          <a:custGeom>
            <a:avLst/>
            <a:gdLst>
              <a:gd name="connsiteX0" fmla="*/ 0 w 3868616"/>
              <a:gd name="connsiteY0" fmla="*/ 0 h 3530991"/>
              <a:gd name="connsiteX1" fmla="*/ 3868616 w 3868616"/>
              <a:gd name="connsiteY1" fmla="*/ 0 h 3530991"/>
              <a:gd name="connsiteX2" fmla="*/ 3868616 w 3868616"/>
              <a:gd name="connsiteY2" fmla="*/ 3530991 h 3530991"/>
              <a:gd name="connsiteX3" fmla="*/ 0 w 3868616"/>
              <a:gd name="connsiteY3" fmla="*/ 3530991 h 3530991"/>
            </a:gdLst>
            <a:ahLst/>
            <a:cxnLst>
              <a:cxn ang="0">
                <a:pos x="connsiteX0" y="connsiteY0"/>
              </a:cxn>
              <a:cxn ang="0">
                <a:pos x="connsiteX1" y="connsiteY1"/>
              </a:cxn>
              <a:cxn ang="0">
                <a:pos x="connsiteX2" y="connsiteY2"/>
              </a:cxn>
              <a:cxn ang="0">
                <a:pos x="connsiteX3" y="connsiteY3"/>
              </a:cxn>
            </a:cxnLst>
            <a:rect l="l" t="t" r="r" b="b"/>
            <a:pathLst>
              <a:path w="3868616" h="3530991">
                <a:moveTo>
                  <a:pt x="0" y="0"/>
                </a:moveTo>
                <a:lnTo>
                  <a:pt x="3868616" y="0"/>
                </a:lnTo>
                <a:lnTo>
                  <a:pt x="3868616" y="3530991"/>
                </a:lnTo>
                <a:lnTo>
                  <a:pt x="0" y="353099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15548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257050" y="1603156"/>
            <a:ext cx="2538589" cy="2119372"/>
          </a:xfrm>
          <a:custGeom>
            <a:avLst/>
            <a:gdLst>
              <a:gd name="connsiteX0" fmla="*/ 0 w 2538589"/>
              <a:gd name="connsiteY0" fmla="*/ 0 h 2119372"/>
              <a:gd name="connsiteX1" fmla="*/ 2538589 w 2538589"/>
              <a:gd name="connsiteY1" fmla="*/ 0 h 2119372"/>
              <a:gd name="connsiteX2" fmla="*/ 2538589 w 2538589"/>
              <a:gd name="connsiteY2" fmla="*/ 2119372 h 2119372"/>
              <a:gd name="connsiteX3" fmla="*/ 0 w 2538589"/>
              <a:gd name="connsiteY3" fmla="*/ 2119372 h 2119372"/>
            </a:gdLst>
            <a:ahLst/>
            <a:cxnLst>
              <a:cxn ang="0">
                <a:pos x="connsiteX0" y="connsiteY0"/>
              </a:cxn>
              <a:cxn ang="0">
                <a:pos x="connsiteX1" y="connsiteY1"/>
              </a:cxn>
              <a:cxn ang="0">
                <a:pos x="connsiteX2" y="connsiteY2"/>
              </a:cxn>
              <a:cxn ang="0">
                <a:pos x="connsiteX3" y="connsiteY3"/>
              </a:cxn>
            </a:cxnLst>
            <a:rect l="l" t="t" r="r" b="b"/>
            <a:pathLst>
              <a:path w="2538589" h="2119372">
                <a:moveTo>
                  <a:pt x="0" y="0"/>
                </a:moveTo>
                <a:lnTo>
                  <a:pt x="2538589" y="0"/>
                </a:lnTo>
                <a:lnTo>
                  <a:pt x="2538589" y="2119372"/>
                </a:lnTo>
                <a:lnTo>
                  <a:pt x="0" y="2119372"/>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6249640" y="3813408"/>
            <a:ext cx="5067649" cy="2133134"/>
          </a:xfrm>
          <a:custGeom>
            <a:avLst/>
            <a:gdLst>
              <a:gd name="connsiteX0" fmla="*/ 0 w 5067649"/>
              <a:gd name="connsiteY0" fmla="*/ 0 h 2133134"/>
              <a:gd name="connsiteX1" fmla="*/ 5067649 w 5067649"/>
              <a:gd name="connsiteY1" fmla="*/ 0 h 2133134"/>
              <a:gd name="connsiteX2" fmla="*/ 5067649 w 5067649"/>
              <a:gd name="connsiteY2" fmla="*/ 2133134 h 2133134"/>
              <a:gd name="connsiteX3" fmla="*/ 0 w 5067649"/>
              <a:gd name="connsiteY3" fmla="*/ 2133134 h 2133134"/>
            </a:gdLst>
            <a:ahLst/>
            <a:cxnLst>
              <a:cxn ang="0">
                <a:pos x="connsiteX0" y="connsiteY0"/>
              </a:cxn>
              <a:cxn ang="0">
                <a:pos x="connsiteX1" y="connsiteY1"/>
              </a:cxn>
              <a:cxn ang="0">
                <a:pos x="connsiteX2" y="connsiteY2"/>
              </a:cxn>
              <a:cxn ang="0">
                <a:pos x="connsiteX3" y="connsiteY3"/>
              </a:cxn>
            </a:cxnLst>
            <a:rect l="l" t="t" r="r" b="b"/>
            <a:pathLst>
              <a:path w="5067649" h="2133134">
                <a:moveTo>
                  <a:pt x="0" y="0"/>
                </a:moveTo>
                <a:lnTo>
                  <a:pt x="5067649" y="0"/>
                </a:lnTo>
                <a:lnTo>
                  <a:pt x="5067649" y="2133134"/>
                </a:lnTo>
                <a:lnTo>
                  <a:pt x="0" y="213313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19300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4351109" y="2003727"/>
            <a:ext cx="3575672" cy="3575674"/>
          </a:xfrm>
          <a:custGeom>
            <a:avLst/>
            <a:gdLst>
              <a:gd name="connsiteX0" fmla="*/ 1787836 w 3575672"/>
              <a:gd name="connsiteY0" fmla="*/ 0 h 3575674"/>
              <a:gd name="connsiteX1" fmla="*/ 3575672 w 3575672"/>
              <a:gd name="connsiteY1" fmla="*/ 1787837 h 3575674"/>
              <a:gd name="connsiteX2" fmla="*/ 1787836 w 3575672"/>
              <a:gd name="connsiteY2" fmla="*/ 3575674 h 3575674"/>
              <a:gd name="connsiteX3" fmla="*/ 0 w 3575672"/>
              <a:gd name="connsiteY3" fmla="*/ 1787837 h 3575674"/>
              <a:gd name="connsiteX4" fmla="*/ 1787836 w 3575672"/>
              <a:gd name="connsiteY4" fmla="*/ 0 h 3575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672" h="3575674">
                <a:moveTo>
                  <a:pt x="1787836" y="0"/>
                </a:moveTo>
                <a:cubicBezTo>
                  <a:pt x="2775231" y="0"/>
                  <a:pt x="3575672" y="800442"/>
                  <a:pt x="3575672" y="1787837"/>
                </a:cubicBezTo>
                <a:cubicBezTo>
                  <a:pt x="3575672" y="2775232"/>
                  <a:pt x="2775231" y="3575674"/>
                  <a:pt x="1787836" y="3575674"/>
                </a:cubicBezTo>
                <a:cubicBezTo>
                  <a:pt x="800441" y="3575674"/>
                  <a:pt x="0" y="2775232"/>
                  <a:pt x="0" y="1787837"/>
                </a:cubicBezTo>
                <a:cubicBezTo>
                  <a:pt x="0" y="800442"/>
                  <a:pt x="800441" y="0"/>
                  <a:pt x="178783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278467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11" name="图片占位符 10"/>
          <p:cNvSpPr>
            <a:spLocks noGrp="1"/>
          </p:cNvSpPr>
          <p:nvPr>
            <p:ph type="pic" sz="quarter" idx="14"/>
          </p:nvPr>
        </p:nvSpPr>
        <p:spPr>
          <a:xfrm>
            <a:off x="1820244" y="1875862"/>
            <a:ext cx="3827974" cy="2654551"/>
          </a:xfrm>
          <a:custGeom>
            <a:avLst/>
            <a:gdLst>
              <a:gd name="connsiteX0" fmla="*/ 0 w 3827974"/>
              <a:gd name="connsiteY0" fmla="*/ 0 h 2654551"/>
              <a:gd name="connsiteX1" fmla="*/ 3827974 w 3827974"/>
              <a:gd name="connsiteY1" fmla="*/ 0 h 2654551"/>
              <a:gd name="connsiteX2" fmla="*/ 3827974 w 3827974"/>
              <a:gd name="connsiteY2" fmla="*/ 2654551 h 2654551"/>
              <a:gd name="connsiteX3" fmla="*/ 0 w 3827974"/>
              <a:gd name="connsiteY3" fmla="*/ 2654551 h 2654551"/>
            </a:gdLst>
            <a:ahLst/>
            <a:cxnLst>
              <a:cxn ang="0">
                <a:pos x="connsiteX0" y="connsiteY0"/>
              </a:cxn>
              <a:cxn ang="0">
                <a:pos x="connsiteX1" y="connsiteY1"/>
              </a:cxn>
              <a:cxn ang="0">
                <a:pos x="connsiteX2" y="connsiteY2"/>
              </a:cxn>
              <a:cxn ang="0">
                <a:pos x="connsiteX3" y="connsiteY3"/>
              </a:cxn>
            </a:cxnLst>
            <a:rect l="l" t="t" r="r" b="b"/>
            <a:pathLst>
              <a:path w="3827974" h="2654551">
                <a:moveTo>
                  <a:pt x="0" y="0"/>
                </a:moveTo>
                <a:lnTo>
                  <a:pt x="3827974" y="0"/>
                </a:lnTo>
                <a:lnTo>
                  <a:pt x="3827974" y="2654551"/>
                </a:lnTo>
                <a:lnTo>
                  <a:pt x="0" y="2654551"/>
                </a:lnTo>
                <a:close/>
              </a:path>
            </a:pathLst>
          </a:custGeom>
        </p:spPr>
        <p:txBody>
          <a:bodyPr wrap="square">
            <a:noAutofit/>
          </a:bodyPr>
          <a:lstStyle/>
          <a:p>
            <a:endParaRPr lang="zh-CN" altLang="en-US"/>
          </a:p>
        </p:txBody>
      </p:sp>
      <p:sp>
        <p:nvSpPr>
          <p:cNvPr id="12" name="图片占位符 11"/>
          <p:cNvSpPr>
            <a:spLocks noGrp="1"/>
          </p:cNvSpPr>
          <p:nvPr>
            <p:ph type="pic" sz="quarter" idx="13"/>
          </p:nvPr>
        </p:nvSpPr>
        <p:spPr>
          <a:xfrm>
            <a:off x="6764231" y="1875862"/>
            <a:ext cx="3827974" cy="2654551"/>
          </a:xfrm>
          <a:custGeom>
            <a:avLst/>
            <a:gdLst>
              <a:gd name="connsiteX0" fmla="*/ 0 w 3827974"/>
              <a:gd name="connsiteY0" fmla="*/ 0 h 2654551"/>
              <a:gd name="connsiteX1" fmla="*/ 3827974 w 3827974"/>
              <a:gd name="connsiteY1" fmla="*/ 0 h 2654551"/>
              <a:gd name="connsiteX2" fmla="*/ 3827974 w 3827974"/>
              <a:gd name="connsiteY2" fmla="*/ 2654551 h 2654551"/>
              <a:gd name="connsiteX3" fmla="*/ 0 w 3827974"/>
              <a:gd name="connsiteY3" fmla="*/ 2654551 h 2654551"/>
            </a:gdLst>
            <a:ahLst/>
            <a:cxnLst>
              <a:cxn ang="0">
                <a:pos x="connsiteX0" y="connsiteY0"/>
              </a:cxn>
              <a:cxn ang="0">
                <a:pos x="connsiteX1" y="connsiteY1"/>
              </a:cxn>
              <a:cxn ang="0">
                <a:pos x="connsiteX2" y="connsiteY2"/>
              </a:cxn>
              <a:cxn ang="0">
                <a:pos x="connsiteX3" y="connsiteY3"/>
              </a:cxn>
            </a:cxnLst>
            <a:rect l="l" t="t" r="r" b="b"/>
            <a:pathLst>
              <a:path w="3827974" h="2654551">
                <a:moveTo>
                  <a:pt x="0" y="0"/>
                </a:moveTo>
                <a:lnTo>
                  <a:pt x="3827974" y="0"/>
                </a:lnTo>
                <a:lnTo>
                  <a:pt x="3827974" y="2654551"/>
                </a:lnTo>
                <a:lnTo>
                  <a:pt x="0" y="2654551"/>
                </a:lnTo>
                <a:close/>
              </a:path>
            </a:pathLst>
          </a:custGeom>
        </p:spPr>
        <p:txBody>
          <a:bodyPr wrap="square">
            <a:noAutofit/>
          </a:bodyPr>
          <a:lstStyle/>
          <a:p>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099C8A52-0EC3-4181-8B4F-009A31F6109E}" type="datetimeFigureOut">
              <a:rPr lang="zh-CN" altLang="en-US" smtClean="0"/>
              <a:t>2021/1/12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1C81C12D-88FB-4E14-A20B-A46F7BFCCFA1}" type="slidenum">
              <a:rPr lang="zh-CN" altLang="en-US" smtClean="0"/>
              <a:t>‹#›</a:t>
            </a:fld>
            <a:endParaRPr lang="zh-CN" altLang="en-US"/>
          </a:p>
        </p:txBody>
      </p:sp>
    </p:spTree>
    <p:extLst>
      <p:ext uri="{BB962C8B-B14F-4D97-AF65-F5344CB8AC3E}">
        <p14:creationId xmlns:p14="http://schemas.microsoft.com/office/powerpoint/2010/main" val="141831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01666-A288-4539-A80F-87C2784939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4332DF-ABF7-41FF-9BD6-240D3D174A0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7636B3-BA9C-4331-B4BE-4FF0E360AEB8}"/>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FBC4D188-2E43-44E9-8AD4-6821F18AD9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52B949-65B2-4478-8D00-55258FD23B46}"/>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351570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6726A-0FF1-492C-8284-4C50D64A4C1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F812A-9D84-4739-BB69-7B899AEB7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B77636-590B-4028-8E72-CEF017A246A0}"/>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1D2BC5CF-6344-46CE-9043-BDEE2CAEF0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C118AD-EDB6-489A-AB89-7C19FF8B92D1}"/>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636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30D9B-E79F-4981-9CA9-FD343249C1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D59F31-B0E9-4EB2-AA09-771B17379DB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D331E7-A596-4655-8C7C-C9435B9E23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5213ADF-C898-42E9-819F-160E6766AA03}"/>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5D5162E3-8DEF-4373-9C25-581FAE74EE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C33207-EB2D-45B8-8F5B-FAE1E29B86CF}"/>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413482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B8B3C-0E2B-4932-94AE-1D7848D7FCC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5FCD43-EC74-44D1-A147-5E3D3679AF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F3ABDB7-8E59-4E94-BFF1-2DD828BE3E2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CD3D123-E319-438E-809A-F00B80DEF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C3AD3D6-0153-4A50-8B64-BBF590C2759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A17BB3-8B2D-47E6-AABE-D04846805ED5}"/>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8" name="页脚占位符 7">
            <a:extLst>
              <a:ext uri="{FF2B5EF4-FFF2-40B4-BE49-F238E27FC236}">
                <a16:creationId xmlns:a16="http://schemas.microsoft.com/office/drawing/2014/main" id="{E1685D70-57E9-4A99-8161-1BABDE2848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BE78DE-CC13-4460-8F2D-F7EB7B61B2E8}"/>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86809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C13A-0C71-462D-939A-7F82DEA4A9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B6B99A-F024-4E0A-97C2-2CAC0A40D29E}"/>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4" name="页脚占位符 3">
            <a:extLst>
              <a:ext uri="{FF2B5EF4-FFF2-40B4-BE49-F238E27FC236}">
                <a16:creationId xmlns:a16="http://schemas.microsoft.com/office/drawing/2014/main" id="{41DF1895-CD91-469B-9025-A32EC099A3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60B7FB5-93BB-4E21-A8B9-5FA610117C2E}"/>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378306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3B4F3B-CE05-412F-802F-06E7D4DD6320}"/>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3" name="页脚占位符 2">
            <a:extLst>
              <a:ext uri="{FF2B5EF4-FFF2-40B4-BE49-F238E27FC236}">
                <a16:creationId xmlns:a16="http://schemas.microsoft.com/office/drawing/2014/main" id="{1D8E0A0A-3BAC-4381-9FCA-D18A72E526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3165FC-E125-4800-8710-EEF2553E7A07}"/>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97531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B73C8-B24D-4A6E-BDCC-15E5381788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E22B60-4B05-4EAB-8E10-A11EDC3A5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610F917-59E0-4A97-98CA-4BFC34580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FAC8F1E-8B20-4270-8A6B-8191411F9F19}"/>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DEF12E8E-1EB5-49F3-A42F-589AA496BA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3F44C1-BE40-48A6-B4A5-A65919F05806}"/>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403974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D2B71-1EF5-4D8F-8140-917F2FCA53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C9FF94-B931-4E9A-8E96-A8533A2AD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F5E0221-213B-441C-A622-EE5A0F21D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9BA1B72-C734-419F-8AB4-0CA87656F80F}"/>
              </a:ext>
            </a:extLst>
          </p:cNvPr>
          <p:cNvSpPr>
            <a:spLocks noGrp="1"/>
          </p:cNvSpPr>
          <p:nvPr>
            <p:ph type="dt" sz="half" idx="10"/>
          </p:nvPr>
        </p:nvSpPr>
        <p:spPr/>
        <p:txBody>
          <a:bodyPr/>
          <a:lstStyle/>
          <a:p>
            <a:fld id="{6B967F4E-C291-44EB-91C2-D4070A530FEA}" type="datetimeFigureOut">
              <a:rPr lang="zh-CN" altLang="en-US" smtClean="0"/>
              <a:t>2021/1/12</a:t>
            </a:fld>
            <a:endParaRPr lang="zh-CN" altLang="en-US"/>
          </a:p>
        </p:txBody>
      </p:sp>
      <p:sp>
        <p:nvSpPr>
          <p:cNvPr id="6" name="页脚占位符 5">
            <a:extLst>
              <a:ext uri="{FF2B5EF4-FFF2-40B4-BE49-F238E27FC236}">
                <a16:creationId xmlns:a16="http://schemas.microsoft.com/office/drawing/2014/main" id="{26445194-65EA-4E72-B65F-FC5BD9BCF6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B8B504-F566-4386-B473-CDE5BAD46FEB}"/>
              </a:ext>
            </a:extLst>
          </p:cNvPr>
          <p:cNvSpPr>
            <a:spLocks noGrp="1"/>
          </p:cNvSpPr>
          <p:nvPr>
            <p:ph type="sldNum" sz="quarter" idx="12"/>
          </p:nvPr>
        </p:nvSpPr>
        <p:spPr/>
        <p:txBody>
          <a:bodyPr/>
          <a:lstStyle/>
          <a:p>
            <a:fld id="{A1833836-86CD-4662-B1DE-A2BD434D3060}" type="slidenum">
              <a:rPr lang="zh-CN" altLang="en-US" smtClean="0"/>
              <a:t>‹#›</a:t>
            </a:fld>
            <a:endParaRPr lang="zh-CN" altLang="en-US"/>
          </a:p>
        </p:txBody>
      </p:sp>
    </p:spTree>
    <p:extLst>
      <p:ext uri="{BB962C8B-B14F-4D97-AF65-F5344CB8AC3E}">
        <p14:creationId xmlns:p14="http://schemas.microsoft.com/office/powerpoint/2010/main" val="16236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D9FF0A-AC5C-4455-A976-45768F533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E0DCA2-6DF9-4262-ADE8-7FF7DBC90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629A05-E9CE-4569-9567-6AA6DD78D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67F4E-C291-44EB-91C2-D4070A530FEA}"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BCFD3406-AD03-4C04-95EF-C2050CC4A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4F978F-D2C6-4D48-A11A-7CFBC7D74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33836-86CD-4662-B1DE-A2BD434D3060}" type="slidenum">
              <a:rPr lang="zh-CN" altLang="en-US" smtClean="0"/>
              <a:t>‹#›</a:t>
            </a:fld>
            <a:endParaRPr lang="zh-CN" altLang="en-US"/>
          </a:p>
        </p:txBody>
      </p:sp>
      <p:pic>
        <p:nvPicPr>
          <p:cNvPr id="8" name="图片 7">
            <a:extLst>
              <a:ext uri="{FF2B5EF4-FFF2-40B4-BE49-F238E27FC236}">
                <a16:creationId xmlns:a16="http://schemas.microsoft.com/office/drawing/2014/main" id="{E1DE3E65-F150-4669-B490-BEE38143D0D9}"/>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30296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 id="2147483666" r:id="rId14"/>
    <p:sldLayoutId id="2147483667" r:id="rId15"/>
    <p:sldLayoutId id="2147483668" r:id="rId16"/>
    <p:sldLayoutId id="214748366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D44B2C3-8F7D-46F1-AD79-C7FE201EC4D2}"/>
              </a:ext>
            </a:extLst>
          </p:cNvPr>
          <p:cNvSpPr/>
          <p:nvPr/>
        </p:nvSpPr>
        <p:spPr>
          <a:xfrm rot="17253155">
            <a:off x="9746643" y="4981319"/>
            <a:ext cx="666875" cy="666875"/>
          </a:xfrm>
          <a:prstGeom prst="rect">
            <a:avLst/>
          </a:prstGeom>
          <a:solidFill>
            <a:srgbClr val="F68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Freeform 3305">
            <a:extLst>
              <a:ext uri="{FF2B5EF4-FFF2-40B4-BE49-F238E27FC236}">
                <a16:creationId xmlns:a16="http://schemas.microsoft.com/office/drawing/2014/main" id="{7F929FFB-24CE-43CE-814E-815B3A63D8C0}"/>
              </a:ext>
            </a:extLst>
          </p:cNvPr>
          <p:cNvSpPr>
            <a:spLocks/>
          </p:cNvSpPr>
          <p:nvPr/>
        </p:nvSpPr>
        <p:spPr bwMode="auto">
          <a:xfrm>
            <a:off x="1" y="1"/>
            <a:ext cx="6811433" cy="6862233"/>
          </a:xfrm>
          <a:custGeom>
            <a:avLst/>
            <a:gdLst>
              <a:gd name="T0" fmla="*/ 2365 w 3218"/>
              <a:gd name="T1" fmla="*/ 0 h 3242"/>
              <a:gd name="T2" fmla="*/ 0 w 3218"/>
              <a:gd name="T3" fmla="*/ 0 h 3242"/>
              <a:gd name="T4" fmla="*/ 0 w 3218"/>
              <a:gd name="T5" fmla="*/ 2356 h 3242"/>
              <a:gd name="T6" fmla="*/ 885 w 3218"/>
              <a:gd name="T7" fmla="*/ 3242 h 3242"/>
              <a:gd name="T8" fmla="*/ 3218 w 3218"/>
              <a:gd name="T9" fmla="*/ 907 h 3242"/>
              <a:gd name="T10" fmla="*/ 3218 w 3218"/>
              <a:gd name="T11" fmla="*/ 854 h 3242"/>
              <a:gd name="T12" fmla="*/ 2365 w 3218"/>
              <a:gd name="T13" fmla="*/ 0 h 3242"/>
            </a:gdLst>
            <a:ahLst/>
            <a:cxnLst>
              <a:cxn ang="0">
                <a:pos x="T0" y="T1"/>
              </a:cxn>
              <a:cxn ang="0">
                <a:pos x="T2" y="T3"/>
              </a:cxn>
              <a:cxn ang="0">
                <a:pos x="T4" y="T5"/>
              </a:cxn>
              <a:cxn ang="0">
                <a:pos x="T6" y="T7"/>
              </a:cxn>
              <a:cxn ang="0">
                <a:pos x="T8" y="T9"/>
              </a:cxn>
              <a:cxn ang="0">
                <a:pos x="T10" y="T11"/>
              </a:cxn>
              <a:cxn ang="0">
                <a:pos x="T12" y="T13"/>
              </a:cxn>
            </a:cxnLst>
            <a:rect l="0" t="0" r="r" b="b"/>
            <a:pathLst>
              <a:path w="3218" h="3242">
                <a:moveTo>
                  <a:pt x="2365" y="0"/>
                </a:moveTo>
                <a:lnTo>
                  <a:pt x="0" y="0"/>
                </a:lnTo>
                <a:lnTo>
                  <a:pt x="0" y="2356"/>
                </a:lnTo>
                <a:lnTo>
                  <a:pt x="885" y="3242"/>
                </a:lnTo>
                <a:lnTo>
                  <a:pt x="3218" y="907"/>
                </a:lnTo>
                <a:lnTo>
                  <a:pt x="3218" y="854"/>
                </a:lnTo>
                <a:lnTo>
                  <a:pt x="2365" y="0"/>
                </a:lnTo>
                <a:close/>
              </a:path>
            </a:pathLst>
          </a:custGeom>
          <a:solidFill>
            <a:srgbClr val="FB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3306">
            <a:extLst>
              <a:ext uri="{FF2B5EF4-FFF2-40B4-BE49-F238E27FC236}">
                <a16:creationId xmlns:a16="http://schemas.microsoft.com/office/drawing/2014/main" id="{8C88874B-5B0E-4248-8C46-A6A2AF6346B1}"/>
              </a:ext>
            </a:extLst>
          </p:cNvPr>
          <p:cNvSpPr>
            <a:spLocks/>
          </p:cNvSpPr>
          <p:nvPr/>
        </p:nvSpPr>
        <p:spPr bwMode="auto">
          <a:xfrm>
            <a:off x="52653" y="-2117"/>
            <a:ext cx="6811433" cy="6862233"/>
          </a:xfrm>
          <a:custGeom>
            <a:avLst/>
            <a:gdLst>
              <a:gd name="T0" fmla="*/ 2365 w 3218"/>
              <a:gd name="T1" fmla="*/ 0 h 3242"/>
              <a:gd name="T2" fmla="*/ 0 w 3218"/>
              <a:gd name="T3" fmla="*/ 0 h 3242"/>
              <a:gd name="T4" fmla="*/ 0 w 3218"/>
              <a:gd name="T5" fmla="*/ 2356 h 3242"/>
              <a:gd name="T6" fmla="*/ 885 w 3218"/>
              <a:gd name="T7" fmla="*/ 3242 h 3242"/>
              <a:gd name="T8" fmla="*/ 3218 w 3218"/>
              <a:gd name="T9" fmla="*/ 907 h 3242"/>
              <a:gd name="T10" fmla="*/ 3218 w 3218"/>
              <a:gd name="T11" fmla="*/ 854 h 3242"/>
              <a:gd name="T12" fmla="*/ 2365 w 3218"/>
              <a:gd name="T13" fmla="*/ 0 h 3242"/>
            </a:gdLst>
            <a:ahLst/>
            <a:cxnLst>
              <a:cxn ang="0">
                <a:pos x="T0" y="T1"/>
              </a:cxn>
              <a:cxn ang="0">
                <a:pos x="T2" y="T3"/>
              </a:cxn>
              <a:cxn ang="0">
                <a:pos x="T4" y="T5"/>
              </a:cxn>
              <a:cxn ang="0">
                <a:pos x="T6" y="T7"/>
              </a:cxn>
              <a:cxn ang="0">
                <a:pos x="T8" y="T9"/>
              </a:cxn>
              <a:cxn ang="0">
                <a:pos x="T10" y="T11"/>
              </a:cxn>
              <a:cxn ang="0">
                <a:pos x="T12" y="T13"/>
              </a:cxn>
            </a:cxnLst>
            <a:rect l="0" t="0" r="r" b="b"/>
            <a:pathLst>
              <a:path w="3218" h="3242">
                <a:moveTo>
                  <a:pt x="2365" y="0"/>
                </a:moveTo>
                <a:lnTo>
                  <a:pt x="0" y="0"/>
                </a:lnTo>
                <a:lnTo>
                  <a:pt x="0" y="2356"/>
                </a:lnTo>
                <a:lnTo>
                  <a:pt x="885" y="3242"/>
                </a:lnTo>
                <a:lnTo>
                  <a:pt x="3218" y="907"/>
                </a:lnTo>
                <a:lnTo>
                  <a:pt x="3218" y="854"/>
                </a:lnTo>
                <a:lnTo>
                  <a:pt x="23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5">
            <a:extLst>
              <a:ext uri="{FF2B5EF4-FFF2-40B4-BE49-F238E27FC236}">
                <a16:creationId xmlns:a16="http://schemas.microsoft.com/office/drawing/2014/main" id="{AA36BE2C-1382-468F-881F-EEE4F6713505}"/>
              </a:ext>
            </a:extLst>
          </p:cNvPr>
          <p:cNvSpPr>
            <a:spLocks/>
          </p:cNvSpPr>
          <p:nvPr/>
        </p:nvSpPr>
        <p:spPr bwMode="auto">
          <a:xfrm>
            <a:off x="1027191" y="212343"/>
            <a:ext cx="2972651" cy="2976324"/>
          </a:xfrm>
          <a:custGeom>
            <a:avLst/>
            <a:gdLst>
              <a:gd name="T0" fmla="*/ 809 w 1619"/>
              <a:gd name="T1" fmla="*/ 1621 h 1621"/>
              <a:gd name="T2" fmla="*/ 0 w 1619"/>
              <a:gd name="T3" fmla="*/ 810 h 1621"/>
              <a:gd name="T4" fmla="*/ 809 w 1619"/>
              <a:gd name="T5" fmla="*/ 0 h 1621"/>
              <a:gd name="T6" fmla="*/ 1619 w 1619"/>
              <a:gd name="T7" fmla="*/ 810 h 1621"/>
              <a:gd name="T8" fmla="*/ 809 w 1619"/>
              <a:gd name="T9" fmla="*/ 1621 h 1621"/>
            </a:gdLst>
            <a:ahLst/>
            <a:cxnLst>
              <a:cxn ang="0">
                <a:pos x="T0" y="T1"/>
              </a:cxn>
              <a:cxn ang="0">
                <a:pos x="T2" y="T3"/>
              </a:cxn>
              <a:cxn ang="0">
                <a:pos x="T4" y="T5"/>
              </a:cxn>
              <a:cxn ang="0">
                <a:pos x="T6" y="T7"/>
              </a:cxn>
              <a:cxn ang="0">
                <a:pos x="T8" y="T9"/>
              </a:cxn>
            </a:cxnLst>
            <a:rect l="0" t="0" r="r" b="b"/>
            <a:pathLst>
              <a:path w="1619" h="1621">
                <a:moveTo>
                  <a:pt x="809" y="1621"/>
                </a:moveTo>
                <a:lnTo>
                  <a:pt x="0" y="810"/>
                </a:lnTo>
                <a:lnTo>
                  <a:pt x="809" y="0"/>
                </a:lnTo>
                <a:lnTo>
                  <a:pt x="1619" y="810"/>
                </a:lnTo>
                <a:lnTo>
                  <a:pt x="809" y="1621"/>
                </a:lnTo>
                <a:close/>
              </a:path>
            </a:pathLst>
          </a:custGeom>
          <a:solidFill>
            <a:srgbClr val="F68735"/>
          </a:solidFill>
          <a:ln>
            <a:noFill/>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46" name="Freeform 6">
            <a:extLst>
              <a:ext uri="{FF2B5EF4-FFF2-40B4-BE49-F238E27FC236}">
                <a16:creationId xmlns:a16="http://schemas.microsoft.com/office/drawing/2014/main" id="{1D3D3CEF-08CB-4A4E-B712-70B3C234E138}"/>
              </a:ext>
            </a:extLst>
          </p:cNvPr>
          <p:cNvSpPr>
            <a:spLocks/>
          </p:cNvSpPr>
          <p:nvPr/>
        </p:nvSpPr>
        <p:spPr bwMode="auto">
          <a:xfrm>
            <a:off x="1043225" y="3447183"/>
            <a:ext cx="2972651" cy="2974487"/>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F9B17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7">
            <a:extLst>
              <a:ext uri="{FF2B5EF4-FFF2-40B4-BE49-F238E27FC236}">
                <a16:creationId xmlns:a16="http://schemas.microsoft.com/office/drawing/2014/main" id="{75C6C2BE-C40C-4C0E-A77C-98D270BBAC2D}"/>
              </a:ext>
            </a:extLst>
          </p:cNvPr>
          <p:cNvSpPr>
            <a:spLocks/>
          </p:cNvSpPr>
          <p:nvPr/>
        </p:nvSpPr>
        <p:spPr bwMode="auto">
          <a:xfrm>
            <a:off x="2621695" y="1865163"/>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31A5C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3301">
            <a:extLst>
              <a:ext uri="{FF2B5EF4-FFF2-40B4-BE49-F238E27FC236}">
                <a16:creationId xmlns:a16="http://schemas.microsoft.com/office/drawing/2014/main" id="{3EFCBE47-E6A2-464D-9D13-CD9E22F00884}"/>
              </a:ext>
            </a:extLst>
          </p:cNvPr>
          <p:cNvSpPr>
            <a:spLocks/>
          </p:cNvSpPr>
          <p:nvPr/>
        </p:nvSpPr>
        <p:spPr bwMode="auto">
          <a:xfrm>
            <a:off x="3046656" y="838815"/>
            <a:ext cx="1933456" cy="1935252"/>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nvGrpSpPr>
          <p:cNvPr id="53" name="组合 52">
            <a:extLst>
              <a:ext uri="{FF2B5EF4-FFF2-40B4-BE49-F238E27FC236}">
                <a16:creationId xmlns:a16="http://schemas.microsoft.com/office/drawing/2014/main" id="{7DF45C9C-0F82-48FA-8FF2-C18275FDF3C0}"/>
              </a:ext>
            </a:extLst>
          </p:cNvPr>
          <p:cNvGrpSpPr/>
          <p:nvPr/>
        </p:nvGrpSpPr>
        <p:grpSpPr>
          <a:xfrm>
            <a:off x="14034" y="1240080"/>
            <a:ext cx="4225715" cy="4228325"/>
            <a:chOff x="265239" y="1114832"/>
            <a:chExt cx="2796817" cy="2798546"/>
          </a:xfrm>
          <a:effectLst>
            <a:outerShdw blurRad="381000" dist="101600" dir="2700000" algn="ctr" rotWithShape="0">
              <a:srgbClr val="000000">
                <a:alpha val="30000"/>
              </a:srgbClr>
            </a:outerShdw>
          </a:effectLst>
        </p:grpSpPr>
        <p:sp>
          <p:nvSpPr>
            <p:cNvPr id="54" name="Freeform 3297">
              <a:extLst>
                <a:ext uri="{FF2B5EF4-FFF2-40B4-BE49-F238E27FC236}">
                  <a16:creationId xmlns:a16="http://schemas.microsoft.com/office/drawing/2014/main" id="{5ED01EE8-8BBD-47ED-A993-C8549BAFB3E6}"/>
                </a:ext>
              </a:extLst>
            </p:cNvPr>
            <p:cNvSpPr>
              <a:spLocks/>
            </p:cNvSpPr>
            <p:nvPr/>
          </p:nvSpPr>
          <p:spPr bwMode="auto">
            <a:xfrm>
              <a:off x="265239" y="1114832"/>
              <a:ext cx="2796817" cy="2798546"/>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solidFill>
              <a:srgbClr val="FFFFFF"/>
            </a:solidFill>
            <a:ln>
              <a:noFill/>
            </a:ln>
            <a:effectLst>
              <a:outerShdw blurRad="444500" dist="63500" dir="2700000" algn="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3297">
              <a:extLst>
                <a:ext uri="{FF2B5EF4-FFF2-40B4-BE49-F238E27FC236}">
                  <a16:creationId xmlns:a16="http://schemas.microsoft.com/office/drawing/2014/main" id="{3DFA7D73-9440-4A5C-AD3D-021F8E079890}"/>
                </a:ext>
              </a:extLst>
            </p:cNvPr>
            <p:cNvSpPr>
              <a:spLocks/>
            </p:cNvSpPr>
            <p:nvPr/>
          </p:nvSpPr>
          <p:spPr bwMode="auto">
            <a:xfrm>
              <a:off x="381083" y="1211088"/>
              <a:ext cx="2580144" cy="2581737"/>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56" name="Freeform 3301">
            <a:extLst>
              <a:ext uri="{FF2B5EF4-FFF2-40B4-BE49-F238E27FC236}">
                <a16:creationId xmlns:a16="http://schemas.microsoft.com/office/drawing/2014/main" id="{9E87D0C4-0ADC-4B6F-B423-F2763A801957}"/>
              </a:ext>
            </a:extLst>
          </p:cNvPr>
          <p:cNvSpPr>
            <a:spLocks/>
          </p:cNvSpPr>
          <p:nvPr/>
        </p:nvSpPr>
        <p:spPr bwMode="auto">
          <a:xfrm>
            <a:off x="3072150" y="3719134"/>
            <a:ext cx="2374773" cy="2376981"/>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51" name="文本框 3"/>
          <p:cNvSpPr txBox="1"/>
          <p:nvPr/>
        </p:nvSpPr>
        <p:spPr>
          <a:xfrm>
            <a:off x="5624393" y="1980702"/>
            <a:ext cx="6040226" cy="1200329"/>
          </a:xfrm>
          <a:prstGeom prst="rect">
            <a:avLst/>
          </a:prstGeom>
          <a:noFill/>
          <a:effectLst/>
        </p:spPr>
        <p:txBody>
          <a:bodyPr wrap="square" rtlCol="0">
            <a:spAutoFit/>
          </a:bodyPr>
          <a:lstStyle/>
          <a:p>
            <a:r>
              <a:rPr lang="zh-CN" altLang="en-US" sz="7200" b="1">
                <a:solidFill>
                  <a:srgbClr val="31A5C2"/>
                </a:solidFill>
                <a:latin typeface="微软雅黑"/>
                <a:ea typeface="微软雅黑"/>
                <a:cs typeface="+mn-ea"/>
                <a:sym typeface="微软雅黑"/>
              </a:rPr>
              <a:t>员工管理制度</a:t>
            </a:r>
            <a:endParaRPr lang="zh-CN" altLang="en-US" sz="7200" b="1" dirty="0">
              <a:solidFill>
                <a:srgbClr val="31A5C2"/>
              </a:solidFill>
              <a:latin typeface="微软雅黑"/>
              <a:ea typeface="微软雅黑"/>
              <a:cs typeface="+mn-ea"/>
              <a:sym typeface="微软雅黑"/>
            </a:endParaRPr>
          </a:p>
        </p:txBody>
      </p:sp>
      <p:sp>
        <p:nvSpPr>
          <p:cNvPr id="58" name="文本框 45"/>
          <p:cNvSpPr txBox="1"/>
          <p:nvPr/>
        </p:nvSpPr>
        <p:spPr>
          <a:xfrm>
            <a:off x="6308955" y="4181562"/>
            <a:ext cx="1990050" cy="338554"/>
          </a:xfrm>
          <a:prstGeom prst="rect">
            <a:avLst/>
          </a:prstGeom>
          <a:noFill/>
        </p:spPr>
        <p:txBody>
          <a:bodyPr wrap="square" lIns="91440" tIns="45720" rIns="91440" bIns="45720"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汇报人：张三     </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endParaRPr>
          </a:p>
        </p:txBody>
      </p:sp>
      <p:grpSp>
        <p:nvGrpSpPr>
          <p:cNvPr id="9" name="组合 8">
            <a:extLst>
              <a:ext uri="{FF2B5EF4-FFF2-40B4-BE49-F238E27FC236}">
                <a16:creationId xmlns:a16="http://schemas.microsoft.com/office/drawing/2014/main" id="{DAB12CCC-4998-455F-A3D4-64E97C3F2F4B}"/>
              </a:ext>
            </a:extLst>
          </p:cNvPr>
          <p:cNvGrpSpPr/>
          <p:nvPr/>
        </p:nvGrpSpPr>
        <p:grpSpPr>
          <a:xfrm>
            <a:off x="6001403" y="4155455"/>
            <a:ext cx="343745" cy="343745"/>
            <a:chOff x="8834830" y="4148043"/>
            <a:chExt cx="443748" cy="443748"/>
          </a:xfrm>
        </p:grpSpPr>
        <p:sp>
          <p:nvSpPr>
            <p:cNvPr id="7" name="椭圆 6">
              <a:extLst>
                <a:ext uri="{FF2B5EF4-FFF2-40B4-BE49-F238E27FC236}">
                  <a16:creationId xmlns:a16="http://schemas.microsoft.com/office/drawing/2014/main" id="{B3577E23-B399-4816-B0C3-7D3A935209EC}"/>
                </a:ext>
              </a:extLst>
            </p:cNvPr>
            <p:cNvSpPr/>
            <p:nvPr/>
          </p:nvSpPr>
          <p:spPr>
            <a:xfrm>
              <a:off x="8834830" y="4148043"/>
              <a:ext cx="443748" cy="443748"/>
            </a:xfrm>
            <a:prstGeom prst="ellipse">
              <a:avLst/>
            </a:prstGeom>
            <a:solidFill>
              <a:srgbClr val="EEAA76"/>
            </a:solidFill>
            <a:ln>
              <a:solidFill>
                <a:srgbClr val="F3A0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businessman_57134">
              <a:extLst>
                <a:ext uri="{FF2B5EF4-FFF2-40B4-BE49-F238E27FC236}">
                  <a16:creationId xmlns:a16="http://schemas.microsoft.com/office/drawing/2014/main" id="{CB2EBF09-27E3-4B25-8274-B740416074B0}"/>
                </a:ext>
              </a:extLst>
            </p:cNvPr>
            <p:cNvSpPr>
              <a:spLocks noChangeAspect="1"/>
            </p:cNvSpPr>
            <p:nvPr/>
          </p:nvSpPr>
          <p:spPr bwMode="auto">
            <a:xfrm>
              <a:off x="8921902" y="4227140"/>
              <a:ext cx="269603" cy="294259"/>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chemeClr val="bg1"/>
            </a:solidFill>
            <a:ln>
              <a:noFill/>
            </a:ln>
          </p:spPr>
        </p:sp>
      </p:grpSp>
      <p:pic>
        <p:nvPicPr>
          <p:cNvPr id="29" name="图片 28">
            <a:extLst>
              <a:ext uri="{FF2B5EF4-FFF2-40B4-BE49-F238E27FC236}">
                <a16:creationId xmlns:a16="http://schemas.microsoft.com/office/drawing/2014/main" id="{E3D1EC78-F8FA-49E0-A92C-77B2F395562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rot="19550700">
            <a:off x="10840914" y="5440902"/>
            <a:ext cx="689594" cy="689594"/>
          </a:xfrm>
          <a:prstGeom prst="rect">
            <a:avLst/>
          </a:prstGeom>
          <a:ln w="38100">
            <a:solidFill>
              <a:schemeClr val="bg1"/>
            </a:solidFill>
          </a:ln>
          <a:effectLst>
            <a:outerShdw blurRad="50800" dist="38100" dir="2700000" algn="tl" rotWithShape="0">
              <a:prstClr val="black">
                <a:alpha val="40000"/>
              </a:prstClr>
            </a:outerShdw>
          </a:effectLst>
        </p:spPr>
      </p:pic>
      <p:pic>
        <p:nvPicPr>
          <p:cNvPr id="36" name="图片 35">
            <a:extLst>
              <a:ext uri="{FF2B5EF4-FFF2-40B4-BE49-F238E27FC236}">
                <a16:creationId xmlns:a16="http://schemas.microsoft.com/office/drawing/2014/main" id="{A9A300DC-3FB3-40AC-ABD1-C4C510506EE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869860" y="5231014"/>
            <a:ext cx="560426" cy="560426"/>
          </a:xfrm>
          <a:prstGeom prst="rect">
            <a:avLst/>
          </a:prstGeom>
          <a:ln w="38100">
            <a:solidFill>
              <a:schemeClr val="bg1"/>
            </a:solidFill>
          </a:ln>
          <a:effectLst>
            <a:outerShdw blurRad="50800" dist="38100" dir="2700000" algn="tl" rotWithShape="0">
              <a:prstClr val="black">
                <a:alpha val="40000"/>
              </a:prstClr>
            </a:outerShdw>
          </a:effectLst>
        </p:spPr>
      </p:pic>
      <p:grpSp>
        <p:nvGrpSpPr>
          <p:cNvPr id="10" name="组合 9">
            <a:extLst>
              <a:ext uri="{FF2B5EF4-FFF2-40B4-BE49-F238E27FC236}">
                <a16:creationId xmlns:a16="http://schemas.microsoft.com/office/drawing/2014/main" id="{70E4D62A-BA46-4465-AB08-2D42A73E31E1}"/>
              </a:ext>
            </a:extLst>
          </p:cNvPr>
          <p:cNvGrpSpPr/>
          <p:nvPr/>
        </p:nvGrpSpPr>
        <p:grpSpPr>
          <a:xfrm>
            <a:off x="8343850" y="4155455"/>
            <a:ext cx="343745" cy="343745"/>
            <a:chOff x="10374506" y="4148043"/>
            <a:chExt cx="443748" cy="443748"/>
          </a:xfrm>
        </p:grpSpPr>
        <p:sp>
          <p:nvSpPr>
            <p:cNvPr id="28" name="椭圆 27">
              <a:extLst>
                <a:ext uri="{FF2B5EF4-FFF2-40B4-BE49-F238E27FC236}">
                  <a16:creationId xmlns:a16="http://schemas.microsoft.com/office/drawing/2014/main" id="{CBBF1F84-DAE1-43C5-A4E1-26467BAB8427}"/>
                </a:ext>
              </a:extLst>
            </p:cNvPr>
            <p:cNvSpPr/>
            <p:nvPr/>
          </p:nvSpPr>
          <p:spPr>
            <a:xfrm>
              <a:off x="10374506" y="4148043"/>
              <a:ext cx="443748" cy="443748"/>
            </a:xfrm>
            <a:prstGeom prst="ellipse">
              <a:avLst/>
            </a:prstGeom>
            <a:solidFill>
              <a:srgbClr val="EEAA76"/>
            </a:solidFill>
            <a:ln>
              <a:solidFill>
                <a:srgbClr val="F3A0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wall-clock_65965">
              <a:extLst>
                <a:ext uri="{FF2B5EF4-FFF2-40B4-BE49-F238E27FC236}">
                  <a16:creationId xmlns:a16="http://schemas.microsoft.com/office/drawing/2014/main" id="{B4010011-5ED7-442C-B912-12884D53398D}"/>
                </a:ext>
              </a:extLst>
            </p:cNvPr>
            <p:cNvSpPr>
              <a:spLocks noChangeAspect="1"/>
            </p:cNvSpPr>
            <p:nvPr/>
          </p:nvSpPr>
          <p:spPr bwMode="auto">
            <a:xfrm>
              <a:off x="10443959" y="4217708"/>
              <a:ext cx="304842" cy="304418"/>
            </a:xfrm>
            <a:custGeom>
              <a:avLst/>
              <a:gdLst>
                <a:gd name="connsiteX0" fmla="*/ 304746 w 609473"/>
                <a:gd name="connsiteY0" fmla="*/ 148514 h 608627"/>
                <a:gd name="connsiteX1" fmla="*/ 288944 w 609473"/>
                <a:gd name="connsiteY1" fmla="*/ 164293 h 608627"/>
                <a:gd name="connsiteX2" fmla="*/ 288944 w 609473"/>
                <a:gd name="connsiteY2" fmla="*/ 268065 h 608627"/>
                <a:gd name="connsiteX3" fmla="*/ 265294 w 609473"/>
                <a:gd name="connsiteY3" fmla="*/ 304251 h 608627"/>
                <a:gd name="connsiteX4" fmla="*/ 304746 w 609473"/>
                <a:gd name="connsiteY4" fmla="*/ 343751 h 608627"/>
                <a:gd name="connsiteX5" fmla="*/ 340986 w 609473"/>
                <a:gd name="connsiteY5" fmla="*/ 320030 h 608627"/>
                <a:gd name="connsiteX6" fmla="*/ 476568 w 609473"/>
                <a:gd name="connsiteY6" fmla="*/ 320030 h 608627"/>
                <a:gd name="connsiteX7" fmla="*/ 492370 w 609473"/>
                <a:gd name="connsiteY7" fmla="*/ 304251 h 608627"/>
                <a:gd name="connsiteX8" fmla="*/ 476568 w 609473"/>
                <a:gd name="connsiteY8" fmla="*/ 288472 h 608627"/>
                <a:gd name="connsiteX9" fmla="*/ 340986 w 609473"/>
                <a:gd name="connsiteY9" fmla="*/ 288472 h 608627"/>
                <a:gd name="connsiteX10" fmla="*/ 320548 w 609473"/>
                <a:gd name="connsiteY10" fmla="*/ 268065 h 608627"/>
                <a:gd name="connsiteX11" fmla="*/ 320548 w 609473"/>
                <a:gd name="connsiteY11" fmla="*/ 164293 h 608627"/>
                <a:gd name="connsiteX12" fmla="*/ 304746 w 609473"/>
                <a:gd name="connsiteY12" fmla="*/ 148514 h 608627"/>
                <a:gd name="connsiteX13" fmla="*/ 304746 w 609473"/>
                <a:gd name="connsiteY13" fmla="*/ 65202 h 608627"/>
                <a:gd name="connsiteX14" fmla="*/ 474092 w 609473"/>
                <a:gd name="connsiteY14" fmla="*/ 135207 h 608627"/>
                <a:gd name="connsiteX15" fmla="*/ 544201 w 609473"/>
                <a:gd name="connsiteY15" fmla="*/ 304251 h 608627"/>
                <a:gd name="connsiteX16" fmla="*/ 474092 w 609473"/>
                <a:gd name="connsiteY16" fmla="*/ 473348 h 608627"/>
                <a:gd name="connsiteX17" fmla="*/ 304746 w 609473"/>
                <a:gd name="connsiteY17" fmla="*/ 543353 h 608627"/>
                <a:gd name="connsiteX18" fmla="*/ 135453 w 609473"/>
                <a:gd name="connsiteY18" fmla="*/ 473348 h 608627"/>
                <a:gd name="connsiteX19" fmla="*/ 65344 w 609473"/>
                <a:gd name="connsiteY19" fmla="*/ 304251 h 608627"/>
                <a:gd name="connsiteX20" fmla="*/ 135453 w 609473"/>
                <a:gd name="connsiteY20" fmla="*/ 135207 h 608627"/>
                <a:gd name="connsiteX21" fmla="*/ 304746 w 609473"/>
                <a:gd name="connsiteY21" fmla="*/ 65202 h 608627"/>
                <a:gd name="connsiteX22" fmla="*/ 304710 w 609473"/>
                <a:gd name="connsiteY22" fmla="*/ 44131 h 608627"/>
                <a:gd name="connsiteX23" fmla="*/ 203316 w 609473"/>
                <a:gd name="connsiteY23" fmla="*/ 64592 h 608627"/>
                <a:gd name="connsiteX24" fmla="*/ 120515 w 609473"/>
                <a:gd name="connsiteY24" fmla="*/ 120347 h 608627"/>
                <a:gd name="connsiteX25" fmla="*/ 64682 w 609473"/>
                <a:gd name="connsiteY25" fmla="*/ 203034 h 608627"/>
                <a:gd name="connsiteX26" fmla="*/ 44192 w 609473"/>
                <a:gd name="connsiteY26" fmla="*/ 304287 h 608627"/>
                <a:gd name="connsiteX27" fmla="*/ 64682 w 609473"/>
                <a:gd name="connsiteY27" fmla="*/ 405594 h 608627"/>
                <a:gd name="connsiteX28" fmla="*/ 120515 w 609473"/>
                <a:gd name="connsiteY28" fmla="*/ 488280 h 608627"/>
                <a:gd name="connsiteX29" fmla="*/ 203316 w 609473"/>
                <a:gd name="connsiteY29" fmla="*/ 544035 h 608627"/>
                <a:gd name="connsiteX30" fmla="*/ 304710 w 609473"/>
                <a:gd name="connsiteY30" fmla="*/ 564496 h 608627"/>
                <a:gd name="connsiteX31" fmla="*/ 406157 w 609473"/>
                <a:gd name="connsiteY31" fmla="*/ 544035 h 608627"/>
                <a:gd name="connsiteX32" fmla="*/ 488958 w 609473"/>
                <a:gd name="connsiteY32" fmla="*/ 488280 h 608627"/>
                <a:gd name="connsiteX33" fmla="*/ 544791 w 609473"/>
                <a:gd name="connsiteY33" fmla="*/ 405594 h 608627"/>
                <a:gd name="connsiteX34" fmla="*/ 565281 w 609473"/>
                <a:gd name="connsiteY34" fmla="*/ 304287 h 608627"/>
                <a:gd name="connsiteX35" fmla="*/ 544791 w 609473"/>
                <a:gd name="connsiteY35" fmla="*/ 203034 h 608627"/>
                <a:gd name="connsiteX36" fmla="*/ 488958 w 609473"/>
                <a:gd name="connsiteY36" fmla="*/ 120347 h 608627"/>
                <a:gd name="connsiteX37" fmla="*/ 406157 w 609473"/>
                <a:gd name="connsiteY37" fmla="*/ 64592 h 608627"/>
                <a:gd name="connsiteX38" fmla="*/ 304710 w 609473"/>
                <a:gd name="connsiteY38" fmla="*/ 44131 h 608627"/>
                <a:gd name="connsiteX39" fmla="*/ 304710 w 609473"/>
                <a:gd name="connsiteY39" fmla="*/ 0 h 608627"/>
                <a:gd name="connsiteX40" fmla="*/ 609473 w 609473"/>
                <a:gd name="connsiteY40" fmla="*/ 304287 h 608627"/>
                <a:gd name="connsiteX41" fmla="*/ 304710 w 609473"/>
                <a:gd name="connsiteY41" fmla="*/ 608627 h 608627"/>
                <a:gd name="connsiteX42" fmla="*/ 0 w 609473"/>
                <a:gd name="connsiteY42" fmla="*/ 304287 h 608627"/>
                <a:gd name="connsiteX43" fmla="*/ 304710 w 609473"/>
                <a:gd name="connsiteY43"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9473" h="608627">
                  <a:moveTo>
                    <a:pt x="304746" y="148514"/>
                  </a:moveTo>
                  <a:cubicBezTo>
                    <a:pt x="296055" y="148514"/>
                    <a:pt x="288944" y="155615"/>
                    <a:pt x="288944" y="164293"/>
                  </a:cubicBezTo>
                  <a:lnTo>
                    <a:pt x="288944" y="268065"/>
                  </a:lnTo>
                  <a:cubicBezTo>
                    <a:pt x="274986" y="274166"/>
                    <a:pt x="265294" y="288052"/>
                    <a:pt x="265294" y="304251"/>
                  </a:cubicBezTo>
                  <a:cubicBezTo>
                    <a:pt x="265294" y="326079"/>
                    <a:pt x="282939" y="343751"/>
                    <a:pt x="304746" y="343751"/>
                  </a:cubicBezTo>
                  <a:cubicBezTo>
                    <a:pt x="320970" y="343751"/>
                    <a:pt x="334876" y="334021"/>
                    <a:pt x="340986" y="320030"/>
                  </a:cubicBezTo>
                  <a:lnTo>
                    <a:pt x="476568" y="320030"/>
                  </a:lnTo>
                  <a:cubicBezTo>
                    <a:pt x="485259" y="320030"/>
                    <a:pt x="492370" y="312982"/>
                    <a:pt x="492370" y="304251"/>
                  </a:cubicBezTo>
                  <a:cubicBezTo>
                    <a:pt x="492370" y="295573"/>
                    <a:pt x="485259" y="288472"/>
                    <a:pt x="476568" y="288472"/>
                  </a:cubicBezTo>
                  <a:lnTo>
                    <a:pt x="340986" y="288472"/>
                  </a:lnTo>
                  <a:cubicBezTo>
                    <a:pt x="336983" y="279373"/>
                    <a:pt x="329714" y="272062"/>
                    <a:pt x="320548" y="268065"/>
                  </a:cubicBezTo>
                  <a:lnTo>
                    <a:pt x="320548" y="164293"/>
                  </a:lnTo>
                  <a:cubicBezTo>
                    <a:pt x="320548" y="155615"/>
                    <a:pt x="313490" y="148514"/>
                    <a:pt x="304746" y="148514"/>
                  </a:cubicBezTo>
                  <a:close/>
                  <a:moveTo>
                    <a:pt x="304746" y="65202"/>
                  </a:moveTo>
                  <a:cubicBezTo>
                    <a:pt x="368745" y="65202"/>
                    <a:pt x="428846" y="90027"/>
                    <a:pt x="474092" y="135207"/>
                  </a:cubicBezTo>
                  <a:cubicBezTo>
                    <a:pt x="519234" y="180335"/>
                    <a:pt x="544201" y="240400"/>
                    <a:pt x="544201" y="304251"/>
                  </a:cubicBezTo>
                  <a:cubicBezTo>
                    <a:pt x="544201" y="368156"/>
                    <a:pt x="519339" y="428168"/>
                    <a:pt x="474092" y="473348"/>
                  </a:cubicBezTo>
                  <a:cubicBezTo>
                    <a:pt x="428846" y="518423"/>
                    <a:pt x="368745" y="543353"/>
                    <a:pt x="304746" y="543353"/>
                  </a:cubicBezTo>
                  <a:cubicBezTo>
                    <a:pt x="240800" y="543353"/>
                    <a:pt x="180647" y="518423"/>
                    <a:pt x="135453" y="473348"/>
                  </a:cubicBezTo>
                  <a:cubicBezTo>
                    <a:pt x="90259" y="428168"/>
                    <a:pt x="65344" y="368156"/>
                    <a:pt x="65344" y="304251"/>
                  </a:cubicBezTo>
                  <a:cubicBezTo>
                    <a:pt x="65344" y="240400"/>
                    <a:pt x="90206" y="180335"/>
                    <a:pt x="135453" y="135207"/>
                  </a:cubicBezTo>
                  <a:cubicBezTo>
                    <a:pt x="180647" y="90080"/>
                    <a:pt x="240800" y="65202"/>
                    <a:pt x="304746" y="65202"/>
                  </a:cubicBezTo>
                  <a:close/>
                  <a:moveTo>
                    <a:pt x="304710" y="44131"/>
                  </a:moveTo>
                  <a:cubicBezTo>
                    <a:pt x="269525" y="44131"/>
                    <a:pt x="235393" y="51074"/>
                    <a:pt x="203316" y="64592"/>
                  </a:cubicBezTo>
                  <a:cubicBezTo>
                    <a:pt x="172344" y="77689"/>
                    <a:pt x="144481" y="96415"/>
                    <a:pt x="120515" y="120347"/>
                  </a:cubicBezTo>
                  <a:cubicBezTo>
                    <a:pt x="96549" y="144280"/>
                    <a:pt x="77797" y="172053"/>
                    <a:pt x="64682" y="203034"/>
                  </a:cubicBezTo>
                  <a:cubicBezTo>
                    <a:pt x="51040" y="235172"/>
                    <a:pt x="44192" y="269151"/>
                    <a:pt x="44192" y="304287"/>
                  </a:cubicBezTo>
                  <a:cubicBezTo>
                    <a:pt x="44192" y="339424"/>
                    <a:pt x="51145" y="373508"/>
                    <a:pt x="64682" y="405594"/>
                  </a:cubicBezTo>
                  <a:cubicBezTo>
                    <a:pt x="77797" y="436575"/>
                    <a:pt x="96549" y="464347"/>
                    <a:pt x="120515" y="488280"/>
                  </a:cubicBezTo>
                  <a:cubicBezTo>
                    <a:pt x="144481" y="512160"/>
                    <a:pt x="172292" y="530885"/>
                    <a:pt x="203316" y="544035"/>
                  </a:cubicBezTo>
                  <a:cubicBezTo>
                    <a:pt x="235499" y="557606"/>
                    <a:pt x="269525" y="564496"/>
                    <a:pt x="304710" y="564496"/>
                  </a:cubicBezTo>
                  <a:cubicBezTo>
                    <a:pt x="339895" y="564496"/>
                    <a:pt x="374027" y="557553"/>
                    <a:pt x="406157" y="544035"/>
                  </a:cubicBezTo>
                  <a:cubicBezTo>
                    <a:pt x="437181" y="530885"/>
                    <a:pt x="464992" y="512160"/>
                    <a:pt x="488958" y="488280"/>
                  </a:cubicBezTo>
                  <a:cubicBezTo>
                    <a:pt x="512872" y="464347"/>
                    <a:pt x="531623" y="436575"/>
                    <a:pt x="544791" y="405594"/>
                  </a:cubicBezTo>
                  <a:cubicBezTo>
                    <a:pt x="558381" y="373455"/>
                    <a:pt x="565281" y="339424"/>
                    <a:pt x="565281" y="304287"/>
                  </a:cubicBezTo>
                  <a:cubicBezTo>
                    <a:pt x="565281" y="269151"/>
                    <a:pt x="558328" y="235067"/>
                    <a:pt x="544791" y="203034"/>
                  </a:cubicBezTo>
                  <a:cubicBezTo>
                    <a:pt x="531623" y="172053"/>
                    <a:pt x="512872" y="144280"/>
                    <a:pt x="488958" y="120347"/>
                  </a:cubicBezTo>
                  <a:cubicBezTo>
                    <a:pt x="464992" y="96415"/>
                    <a:pt x="437181" y="77689"/>
                    <a:pt x="406157" y="64592"/>
                  </a:cubicBezTo>
                  <a:cubicBezTo>
                    <a:pt x="373974" y="50969"/>
                    <a:pt x="339895" y="44131"/>
                    <a:pt x="304710" y="44131"/>
                  </a:cubicBezTo>
                  <a:close/>
                  <a:moveTo>
                    <a:pt x="304710" y="0"/>
                  </a:moveTo>
                  <a:cubicBezTo>
                    <a:pt x="472999" y="0"/>
                    <a:pt x="609473" y="136285"/>
                    <a:pt x="609473" y="304287"/>
                  </a:cubicBezTo>
                  <a:cubicBezTo>
                    <a:pt x="609473" y="472342"/>
                    <a:pt x="472999" y="608627"/>
                    <a:pt x="304710" y="608627"/>
                  </a:cubicBezTo>
                  <a:cubicBezTo>
                    <a:pt x="136474" y="608627"/>
                    <a:pt x="0" y="472342"/>
                    <a:pt x="0" y="304287"/>
                  </a:cubicBezTo>
                  <a:cubicBezTo>
                    <a:pt x="0" y="136180"/>
                    <a:pt x="136474" y="0"/>
                    <a:pt x="304710" y="0"/>
                  </a:cubicBezTo>
                  <a:close/>
                </a:path>
              </a:pathLst>
            </a:custGeom>
            <a:solidFill>
              <a:schemeClr val="bg1"/>
            </a:solidFill>
            <a:ln>
              <a:noFill/>
            </a:ln>
          </p:spPr>
        </p:sp>
      </p:grpSp>
      <p:sp>
        <p:nvSpPr>
          <p:cNvPr id="8" name="矩形 7">
            <a:extLst>
              <a:ext uri="{FF2B5EF4-FFF2-40B4-BE49-F238E27FC236}">
                <a16:creationId xmlns:a16="http://schemas.microsoft.com/office/drawing/2014/main" id="{D4D85DFE-539D-4513-A90D-48DB1514E5D0}"/>
              </a:ext>
            </a:extLst>
          </p:cNvPr>
          <p:cNvSpPr/>
          <p:nvPr/>
        </p:nvSpPr>
        <p:spPr>
          <a:xfrm>
            <a:off x="8672282" y="4179813"/>
            <a:ext cx="2342308" cy="338554"/>
          </a:xfrm>
          <a:prstGeom prst="rect">
            <a:avLst/>
          </a:prstGeom>
        </p:spPr>
        <p:txBody>
          <a:bodyPr wrap="non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汇报时间：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2020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01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月</a:t>
            </a:r>
            <a:endParaRPr lang="zh-CN" altLang="en-US" sz="1600" dirty="0"/>
          </a:p>
        </p:txBody>
      </p:sp>
      <p:sp>
        <p:nvSpPr>
          <p:cNvPr id="52" name="矩形 51">
            <a:extLst>
              <a:ext uri="{FF2B5EF4-FFF2-40B4-BE49-F238E27FC236}">
                <a16:creationId xmlns:a16="http://schemas.microsoft.com/office/drawing/2014/main" id="{F8CB1CBB-6C40-49E8-B7BE-0E05FC7C11E1}"/>
              </a:ext>
            </a:extLst>
          </p:cNvPr>
          <p:cNvSpPr/>
          <p:nvPr/>
        </p:nvSpPr>
        <p:spPr>
          <a:xfrm rot="19238916">
            <a:off x="10667841" y="5157615"/>
            <a:ext cx="232453" cy="232453"/>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351D7D7E-E2C1-4CCE-8253-B3A64580FA10}"/>
              </a:ext>
            </a:extLst>
          </p:cNvPr>
          <p:cNvSpPr/>
          <p:nvPr/>
        </p:nvSpPr>
        <p:spPr>
          <a:xfrm rot="19076257">
            <a:off x="10016547" y="5939420"/>
            <a:ext cx="296343" cy="2963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93E2E993-C21B-4C61-8DE3-282846326202}"/>
              </a:ext>
            </a:extLst>
          </p:cNvPr>
          <p:cNvSpPr/>
          <p:nvPr/>
        </p:nvSpPr>
        <p:spPr>
          <a:xfrm>
            <a:off x="10672118" y="6055311"/>
            <a:ext cx="372476" cy="372476"/>
          </a:xfrm>
          <a:prstGeom prst="rect">
            <a:avLst/>
          </a:prstGeom>
          <a:solidFill>
            <a:srgbClr val="2F9FB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EE2BB87A-078A-4813-8ECB-BC893682DA00}"/>
              </a:ext>
            </a:extLst>
          </p:cNvPr>
          <p:cNvSpPr/>
          <p:nvPr/>
        </p:nvSpPr>
        <p:spPr>
          <a:xfrm rot="19238916">
            <a:off x="9900842" y="6008274"/>
            <a:ext cx="158632" cy="158632"/>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25640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childTnLst>
                              </p:cTn>
                            </p:par>
                            <p:par>
                              <p:cTn id="26" fill="hold">
                                <p:stCondLst>
                                  <p:cond delay="2000"/>
                                </p:stCondLst>
                                <p:childTnLst>
                                  <p:par>
                                    <p:cTn id="27" presetID="2" presetClass="entr" presetSubtype="12" fill="hold" grpId="0" nodeType="afterEffect" p14:presetBounceEnd="44000">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14:bounceEnd="44000">
                                          <p:cBhvr additive="base">
                                            <p:cTn id="29" dur="1000" fill="hold"/>
                                            <p:tgtEl>
                                              <p:spTgt spid="49"/>
                                            </p:tgtEl>
                                            <p:attrNameLst>
                                              <p:attrName>ppt_x</p:attrName>
                                            </p:attrNameLst>
                                          </p:cBhvr>
                                          <p:tavLst>
                                            <p:tav tm="0">
                                              <p:val>
                                                <p:strVal val="0-#ppt_w/2"/>
                                              </p:val>
                                            </p:tav>
                                            <p:tav tm="100000">
                                              <p:val>
                                                <p:strVal val="#ppt_x"/>
                                              </p:val>
                                            </p:tav>
                                          </p:tavLst>
                                        </p:anim>
                                        <p:anim calcmode="lin" valueType="num" p14:bounceEnd="44000">
                                          <p:cBhvr additive="base">
                                            <p:cTn id="30" dur="10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14:presetBounceEnd="44000">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14:bounceEnd="44000">
                                          <p:cBhvr additive="base">
                                            <p:cTn id="33" dur="1000" fill="hold"/>
                                            <p:tgtEl>
                                              <p:spTgt spid="53"/>
                                            </p:tgtEl>
                                            <p:attrNameLst>
                                              <p:attrName>ppt_x</p:attrName>
                                            </p:attrNameLst>
                                          </p:cBhvr>
                                          <p:tavLst>
                                            <p:tav tm="0">
                                              <p:val>
                                                <p:strVal val="0-#ppt_w/2"/>
                                              </p:val>
                                            </p:tav>
                                            <p:tav tm="100000">
                                              <p:val>
                                                <p:strVal val="#ppt_x"/>
                                              </p:val>
                                            </p:tav>
                                          </p:tavLst>
                                        </p:anim>
                                        <p:anim calcmode="lin" valueType="num" p14:bounceEnd="44000">
                                          <p:cBhvr additive="base">
                                            <p:cTn id="34" dur="10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14:presetBounceEnd="44000">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14:bounceEnd="44000">
                                          <p:cBhvr additive="base">
                                            <p:cTn id="37" dur="1000" fill="hold"/>
                                            <p:tgtEl>
                                              <p:spTgt spid="56"/>
                                            </p:tgtEl>
                                            <p:attrNameLst>
                                              <p:attrName>ppt_x</p:attrName>
                                            </p:attrNameLst>
                                          </p:cBhvr>
                                          <p:tavLst>
                                            <p:tav tm="0">
                                              <p:val>
                                                <p:strVal val="0-#ppt_w/2"/>
                                              </p:val>
                                            </p:tav>
                                            <p:tav tm="100000">
                                              <p:val>
                                                <p:strVal val="#ppt_x"/>
                                              </p:val>
                                            </p:tav>
                                          </p:tavLst>
                                        </p:anim>
                                        <p:anim calcmode="lin" valueType="num" p14:bounceEnd="44000">
                                          <p:cBhvr additive="base">
                                            <p:cTn id="38" dur="1000" fill="hold"/>
                                            <p:tgtEl>
                                              <p:spTgt spid="56"/>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8" fill="hold" grpId="0" nodeType="afterEffect" p14:presetBounceEnd="44000">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14:bounceEnd="44000">
                                          <p:cBhvr additive="base">
                                            <p:cTn id="42" dur="1000" fill="hold"/>
                                            <p:tgtEl>
                                              <p:spTgt spid="51"/>
                                            </p:tgtEl>
                                            <p:attrNameLst>
                                              <p:attrName>ppt_x</p:attrName>
                                            </p:attrNameLst>
                                          </p:cBhvr>
                                          <p:tavLst>
                                            <p:tav tm="0">
                                              <p:val>
                                                <p:strVal val="0-#ppt_w/2"/>
                                              </p:val>
                                            </p:tav>
                                            <p:tav tm="100000">
                                              <p:val>
                                                <p:strVal val="#ppt_x"/>
                                              </p:val>
                                            </p:tav>
                                          </p:tavLst>
                                        </p:anim>
                                        <p:anim calcmode="lin" valueType="num" p14:bounceEnd="44000">
                                          <p:cBhvr additive="base">
                                            <p:cTn id="43" dur="1000" fill="hold"/>
                                            <p:tgtEl>
                                              <p:spTgt spid="51"/>
                                            </p:tgtEl>
                                            <p:attrNameLst>
                                              <p:attrName>ppt_y</p:attrName>
                                            </p:attrNameLst>
                                          </p:cBhvr>
                                          <p:tavLst>
                                            <p:tav tm="0">
                                              <p:val>
                                                <p:strVal val="#ppt_y"/>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48" dur="2250" spd="-100000" fill="hold"/>
                                            <p:tgtEl>
                                              <p:spTgt spid="29"/>
                                            </p:tgtEl>
                                            <p:attrNameLst>
                                              <p:attrName>ppt_x</p:attrName>
                                              <p:attrName>ppt_y</p:attrName>
                                            </p:attrNameLst>
                                          </p:cBhvr>
                                          <p:rCtr x="-12852" y="13796"/>
                                        </p:animMotion>
                                      </p:childTnLst>
                                    </p:cTn>
                                  </p:par>
                                  <p:par>
                                    <p:cTn id="49" presetID="10" presetClass="entr" presetSubtype="0" fill="hold" grpId="0" nodeType="withEffect">
                                      <p:stCondLst>
                                        <p:cond delay="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53" dur="2000" spd="-100000" fill="hold"/>
                                            <p:tgtEl>
                                              <p:spTgt spid="12"/>
                                            </p:tgtEl>
                                            <p:attrNameLst>
                                              <p:attrName>ppt_x</p:attrName>
                                              <p:attrName>ppt_y</p:attrName>
                                            </p:attrNameLst>
                                          </p:cBhvr>
                                          <p:rCtr x="-5716" y="19583"/>
                                        </p:animMotion>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58" dur="2500" spd="-100000" fill="hold"/>
                                            <p:tgtEl>
                                              <p:spTgt spid="59"/>
                                            </p:tgtEl>
                                            <p:attrNameLst>
                                              <p:attrName>ppt_x</p:attrName>
                                              <p:attrName>ppt_y</p:attrName>
                                            </p:attrNameLst>
                                          </p:cBhvr>
                                          <p:rCtr x="-11029" y="10671"/>
                                        </p:animMotion>
                                      </p:childTnLst>
                                    </p:cTn>
                                  </p:par>
                                  <p:par>
                                    <p:cTn id="59" presetID="10"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63" dur="2000" spd="-100000" fill="hold"/>
                                            <p:tgtEl>
                                              <p:spTgt spid="52"/>
                                            </p:tgtEl>
                                            <p:attrNameLst>
                                              <p:attrName>ppt_x</p:attrName>
                                              <p:attrName>ppt_y</p:attrName>
                                            </p:attrNameLst>
                                          </p:cBhvr>
                                          <p:rCtr x="-10716" y="19606"/>
                                        </p:animMotion>
                                      </p:childTnLst>
                                    </p:cTn>
                                  </p:par>
                                  <p:par>
                                    <p:cTn id="64" presetID="10"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68" dur="2000" spd="-100000" fill="hold"/>
                                            <p:tgtEl>
                                              <p:spTgt spid="57"/>
                                            </p:tgtEl>
                                            <p:attrNameLst>
                                              <p:attrName>ppt_x</p:attrName>
                                              <p:attrName>ppt_y</p:attrName>
                                            </p:attrNameLst>
                                          </p:cBhvr>
                                          <p:rCtr x="-6576" y="13194"/>
                                        </p:animMotion>
                                      </p:childTnLst>
                                    </p:cTn>
                                  </p:par>
                                  <p:par>
                                    <p:cTn id="69" presetID="10" presetClass="entr" presetSubtype="0" fill="hold" grpId="0" nodeType="withEffect">
                                      <p:stCondLst>
                                        <p:cond delay="25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73" dur="2500" spd="-100000" fill="hold"/>
                                            <p:tgtEl>
                                              <p:spTgt spid="60"/>
                                            </p:tgtEl>
                                            <p:attrNameLst>
                                              <p:attrName>ppt_x</p:attrName>
                                              <p:attrName>ppt_y</p:attrName>
                                            </p:attrNameLst>
                                          </p:cBhvr>
                                          <p:rCtr x="-3268" y="6759"/>
                                        </p:animMotion>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78" dur="2250" spd="-100000" fill="hold"/>
                                            <p:tgtEl>
                                              <p:spTgt spid="36"/>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3" grpId="0" animBg="1"/>
          <p:bldP spid="45" grpId="0" animBg="1"/>
          <p:bldP spid="46" grpId="0" animBg="1"/>
          <p:bldP spid="47" grpId="0" animBg="1"/>
          <p:bldP spid="49" grpId="0" animBg="1"/>
          <p:bldP spid="56" grpId="0" animBg="1"/>
          <p:bldP spid="51" grpId="0"/>
          <p:bldP spid="52" grpId="0" animBg="1"/>
          <p:bldP spid="52" grpId="1" animBg="1"/>
          <p:bldP spid="57" grpId="0" animBg="1"/>
          <p:bldP spid="57" grpId="1" animBg="1"/>
          <p:bldP spid="59" grpId="0" animBg="1"/>
          <p:bldP spid="59" grpId="1" animBg="1"/>
          <p:bldP spid="60" grpId="0" animBg="1"/>
          <p:bldP spid="6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childTnLst>
                              </p:cTn>
                            </p:par>
                            <p:par>
                              <p:cTn id="26" fill="hold">
                                <p:stCondLst>
                                  <p:cond delay="2000"/>
                                </p:stCondLst>
                                <p:childTnLst>
                                  <p:par>
                                    <p:cTn id="27" presetID="2" presetClass="entr" presetSubtype="12"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1000" fill="hold"/>
                                            <p:tgtEl>
                                              <p:spTgt spid="49"/>
                                            </p:tgtEl>
                                            <p:attrNameLst>
                                              <p:attrName>ppt_x</p:attrName>
                                            </p:attrNameLst>
                                          </p:cBhvr>
                                          <p:tavLst>
                                            <p:tav tm="0">
                                              <p:val>
                                                <p:strVal val="0-#ppt_w/2"/>
                                              </p:val>
                                            </p:tav>
                                            <p:tav tm="100000">
                                              <p:val>
                                                <p:strVal val="#ppt_x"/>
                                              </p:val>
                                            </p:tav>
                                          </p:tavLst>
                                        </p:anim>
                                        <p:anim calcmode="lin" valueType="num">
                                          <p:cBhvr additive="base">
                                            <p:cTn id="30" dur="10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1000" fill="hold"/>
                                            <p:tgtEl>
                                              <p:spTgt spid="53"/>
                                            </p:tgtEl>
                                            <p:attrNameLst>
                                              <p:attrName>ppt_x</p:attrName>
                                            </p:attrNameLst>
                                          </p:cBhvr>
                                          <p:tavLst>
                                            <p:tav tm="0">
                                              <p:val>
                                                <p:strVal val="0-#ppt_w/2"/>
                                              </p:val>
                                            </p:tav>
                                            <p:tav tm="100000">
                                              <p:val>
                                                <p:strVal val="#ppt_x"/>
                                              </p:val>
                                            </p:tav>
                                          </p:tavLst>
                                        </p:anim>
                                        <p:anim calcmode="lin" valueType="num">
                                          <p:cBhvr additive="base">
                                            <p:cTn id="34" dur="10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1000" fill="hold"/>
                                            <p:tgtEl>
                                              <p:spTgt spid="56"/>
                                            </p:tgtEl>
                                            <p:attrNameLst>
                                              <p:attrName>ppt_x</p:attrName>
                                            </p:attrNameLst>
                                          </p:cBhvr>
                                          <p:tavLst>
                                            <p:tav tm="0">
                                              <p:val>
                                                <p:strVal val="0-#ppt_w/2"/>
                                              </p:val>
                                            </p:tav>
                                            <p:tav tm="100000">
                                              <p:val>
                                                <p:strVal val="#ppt_x"/>
                                              </p:val>
                                            </p:tav>
                                          </p:tavLst>
                                        </p:anim>
                                        <p:anim calcmode="lin" valueType="num">
                                          <p:cBhvr additive="base">
                                            <p:cTn id="38" dur="1000" fill="hold"/>
                                            <p:tgtEl>
                                              <p:spTgt spid="56"/>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8"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0-#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48" dur="2250" spd="-100000" fill="hold"/>
                                            <p:tgtEl>
                                              <p:spTgt spid="29"/>
                                            </p:tgtEl>
                                            <p:attrNameLst>
                                              <p:attrName>ppt_x</p:attrName>
                                              <p:attrName>ppt_y</p:attrName>
                                            </p:attrNameLst>
                                          </p:cBhvr>
                                          <p:rCtr x="-12852" y="13796"/>
                                        </p:animMotion>
                                      </p:childTnLst>
                                    </p:cTn>
                                  </p:par>
                                  <p:par>
                                    <p:cTn id="49" presetID="10" presetClass="entr" presetSubtype="0" fill="hold" grpId="0" nodeType="withEffect">
                                      <p:stCondLst>
                                        <p:cond delay="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53" dur="2000" spd="-100000" fill="hold"/>
                                            <p:tgtEl>
                                              <p:spTgt spid="12"/>
                                            </p:tgtEl>
                                            <p:attrNameLst>
                                              <p:attrName>ppt_x</p:attrName>
                                              <p:attrName>ppt_y</p:attrName>
                                            </p:attrNameLst>
                                          </p:cBhvr>
                                          <p:rCtr x="-5716" y="19583"/>
                                        </p:animMotion>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58" dur="2500" spd="-100000" fill="hold"/>
                                            <p:tgtEl>
                                              <p:spTgt spid="59"/>
                                            </p:tgtEl>
                                            <p:attrNameLst>
                                              <p:attrName>ppt_x</p:attrName>
                                              <p:attrName>ppt_y</p:attrName>
                                            </p:attrNameLst>
                                          </p:cBhvr>
                                          <p:rCtr x="-11029" y="10671"/>
                                        </p:animMotion>
                                      </p:childTnLst>
                                    </p:cTn>
                                  </p:par>
                                  <p:par>
                                    <p:cTn id="59" presetID="10"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63" dur="2000" spd="-100000" fill="hold"/>
                                            <p:tgtEl>
                                              <p:spTgt spid="52"/>
                                            </p:tgtEl>
                                            <p:attrNameLst>
                                              <p:attrName>ppt_x</p:attrName>
                                              <p:attrName>ppt_y</p:attrName>
                                            </p:attrNameLst>
                                          </p:cBhvr>
                                          <p:rCtr x="-10716" y="19606"/>
                                        </p:animMotion>
                                      </p:childTnLst>
                                    </p:cTn>
                                  </p:par>
                                  <p:par>
                                    <p:cTn id="64" presetID="10"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68" dur="2000" spd="-100000" fill="hold"/>
                                            <p:tgtEl>
                                              <p:spTgt spid="57"/>
                                            </p:tgtEl>
                                            <p:attrNameLst>
                                              <p:attrName>ppt_x</p:attrName>
                                              <p:attrName>ppt_y</p:attrName>
                                            </p:attrNameLst>
                                          </p:cBhvr>
                                          <p:rCtr x="-6576" y="13194"/>
                                        </p:animMotion>
                                      </p:childTnLst>
                                    </p:cTn>
                                  </p:par>
                                  <p:par>
                                    <p:cTn id="69" presetID="10" presetClass="entr" presetSubtype="0" fill="hold" grpId="0" nodeType="withEffect">
                                      <p:stCondLst>
                                        <p:cond delay="25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73" dur="2500" spd="-100000" fill="hold"/>
                                            <p:tgtEl>
                                              <p:spTgt spid="60"/>
                                            </p:tgtEl>
                                            <p:attrNameLst>
                                              <p:attrName>ppt_x</p:attrName>
                                              <p:attrName>ppt_y</p:attrName>
                                            </p:attrNameLst>
                                          </p:cBhvr>
                                          <p:rCtr x="-3268" y="6759"/>
                                        </p:animMotion>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78" dur="2250" spd="-100000" fill="hold"/>
                                            <p:tgtEl>
                                              <p:spTgt spid="36"/>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3" grpId="0" animBg="1"/>
          <p:bldP spid="45" grpId="0" animBg="1"/>
          <p:bldP spid="46" grpId="0" animBg="1"/>
          <p:bldP spid="47" grpId="0" animBg="1"/>
          <p:bldP spid="49" grpId="0" animBg="1"/>
          <p:bldP spid="56" grpId="0" animBg="1"/>
          <p:bldP spid="51" grpId="0"/>
          <p:bldP spid="52" grpId="0" animBg="1"/>
          <p:bldP spid="52" grpId="1" animBg="1"/>
          <p:bldP spid="57" grpId="0" animBg="1"/>
          <p:bldP spid="57" grpId="1" animBg="1"/>
          <p:bldP spid="59" grpId="0" animBg="1"/>
          <p:bldP spid="59" grpId="1" animBg="1"/>
          <p:bldP spid="60" grpId="0" animBg="1"/>
          <p:bldP spid="60" grpId="1"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723332" y="931617"/>
            <a:ext cx="10429164" cy="4994765"/>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第十六条 有下列情形之一的，公司可以解除劳动合同，但应当提前三十日以书面形式通知员工本人： </a:t>
            </a:r>
          </a:p>
          <a:p>
            <a:pPr>
              <a:lnSpc>
                <a:spcPct val="200000"/>
              </a:lnSpc>
            </a:pPr>
            <a:r>
              <a:rPr lang="zh-CN" altLang="en-US">
                <a:latin typeface="微软雅黑" panose="020B0503020204020204" pitchFamily="34" charset="-122"/>
                <a:ea typeface="微软雅黑" panose="020B0503020204020204" pitchFamily="34" charset="-122"/>
              </a:rPr>
              <a:t>        一、 员工患病或者非因工负伤，医疗期满后，不能从事原工作也不能从事由公司安排的工作的； </a:t>
            </a:r>
          </a:p>
          <a:p>
            <a:pPr>
              <a:lnSpc>
                <a:spcPct val="200000"/>
              </a:lnSpc>
            </a:pPr>
            <a:r>
              <a:rPr lang="zh-CN" altLang="en-US">
                <a:latin typeface="微软雅黑" panose="020B0503020204020204" pitchFamily="34" charset="-122"/>
                <a:ea typeface="微软雅黑" panose="020B0503020204020204" pitchFamily="34" charset="-122"/>
              </a:rPr>
              <a:t>        二、 员工不能胜任工作，经过培训或者调整工作岗位，仍不能胜任工作的； </a:t>
            </a:r>
          </a:p>
          <a:p>
            <a:pPr>
              <a:lnSpc>
                <a:spcPct val="200000"/>
              </a:lnSpc>
            </a:pPr>
            <a:r>
              <a:rPr lang="zh-CN" altLang="en-US">
                <a:latin typeface="微软雅黑" panose="020B0503020204020204" pitchFamily="34" charset="-122"/>
                <a:ea typeface="微软雅黑" panose="020B0503020204020204" pitchFamily="34" charset="-122"/>
              </a:rPr>
              <a:t>        三、劳动合同订立时所依据的客观情况发生重大变化，致使原劳动合同无法履行，经公司与员工协商不能就变更劳动合同达成协议的。 </a:t>
            </a:r>
          </a:p>
          <a:p>
            <a:pPr>
              <a:lnSpc>
                <a:spcPct val="200000"/>
              </a:lnSpc>
            </a:pPr>
            <a:r>
              <a:rPr lang="zh-CN" altLang="en-US">
                <a:latin typeface="微软雅黑" panose="020B0503020204020204" pitchFamily="34" charset="-122"/>
                <a:ea typeface="微软雅黑" panose="020B0503020204020204" pitchFamily="34" charset="-122"/>
              </a:rPr>
              <a:t>        第十七条 员工辞职，须解除劳动合同，应当提前三十日以书面形式向公司提出申请核准，在未被核准前不得离职，擅自离职者以旷工论处。离职员工必须按公司规定办妥离职手续后，方可离职；否则，公司有权追究其法律责任。   </a:t>
            </a:r>
          </a:p>
        </p:txBody>
      </p:sp>
    </p:spTree>
    <p:extLst>
      <p:ext uri="{BB962C8B-B14F-4D97-AF65-F5344CB8AC3E}">
        <p14:creationId xmlns:p14="http://schemas.microsoft.com/office/powerpoint/2010/main" val="10874270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10"/>
          <p:cNvSpPr txBox="1"/>
          <p:nvPr/>
        </p:nvSpPr>
        <p:spPr>
          <a:xfrm>
            <a:off x="3896914" y="2039371"/>
            <a:ext cx="7767705" cy="2352954"/>
          </a:xfrm>
          <a:prstGeom prst="rect">
            <a:avLst/>
          </a:prstGeom>
        </p:spPr>
        <p:txBody>
          <a:bodyPr wrap="square" lIns="68580" tIns="34291" rIns="68580" bIns="34291" anchor="ctr" anchorCtr="1">
            <a:spAutoFit/>
          </a:bodyPr>
          <a:lstStyle>
            <a:defPPr>
              <a:defRPr lang="zh-CN"/>
            </a:defPPr>
            <a:lvl1pPr algn="ctr">
              <a:lnSpc>
                <a:spcPct val="130000"/>
              </a:lnSpc>
              <a:defRPr sz="6600">
                <a:solidFill>
                  <a:srgbClr val="F19070"/>
                </a:solidFill>
                <a:latin typeface="时尚中黑简体" panose="01010104010101010101" pitchFamily="2" charset="-122"/>
                <a:ea typeface="时尚中黑简体" panose="01010104010101010101" pitchFamily="2" charset="-122"/>
              </a:defRPr>
            </a:lvl1pPr>
          </a:lstStyle>
          <a:p>
            <a:r>
              <a:rPr lang="zh-CN" altLang="en-US" sz="6000" b="1">
                <a:solidFill>
                  <a:srgbClr val="2F9FBB"/>
                </a:solidFill>
              </a:rPr>
              <a:t>第三章</a:t>
            </a:r>
            <a:endParaRPr lang="en-US" altLang="zh-CN" sz="6000" b="1">
              <a:solidFill>
                <a:srgbClr val="2F9FBB"/>
              </a:solidFill>
            </a:endParaRPr>
          </a:p>
          <a:p>
            <a:r>
              <a:rPr lang="zh-CN" altLang="en-US" sz="6000" b="1">
                <a:solidFill>
                  <a:srgbClr val="2F9FBB"/>
                </a:solidFill>
              </a:rPr>
              <a:t>工作岗位的确定和调动</a:t>
            </a:r>
            <a:endParaRPr lang="zh-CN" altLang="en-US" sz="6000" b="1" dirty="0">
              <a:solidFill>
                <a:srgbClr val="2F9FBB"/>
              </a:solidFill>
            </a:endParaRPr>
          </a:p>
        </p:txBody>
      </p:sp>
      <p:sp>
        <p:nvSpPr>
          <p:cNvPr id="38" name="Freeform 5">
            <a:extLst>
              <a:ext uri="{FF2B5EF4-FFF2-40B4-BE49-F238E27FC236}">
                <a16:creationId xmlns:a16="http://schemas.microsoft.com/office/drawing/2014/main" id="{4E322AB4-AA47-4E2D-83F0-5EA2A0F6618C}"/>
              </a:ext>
            </a:extLst>
          </p:cNvPr>
          <p:cNvSpPr>
            <a:spLocks/>
          </p:cNvSpPr>
          <p:nvPr/>
        </p:nvSpPr>
        <p:spPr bwMode="auto">
          <a:xfrm>
            <a:off x="112292" y="2842358"/>
            <a:ext cx="2972651" cy="2976324"/>
          </a:xfrm>
          <a:custGeom>
            <a:avLst/>
            <a:gdLst>
              <a:gd name="T0" fmla="*/ 809 w 1619"/>
              <a:gd name="T1" fmla="*/ 1621 h 1621"/>
              <a:gd name="T2" fmla="*/ 0 w 1619"/>
              <a:gd name="T3" fmla="*/ 810 h 1621"/>
              <a:gd name="T4" fmla="*/ 809 w 1619"/>
              <a:gd name="T5" fmla="*/ 0 h 1621"/>
              <a:gd name="T6" fmla="*/ 1619 w 1619"/>
              <a:gd name="T7" fmla="*/ 810 h 1621"/>
              <a:gd name="T8" fmla="*/ 809 w 1619"/>
              <a:gd name="T9" fmla="*/ 1621 h 1621"/>
            </a:gdLst>
            <a:ahLst/>
            <a:cxnLst>
              <a:cxn ang="0">
                <a:pos x="T0" y="T1"/>
              </a:cxn>
              <a:cxn ang="0">
                <a:pos x="T2" y="T3"/>
              </a:cxn>
              <a:cxn ang="0">
                <a:pos x="T4" y="T5"/>
              </a:cxn>
              <a:cxn ang="0">
                <a:pos x="T6" y="T7"/>
              </a:cxn>
              <a:cxn ang="0">
                <a:pos x="T8" y="T9"/>
              </a:cxn>
            </a:cxnLst>
            <a:rect l="0" t="0" r="r" b="b"/>
            <a:pathLst>
              <a:path w="1619" h="1621">
                <a:moveTo>
                  <a:pt x="809" y="1621"/>
                </a:moveTo>
                <a:lnTo>
                  <a:pt x="0" y="810"/>
                </a:lnTo>
                <a:lnTo>
                  <a:pt x="809" y="0"/>
                </a:lnTo>
                <a:lnTo>
                  <a:pt x="1619" y="810"/>
                </a:lnTo>
                <a:lnTo>
                  <a:pt x="809" y="1621"/>
                </a:lnTo>
                <a:close/>
              </a:path>
            </a:pathLst>
          </a:custGeom>
          <a:solidFill>
            <a:srgbClr val="F68735"/>
          </a:solidFill>
          <a:ln>
            <a:noFill/>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39" name="Freeform 6">
            <a:extLst>
              <a:ext uri="{FF2B5EF4-FFF2-40B4-BE49-F238E27FC236}">
                <a16:creationId xmlns:a16="http://schemas.microsoft.com/office/drawing/2014/main" id="{AF615B23-FD1C-4236-9B95-907EC71F24E7}"/>
              </a:ext>
            </a:extLst>
          </p:cNvPr>
          <p:cNvSpPr>
            <a:spLocks/>
          </p:cNvSpPr>
          <p:nvPr/>
        </p:nvSpPr>
        <p:spPr bwMode="auto">
          <a:xfrm>
            <a:off x="157912" y="5878320"/>
            <a:ext cx="2972651" cy="2974487"/>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F3A084"/>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7">
            <a:extLst>
              <a:ext uri="{FF2B5EF4-FFF2-40B4-BE49-F238E27FC236}">
                <a16:creationId xmlns:a16="http://schemas.microsoft.com/office/drawing/2014/main" id="{2F38B6B8-DC63-4115-9EF3-44D3C51F25A6}"/>
              </a:ext>
            </a:extLst>
          </p:cNvPr>
          <p:cNvSpPr>
            <a:spLocks/>
          </p:cNvSpPr>
          <p:nvPr/>
        </p:nvSpPr>
        <p:spPr bwMode="auto">
          <a:xfrm>
            <a:off x="1643320" y="4389242"/>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301">
            <a:extLst>
              <a:ext uri="{FF2B5EF4-FFF2-40B4-BE49-F238E27FC236}">
                <a16:creationId xmlns:a16="http://schemas.microsoft.com/office/drawing/2014/main" id="{2EDA0412-2D4B-4351-838A-03DF07421ED7}"/>
              </a:ext>
            </a:extLst>
          </p:cNvPr>
          <p:cNvSpPr>
            <a:spLocks/>
          </p:cNvSpPr>
          <p:nvPr/>
        </p:nvSpPr>
        <p:spPr bwMode="auto">
          <a:xfrm>
            <a:off x="2068281" y="3362894"/>
            <a:ext cx="1933456" cy="1935252"/>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nvGrpSpPr>
          <p:cNvPr id="44" name="组合 43">
            <a:extLst>
              <a:ext uri="{FF2B5EF4-FFF2-40B4-BE49-F238E27FC236}">
                <a16:creationId xmlns:a16="http://schemas.microsoft.com/office/drawing/2014/main" id="{67103293-9DFA-40EF-8DF5-572E196C9954}"/>
              </a:ext>
            </a:extLst>
          </p:cNvPr>
          <p:cNvGrpSpPr/>
          <p:nvPr/>
        </p:nvGrpSpPr>
        <p:grpSpPr>
          <a:xfrm>
            <a:off x="-964341" y="3764159"/>
            <a:ext cx="4225715" cy="4228325"/>
            <a:chOff x="265239" y="1114832"/>
            <a:chExt cx="2796817" cy="2798546"/>
          </a:xfrm>
          <a:effectLst>
            <a:outerShdw blurRad="381000" dist="101600" dir="2700000" algn="ctr" rotWithShape="0">
              <a:srgbClr val="000000">
                <a:alpha val="30000"/>
              </a:srgbClr>
            </a:outerShdw>
          </a:effectLst>
        </p:grpSpPr>
        <p:sp>
          <p:nvSpPr>
            <p:cNvPr id="45" name="Freeform 3297">
              <a:extLst>
                <a:ext uri="{FF2B5EF4-FFF2-40B4-BE49-F238E27FC236}">
                  <a16:creationId xmlns:a16="http://schemas.microsoft.com/office/drawing/2014/main" id="{9F24EE19-626E-4CDB-9ED9-1D35F4993341}"/>
                </a:ext>
              </a:extLst>
            </p:cNvPr>
            <p:cNvSpPr>
              <a:spLocks/>
            </p:cNvSpPr>
            <p:nvPr/>
          </p:nvSpPr>
          <p:spPr bwMode="auto">
            <a:xfrm>
              <a:off x="265239" y="1114832"/>
              <a:ext cx="2796817" cy="2798546"/>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solidFill>
              <a:srgbClr val="FFFFFF"/>
            </a:solidFill>
            <a:ln>
              <a:noFill/>
            </a:ln>
            <a:effectLst>
              <a:outerShdw blurRad="444500" dist="63500" dir="2700000" algn="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3297">
              <a:extLst>
                <a:ext uri="{FF2B5EF4-FFF2-40B4-BE49-F238E27FC236}">
                  <a16:creationId xmlns:a16="http://schemas.microsoft.com/office/drawing/2014/main" id="{E7FA491C-572B-4DA8-86BD-7A2D8DF795A0}"/>
                </a:ext>
              </a:extLst>
            </p:cNvPr>
            <p:cNvSpPr>
              <a:spLocks/>
            </p:cNvSpPr>
            <p:nvPr/>
          </p:nvSpPr>
          <p:spPr bwMode="auto">
            <a:xfrm>
              <a:off x="381083" y="1211088"/>
              <a:ext cx="2580144" cy="2581737"/>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7" name="Freeform 3301">
            <a:extLst>
              <a:ext uri="{FF2B5EF4-FFF2-40B4-BE49-F238E27FC236}">
                <a16:creationId xmlns:a16="http://schemas.microsoft.com/office/drawing/2014/main" id="{233FA04A-6616-46D2-A60D-7E363091F0CE}"/>
              </a:ext>
            </a:extLst>
          </p:cNvPr>
          <p:cNvSpPr>
            <a:spLocks/>
          </p:cNvSpPr>
          <p:nvPr/>
        </p:nvSpPr>
        <p:spPr bwMode="auto">
          <a:xfrm>
            <a:off x="2093775" y="6243213"/>
            <a:ext cx="2374773" cy="2376981"/>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6">
            <a:extLst>
              <a:ext uri="{FF2B5EF4-FFF2-40B4-BE49-F238E27FC236}">
                <a16:creationId xmlns:a16="http://schemas.microsoft.com/office/drawing/2014/main" id="{86166C35-1261-4C22-9F85-A66E4322BDD3}"/>
              </a:ext>
            </a:extLst>
          </p:cNvPr>
          <p:cNvSpPr>
            <a:spLocks/>
          </p:cNvSpPr>
          <p:nvPr/>
        </p:nvSpPr>
        <p:spPr bwMode="auto">
          <a:xfrm>
            <a:off x="10164718" y="-449220"/>
            <a:ext cx="1449900" cy="1450796"/>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EEAA76"/>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7">
            <a:extLst>
              <a:ext uri="{FF2B5EF4-FFF2-40B4-BE49-F238E27FC236}">
                <a16:creationId xmlns:a16="http://schemas.microsoft.com/office/drawing/2014/main" id="{CB61B23B-1AD4-4A16-9D54-207FE5FC0548}"/>
              </a:ext>
            </a:extLst>
          </p:cNvPr>
          <p:cNvSpPr>
            <a:spLocks/>
          </p:cNvSpPr>
          <p:nvPr/>
        </p:nvSpPr>
        <p:spPr bwMode="auto">
          <a:xfrm>
            <a:off x="11185711" y="-622779"/>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矩形 50">
            <a:extLst>
              <a:ext uri="{FF2B5EF4-FFF2-40B4-BE49-F238E27FC236}">
                <a16:creationId xmlns:a16="http://schemas.microsoft.com/office/drawing/2014/main" id="{91A0F339-62FB-4B87-A363-8E727FA99CE1}"/>
              </a:ext>
            </a:extLst>
          </p:cNvPr>
          <p:cNvSpPr/>
          <p:nvPr/>
        </p:nvSpPr>
        <p:spPr>
          <a:xfrm rot="17253155">
            <a:off x="9746643" y="4981319"/>
            <a:ext cx="666875" cy="666875"/>
          </a:xfrm>
          <a:prstGeom prst="rect">
            <a:avLst/>
          </a:prstGeom>
          <a:solidFill>
            <a:srgbClr val="F68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2" name="图片 51">
            <a:extLst>
              <a:ext uri="{FF2B5EF4-FFF2-40B4-BE49-F238E27FC236}">
                <a16:creationId xmlns:a16="http://schemas.microsoft.com/office/drawing/2014/main" id="{39A69BB0-1D4F-4FA7-B164-CA0F3FDF4BE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rot="19550700">
            <a:off x="10840914" y="5440902"/>
            <a:ext cx="689594" cy="689594"/>
          </a:xfrm>
          <a:prstGeom prst="rect">
            <a:avLst/>
          </a:prstGeom>
          <a:ln w="38100">
            <a:solidFill>
              <a:schemeClr val="bg1"/>
            </a:solidFill>
          </a:ln>
          <a:effectLst>
            <a:outerShdw blurRad="50800" dist="38100" dir="2700000" algn="tl" rotWithShape="0">
              <a:prstClr val="black">
                <a:alpha val="40000"/>
              </a:prstClr>
            </a:outerShdw>
          </a:effectLst>
        </p:spPr>
      </p:pic>
      <p:pic>
        <p:nvPicPr>
          <p:cNvPr id="53" name="图片 52">
            <a:extLst>
              <a:ext uri="{FF2B5EF4-FFF2-40B4-BE49-F238E27FC236}">
                <a16:creationId xmlns:a16="http://schemas.microsoft.com/office/drawing/2014/main" id="{A9455051-F71D-4AFB-88CE-640E617E70F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869860" y="5231014"/>
            <a:ext cx="560426" cy="560426"/>
          </a:xfrm>
          <a:prstGeom prst="rect">
            <a:avLst/>
          </a:prstGeom>
          <a:ln w="38100">
            <a:solidFill>
              <a:schemeClr val="bg1"/>
            </a:solidFill>
          </a:ln>
          <a:effectLst>
            <a:outerShdw blurRad="50800" dist="38100" dir="2700000" algn="tl" rotWithShape="0">
              <a:prstClr val="black">
                <a:alpha val="40000"/>
              </a:prstClr>
            </a:outerShdw>
          </a:effectLst>
        </p:spPr>
      </p:pic>
      <p:sp>
        <p:nvSpPr>
          <p:cNvPr id="54" name="矩形 53">
            <a:extLst>
              <a:ext uri="{FF2B5EF4-FFF2-40B4-BE49-F238E27FC236}">
                <a16:creationId xmlns:a16="http://schemas.microsoft.com/office/drawing/2014/main" id="{C8C839F9-6BC3-47CE-B244-63899A703384}"/>
              </a:ext>
            </a:extLst>
          </p:cNvPr>
          <p:cNvSpPr/>
          <p:nvPr/>
        </p:nvSpPr>
        <p:spPr>
          <a:xfrm rot="19238916">
            <a:off x="10667841" y="5157615"/>
            <a:ext cx="232453" cy="232453"/>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C755396-15AE-4003-B12A-3DA69D016DC3}"/>
              </a:ext>
            </a:extLst>
          </p:cNvPr>
          <p:cNvSpPr/>
          <p:nvPr/>
        </p:nvSpPr>
        <p:spPr>
          <a:xfrm rot="19076257">
            <a:off x="10016547" y="5939420"/>
            <a:ext cx="296343" cy="2963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6D16E0-49AF-409D-955A-FC1A267FC97D}"/>
              </a:ext>
            </a:extLst>
          </p:cNvPr>
          <p:cNvSpPr/>
          <p:nvPr/>
        </p:nvSpPr>
        <p:spPr>
          <a:xfrm>
            <a:off x="10672118" y="6055311"/>
            <a:ext cx="372476" cy="372476"/>
          </a:xfrm>
          <a:prstGeom prst="rect">
            <a:avLst/>
          </a:prstGeom>
          <a:solidFill>
            <a:srgbClr val="2F9FB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8D7B2E9-5D81-4F01-9276-F6F67326F286}"/>
              </a:ext>
            </a:extLst>
          </p:cNvPr>
          <p:cNvSpPr/>
          <p:nvPr/>
        </p:nvSpPr>
        <p:spPr>
          <a:xfrm rot="19238916">
            <a:off x="9900842" y="6008274"/>
            <a:ext cx="158632" cy="158632"/>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020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14:presetBounceEnd="44000">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14:bounceEnd="44000">
                                          <p:cBhvr additive="base">
                                            <p:cTn id="25" dur="1000" fill="hold"/>
                                            <p:tgtEl>
                                              <p:spTgt spid="43"/>
                                            </p:tgtEl>
                                            <p:attrNameLst>
                                              <p:attrName>ppt_x</p:attrName>
                                            </p:attrNameLst>
                                          </p:cBhvr>
                                          <p:tavLst>
                                            <p:tav tm="0">
                                              <p:val>
                                                <p:strVal val="0-#ppt_w/2"/>
                                              </p:val>
                                            </p:tav>
                                            <p:tav tm="100000">
                                              <p:val>
                                                <p:strVal val="#ppt_x"/>
                                              </p:val>
                                            </p:tav>
                                          </p:tavLst>
                                        </p:anim>
                                        <p:anim calcmode="lin" valueType="num" p14:bounceEnd="44000">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14:presetBounceEnd="44000">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14:bounceEnd="44000">
                                          <p:cBhvr additive="base">
                                            <p:cTn id="29" dur="1000" fill="hold"/>
                                            <p:tgtEl>
                                              <p:spTgt spid="44"/>
                                            </p:tgtEl>
                                            <p:attrNameLst>
                                              <p:attrName>ppt_x</p:attrName>
                                            </p:attrNameLst>
                                          </p:cBhvr>
                                          <p:tavLst>
                                            <p:tav tm="0">
                                              <p:val>
                                                <p:strVal val="0-#ppt_w/2"/>
                                              </p:val>
                                            </p:tav>
                                            <p:tav tm="100000">
                                              <p:val>
                                                <p:strVal val="#ppt_x"/>
                                              </p:val>
                                            </p:tav>
                                          </p:tavLst>
                                        </p:anim>
                                        <p:anim calcmode="lin" valueType="num" p14:bounceEnd="44000">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14:presetBounceEnd="44000">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14:bounceEnd="44000">
                                          <p:cBhvr additive="base">
                                            <p:cTn id="33" dur="1000" fill="hold"/>
                                            <p:tgtEl>
                                              <p:spTgt spid="47"/>
                                            </p:tgtEl>
                                            <p:attrNameLst>
                                              <p:attrName>ppt_x</p:attrName>
                                            </p:attrNameLst>
                                          </p:cBhvr>
                                          <p:tavLst>
                                            <p:tav tm="0">
                                              <p:val>
                                                <p:strVal val="0-#ppt_w/2"/>
                                              </p:val>
                                            </p:tav>
                                            <p:tav tm="100000">
                                              <p:val>
                                                <p:strVal val="#ppt_x"/>
                                              </p:val>
                                            </p:tav>
                                          </p:tavLst>
                                        </p:anim>
                                        <p:anim calcmode="lin" valueType="num" p14:bounceEnd="44000">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0-#ppt_w/2"/>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1000" fill="hold"/>
                                            <p:tgtEl>
                                              <p:spTgt spid="44"/>
                                            </p:tgtEl>
                                            <p:attrNameLst>
                                              <p:attrName>ppt_x</p:attrName>
                                            </p:attrNameLst>
                                          </p:cBhvr>
                                          <p:tavLst>
                                            <p:tav tm="0">
                                              <p:val>
                                                <p:strVal val="0-#ppt_w/2"/>
                                              </p:val>
                                            </p:tav>
                                            <p:tav tm="100000">
                                              <p:val>
                                                <p:strVal val="#ppt_x"/>
                                              </p:val>
                                            </p:tav>
                                          </p:tavLst>
                                        </p:anim>
                                        <p:anim calcmode="lin" valueType="num">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1000" fill="hold"/>
                                            <p:tgtEl>
                                              <p:spTgt spid="47"/>
                                            </p:tgtEl>
                                            <p:attrNameLst>
                                              <p:attrName>ppt_x</p:attrName>
                                            </p:attrNameLst>
                                          </p:cBhvr>
                                          <p:tavLst>
                                            <p:tav tm="0">
                                              <p:val>
                                                <p:strVal val="0-#ppt_w/2"/>
                                              </p:val>
                                            </p:tav>
                                            <p:tav tm="100000">
                                              <p:val>
                                                <p:strVal val="#ppt_x"/>
                                              </p:val>
                                            </p:tav>
                                          </p:tavLst>
                                        </p:anim>
                                        <p:anim calcmode="lin" valueType="num">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039504" y="837125"/>
            <a:ext cx="10112991" cy="5548763"/>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第十八条 公司根据工作和业务的发展需要，依据公司章程的规定和程序设立或撤消工作岗位。 </a:t>
            </a:r>
          </a:p>
          <a:p>
            <a:pPr>
              <a:lnSpc>
                <a:spcPct val="200000"/>
              </a:lnSpc>
            </a:pPr>
            <a:r>
              <a:rPr lang="zh-CN" altLang="en-US">
                <a:latin typeface="微软雅黑" panose="020B0503020204020204" pitchFamily="34" charset="-122"/>
                <a:ea typeface="微软雅黑" panose="020B0503020204020204" pitchFamily="34" charset="-122"/>
              </a:rPr>
              <a:t>        第十九条 公司的工作岗位一般分为高级管理岗位、中层管理岗位和普通工作岗位。高级管理岗位是指可以享受相当于副总经理待遇以上的高级管理人员的职位。中层管理岗位是指公司直属各部门、各单位的负责人，或者享受相当于同等职务的各级中级管理人员的职位。普通工作岗位是指公司直属各部门、各单位所属员工的岗位。 </a:t>
            </a:r>
          </a:p>
          <a:p>
            <a:pPr>
              <a:lnSpc>
                <a:spcPct val="200000"/>
              </a:lnSpc>
            </a:pPr>
            <a:r>
              <a:rPr lang="zh-CN" altLang="en-US">
                <a:latin typeface="微软雅黑" panose="020B0503020204020204" pitchFamily="34" charset="-122"/>
                <a:ea typeface="微软雅黑" panose="020B0503020204020204" pitchFamily="34" charset="-122"/>
              </a:rPr>
              <a:t>        第二十条 各岗位职务的任免除依章程项目须由董事会核定者外，中层管理岗位以上的职位由公司负责人力资源的部门按程序考核后，呈报总经理核定任免；普通工作岗位由各部门、各单位的负责人直接安排；各部门、各单位下属主管岗位，由各部门、各单位的负责人填具任免意见表，由公司负责人力资源的部门按程序考核后，呈报总经理核定任免。</a:t>
            </a:r>
          </a:p>
          <a:p>
            <a:pPr>
              <a:lnSpc>
                <a:spcPct val="200000"/>
              </a:lnSpc>
            </a:pPr>
            <a:r>
              <a:rPr lang="zh-CN" altLang="en-US">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20219611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236260" y="1555339"/>
            <a:ext cx="10112991" cy="3332772"/>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第二十一条 职务任免经核定后，由公司人力资源管理部门填发人事任</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免</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通知。 </a:t>
            </a:r>
          </a:p>
          <a:p>
            <a:pPr>
              <a:lnSpc>
                <a:spcPct val="200000"/>
              </a:lnSpc>
            </a:pPr>
            <a:r>
              <a:rPr lang="zh-CN" altLang="en-US">
                <a:latin typeface="微软雅黑" panose="020B0503020204020204" pitchFamily="34" charset="-122"/>
                <a:ea typeface="微软雅黑" panose="020B0503020204020204" pitchFamily="34" charset="-122"/>
              </a:rPr>
              <a:t>        第二十二条 被聘任各级管理岗位的管理人员，享有以下权利： </a:t>
            </a:r>
          </a:p>
          <a:p>
            <a:pPr lvl="2">
              <a:lnSpc>
                <a:spcPct val="200000"/>
              </a:lnSpc>
            </a:pP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根据公司有关规章制度和在公司赋予的权限内，行使经营管理权； </a:t>
            </a:r>
          </a:p>
          <a:p>
            <a:pPr lvl="2">
              <a:lnSpc>
                <a:spcPct val="200000"/>
              </a:lnSpc>
            </a:pP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受总经理委派，对下属员工进行聘任或解聘； </a:t>
            </a:r>
          </a:p>
          <a:p>
            <a:pPr lvl="2">
              <a:lnSpc>
                <a:spcPct val="200000"/>
              </a:lnSpc>
            </a:pP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在职权范围内，有权调动下属员工的岗位工作； </a:t>
            </a:r>
          </a:p>
          <a:p>
            <a:pPr lvl="2">
              <a:lnSpc>
                <a:spcPct val="200000"/>
              </a:lnSpc>
            </a:pP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有权选择下属工作人员。 </a:t>
            </a:r>
          </a:p>
        </p:txBody>
      </p:sp>
    </p:spTree>
    <p:extLst>
      <p:ext uri="{BB962C8B-B14F-4D97-AF65-F5344CB8AC3E}">
        <p14:creationId xmlns:p14="http://schemas.microsoft.com/office/powerpoint/2010/main" val="8630829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160060" y="755239"/>
            <a:ext cx="10112991" cy="3332772"/>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第二十三条 被聘任各级管理岗位的管理人员，应承担以下义务： </a:t>
            </a:r>
          </a:p>
          <a:p>
            <a:pPr lvl="2">
              <a:lnSpc>
                <a:spcPct val="200000"/>
              </a:lnSpc>
            </a:pP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自觉遵守公司的各项规章制度，维护公司形象； </a:t>
            </a:r>
          </a:p>
          <a:p>
            <a:pPr lvl="2">
              <a:lnSpc>
                <a:spcPct val="200000"/>
              </a:lnSpc>
            </a:pP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自觉执行公司的各项决定，维护公司利益； </a:t>
            </a:r>
          </a:p>
          <a:p>
            <a:pPr lvl="2">
              <a:lnSpc>
                <a:spcPct val="200000"/>
              </a:lnSpc>
            </a:pP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努力完成公司交给的任务； </a:t>
            </a:r>
          </a:p>
          <a:p>
            <a:pPr lvl="2">
              <a:lnSpc>
                <a:spcPct val="200000"/>
              </a:lnSpc>
            </a:pP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协助上一级领导的工作； </a:t>
            </a:r>
          </a:p>
          <a:p>
            <a:pPr lvl="2">
              <a:lnSpc>
                <a:spcPct val="200000"/>
              </a:lnSpc>
            </a:pP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不得假公济私和有损害公司的行为。 </a:t>
            </a:r>
          </a:p>
        </p:txBody>
      </p:sp>
    </p:spTree>
    <p:extLst>
      <p:ext uri="{BB962C8B-B14F-4D97-AF65-F5344CB8AC3E}">
        <p14:creationId xmlns:p14="http://schemas.microsoft.com/office/powerpoint/2010/main" val="393051103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160060" y="755239"/>
            <a:ext cx="10112991" cy="4994765"/>
          </a:xfrm>
          <a:prstGeom prst="rect">
            <a:avLst/>
          </a:prstGeom>
          <a:noFill/>
        </p:spPr>
        <p:txBody>
          <a:bodyPr wrap="square" rtlCol="0">
            <a:spAutoFit/>
          </a:bodyPr>
          <a:lstStyle/>
          <a:p>
            <a:pPr>
              <a:lnSpc>
                <a:spcPct val="200000"/>
              </a:lnSpc>
            </a:pPr>
            <a:r>
              <a:rPr lang="zh-CN" altLang="en-US" dirty="0">
                <a:latin typeface="微软雅黑" panose="020B0503020204020204" pitchFamily="34" charset="-122"/>
                <a:ea typeface="微软雅黑" panose="020B0503020204020204" pitchFamily="34" charset="-122"/>
              </a:rPr>
              <a:t>        第二十四条 本公司基于业务上的需要，可随时调动下属员工的职务或服务地点，被调的员工如借故推诿，均以抗命论处。</a:t>
            </a:r>
          </a:p>
          <a:p>
            <a:pPr>
              <a:lnSpc>
                <a:spcPct val="200000"/>
              </a:lnSpc>
            </a:pPr>
            <a:r>
              <a:rPr lang="zh-CN" altLang="en-US" dirty="0">
                <a:latin typeface="微软雅黑" panose="020B0503020204020204" pitchFamily="34" charset="-122"/>
                <a:ea typeface="微软雅黑" panose="020B0503020204020204" pitchFamily="34" charset="-122"/>
              </a:rPr>
              <a:t>        第二十五条 各部门、各单位负责人依其管辖内所属员工的个性、学识和能力，力求达到人尽其才，同时根据业务需要，有权调动下属员工的岗位。 </a:t>
            </a:r>
          </a:p>
          <a:p>
            <a:pPr>
              <a:lnSpc>
                <a:spcPct val="200000"/>
              </a:lnSpc>
            </a:pPr>
            <a:r>
              <a:rPr lang="zh-CN" altLang="en-US" dirty="0">
                <a:latin typeface="微软雅黑" panose="020B0503020204020204" pitchFamily="34" charset="-122"/>
                <a:ea typeface="微软雅黑" panose="020B0503020204020204" pitchFamily="34" charset="-122"/>
              </a:rPr>
              <a:t>        第二十六条 奉调员工接到调任通知后，中层以上管理人员应于</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日内，普通员工应于</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日内办妥移交手续就任新职。前项奉调员工由于所管事物特别繁琐，无法如期办妥移交手续时，可酌予延长，最长以</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日为限。 </a:t>
            </a:r>
          </a:p>
          <a:p>
            <a:pPr>
              <a:lnSpc>
                <a:spcPct val="200000"/>
              </a:lnSpc>
            </a:pPr>
            <a:r>
              <a:rPr lang="zh-CN" altLang="en-US" dirty="0">
                <a:latin typeface="微软雅黑" panose="020B0503020204020204" pitchFamily="34" charset="-122"/>
                <a:ea typeface="微软雅黑" panose="020B0503020204020204" pitchFamily="34" charset="-122"/>
              </a:rPr>
              <a:t>        第二十七条  奉调到异地的员工可比照出差旅费支给办法报支旅费。其随往的直系眷属得凭乘车证明实支交通费，但以五口为限，搬运家具的运费，可检附单据及单位主管证明报支。</a:t>
            </a:r>
          </a:p>
        </p:txBody>
      </p:sp>
    </p:spTree>
    <p:extLst>
      <p:ext uri="{BB962C8B-B14F-4D97-AF65-F5344CB8AC3E}">
        <p14:creationId xmlns:p14="http://schemas.microsoft.com/office/powerpoint/2010/main" val="4823622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160060" y="755239"/>
            <a:ext cx="10112991" cy="4440767"/>
          </a:xfrm>
          <a:prstGeom prst="rect">
            <a:avLst/>
          </a:prstGeom>
          <a:noFill/>
        </p:spPr>
        <p:txBody>
          <a:bodyPr wrap="square" rtlCol="0">
            <a:spAutoFit/>
          </a:bodyPr>
          <a:lstStyle/>
          <a:p>
            <a:pPr>
              <a:lnSpc>
                <a:spcPct val="200000"/>
              </a:lnSpc>
            </a:pPr>
            <a:r>
              <a:rPr lang="zh-CN" altLang="en-US" dirty="0">
                <a:latin typeface="微软雅黑" panose="020B0503020204020204" pitchFamily="34" charset="-122"/>
                <a:ea typeface="微软雅黑" panose="020B0503020204020204" pitchFamily="34" charset="-122"/>
              </a:rPr>
              <a:t>        第二十八条  奉调员工离开原职时应办妥移交手续，才能赴新职单位报到，不能按时办理完移交者呈准延期办理移交手续，否则以移交不清论处。 </a:t>
            </a:r>
          </a:p>
          <a:p>
            <a:pPr>
              <a:lnSpc>
                <a:spcPct val="200000"/>
              </a:lnSpc>
            </a:pPr>
            <a:r>
              <a:rPr lang="zh-CN" altLang="en-US" dirty="0">
                <a:latin typeface="微软雅黑" panose="020B0503020204020204" pitchFamily="34" charset="-122"/>
                <a:ea typeface="微软雅黑" panose="020B0503020204020204" pitchFamily="34" charset="-122"/>
              </a:rPr>
              <a:t>        第二十九条 调任员工在新任者未到职前，其所遗职务可由直属主管暂代理。 </a:t>
            </a:r>
          </a:p>
          <a:p>
            <a:pPr>
              <a:lnSpc>
                <a:spcPct val="200000"/>
              </a:lnSpc>
            </a:pPr>
            <a:r>
              <a:rPr lang="zh-CN" altLang="en-US" dirty="0">
                <a:latin typeface="微软雅黑" panose="020B0503020204020204" pitchFamily="34" charset="-122"/>
                <a:ea typeface="微软雅黑" panose="020B0503020204020204" pitchFamily="34" charset="-122"/>
              </a:rPr>
              <a:t>        第三十条  奉调员工在公司内部各单位或部门之间调动，在收到公司人力资源管理部门签署的“内部调动通知单”后，须按时到调入部门报到，逾期不报到者，将视作旷工。 </a:t>
            </a:r>
          </a:p>
          <a:p>
            <a:pPr>
              <a:lnSpc>
                <a:spcPct val="200000"/>
              </a:lnSpc>
            </a:pPr>
            <a:r>
              <a:rPr lang="zh-CN" altLang="en-US" dirty="0">
                <a:latin typeface="微软雅黑" panose="020B0503020204020204" pitchFamily="34" charset="-122"/>
                <a:ea typeface="微软雅黑" panose="020B0503020204020204" pitchFamily="34" charset="-122"/>
              </a:rPr>
              <a:t>        第三十一条  如果员工个人想调换工作，首先必须在本岗位上工作满六个月以上，在此基础上，员工可向本部门负责人提出申请，由部门负责人同意后，转公司人力资源管理部门报呈总经理同意批示后，由公司人力资源管理部门的部门执行。</a:t>
            </a:r>
          </a:p>
        </p:txBody>
      </p:sp>
    </p:spTree>
    <p:extLst>
      <p:ext uri="{BB962C8B-B14F-4D97-AF65-F5344CB8AC3E}">
        <p14:creationId xmlns:p14="http://schemas.microsoft.com/office/powerpoint/2010/main" val="150115767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10"/>
          <p:cNvSpPr txBox="1"/>
          <p:nvPr/>
        </p:nvSpPr>
        <p:spPr>
          <a:xfrm>
            <a:off x="3896914" y="2039371"/>
            <a:ext cx="7767705" cy="2352954"/>
          </a:xfrm>
          <a:prstGeom prst="rect">
            <a:avLst/>
          </a:prstGeom>
        </p:spPr>
        <p:txBody>
          <a:bodyPr wrap="square" lIns="68580" tIns="34291" rIns="68580" bIns="34291" anchor="ctr" anchorCtr="1">
            <a:spAutoFit/>
          </a:bodyPr>
          <a:lstStyle>
            <a:defPPr>
              <a:defRPr lang="zh-CN"/>
            </a:defPPr>
            <a:lvl1pPr algn="ctr">
              <a:lnSpc>
                <a:spcPct val="130000"/>
              </a:lnSpc>
              <a:defRPr sz="6600">
                <a:solidFill>
                  <a:srgbClr val="F19070"/>
                </a:solidFill>
                <a:latin typeface="时尚中黑简体" panose="01010104010101010101" pitchFamily="2" charset="-122"/>
                <a:ea typeface="时尚中黑简体" panose="01010104010101010101" pitchFamily="2" charset="-122"/>
              </a:defRPr>
            </a:lvl1pPr>
          </a:lstStyle>
          <a:p>
            <a:r>
              <a:rPr lang="zh-CN" altLang="en-US" sz="6000" b="1">
                <a:solidFill>
                  <a:srgbClr val="2F9FBB"/>
                </a:solidFill>
              </a:rPr>
              <a:t>第四章</a:t>
            </a:r>
            <a:endParaRPr lang="en-US" altLang="zh-CN" sz="6000" b="1">
              <a:solidFill>
                <a:srgbClr val="2F9FBB"/>
              </a:solidFill>
            </a:endParaRPr>
          </a:p>
          <a:p>
            <a:r>
              <a:rPr lang="zh-CN" altLang="en-US" sz="6000" b="1">
                <a:solidFill>
                  <a:srgbClr val="2F9FBB"/>
                </a:solidFill>
              </a:rPr>
              <a:t>工资、社会保险和福利 </a:t>
            </a:r>
            <a:endParaRPr lang="zh-CN" altLang="en-US" sz="6000" b="1" dirty="0">
              <a:solidFill>
                <a:srgbClr val="2F9FBB"/>
              </a:solidFill>
            </a:endParaRPr>
          </a:p>
        </p:txBody>
      </p:sp>
      <p:sp>
        <p:nvSpPr>
          <p:cNvPr id="38" name="Freeform 5">
            <a:extLst>
              <a:ext uri="{FF2B5EF4-FFF2-40B4-BE49-F238E27FC236}">
                <a16:creationId xmlns:a16="http://schemas.microsoft.com/office/drawing/2014/main" id="{4E322AB4-AA47-4E2D-83F0-5EA2A0F6618C}"/>
              </a:ext>
            </a:extLst>
          </p:cNvPr>
          <p:cNvSpPr>
            <a:spLocks/>
          </p:cNvSpPr>
          <p:nvPr/>
        </p:nvSpPr>
        <p:spPr bwMode="auto">
          <a:xfrm>
            <a:off x="112292" y="2842358"/>
            <a:ext cx="2972651" cy="2976324"/>
          </a:xfrm>
          <a:custGeom>
            <a:avLst/>
            <a:gdLst>
              <a:gd name="T0" fmla="*/ 809 w 1619"/>
              <a:gd name="T1" fmla="*/ 1621 h 1621"/>
              <a:gd name="T2" fmla="*/ 0 w 1619"/>
              <a:gd name="T3" fmla="*/ 810 h 1621"/>
              <a:gd name="T4" fmla="*/ 809 w 1619"/>
              <a:gd name="T5" fmla="*/ 0 h 1621"/>
              <a:gd name="T6" fmla="*/ 1619 w 1619"/>
              <a:gd name="T7" fmla="*/ 810 h 1621"/>
              <a:gd name="T8" fmla="*/ 809 w 1619"/>
              <a:gd name="T9" fmla="*/ 1621 h 1621"/>
            </a:gdLst>
            <a:ahLst/>
            <a:cxnLst>
              <a:cxn ang="0">
                <a:pos x="T0" y="T1"/>
              </a:cxn>
              <a:cxn ang="0">
                <a:pos x="T2" y="T3"/>
              </a:cxn>
              <a:cxn ang="0">
                <a:pos x="T4" y="T5"/>
              </a:cxn>
              <a:cxn ang="0">
                <a:pos x="T6" y="T7"/>
              </a:cxn>
              <a:cxn ang="0">
                <a:pos x="T8" y="T9"/>
              </a:cxn>
            </a:cxnLst>
            <a:rect l="0" t="0" r="r" b="b"/>
            <a:pathLst>
              <a:path w="1619" h="1621">
                <a:moveTo>
                  <a:pt x="809" y="1621"/>
                </a:moveTo>
                <a:lnTo>
                  <a:pt x="0" y="810"/>
                </a:lnTo>
                <a:lnTo>
                  <a:pt x="809" y="0"/>
                </a:lnTo>
                <a:lnTo>
                  <a:pt x="1619" y="810"/>
                </a:lnTo>
                <a:lnTo>
                  <a:pt x="809" y="1621"/>
                </a:lnTo>
                <a:close/>
              </a:path>
            </a:pathLst>
          </a:custGeom>
          <a:solidFill>
            <a:srgbClr val="F68735"/>
          </a:solidFill>
          <a:ln>
            <a:noFill/>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39" name="Freeform 6">
            <a:extLst>
              <a:ext uri="{FF2B5EF4-FFF2-40B4-BE49-F238E27FC236}">
                <a16:creationId xmlns:a16="http://schemas.microsoft.com/office/drawing/2014/main" id="{AF615B23-FD1C-4236-9B95-907EC71F24E7}"/>
              </a:ext>
            </a:extLst>
          </p:cNvPr>
          <p:cNvSpPr>
            <a:spLocks/>
          </p:cNvSpPr>
          <p:nvPr/>
        </p:nvSpPr>
        <p:spPr bwMode="auto">
          <a:xfrm>
            <a:off x="157912" y="5878320"/>
            <a:ext cx="2972651" cy="2974487"/>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F3A084"/>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7">
            <a:extLst>
              <a:ext uri="{FF2B5EF4-FFF2-40B4-BE49-F238E27FC236}">
                <a16:creationId xmlns:a16="http://schemas.microsoft.com/office/drawing/2014/main" id="{2F38B6B8-DC63-4115-9EF3-44D3C51F25A6}"/>
              </a:ext>
            </a:extLst>
          </p:cNvPr>
          <p:cNvSpPr>
            <a:spLocks/>
          </p:cNvSpPr>
          <p:nvPr/>
        </p:nvSpPr>
        <p:spPr bwMode="auto">
          <a:xfrm>
            <a:off x="1643320" y="4389242"/>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301">
            <a:extLst>
              <a:ext uri="{FF2B5EF4-FFF2-40B4-BE49-F238E27FC236}">
                <a16:creationId xmlns:a16="http://schemas.microsoft.com/office/drawing/2014/main" id="{2EDA0412-2D4B-4351-838A-03DF07421ED7}"/>
              </a:ext>
            </a:extLst>
          </p:cNvPr>
          <p:cNvSpPr>
            <a:spLocks/>
          </p:cNvSpPr>
          <p:nvPr/>
        </p:nvSpPr>
        <p:spPr bwMode="auto">
          <a:xfrm>
            <a:off x="2068281" y="3362894"/>
            <a:ext cx="1933456" cy="1935252"/>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nvGrpSpPr>
          <p:cNvPr id="44" name="组合 43">
            <a:extLst>
              <a:ext uri="{FF2B5EF4-FFF2-40B4-BE49-F238E27FC236}">
                <a16:creationId xmlns:a16="http://schemas.microsoft.com/office/drawing/2014/main" id="{67103293-9DFA-40EF-8DF5-572E196C9954}"/>
              </a:ext>
            </a:extLst>
          </p:cNvPr>
          <p:cNvGrpSpPr/>
          <p:nvPr/>
        </p:nvGrpSpPr>
        <p:grpSpPr>
          <a:xfrm>
            <a:off x="-964341" y="3764159"/>
            <a:ext cx="4225715" cy="4228325"/>
            <a:chOff x="265239" y="1114832"/>
            <a:chExt cx="2796817" cy="2798546"/>
          </a:xfrm>
          <a:effectLst>
            <a:outerShdw blurRad="381000" dist="101600" dir="2700000" algn="ctr" rotWithShape="0">
              <a:srgbClr val="000000">
                <a:alpha val="30000"/>
              </a:srgbClr>
            </a:outerShdw>
          </a:effectLst>
        </p:grpSpPr>
        <p:sp>
          <p:nvSpPr>
            <p:cNvPr id="45" name="Freeform 3297">
              <a:extLst>
                <a:ext uri="{FF2B5EF4-FFF2-40B4-BE49-F238E27FC236}">
                  <a16:creationId xmlns:a16="http://schemas.microsoft.com/office/drawing/2014/main" id="{9F24EE19-626E-4CDB-9ED9-1D35F4993341}"/>
                </a:ext>
              </a:extLst>
            </p:cNvPr>
            <p:cNvSpPr>
              <a:spLocks/>
            </p:cNvSpPr>
            <p:nvPr/>
          </p:nvSpPr>
          <p:spPr bwMode="auto">
            <a:xfrm>
              <a:off x="265239" y="1114832"/>
              <a:ext cx="2796817" cy="2798546"/>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solidFill>
              <a:srgbClr val="FFFFFF"/>
            </a:solidFill>
            <a:ln>
              <a:noFill/>
            </a:ln>
            <a:effectLst>
              <a:outerShdw blurRad="444500" dist="63500" dir="2700000" algn="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3297">
              <a:extLst>
                <a:ext uri="{FF2B5EF4-FFF2-40B4-BE49-F238E27FC236}">
                  <a16:creationId xmlns:a16="http://schemas.microsoft.com/office/drawing/2014/main" id="{E7FA491C-572B-4DA8-86BD-7A2D8DF795A0}"/>
                </a:ext>
              </a:extLst>
            </p:cNvPr>
            <p:cNvSpPr>
              <a:spLocks/>
            </p:cNvSpPr>
            <p:nvPr/>
          </p:nvSpPr>
          <p:spPr bwMode="auto">
            <a:xfrm>
              <a:off x="381083" y="1211088"/>
              <a:ext cx="2580144" cy="2581737"/>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7" name="Freeform 3301">
            <a:extLst>
              <a:ext uri="{FF2B5EF4-FFF2-40B4-BE49-F238E27FC236}">
                <a16:creationId xmlns:a16="http://schemas.microsoft.com/office/drawing/2014/main" id="{233FA04A-6616-46D2-A60D-7E363091F0CE}"/>
              </a:ext>
            </a:extLst>
          </p:cNvPr>
          <p:cNvSpPr>
            <a:spLocks/>
          </p:cNvSpPr>
          <p:nvPr/>
        </p:nvSpPr>
        <p:spPr bwMode="auto">
          <a:xfrm>
            <a:off x="2093775" y="6243213"/>
            <a:ext cx="2374773" cy="2376981"/>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6">
            <a:extLst>
              <a:ext uri="{FF2B5EF4-FFF2-40B4-BE49-F238E27FC236}">
                <a16:creationId xmlns:a16="http://schemas.microsoft.com/office/drawing/2014/main" id="{86166C35-1261-4C22-9F85-A66E4322BDD3}"/>
              </a:ext>
            </a:extLst>
          </p:cNvPr>
          <p:cNvSpPr>
            <a:spLocks/>
          </p:cNvSpPr>
          <p:nvPr/>
        </p:nvSpPr>
        <p:spPr bwMode="auto">
          <a:xfrm>
            <a:off x="10164718" y="-449220"/>
            <a:ext cx="1449900" cy="1450796"/>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EEAA76"/>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7">
            <a:extLst>
              <a:ext uri="{FF2B5EF4-FFF2-40B4-BE49-F238E27FC236}">
                <a16:creationId xmlns:a16="http://schemas.microsoft.com/office/drawing/2014/main" id="{CB61B23B-1AD4-4A16-9D54-207FE5FC0548}"/>
              </a:ext>
            </a:extLst>
          </p:cNvPr>
          <p:cNvSpPr>
            <a:spLocks/>
          </p:cNvSpPr>
          <p:nvPr/>
        </p:nvSpPr>
        <p:spPr bwMode="auto">
          <a:xfrm>
            <a:off x="11185711" y="-622779"/>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矩形 50">
            <a:extLst>
              <a:ext uri="{FF2B5EF4-FFF2-40B4-BE49-F238E27FC236}">
                <a16:creationId xmlns:a16="http://schemas.microsoft.com/office/drawing/2014/main" id="{91A0F339-62FB-4B87-A363-8E727FA99CE1}"/>
              </a:ext>
            </a:extLst>
          </p:cNvPr>
          <p:cNvSpPr/>
          <p:nvPr/>
        </p:nvSpPr>
        <p:spPr>
          <a:xfrm rot="17253155">
            <a:off x="9746643" y="4981319"/>
            <a:ext cx="666875" cy="666875"/>
          </a:xfrm>
          <a:prstGeom prst="rect">
            <a:avLst/>
          </a:prstGeom>
          <a:solidFill>
            <a:srgbClr val="F68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2" name="图片 51">
            <a:extLst>
              <a:ext uri="{FF2B5EF4-FFF2-40B4-BE49-F238E27FC236}">
                <a16:creationId xmlns:a16="http://schemas.microsoft.com/office/drawing/2014/main" id="{39A69BB0-1D4F-4FA7-B164-CA0F3FDF4BE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rot="19550700">
            <a:off x="10840914" y="5440902"/>
            <a:ext cx="689594" cy="689594"/>
          </a:xfrm>
          <a:prstGeom prst="rect">
            <a:avLst/>
          </a:prstGeom>
          <a:ln w="38100">
            <a:solidFill>
              <a:schemeClr val="bg1"/>
            </a:solidFill>
          </a:ln>
          <a:effectLst>
            <a:outerShdw blurRad="50800" dist="38100" dir="2700000" algn="tl" rotWithShape="0">
              <a:prstClr val="black">
                <a:alpha val="40000"/>
              </a:prstClr>
            </a:outerShdw>
          </a:effectLst>
        </p:spPr>
      </p:pic>
      <p:pic>
        <p:nvPicPr>
          <p:cNvPr id="53" name="图片 52">
            <a:extLst>
              <a:ext uri="{FF2B5EF4-FFF2-40B4-BE49-F238E27FC236}">
                <a16:creationId xmlns:a16="http://schemas.microsoft.com/office/drawing/2014/main" id="{A9455051-F71D-4AFB-88CE-640E617E70F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869860" y="5231014"/>
            <a:ext cx="560426" cy="560426"/>
          </a:xfrm>
          <a:prstGeom prst="rect">
            <a:avLst/>
          </a:prstGeom>
          <a:ln w="38100">
            <a:solidFill>
              <a:schemeClr val="bg1"/>
            </a:solidFill>
          </a:ln>
          <a:effectLst>
            <a:outerShdw blurRad="50800" dist="38100" dir="2700000" algn="tl" rotWithShape="0">
              <a:prstClr val="black">
                <a:alpha val="40000"/>
              </a:prstClr>
            </a:outerShdw>
          </a:effectLst>
        </p:spPr>
      </p:pic>
      <p:sp>
        <p:nvSpPr>
          <p:cNvPr id="54" name="矩形 53">
            <a:extLst>
              <a:ext uri="{FF2B5EF4-FFF2-40B4-BE49-F238E27FC236}">
                <a16:creationId xmlns:a16="http://schemas.microsoft.com/office/drawing/2014/main" id="{C8C839F9-6BC3-47CE-B244-63899A703384}"/>
              </a:ext>
            </a:extLst>
          </p:cNvPr>
          <p:cNvSpPr/>
          <p:nvPr/>
        </p:nvSpPr>
        <p:spPr>
          <a:xfrm rot="19238916">
            <a:off x="10667841" y="5157615"/>
            <a:ext cx="232453" cy="232453"/>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C755396-15AE-4003-B12A-3DA69D016DC3}"/>
              </a:ext>
            </a:extLst>
          </p:cNvPr>
          <p:cNvSpPr/>
          <p:nvPr/>
        </p:nvSpPr>
        <p:spPr>
          <a:xfrm rot="19076257">
            <a:off x="10016547" y="5939420"/>
            <a:ext cx="296343" cy="2963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6D16E0-49AF-409D-955A-FC1A267FC97D}"/>
              </a:ext>
            </a:extLst>
          </p:cNvPr>
          <p:cNvSpPr/>
          <p:nvPr/>
        </p:nvSpPr>
        <p:spPr>
          <a:xfrm>
            <a:off x="10672118" y="6055311"/>
            <a:ext cx="372476" cy="372476"/>
          </a:xfrm>
          <a:prstGeom prst="rect">
            <a:avLst/>
          </a:prstGeom>
          <a:solidFill>
            <a:srgbClr val="2F9FB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8D7B2E9-5D81-4F01-9276-F6F67326F286}"/>
              </a:ext>
            </a:extLst>
          </p:cNvPr>
          <p:cNvSpPr/>
          <p:nvPr/>
        </p:nvSpPr>
        <p:spPr>
          <a:xfrm rot="19238916">
            <a:off x="9900842" y="6008274"/>
            <a:ext cx="158632" cy="158632"/>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14380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14:presetBounceEnd="44000">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14:bounceEnd="44000">
                                          <p:cBhvr additive="base">
                                            <p:cTn id="25" dur="1000" fill="hold"/>
                                            <p:tgtEl>
                                              <p:spTgt spid="43"/>
                                            </p:tgtEl>
                                            <p:attrNameLst>
                                              <p:attrName>ppt_x</p:attrName>
                                            </p:attrNameLst>
                                          </p:cBhvr>
                                          <p:tavLst>
                                            <p:tav tm="0">
                                              <p:val>
                                                <p:strVal val="0-#ppt_w/2"/>
                                              </p:val>
                                            </p:tav>
                                            <p:tav tm="100000">
                                              <p:val>
                                                <p:strVal val="#ppt_x"/>
                                              </p:val>
                                            </p:tav>
                                          </p:tavLst>
                                        </p:anim>
                                        <p:anim calcmode="lin" valueType="num" p14:bounceEnd="44000">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14:presetBounceEnd="44000">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14:bounceEnd="44000">
                                          <p:cBhvr additive="base">
                                            <p:cTn id="29" dur="1000" fill="hold"/>
                                            <p:tgtEl>
                                              <p:spTgt spid="44"/>
                                            </p:tgtEl>
                                            <p:attrNameLst>
                                              <p:attrName>ppt_x</p:attrName>
                                            </p:attrNameLst>
                                          </p:cBhvr>
                                          <p:tavLst>
                                            <p:tav tm="0">
                                              <p:val>
                                                <p:strVal val="0-#ppt_w/2"/>
                                              </p:val>
                                            </p:tav>
                                            <p:tav tm="100000">
                                              <p:val>
                                                <p:strVal val="#ppt_x"/>
                                              </p:val>
                                            </p:tav>
                                          </p:tavLst>
                                        </p:anim>
                                        <p:anim calcmode="lin" valueType="num" p14:bounceEnd="44000">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14:presetBounceEnd="44000">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14:bounceEnd="44000">
                                          <p:cBhvr additive="base">
                                            <p:cTn id="33" dur="1000" fill="hold"/>
                                            <p:tgtEl>
                                              <p:spTgt spid="47"/>
                                            </p:tgtEl>
                                            <p:attrNameLst>
                                              <p:attrName>ppt_x</p:attrName>
                                            </p:attrNameLst>
                                          </p:cBhvr>
                                          <p:tavLst>
                                            <p:tav tm="0">
                                              <p:val>
                                                <p:strVal val="0-#ppt_w/2"/>
                                              </p:val>
                                            </p:tav>
                                            <p:tav tm="100000">
                                              <p:val>
                                                <p:strVal val="#ppt_x"/>
                                              </p:val>
                                            </p:tav>
                                          </p:tavLst>
                                        </p:anim>
                                        <p:anim calcmode="lin" valueType="num" p14:bounceEnd="44000">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0-#ppt_w/2"/>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1000" fill="hold"/>
                                            <p:tgtEl>
                                              <p:spTgt spid="44"/>
                                            </p:tgtEl>
                                            <p:attrNameLst>
                                              <p:attrName>ppt_x</p:attrName>
                                            </p:attrNameLst>
                                          </p:cBhvr>
                                          <p:tavLst>
                                            <p:tav tm="0">
                                              <p:val>
                                                <p:strVal val="0-#ppt_w/2"/>
                                              </p:val>
                                            </p:tav>
                                            <p:tav tm="100000">
                                              <p:val>
                                                <p:strVal val="#ppt_x"/>
                                              </p:val>
                                            </p:tav>
                                          </p:tavLst>
                                        </p:anim>
                                        <p:anim calcmode="lin" valueType="num">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1000" fill="hold"/>
                                            <p:tgtEl>
                                              <p:spTgt spid="47"/>
                                            </p:tgtEl>
                                            <p:attrNameLst>
                                              <p:attrName>ppt_x</p:attrName>
                                            </p:attrNameLst>
                                          </p:cBhvr>
                                          <p:tavLst>
                                            <p:tav tm="0">
                                              <p:val>
                                                <p:strVal val="0-#ppt_w/2"/>
                                              </p:val>
                                            </p:tav>
                                            <p:tav tm="100000">
                                              <p:val>
                                                <p:strVal val="#ppt_x"/>
                                              </p:val>
                                            </p:tav>
                                          </p:tavLst>
                                        </p:anim>
                                        <p:anim calcmode="lin" valueType="num">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039504" y="1314797"/>
            <a:ext cx="10112991" cy="3886770"/>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第三十二条 本公司员工的工资待遇包括： </a:t>
            </a:r>
          </a:p>
          <a:p>
            <a:pPr lvl="2">
              <a:lnSpc>
                <a:spcPct val="200000"/>
              </a:lnSpc>
            </a:pPr>
            <a:r>
              <a:rPr lang="zh-CN" altLang="en-US">
                <a:latin typeface="微软雅黑" panose="020B0503020204020204" pitchFamily="34" charset="-122"/>
                <a:ea typeface="微软雅黑" panose="020B0503020204020204" pitchFamily="34" charset="-122"/>
              </a:rPr>
              <a:t>（一）基本工资：对员工工作的基本保证。 </a:t>
            </a:r>
          </a:p>
          <a:p>
            <a:pPr lvl="2">
              <a:lnSpc>
                <a:spcPct val="200000"/>
              </a:lnSpc>
            </a:pPr>
            <a:r>
              <a:rPr lang="zh-CN" altLang="en-US">
                <a:latin typeface="微软雅黑" panose="020B0503020204020204" pitchFamily="34" charset="-122"/>
                <a:ea typeface="微软雅黑" panose="020B0503020204020204" pitchFamily="34" charset="-122"/>
              </a:rPr>
              <a:t>（二）岗位等级工资（又称岗位津贴）：根据员工本人情况及工作岗位确定，通过评介员工所具资格及公司岗位的不同职责和要求，确定员工的工资等级及水平，反映员工的技能及贡献。</a:t>
            </a:r>
          </a:p>
          <a:p>
            <a:pPr lvl="2">
              <a:lnSpc>
                <a:spcPct val="200000"/>
              </a:lnSpc>
            </a:pPr>
            <a:r>
              <a:rPr lang="zh-CN" altLang="en-US">
                <a:latin typeface="微软雅黑" panose="020B0503020204020204" pitchFamily="34" charset="-122"/>
                <a:ea typeface="微软雅黑" panose="020B0503020204020204" pitchFamily="34" charset="-122"/>
              </a:rPr>
              <a:t>（三）工龄津贴：补偿员工对公司过去的劳动贡献。 </a:t>
            </a:r>
          </a:p>
          <a:p>
            <a:pPr lvl="2">
              <a:lnSpc>
                <a:spcPct val="200000"/>
              </a:lnSpc>
            </a:pPr>
            <a:r>
              <a:rPr lang="zh-CN" altLang="en-US">
                <a:latin typeface="微软雅黑" panose="020B0503020204020204" pitchFamily="34" charset="-122"/>
                <a:ea typeface="微软雅黑" panose="020B0503020204020204" pitchFamily="34" charset="-122"/>
              </a:rPr>
              <a:t>（四）福利津贴：用以保证员工必需生活水平的各类国家、公司规定的津贴补贴。 </a:t>
            </a:r>
          </a:p>
        </p:txBody>
      </p:sp>
    </p:spTree>
    <p:extLst>
      <p:ext uri="{BB962C8B-B14F-4D97-AF65-F5344CB8AC3E}">
        <p14:creationId xmlns:p14="http://schemas.microsoft.com/office/powerpoint/2010/main" val="34080536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039504" y="1560457"/>
            <a:ext cx="10112991" cy="3332772"/>
          </a:xfrm>
          <a:prstGeom prst="rect">
            <a:avLst/>
          </a:prstGeom>
          <a:noFill/>
        </p:spPr>
        <p:txBody>
          <a:bodyPr wrap="square" rtlCol="0">
            <a:spAutoFit/>
          </a:bodyPr>
          <a:lstStyle/>
          <a:p>
            <a:pPr lvl="2">
              <a:lnSpc>
                <a:spcPct val="200000"/>
              </a:lnSpc>
            </a:pPr>
            <a:r>
              <a:rPr lang="zh-CN" altLang="en-US">
                <a:latin typeface="微软雅黑" panose="020B0503020204020204" pitchFamily="34" charset="-122"/>
                <a:ea typeface="微软雅黑" panose="020B0503020204020204" pitchFamily="34" charset="-122"/>
              </a:rPr>
              <a:t>（五）公司补偿养老保险金：公司根据员工所具有资格给予员工的养老保险福利补贴，以补偿员工对国家及公司的贡献。 </a:t>
            </a:r>
          </a:p>
          <a:p>
            <a:pPr lvl="2">
              <a:lnSpc>
                <a:spcPct val="200000"/>
              </a:lnSpc>
            </a:pPr>
            <a:r>
              <a:rPr lang="zh-CN" altLang="en-US">
                <a:latin typeface="微软雅黑" panose="020B0503020204020204" pitchFamily="34" charset="-122"/>
                <a:ea typeface="微软雅黑" panose="020B0503020204020204" pitchFamily="34" charset="-122"/>
              </a:rPr>
              <a:t>（六）交通津贴：补贴员工上下班的费用。 </a:t>
            </a:r>
          </a:p>
          <a:p>
            <a:pPr lvl="2">
              <a:lnSpc>
                <a:spcPct val="200000"/>
              </a:lnSpc>
            </a:pPr>
            <a:r>
              <a:rPr lang="zh-CN" altLang="en-US">
                <a:latin typeface="微软雅黑" panose="020B0503020204020204" pitchFamily="34" charset="-122"/>
                <a:ea typeface="微软雅黑" panose="020B0503020204020204" pitchFamily="34" charset="-122"/>
              </a:rPr>
              <a:t>（七）特殊津贴：对从事特殊工种所设的特殊补贴。 </a:t>
            </a:r>
          </a:p>
          <a:p>
            <a:pPr lvl="2">
              <a:lnSpc>
                <a:spcPct val="200000"/>
              </a:lnSpc>
            </a:pPr>
            <a:r>
              <a:rPr lang="zh-CN" altLang="en-US">
                <a:latin typeface="微软雅黑" panose="020B0503020204020204" pitchFamily="34" charset="-122"/>
                <a:ea typeface="微软雅黑" panose="020B0503020204020204" pitchFamily="34" charset="-122"/>
              </a:rPr>
              <a:t>（八）加班工资及中夜班津贴：员工在规定工作时间以外继续工作的报酬。 </a:t>
            </a:r>
          </a:p>
          <a:p>
            <a:pPr lvl="2">
              <a:lnSpc>
                <a:spcPct val="200000"/>
              </a:lnSpc>
            </a:pPr>
            <a:r>
              <a:rPr lang="zh-CN" altLang="en-US">
                <a:latin typeface="微软雅黑" panose="020B0503020204020204" pitchFamily="34" charset="-122"/>
                <a:ea typeface="微软雅黑" panose="020B0503020204020204" pitchFamily="34" charset="-122"/>
              </a:rPr>
              <a:t>（九）午餐补贴：对员工上班工作给予的一定伙食补助。 </a:t>
            </a:r>
          </a:p>
        </p:txBody>
      </p:sp>
    </p:spTree>
    <p:extLst>
      <p:ext uri="{BB962C8B-B14F-4D97-AF65-F5344CB8AC3E}">
        <p14:creationId xmlns:p14="http://schemas.microsoft.com/office/powerpoint/2010/main" val="2366561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10"/>
          <p:cNvSpPr txBox="1"/>
          <p:nvPr/>
        </p:nvSpPr>
        <p:spPr>
          <a:xfrm>
            <a:off x="3896914" y="2639535"/>
            <a:ext cx="7201615" cy="1152625"/>
          </a:xfrm>
          <a:prstGeom prst="rect">
            <a:avLst/>
          </a:prstGeom>
        </p:spPr>
        <p:txBody>
          <a:bodyPr wrap="square" lIns="68580" tIns="34291" rIns="68580" bIns="34291" anchor="ctr" anchorCtr="1">
            <a:spAutoFit/>
          </a:bodyPr>
          <a:lstStyle>
            <a:defPPr>
              <a:defRPr lang="zh-CN"/>
            </a:defPPr>
            <a:lvl1pPr algn="ctr">
              <a:lnSpc>
                <a:spcPct val="130000"/>
              </a:lnSpc>
              <a:defRPr sz="6600">
                <a:solidFill>
                  <a:srgbClr val="F19070"/>
                </a:solidFill>
                <a:latin typeface="时尚中黑简体" panose="01010104010101010101" pitchFamily="2" charset="-122"/>
                <a:ea typeface="时尚中黑简体" panose="01010104010101010101" pitchFamily="2" charset="-122"/>
              </a:defRPr>
            </a:lvl1pPr>
          </a:lstStyle>
          <a:p>
            <a:r>
              <a:rPr lang="zh-CN" altLang="en-US" sz="6000" b="1" dirty="0">
                <a:solidFill>
                  <a:srgbClr val="2F9FBB"/>
                </a:solidFill>
              </a:rPr>
              <a:t>第一章 总则 </a:t>
            </a:r>
          </a:p>
        </p:txBody>
      </p:sp>
      <p:sp>
        <p:nvSpPr>
          <p:cNvPr id="38" name="Freeform 5">
            <a:extLst>
              <a:ext uri="{FF2B5EF4-FFF2-40B4-BE49-F238E27FC236}">
                <a16:creationId xmlns:a16="http://schemas.microsoft.com/office/drawing/2014/main" id="{4E322AB4-AA47-4E2D-83F0-5EA2A0F6618C}"/>
              </a:ext>
            </a:extLst>
          </p:cNvPr>
          <p:cNvSpPr>
            <a:spLocks/>
          </p:cNvSpPr>
          <p:nvPr/>
        </p:nvSpPr>
        <p:spPr bwMode="auto">
          <a:xfrm>
            <a:off x="112292" y="2842358"/>
            <a:ext cx="2972651" cy="2976324"/>
          </a:xfrm>
          <a:custGeom>
            <a:avLst/>
            <a:gdLst>
              <a:gd name="T0" fmla="*/ 809 w 1619"/>
              <a:gd name="T1" fmla="*/ 1621 h 1621"/>
              <a:gd name="T2" fmla="*/ 0 w 1619"/>
              <a:gd name="T3" fmla="*/ 810 h 1621"/>
              <a:gd name="T4" fmla="*/ 809 w 1619"/>
              <a:gd name="T5" fmla="*/ 0 h 1621"/>
              <a:gd name="T6" fmla="*/ 1619 w 1619"/>
              <a:gd name="T7" fmla="*/ 810 h 1621"/>
              <a:gd name="T8" fmla="*/ 809 w 1619"/>
              <a:gd name="T9" fmla="*/ 1621 h 1621"/>
            </a:gdLst>
            <a:ahLst/>
            <a:cxnLst>
              <a:cxn ang="0">
                <a:pos x="T0" y="T1"/>
              </a:cxn>
              <a:cxn ang="0">
                <a:pos x="T2" y="T3"/>
              </a:cxn>
              <a:cxn ang="0">
                <a:pos x="T4" y="T5"/>
              </a:cxn>
              <a:cxn ang="0">
                <a:pos x="T6" y="T7"/>
              </a:cxn>
              <a:cxn ang="0">
                <a:pos x="T8" y="T9"/>
              </a:cxn>
            </a:cxnLst>
            <a:rect l="0" t="0" r="r" b="b"/>
            <a:pathLst>
              <a:path w="1619" h="1621">
                <a:moveTo>
                  <a:pt x="809" y="1621"/>
                </a:moveTo>
                <a:lnTo>
                  <a:pt x="0" y="810"/>
                </a:lnTo>
                <a:lnTo>
                  <a:pt x="809" y="0"/>
                </a:lnTo>
                <a:lnTo>
                  <a:pt x="1619" y="810"/>
                </a:lnTo>
                <a:lnTo>
                  <a:pt x="809" y="1621"/>
                </a:lnTo>
                <a:close/>
              </a:path>
            </a:pathLst>
          </a:custGeom>
          <a:solidFill>
            <a:srgbClr val="F68735"/>
          </a:solidFill>
          <a:ln>
            <a:noFill/>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39" name="Freeform 6">
            <a:extLst>
              <a:ext uri="{FF2B5EF4-FFF2-40B4-BE49-F238E27FC236}">
                <a16:creationId xmlns:a16="http://schemas.microsoft.com/office/drawing/2014/main" id="{AF615B23-FD1C-4236-9B95-907EC71F24E7}"/>
              </a:ext>
            </a:extLst>
          </p:cNvPr>
          <p:cNvSpPr>
            <a:spLocks/>
          </p:cNvSpPr>
          <p:nvPr/>
        </p:nvSpPr>
        <p:spPr bwMode="auto">
          <a:xfrm>
            <a:off x="157912" y="5878320"/>
            <a:ext cx="2972651" cy="2974487"/>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F3A084"/>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7">
            <a:extLst>
              <a:ext uri="{FF2B5EF4-FFF2-40B4-BE49-F238E27FC236}">
                <a16:creationId xmlns:a16="http://schemas.microsoft.com/office/drawing/2014/main" id="{2F38B6B8-DC63-4115-9EF3-44D3C51F25A6}"/>
              </a:ext>
            </a:extLst>
          </p:cNvPr>
          <p:cNvSpPr>
            <a:spLocks/>
          </p:cNvSpPr>
          <p:nvPr/>
        </p:nvSpPr>
        <p:spPr bwMode="auto">
          <a:xfrm>
            <a:off x="1643320" y="4389242"/>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301">
            <a:extLst>
              <a:ext uri="{FF2B5EF4-FFF2-40B4-BE49-F238E27FC236}">
                <a16:creationId xmlns:a16="http://schemas.microsoft.com/office/drawing/2014/main" id="{2EDA0412-2D4B-4351-838A-03DF07421ED7}"/>
              </a:ext>
            </a:extLst>
          </p:cNvPr>
          <p:cNvSpPr>
            <a:spLocks/>
          </p:cNvSpPr>
          <p:nvPr/>
        </p:nvSpPr>
        <p:spPr bwMode="auto">
          <a:xfrm>
            <a:off x="2068281" y="3362894"/>
            <a:ext cx="1933456" cy="1935252"/>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nvGrpSpPr>
          <p:cNvPr id="44" name="组合 43">
            <a:extLst>
              <a:ext uri="{FF2B5EF4-FFF2-40B4-BE49-F238E27FC236}">
                <a16:creationId xmlns:a16="http://schemas.microsoft.com/office/drawing/2014/main" id="{67103293-9DFA-40EF-8DF5-572E196C9954}"/>
              </a:ext>
            </a:extLst>
          </p:cNvPr>
          <p:cNvGrpSpPr/>
          <p:nvPr/>
        </p:nvGrpSpPr>
        <p:grpSpPr>
          <a:xfrm>
            <a:off x="-964341" y="3764159"/>
            <a:ext cx="4225715" cy="4228325"/>
            <a:chOff x="265239" y="1114832"/>
            <a:chExt cx="2796817" cy="2798546"/>
          </a:xfrm>
          <a:effectLst>
            <a:outerShdw blurRad="381000" dist="101600" dir="2700000" algn="ctr" rotWithShape="0">
              <a:srgbClr val="000000">
                <a:alpha val="30000"/>
              </a:srgbClr>
            </a:outerShdw>
          </a:effectLst>
        </p:grpSpPr>
        <p:sp>
          <p:nvSpPr>
            <p:cNvPr id="45" name="Freeform 3297">
              <a:extLst>
                <a:ext uri="{FF2B5EF4-FFF2-40B4-BE49-F238E27FC236}">
                  <a16:creationId xmlns:a16="http://schemas.microsoft.com/office/drawing/2014/main" id="{9F24EE19-626E-4CDB-9ED9-1D35F4993341}"/>
                </a:ext>
              </a:extLst>
            </p:cNvPr>
            <p:cNvSpPr>
              <a:spLocks/>
            </p:cNvSpPr>
            <p:nvPr/>
          </p:nvSpPr>
          <p:spPr bwMode="auto">
            <a:xfrm>
              <a:off x="265239" y="1114832"/>
              <a:ext cx="2796817" cy="2798546"/>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solidFill>
              <a:srgbClr val="FFFFFF"/>
            </a:solidFill>
            <a:ln>
              <a:noFill/>
            </a:ln>
            <a:effectLst>
              <a:outerShdw blurRad="444500" dist="63500" dir="2700000" algn="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3297">
              <a:extLst>
                <a:ext uri="{FF2B5EF4-FFF2-40B4-BE49-F238E27FC236}">
                  <a16:creationId xmlns:a16="http://schemas.microsoft.com/office/drawing/2014/main" id="{E7FA491C-572B-4DA8-86BD-7A2D8DF795A0}"/>
                </a:ext>
              </a:extLst>
            </p:cNvPr>
            <p:cNvSpPr>
              <a:spLocks/>
            </p:cNvSpPr>
            <p:nvPr/>
          </p:nvSpPr>
          <p:spPr bwMode="auto">
            <a:xfrm>
              <a:off x="381083" y="1211088"/>
              <a:ext cx="2580144" cy="2581737"/>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7" name="Freeform 3301">
            <a:extLst>
              <a:ext uri="{FF2B5EF4-FFF2-40B4-BE49-F238E27FC236}">
                <a16:creationId xmlns:a16="http://schemas.microsoft.com/office/drawing/2014/main" id="{233FA04A-6616-46D2-A60D-7E363091F0CE}"/>
              </a:ext>
            </a:extLst>
          </p:cNvPr>
          <p:cNvSpPr>
            <a:spLocks/>
          </p:cNvSpPr>
          <p:nvPr/>
        </p:nvSpPr>
        <p:spPr bwMode="auto">
          <a:xfrm>
            <a:off x="2093775" y="6243213"/>
            <a:ext cx="2374773" cy="2376981"/>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6">
            <a:extLst>
              <a:ext uri="{FF2B5EF4-FFF2-40B4-BE49-F238E27FC236}">
                <a16:creationId xmlns:a16="http://schemas.microsoft.com/office/drawing/2014/main" id="{86166C35-1261-4C22-9F85-A66E4322BDD3}"/>
              </a:ext>
            </a:extLst>
          </p:cNvPr>
          <p:cNvSpPr>
            <a:spLocks/>
          </p:cNvSpPr>
          <p:nvPr/>
        </p:nvSpPr>
        <p:spPr bwMode="auto">
          <a:xfrm>
            <a:off x="10164718" y="-449220"/>
            <a:ext cx="1449900" cy="1450796"/>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EEAA76"/>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7">
            <a:extLst>
              <a:ext uri="{FF2B5EF4-FFF2-40B4-BE49-F238E27FC236}">
                <a16:creationId xmlns:a16="http://schemas.microsoft.com/office/drawing/2014/main" id="{CB61B23B-1AD4-4A16-9D54-207FE5FC0548}"/>
              </a:ext>
            </a:extLst>
          </p:cNvPr>
          <p:cNvSpPr>
            <a:spLocks/>
          </p:cNvSpPr>
          <p:nvPr/>
        </p:nvSpPr>
        <p:spPr bwMode="auto">
          <a:xfrm>
            <a:off x="11185711" y="-622779"/>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矩形 50">
            <a:extLst>
              <a:ext uri="{FF2B5EF4-FFF2-40B4-BE49-F238E27FC236}">
                <a16:creationId xmlns:a16="http://schemas.microsoft.com/office/drawing/2014/main" id="{91A0F339-62FB-4B87-A363-8E727FA99CE1}"/>
              </a:ext>
            </a:extLst>
          </p:cNvPr>
          <p:cNvSpPr/>
          <p:nvPr/>
        </p:nvSpPr>
        <p:spPr>
          <a:xfrm rot="17253155">
            <a:off x="9746643" y="4981319"/>
            <a:ext cx="666875" cy="666875"/>
          </a:xfrm>
          <a:prstGeom prst="rect">
            <a:avLst/>
          </a:prstGeom>
          <a:solidFill>
            <a:srgbClr val="F68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2" name="图片 51">
            <a:extLst>
              <a:ext uri="{FF2B5EF4-FFF2-40B4-BE49-F238E27FC236}">
                <a16:creationId xmlns:a16="http://schemas.microsoft.com/office/drawing/2014/main" id="{39A69BB0-1D4F-4FA7-B164-CA0F3FDF4BE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rot="19550700">
            <a:off x="10840914" y="5440902"/>
            <a:ext cx="689594" cy="689594"/>
          </a:xfrm>
          <a:prstGeom prst="rect">
            <a:avLst/>
          </a:prstGeom>
          <a:ln w="38100">
            <a:solidFill>
              <a:schemeClr val="bg1"/>
            </a:solidFill>
          </a:ln>
          <a:effectLst>
            <a:outerShdw blurRad="50800" dist="38100" dir="2700000" algn="tl" rotWithShape="0">
              <a:prstClr val="black">
                <a:alpha val="40000"/>
              </a:prstClr>
            </a:outerShdw>
          </a:effectLst>
        </p:spPr>
      </p:pic>
      <p:pic>
        <p:nvPicPr>
          <p:cNvPr id="53" name="图片 52">
            <a:extLst>
              <a:ext uri="{FF2B5EF4-FFF2-40B4-BE49-F238E27FC236}">
                <a16:creationId xmlns:a16="http://schemas.microsoft.com/office/drawing/2014/main" id="{A9455051-F71D-4AFB-88CE-640E617E70F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869860" y="5231014"/>
            <a:ext cx="560426" cy="560426"/>
          </a:xfrm>
          <a:prstGeom prst="rect">
            <a:avLst/>
          </a:prstGeom>
          <a:ln w="38100">
            <a:solidFill>
              <a:schemeClr val="bg1"/>
            </a:solidFill>
          </a:ln>
          <a:effectLst>
            <a:outerShdw blurRad="50800" dist="38100" dir="2700000" algn="tl" rotWithShape="0">
              <a:prstClr val="black">
                <a:alpha val="40000"/>
              </a:prstClr>
            </a:outerShdw>
          </a:effectLst>
        </p:spPr>
      </p:pic>
      <p:sp>
        <p:nvSpPr>
          <p:cNvPr id="54" name="矩形 53">
            <a:extLst>
              <a:ext uri="{FF2B5EF4-FFF2-40B4-BE49-F238E27FC236}">
                <a16:creationId xmlns:a16="http://schemas.microsoft.com/office/drawing/2014/main" id="{C8C839F9-6BC3-47CE-B244-63899A703384}"/>
              </a:ext>
            </a:extLst>
          </p:cNvPr>
          <p:cNvSpPr/>
          <p:nvPr/>
        </p:nvSpPr>
        <p:spPr>
          <a:xfrm rot="19238916">
            <a:off x="10667841" y="5157615"/>
            <a:ext cx="232453" cy="232453"/>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C755396-15AE-4003-B12A-3DA69D016DC3}"/>
              </a:ext>
            </a:extLst>
          </p:cNvPr>
          <p:cNvSpPr/>
          <p:nvPr/>
        </p:nvSpPr>
        <p:spPr>
          <a:xfrm rot="19076257">
            <a:off x="10016547" y="5939420"/>
            <a:ext cx="296343" cy="2963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6D16E0-49AF-409D-955A-FC1A267FC97D}"/>
              </a:ext>
            </a:extLst>
          </p:cNvPr>
          <p:cNvSpPr/>
          <p:nvPr/>
        </p:nvSpPr>
        <p:spPr>
          <a:xfrm>
            <a:off x="10672118" y="6055311"/>
            <a:ext cx="372476" cy="372476"/>
          </a:xfrm>
          <a:prstGeom prst="rect">
            <a:avLst/>
          </a:prstGeom>
          <a:solidFill>
            <a:srgbClr val="2F9FB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8D7B2E9-5D81-4F01-9276-F6F67326F286}"/>
              </a:ext>
            </a:extLst>
          </p:cNvPr>
          <p:cNvSpPr/>
          <p:nvPr/>
        </p:nvSpPr>
        <p:spPr>
          <a:xfrm rot="19238916">
            <a:off x="9900842" y="6008274"/>
            <a:ext cx="158632" cy="158632"/>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84028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14:presetBounceEnd="44000">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14:bounceEnd="44000">
                                          <p:cBhvr additive="base">
                                            <p:cTn id="25" dur="1000" fill="hold"/>
                                            <p:tgtEl>
                                              <p:spTgt spid="43"/>
                                            </p:tgtEl>
                                            <p:attrNameLst>
                                              <p:attrName>ppt_x</p:attrName>
                                            </p:attrNameLst>
                                          </p:cBhvr>
                                          <p:tavLst>
                                            <p:tav tm="0">
                                              <p:val>
                                                <p:strVal val="0-#ppt_w/2"/>
                                              </p:val>
                                            </p:tav>
                                            <p:tav tm="100000">
                                              <p:val>
                                                <p:strVal val="#ppt_x"/>
                                              </p:val>
                                            </p:tav>
                                          </p:tavLst>
                                        </p:anim>
                                        <p:anim calcmode="lin" valueType="num" p14:bounceEnd="44000">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14:presetBounceEnd="44000">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14:bounceEnd="44000">
                                          <p:cBhvr additive="base">
                                            <p:cTn id="29" dur="1000" fill="hold"/>
                                            <p:tgtEl>
                                              <p:spTgt spid="44"/>
                                            </p:tgtEl>
                                            <p:attrNameLst>
                                              <p:attrName>ppt_x</p:attrName>
                                            </p:attrNameLst>
                                          </p:cBhvr>
                                          <p:tavLst>
                                            <p:tav tm="0">
                                              <p:val>
                                                <p:strVal val="0-#ppt_w/2"/>
                                              </p:val>
                                            </p:tav>
                                            <p:tav tm="100000">
                                              <p:val>
                                                <p:strVal val="#ppt_x"/>
                                              </p:val>
                                            </p:tav>
                                          </p:tavLst>
                                        </p:anim>
                                        <p:anim calcmode="lin" valueType="num" p14:bounceEnd="44000">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14:presetBounceEnd="44000">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14:bounceEnd="44000">
                                          <p:cBhvr additive="base">
                                            <p:cTn id="33" dur="1000" fill="hold"/>
                                            <p:tgtEl>
                                              <p:spTgt spid="47"/>
                                            </p:tgtEl>
                                            <p:attrNameLst>
                                              <p:attrName>ppt_x</p:attrName>
                                            </p:attrNameLst>
                                          </p:cBhvr>
                                          <p:tavLst>
                                            <p:tav tm="0">
                                              <p:val>
                                                <p:strVal val="0-#ppt_w/2"/>
                                              </p:val>
                                            </p:tav>
                                            <p:tav tm="100000">
                                              <p:val>
                                                <p:strVal val="#ppt_x"/>
                                              </p:val>
                                            </p:tav>
                                          </p:tavLst>
                                        </p:anim>
                                        <p:anim calcmode="lin" valueType="num" p14:bounceEnd="44000">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0-#ppt_w/2"/>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1000" fill="hold"/>
                                            <p:tgtEl>
                                              <p:spTgt spid="44"/>
                                            </p:tgtEl>
                                            <p:attrNameLst>
                                              <p:attrName>ppt_x</p:attrName>
                                            </p:attrNameLst>
                                          </p:cBhvr>
                                          <p:tavLst>
                                            <p:tav tm="0">
                                              <p:val>
                                                <p:strVal val="0-#ppt_w/2"/>
                                              </p:val>
                                            </p:tav>
                                            <p:tav tm="100000">
                                              <p:val>
                                                <p:strVal val="#ppt_x"/>
                                              </p:val>
                                            </p:tav>
                                          </p:tavLst>
                                        </p:anim>
                                        <p:anim calcmode="lin" valueType="num">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1000" fill="hold"/>
                                            <p:tgtEl>
                                              <p:spTgt spid="47"/>
                                            </p:tgtEl>
                                            <p:attrNameLst>
                                              <p:attrName>ppt_x</p:attrName>
                                            </p:attrNameLst>
                                          </p:cBhvr>
                                          <p:tavLst>
                                            <p:tav tm="0">
                                              <p:val>
                                                <p:strVal val="0-#ppt_w/2"/>
                                              </p:val>
                                            </p:tav>
                                            <p:tav tm="100000">
                                              <p:val>
                                                <p:strVal val="#ppt_x"/>
                                              </p:val>
                                            </p:tav>
                                          </p:tavLst>
                                        </p:anim>
                                        <p:anim calcmode="lin" valueType="num">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859810" y="1560458"/>
            <a:ext cx="10112991" cy="2778774"/>
          </a:xfrm>
          <a:prstGeom prst="rect">
            <a:avLst/>
          </a:prstGeom>
          <a:noFill/>
        </p:spPr>
        <p:txBody>
          <a:bodyPr wrap="square" rtlCol="0">
            <a:spAutoFit/>
          </a:bodyPr>
          <a:lstStyle/>
          <a:p>
            <a:pPr lvl="2">
              <a:lnSpc>
                <a:spcPct val="200000"/>
              </a:lnSpc>
            </a:pPr>
            <a:r>
              <a:rPr lang="zh-CN" altLang="en-US">
                <a:latin typeface="微软雅黑" panose="020B0503020204020204" pitchFamily="34" charset="-122"/>
                <a:ea typeface="微软雅黑" panose="020B0503020204020204" pitchFamily="34" charset="-122"/>
              </a:rPr>
              <a:t>（十）绩效工资（又称奖金，以下同）：根据公司效益及员工在生产过程中的工作表现，所作贡献而给予的超额报酬。 </a:t>
            </a:r>
          </a:p>
          <a:p>
            <a:pPr lvl="2">
              <a:lnSpc>
                <a:spcPct val="200000"/>
              </a:lnSpc>
            </a:pPr>
            <a:r>
              <a:rPr lang="zh-CN" altLang="en-US">
                <a:latin typeface="微软雅黑" panose="020B0503020204020204" pitchFamily="34" charset="-122"/>
                <a:ea typeface="微软雅黑" panose="020B0503020204020204" pitchFamily="34" charset="-122"/>
              </a:rPr>
              <a:t>（十一）公积金：公司根据当地政府有关规定对员工购买住房给予的补助。 </a:t>
            </a:r>
          </a:p>
          <a:p>
            <a:pPr lvl="2">
              <a:lnSpc>
                <a:spcPct val="200000"/>
              </a:lnSpc>
            </a:pPr>
            <a:r>
              <a:rPr lang="zh-CN" altLang="en-US">
                <a:latin typeface="微软雅黑" panose="020B0503020204020204" pitchFamily="34" charset="-122"/>
                <a:ea typeface="微软雅黑" panose="020B0503020204020204" pitchFamily="34" charset="-122"/>
              </a:rPr>
              <a:t>（十二）基本养老金：公司根据当地政府有关规定对员工离、退休、养老而给予的补助。 </a:t>
            </a:r>
          </a:p>
          <a:p>
            <a:pPr lvl="2">
              <a:lnSpc>
                <a:spcPct val="200000"/>
              </a:lnSpc>
            </a:pPr>
            <a:r>
              <a:rPr lang="zh-CN" altLang="en-US">
                <a:latin typeface="微软雅黑" panose="020B0503020204020204" pitchFamily="34" charset="-122"/>
                <a:ea typeface="微软雅黑" panose="020B0503020204020204" pitchFamily="34" charset="-122"/>
              </a:rPr>
              <a:t>（十三）医疗保险：公司根据当地政府有关规定对员工看病、就医而给予的补助。</a:t>
            </a:r>
          </a:p>
        </p:txBody>
      </p:sp>
    </p:spTree>
    <p:extLst>
      <p:ext uri="{BB962C8B-B14F-4D97-AF65-F5344CB8AC3E}">
        <p14:creationId xmlns:p14="http://schemas.microsoft.com/office/powerpoint/2010/main" val="164853567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859810" y="1560458"/>
            <a:ext cx="10112991" cy="3332772"/>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第三十三条 下列款项由公司在其工资待遇中代为扣缴： </a:t>
            </a:r>
          </a:p>
          <a:p>
            <a:pPr lvl="2">
              <a:lnSpc>
                <a:spcPct val="200000"/>
              </a:lnSpc>
            </a:pPr>
            <a:r>
              <a:rPr lang="zh-CN" altLang="en-US">
                <a:latin typeface="微软雅黑" panose="020B0503020204020204" pitchFamily="34" charset="-122"/>
                <a:ea typeface="微软雅黑" panose="020B0503020204020204" pitchFamily="34" charset="-122"/>
              </a:rPr>
              <a:t>（一）个人所得税； </a:t>
            </a:r>
          </a:p>
          <a:p>
            <a:pPr lvl="2">
              <a:lnSpc>
                <a:spcPct val="200000"/>
              </a:lnSpc>
            </a:pPr>
            <a:r>
              <a:rPr lang="zh-CN" altLang="en-US">
                <a:latin typeface="微软雅黑" panose="020B0503020204020204" pitchFamily="34" charset="-122"/>
                <a:ea typeface="微软雅黑" panose="020B0503020204020204" pitchFamily="34" charset="-122"/>
              </a:rPr>
              <a:t>（二）员工养老保险金； </a:t>
            </a:r>
          </a:p>
          <a:p>
            <a:pPr lvl="2">
              <a:lnSpc>
                <a:spcPct val="200000"/>
              </a:lnSpc>
            </a:pPr>
            <a:r>
              <a:rPr lang="zh-CN" altLang="en-US">
                <a:latin typeface="微软雅黑" panose="020B0503020204020204" pitchFamily="34" charset="-122"/>
                <a:ea typeface="微软雅黑" panose="020B0503020204020204" pitchFamily="34" charset="-122"/>
              </a:rPr>
              <a:t>（三）员工公积金； </a:t>
            </a:r>
          </a:p>
          <a:p>
            <a:pPr lvl="2">
              <a:lnSpc>
                <a:spcPct val="200000"/>
              </a:lnSpc>
            </a:pPr>
            <a:r>
              <a:rPr lang="zh-CN" altLang="en-US">
                <a:latin typeface="微软雅黑" panose="020B0503020204020204" pitchFamily="34" charset="-122"/>
                <a:ea typeface="微软雅黑" panose="020B0503020204020204" pitchFamily="34" charset="-122"/>
              </a:rPr>
              <a:t>（四）医疗保险金； </a:t>
            </a:r>
          </a:p>
          <a:p>
            <a:pPr lvl="2">
              <a:lnSpc>
                <a:spcPct val="200000"/>
              </a:lnSpc>
            </a:pPr>
            <a:r>
              <a:rPr lang="zh-CN" altLang="en-US">
                <a:latin typeface="微软雅黑" panose="020B0503020204020204" pitchFamily="34" charset="-122"/>
                <a:ea typeface="微软雅黑" panose="020B0503020204020204" pitchFamily="34" charset="-122"/>
              </a:rPr>
              <a:t>（五）其它必要的款项。</a:t>
            </a:r>
          </a:p>
        </p:txBody>
      </p:sp>
    </p:spTree>
    <p:extLst>
      <p:ext uri="{BB962C8B-B14F-4D97-AF65-F5344CB8AC3E}">
        <p14:creationId xmlns:p14="http://schemas.microsoft.com/office/powerpoint/2010/main" val="326151303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859810" y="1560458"/>
            <a:ext cx="10112991" cy="3886770"/>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第三十四条 工资的发放： </a:t>
            </a:r>
          </a:p>
          <a:p>
            <a:pPr lvl="2">
              <a:lnSpc>
                <a:spcPct val="200000"/>
              </a:lnSpc>
            </a:pPr>
            <a:r>
              <a:rPr lang="zh-CN" altLang="en-US">
                <a:latin typeface="微软雅黑" panose="020B0503020204020204" pitchFamily="34" charset="-122"/>
                <a:ea typeface="微软雅黑" panose="020B0503020204020204" pitchFamily="34" charset="-122"/>
              </a:rPr>
              <a:t>（一）工资的发放以月为计算单位； </a:t>
            </a:r>
          </a:p>
          <a:p>
            <a:pPr lvl="2">
              <a:lnSpc>
                <a:spcPct val="200000"/>
              </a:lnSpc>
            </a:pPr>
            <a:r>
              <a:rPr lang="zh-CN" altLang="en-US">
                <a:latin typeface="微软雅黑" panose="020B0503020204020204" pitchFamily="34" charset="-122"/>
                <a:ea typeface="微软雅黑" panose="020B0503020204020204" pitchFamily="34" charset="-122"/>
              </a:rPr>
              <a:t>（二）基本工资、岗位等级工资、工龄工资、福利津贴、企业补充养老保金、交通补贴、午餐补贴、特殊津贴于每月月初发放； </a:t>
            </a:r>
          </a:p>
          <a:p>
            <a:pPr lvl="2">
              <a:lnSpc>
                <a:spcPct val="200000"/>
              </a:lnSpc>
            </a:pPr>
            <a:r>
              <a:rPr lang="zh-CN" altLang="en-US">
                <a:latin typeface="微软雅黑" panose="020B0503020204020204" pitchFamily="34" charset="-122"/>
                <a:ea typeface="微软雅黑" panose="020B0503020204020204" pitchFamily="34" charset="-122"/>
              </a:rPr>
              <a:t>（三）绩效工资年底发放。 </a:t>
            </a:r>
          </a:p>
          <a:p>
            <a:pPr>
              <a:lnSpc>
                <a:spcPct val="200000"/>
              </a:lnSpc>
            </a:pPr>
            <a:r>
              <a:rPr lang="zh-CN" altLang="en-US">
                <a:latin typeface="微软雅黑" panose="020B0503020204020204" pitchFamily="34" charset="-122"/>
                <a:ea typeface="微软雅黑" panose="020B0503020204020204" pitchFamily="34" charset="-122"/>
              </a:rPr>
              <a:t>        第三十五条 员工对工资有异议时，可以提出核查。如自发生日起两年内未行使其权力的，视为弃权。 </a:t>
            </a:r>
          </a:p>
        </p:txBody>
      </p:sp>
    </p:spTree>
    <p:extLst>
      <p:ext uri="{BB962C8B-B14F-4D97-AF65-F5344CB8AC3E}">
        <p14:creationId xmlns:p14="http://schemas.microsoft.com/office/powerpoint/2010/main" val="13749105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859810" y="1560458"/>
            <a:ext cx="10112991" cy="2778774"/>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第三十六条 各项工资、津贴的计算、发放和考核。 </a:t>
            </a:r>
          </a:p>
          <a:p>
            <a:pPr lvl="2">
              <a:lnSpc>
                <a:spcPct val="200000"/>
              </a:lnSpc>
            </a:pPr>
            <a:r>
              <a:rPr lang="zh-CN" altLang="en-US">
                <a:latin typeface="微软雅黑" panose="020B0503020204020204" pitchFamily="34" charset="-122"/>
                <a:ea typeface="微软雅黑" panose="020B0503020204020204" pitchFamily="34" charset="-122"/>
              </a:rPr>
              <a:t>一、 基本工资 </a:t>
            </a:r>
          </a:p>
          <a:p>
            <a:pPr lvl="2">
              <a:lnSpc>
                <a:spcPct val="200000"/>
              </a:lnSpc>
            </a:pPr>
            <a:r>
              <a:rPr lang="zh-CN" altLang="en-US">
                <a:latin typeface="微软雅黑" panose="020B0503020204020204" pitchFamily="34" charset="-122"/>
                <a:ea typeface="微软雅黑" panose="020B0503020204020204" pitchFamily="34" charset="-122"/>
              </a:rPr>
              <a:t>（一）基本工资标准执行公司自定工资岗位等级表； </a:t>
            </a:r>
          </a:p>
          <a:p>
            <a:pPr lvl="2">
              <a:lnSpc>
                <a:spcPct val="200000"/>
              </a:lnSpc>
            </a:pPr>
            <a:r>
              <a:rPr lang="zh-CN" altLang="en-US">
                <a:latin typeface="微软雅黑" panose="020B0503020204020204" pitchFamily="34" charset="-122"/>
                <a:ea typeface="微软雅黑" panose="020B0503020204020204" pitchFamily="34" charset="-122"/>
              </a:rPr>
              <a:t>（二）基本工资评定办法按照经董事会批准的公司文件规定执行。 </a:t>
            </a:r>
          </a:p>
          <a:p>
            <a:pPr lvl="2">
              <a:lnSpc>
                <a:spcPct val="200000"/>
              </a:lnSpc>
            </a:pPr>
            <a:r>
              <a:rPr lang="zh-CN" altLang="en-US">
                <a:latin typeface="微软雅黑" panose="020B0503020204020204" pitchFamily="34" charset="-122"/>
                <a:ea typeface="微软雅黑" panose="020B0503020204020204" pitchFamily="34" charset="-122"/>
              </a:rPr>
              <a:t>（三）物价补贴并入基本工资。 </a:t>
            </a:r>
          </a:p>
        </p:txBody>
      </p:sp>
    </p:spTree>
    <p:extLst>
      <p:ext uri="{BB962C8B-B14F-4D97-AF65-F5344CB8AC3E}">
        <p14:creationId xmlns:p14="http://schemas.microsoft.com/office/powerpoint/2010/main" val="157235043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0" y="654618"/>
            <a:ext cx="12192000" cy="5548763"/>
          </a:xfrm>
          <a:prstGeom prst="rect">
            <a:avLst/>
          </a:prstGeom>
          <a:noFill/>
        </p:spPr>
        <p:txBody>
          <a:bodyPr wrap="square" rtlCol="0">
            <a:spAutoFit/>
          </a:bodyPr>
          <a:lstStyle/>
          <a:p>
            <a:pPr lvl="2">
              <a:lnSpc>
                <a:spcPct val="200000"/>
              </a:lnSpc>
            </a:pPr>
            <a:r>
              <a:rPr lang="zh-CN" altLang="en-US">
                <a:latin typeface="微软雅黑" panose="020B0503020204020204" pitchFamily="34" charset="-122"/>
                <a:ea typeface="微软雅黑" panose="020B0503020204020204" pitchFamily="34" charset="-122"/>
              </a:rPr>
              <a:t>二、 岗位等级工资 </a:t>
            </a:r>
          </a:p>
          <a:p>
            <a:pPr lvl="2">
              <a:lnSpc>
                <a:spcPct val="200000"/>
              </a:lnSpc>
            </a:pPr>
            <a:r>
              <a:rPr lang="zh-CN" altLang="en-US">
                <a:latin typeface="微软雅黑" panose="020B0503020204020204" pitchFamily="34" charset="-122"/>
                <a:ea typeface="微软雅黑" panose="020B0503020204020204" pitchFamily="34" charset="-122"/>
              </a:rPr>
              <a:t>（一）岗位等级工资标准执行公司自定工资岗位等级表； </a:t>
            </a:r>
          </a:p>
          <a:p>
            <a:pPr lvl="2">
              <a:lnSpc>
                <a:spcPct val="200000"/>
              </a:lnSpc>
            </a:pPr>
            <a:r>
              <a:rPr lang="zh-CN" altLang="en-US">
                <a:latin typeface="微软雅黑" panose="020B0503020204020204" pitchFamily="34" charset="-122"/>
                <a:ea typeface="微软雅黑" panose="020B0503020204020204" pitchFamily="34" charset="-122"/>
              </a:rPr>
              <a:t>（二）岗位等级工资晋升由员工每年岗位考核结果确定。考核升岗者，直接进入新的岗位等级工资；考核降岗者，以新的岗位等级工资为准。 </a:t>
            </a:r>
          </a:p>
          <a:p>
            <a:pPr lvl="2">
              <a:lnSpc>
                <a:spcPct val="200000"/>
              </a:lnSpc>
            </a:pPr>
            <a:r>
              <a:rPr lang="zh-CN" altLang="en-US">
                <a:latin typeface="微软雅黑" panose="020B0503020204020204" pitchFamily="34" charset="-122"/>
                <a:ea typeface="微软雅黑" panose="020B0503020204020204" pitchFamily="34" charset="-122"/>
              </a:rPr>
              <a:t>（三）新进员工在试用期间的岗位等级工资按以下标准发给（以正式录用为准）： </a:t>
            </a:r>
          </a:p>
          <a:p>
            <a:pPr lvl="3">
              <a:lnSpc>
                <a:spcPct val="200000"/>
              </a:lnSpc>
            </a:pP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试用期限由员工签订的劳动合同决定； </a:t>
            </a:r>
          </a:p>
          <a:p>
            <a:pPr lvl="3">
              <a:lnSpc>
                <a:spcPct val="200000"/>
              </a:lnSpc>
            </a:pP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新参加工作的应届毕业生，大专、本科生执行公司自定工资岗位等级表； </a:t>
            </a:r>
          </a:p>
          <a:p>
            <a:pPr lvl="3">
              <a:lnSpc>
                <a:spcPct val="200000"/>
              </a:lnSpc>
            </a:pP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特殊人才及外部招聘的人员按签订协议的工资发给； </a:t>
            </a:r>
          </a:p>
          <a:p>
            <a:pPr lvl="3">
              <a:lnSpc>
                <a:spcPct val="200000"/>
              </a:lnSpc>
            </a:pP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试用期人员不享受绩效工资； </a:t>
            </a:r>
          </a:p>
          <a:p>
            <a:pPr lvl="3">
              <a:lnSpc>
                <a:spcPct val="200000"/>
              </a:lnSpc>
            </a:pP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试用期后，根据考核进入所聘岗位等级工资。 </a:t>
            </a:r>
          </a:p>
        </p:txBody>
      </p:sp>
    </p:spTree>
    <p:extLst>
      <p:ext uri="{BB962C8B-B14F-4D97-AF65-F5344CB8AC3E}">
        <p14:creationId xmlns:p14="http://schemas.microsoft.com/office/powerpoint/2010/main" val="53599252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10"/>
          <p:cNvSpPr txBox="1"/>
          <p:nvPr/>
        </p:nvSpPr>
        <p:spPr>
          <a:xfrm>
            <a:off x="3896914" y="2039371"/>
            <a:ext cx="7767705" cy="2352954"/>
          </a:xfrm>
          <a:prstGeom prst="rect">
            <a:avLst/>
          </a:prstGeom>
        </p:spPr>
        <p:txBody>
          <a:bodyPr wrap="square" lIns="68580" tIns="34291" rIns="68580" bIns="34291" anchor="ctr" anchorCtr="1">
            <a:spAutoFit/>
          </a:bodyPr>
          <a:lstStyle>
            <a:defPPr>
              <a:defRPr lang="zh-CN"/>
            </a:defPPr>
            <a:lvl1pPr algn="ctr">
              <a:lnSpc>
                <a:spcPct val="130000"/>
              </a:lnSpc>
              <a:defRPr sz="6600">
                <a:solidFill>
                  <a:srgbClr val="F19070"/>
                </a:solidFill>
                <a:latin typeface="时尚中黑简体" panose="01010104010101010101" pitchFamily="2" charset="-122"/>
                <a:ea typeface="时尚中黑简体" panose="01010104010101010101" pitchFamily="2" charset="-122"/>
              </a:defRPr>
            </a:lvl1pPr>
          </a:lstStyle>
          <a:p>
            <a:r>
              <a:rPr lang="zh-CN" altLang="en-US" sz="6000" b="1">
                <a:solidFill>
                  <a:srgbClr val="2F9FBB"/>
                </a:solidFill>
              </a:rPr>
              <a:t>第五章</a:t>
            </a:r>
            <a:endParaRPr lang="en-US" altLang="zh-CN" sz="6000" b="1">
              <a:solidFill>
                <a:srgbClr val="2F9FBB"/>
              </a:solidFill>
            </a:endParaRPr>
          </a:p>
          <a:p>
            <a:r>
              <a:rPr lang="zh-CN" altLang="en-US" sz="6000" b="1">
                <a:solidFill>
                  <a:srgbClr val="2F9FBB"/>
                </a:solidFill>
              </a:rPr>
              <a:t>工作时间和休假、请假</a:t>
            </a:r>
            <a:endParaRPr lang="zh-CN" altLang="en-US" sz="6000" b="1" dirty="0">
              <a:solidFill>
                <a:srgbClr val="2F9FBB"/>
              </a:solidFill>
            </a:endParaRPr>
          </a:p>
        </p:txBody>
      </p:sp>
      <p:sp>
        <p:nvSpPr>
          <p:cNvPr id="38" name="Freeform 5">
            <a:extLst>
              <a:ext uri="{FF2B5EF4-FFF2-40B4-BE49-F238E27FC236}">
                <a16:creationId xmlns:a16="http://schemas.microsoft.com/office/drawing/2014/main" id="{4E322AB4-AA47-4E2D-83F0-5EA2A0F6618C}"/>
              </a:ext>
            </a:extLst>
          </p:cNvPr>
          <p:cNvSpPr>
            <a:spLocks/>
          </p:cNvSpPr>
          <p:nvPr/>
        </p:nvSpPr>
        <p:spPr bwMode="auto">
          <a:xfrm>
            <a:off x="112292" y="2842358"/>
            <a:ext cx="2972651" cy="2976324"/>
          </a:xfrm>
          <a:custGeom>
            <a:avLst/>
            <a:gdLst>
              <a:gd name="T0" fmla="*/ 809 w 1619"/>
              <a:gd name="T1" fmla="*/ 1621 h 1621"/>
              <a:gd name="T2" fmla="*/ 0 w 1619"/>
              <a:gd name="T3" fmla="*/ 810 h 1621"/>
              <a:gd name="T4" fmla="*/ 809 w 1619"/>
              <a:gd name="T5" fmla="*/ 0 h 1621"/>
              <a:gd name="T6" fmla="*/ 1619 w 1619"/>
              <a:gd name="T7" fmla="*/ 810 h 1621"/>
              <a:gd name="T8" fmla="*/ 809 w 1619"/>
              <a:gd name="T9" fmla="*/ 1621 h 1621"/>
            </a:gdLst>
            <a:ahLst/>
            <a:cxnLst>
              <a:cxn ang="0">
                <a:pos x="T0" y="T1"/>
              </a:cxn>
              <a:cxn ang="0">
                <a:pos x="T2" y="T3"/>
              </a:cxn>
              <a:cxn ang="0">
                <a:pos x="T4" y="T5"/>
              </a:cxn>
              <a:cxn ang="0">
                <a:pos x="T6" y="T7"/>
              </a:cxn>
              <a:cxn ang="0">
                <a:pos x="T8" y="T9"/>
              </a:cxn>
            </a:cxnLst>
            <a:rect l="0" t="0" r="r" b="b"/>
            <a:pathLst>
              <a:path w="1619" h="1621">
                <a:moveTo>
                  <a:pt x="809" y="1621"/>
                </a:moveTo>
                <a:lnTo>
                  <a:pt x="0" y="810"/>
                </a:lnTo>
                <a:lnTo>
                  <a:pt x="809" y="0"/>
                </a:lnTo>
                <a:lnTo>
                  <a:pt x="1619" y="810"/>
                </a:lnTo>
                <a:lnTo>
                  <a:pt x="809" y="1621"/>
                </a:lnTo>
                <a:close/>
              </a:path>
            </a:pathLst>
          </a:custGeom>
          <a:solidFill>
            <a:srgbClr val="F68735"/>
          </a:solidFill>
          <a:ln>
            <a:noFill/>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39" name="Freeform 6">
            <a:extLst>
              <a:ext uri="{FF2B5EF4-FFF2-40B4-BE49-F238E27FC236}">
                <a16:creationId xmlns:a16="http://schemas.microsoft.com/office/drawing/2014/main" id="{AF615B23-FD1C-4236-9B95-907EC71F24E7}"/>
              </a:ext>
            </a:extLst>
          </p:cNvPr>
          <p:cNvSpPr>
            <a:spLocks/>
          </p:cNvSpPr>
          <p:nvPr/>
        </p:nvSpPr>
        <p:spPr bwMode="auto">
          <a:xfrm>
            <a:off x="157912" y="5878320"/>
            <a:ext cx="2972651" cy="2974487"/>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F3A084"/>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7">
            <a:extLst>
              <a:ext uri="{FF2B5EF4-FFF2-40B4-BE49-F238E27FC236}">
                <a16:creationId xmlns:a16="http://schemas.microsoft.com/office/drawing/2014/main" id="{2F38B6B8-DC63-4115-9EF3-44D3C51F25A6}"/>
              </a:ext>
            </a:extLst>
          </p:cNvPr>
          <p:cNvSpPr>
            <a:spLocks/>
          </p:cNvSpPr>
          <p:nvPr/>
        </p:nvSpPr>
        <p:spPr bwMode="auto">
          <a:xfrm>
            <a:off x="1643320" y="4389242"/>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301">
            <a:extLst>
              <a:ext uri="{FF2B5EF4-FFF2-40B4-BE49-F238E27FC236}">
                <a16:creationId xmlns:a16="http://schemas.microsoft.com/office/drawing/2014/main" id="{2EDA0412-2D4B-4351-838A-03DF07421ED7}"/>
              </a:ext>
            </a:extLst>
          </p:cNvPr>
          <p:cNvSpPr>
            <a:spLocks/>
          </p:cNvSpPr>
          <p:nvPr/>
        </p:nvSpPr>
        <p:spPr bwMode="auto">
          <a:xfrm>
            <a:off x="2068281" y="3362894"/>
            <a:ext cx="1933456" cy="1935252"/>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nvGrpSpPr>
          <p:cNvPr id="44" name="组合 43">
            <a:extLst>
              <a:ext uri="{FF2B5EF4-FFF2-40B4-BE49-F238E27FC236}">
                <a16:creationId xmlns:a16="http://schemas.microsoft.com/office/drawing/2014/main" id="{67103293-9DFA-40EF-8DF5-572E196C9954}"/>
              </a:ext>
            </a:extLst>
          </p:cNvPr>
          <p:cNvGrpSpPr/>
          <p:nvPr/>
        </p:nvGrpSpPr>
        <p:grpSpPr>
          <a:xfrm>
            <a:off x="-964341" y="3764159"/>
            <a:ext cx="4225715" cy="4228325"/>
            <a:chOff x="265239" y="1114832"/>
            <a:chExt cx="2796817" cy="2798546"/>
          </a:xfrm>
          <a:effectLst>
            <a:outerShdw blurRad="381000" dist="101600" dir="2700000" algn="ctr" rotWithShape="0">
              <a:srgbClr val="000000">
                <a:alpha val="30000"/>
              </a:srgbClr>
            </a:outerShdw>
          </a:effectLst>
        </p:grpSpPr>
        <p:sp>
          <p:nvSpPr>
            <p:cNvPr id="45" name="Freeform 3297">
              <a:extLst>
                <a:ext uri="{FF2B5EF4-FFF2-40B4-BE49-F238E27FC236}">
                  <a16:creationId xmlns:a16="http://schemas.microsoft.com/office/drawing/2014/main" id="{9F24EE19-626E-4CDB-9ED9-1D35F4993341}"/>
                </a:ext>
              </a:extLst>
            </p:cNvPr>
            <p:cNvSpPr>
              <a:spLocks/>
            </p:cNvSpPr>
            <p:nvPr/>
          </p:nvSpPr>
          <p:spPr bwMode="auto">
            <a:xfrm>
              <a:off x="265239" y="1114832"/>
              <a:ext cx="2796817" cy="2798546"/>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solidFill>
              <a:srgbClr val="FFFFFF"/>
            </a:solidFill>
            <a:ln>
              <a:noFill/>
            </a:ln>
            <a:effectLst>
              <a:outerShdw blurRad="444500" dist="63500" dir="2700000" algn="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3297">
              <a:extLst>
                <a:ext uri="{FF2B5EF4-FFF2-40B4-BE49-F238E27FC236}">
                  <a16:creationId xmlns:a16="http://schemas.microsoft.com/office/drawing/2014/main" id="{E7FA491C-572B-4DA8-86BD-7A2D8DF795A0}"/>
                </a:ext>
              </a:extLst>
            </p:cNvPr>
            <p:cNvSpPr>
              <a:spLocks/>
            </p:cNvSpPr>
            <p:nvPr/>
          </p:nvSpPr>
          <p:spPr bwMode="auto">
            <a:xfrm>
              <a:off x="381083" y="1211088"/>
              <a:ext cx="2580144" cy="2581737"/>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7" name="Freeform 3301">
            <a:extLst>
              <a:ext uri="{FF2B5EF4-FFF2-40B4-BE49-F238E27FC236}">
                <a16:creationId xmlns:a16="http://schemas.microsoft.com/office/drawing/2014/main" id="{233FA04A-6616-46D2-A60D-7E363091F0CE}"/>
              </a:ext>
            </a:extLst>
          </p:cNvPr>
          <p:cNvSpPr>
            <a:spLocks/>
          </p:cNvSpPr>
          <p:nvPr/>
        </p:nvSpPr>
        <p:spPr bwMode="auto">
          <a:xfrm>
            <a:off x="2093775" y="6243213"/>
            <a:ext cx="2374773" cy="2376981"/>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6">
            <a:extLst>
              <a:ext uri="{FF2B5EF4-FFF2-40B4-BE49-F238E27FC236}">
                <a16:creationId xmlns:a16="http://schemas.microsoft.com/office/drawing/2014/main" id="{86166C35-1261-4C22-9F85-A66E4322BDD3}"/>
              </a:ext>
            </a:extLst>
          </p:cNvPr>
          <p:cNvSpPr>
            <a:spLocks/>
          </p:cNvSpPr>
          <p:nvPr/>
        </p:nvSpPr>
        <p:spPr bwMode="auto">
          <a:xfrm>
            <a:off x="10164718" y="-449220"/>
            <a:ext cx="1449900" cy="1450796"/>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EEAA76"/>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7">
            <a:extLst>
              <a:ext uri="{FF2B5EF4-FFF2-40B4-BE49-F238E27FC236}">
                <a16:creationId xmlns:a16="http://schemas.microsoft.com/office/drawing/2014/main" id="{CB61B23B-1AD4-4A16-9D54-207FE5FC0548}"/>
              </a:ext>
            </a:extLst>
          </p:cNvPr>
          <p:cNvSpPr>
            <a:spLocks/>
          </p:cNvSpPr>
          <p:nvPr/>
        </p:nvSpPr>
        <p:spPr bwMode="auto">
          <a:xfrm>
            <a:off x="11185711" y="-622779"/>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矩形 50">
            <a:extLst>
              <a:ext uri="{FF2B5EF4-FFF2-40B4-BE49-F238E27FC236}">
                <a16:creationId xmlns:a16="http://schemas.microsoft.com/office/drawing/2014/main" id="{91A0F339-62FB-4B87-A363-8E727FA99CE1}"/>
              </a:ext>
            </a:extLst>
          </p:cNvPr>
          <p:cNvSpPr/>
          <p:nvPr/>
        </p:nvSpPr>
        <p:spPr>
          <a:xfrm rot="17253155">
            <a:off x="9746643" y="4981319"/>
            <a:ext cx="666875" cy="666875"/>
          </a:xfrm>
          <a:prstGeom prst="rect">
            <a:avLst/>
          </a:prstGeom>
          <a:solidFill>
            <a:srgbClr val="F68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2" name="图片 51">
            <a:extLst>
              <a:ext uri="{FF2B5EF4-FFF2-40B4-BE49-F238E27FC236}">
                <a16:creationId xmlns:a16="http://schemas.microsoft.com/office/drawing/2014/main" id="{39A69BB0-1D4F-4FA7-B164-CA0F3FDF4BE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rot="19550700">
            <a:off x="10840914" y="5440902"/>
            <a:ext cx="689594" cy="689594"/>
          </a:xfrm>
          <a:prstGeom prst="rect">
            <a:avLst/>
          </a:prstGeom>
          <a:ln w="38100">
            <a:solidFill>
              <a:schemeClr val="bg1"/>
            </a:solidFill>
          </a:ln>
          <a:effectLst>
            <a:outerShdw blurRad="50800" dist="38100" dir="2700000" algn="tl" rotWithShape="0">
              <a:prstClr val="black">
                <a:alpha val="40000"/>
              </a:prstClr>
            </a:outerShdw>
          </a:effectLst>
        </p:spPr>
      </p:pic>
      <p:pic>
        <p:nvPicPr>
          <p:cNvPr id="53" name="图片 52">
            <a:extLst>
              <a:ext uri="{FF2B5EF4-FFF2-40B4-BE49-F238E27FC236}">
                <a16:creationId xmlns:a16="http://schemas.microsoft.com/office/drawing/2014/main" id="{A9455051-F71D-4AFB-88CE-640E617E70F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869860" y="5231014"/>
            <a:ext cx="560426" cy="560426"/>
          </a:xfrm>
          <a:prstGeom prst="rect">
            <a:avLst/>
          </a:prstGeom>
          <a:ln w="38100">
            <a:solidFill>
              <a:schemeClr val="bg1"/>
            </a:solidFill>
          </a:ln>
          <a:effectLst>
            <a:outerShdw blurRad="50800" dist="38100" dir="2700000" algn="tl" rotWithShape="0">
              <a:prstClr val="black">
                <a:alpha val="40000"/>
              </a:prstClr>
            </a:outerShdw>
          </a:effectLst>
        </p:spPr>
      </p:pic>
      <p:sp>
        <p:nvSpPr>
          <p:cNvPr id="54" name="矩形 53">
            <a:extLst>
              <a:ext uri="{FF2B5EF4-FFF2-40B4-BE49-F238E27FC236}">
                <a16:creationId xmlns:a16="http://schemas.microsoft.com/office/drawing/2014/main" id="{C8C839F9-6BC3-47CE-B244-63899A703384}"/>
              </a:ext>
            </a:extLst>
          </p:cNvPr>
          <p:cNvSpPr/>
          <p:nvPr/>
        </p:nvSpPr>
        <p:spPr>
          <a:xfrm rot="19238916">
            <a:off x="10667841" y="5157615"/>
            <a:ext cx="232453" cy="232453"/>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C755396-15AE-4003-B12A-3DA69D016DC3}"/>
              </a:ext>
            </a:extLst>
          </p:cNvPr>
          <p:cNvSpPr/>
          <p:nvPr/>
        </p:nvSpPr>
        <p:spPr>
          <a:xfrm rot="19076257">
            <a:off x="10016547" y="5939420"/>
            <a:ext cx="296343" cy="2963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6D16E0-49AF-409D-955A-FC1A267FC97D}"/>
              </a:ext>
            </a:extLst>
          </p:cNvPr>
          <p:cNvSpPr/>
          <p:nvPr/>
        </p:nvSpPr>
        <p:spPr>
          <a:xfrm>
            <a:off x="10672118" y="6055311"/>
            <a:ext cx="372476" cy="372476"/>
          </a:xfrm>
          <a:prstGeom prst="rect">
            <a:avLst/>
          </a:prstGeom>
          <a:solidFill>
            <a:srgbClr val="2F9FB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8D7B2E9-5D81-4F01-9276-F6F67326F286}"/>
              </a:ext>
            </a:extLst>
          </p:cNvPr>
          <p:cNvSpPr/>
          <p:nvPr/>
        </p:nvSpPr>
        <p:spPr>
          <a:xfrm rot="19238916">
            <a:off x="9900842" y="6008274"/>
            <a:ext cx="158632" cy="158632"/>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64499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14:presetBounceEnd="44000">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14:bounceEnd="44000">
                                          <p:cBhvr additive="base">
                                            <p:cTn id="25" dur="1000" fill="hold"/>
                                            <p:tgtEl>
                                              <p:spTgt spid="43"/>
                                            </p:tgtEl>
                                            <p:attrNameLst>
                                              <p:attrName>ppt_x</p:attrName>
                                            </p:attrNameLst>
                                          </p:cBhvr>
                                          <p:tavLst>
                                            <p:tav tm="0">
                                              <p:val>
                                                <p:strVal val="0-#ppt_w/2"/>
                                              </p:val>
                                            </p:tav>
                                            <p:tav tm="100000">
                                              <p:val>
                                                <p:strVal val="#ppt_x"/>
                                              </p:val>
                                            </p:tav>
                                          </p:tavLst>
                                        </p:anim>
                                        <p:anim calcmode="lin" valueType="num" p14:bounceEnd="44000">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14:presetBounceEnd="44000">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14:bounceEnd="44000">
                                          <p:cBhvr additive="base">
                                            <p:cTn id="29" dur="1000" fill="hold"/>
                                            <p:tgtEl>
                                              <p:spTgt spid="44"/>
                                            </p:tgtEl>
                                            <p:attrNameLst>
                                              <p:attrName>ppt_x</p:attrName>
                                            </p:attrNameLst>
                                          </p:cBhvr>
                                          <p:tavLst>
                                            <p:tav tm="0">
                                              <p:val>
                                                <p:strVal val="0-#ppt_w/2"/>
                                              </p:val>
                                            </p:tav>
                                            <p:tav tm="100000">
                                              <p:val>
                                                <p:strVal val="#ppt_x"/>
                                              </p:val>
                                            </p:tav>
                                          </p:tavLst>
                                        </p:anim>
                                        <p:anim calcmode="lin" valueType="num" p14:bounceEnd="44000">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14:presetBounceEnd="44000">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14:bounceEnd="44000">
                                          <p:cBhvr additive="base">
                                            <p:cTn id="33" dur="1000" fill="hold"/>
                                            <p:tgtEl>
                                              <p:spTgt spid="47"/>
                                            </p:tgtEl>
                                            <p:attrNameLst>
                                              <p:attrName>ppt_x</p:attrName>
                                            </p:attrNameLst>
                                          </p:cBhvr>
                                          <p:tavLst>
                                            <p:tav tm="0">
                                              <p:val>
                                                <p:strVal val="0-#ppt_w/2"/>
                                              </p:val>
                                            </p:tav>
                                            <p:tav tm="100000">
                                              <p:val>
                                                <p:strVal val="#ppt_x"/>
                                              </p:val>
                                            </p:tav>
                                          </p:tavLst>
                                        </p:anim>
                                        <p:anim calcmode="lin" valueType="num" p14:bounceEnd="44000">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0-#ppt_w/2"/>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1000" fill="hold"/>
                                            <p:tgtEl>
                                              <p:spTgt spid="44"/>
                                            </p:tgtEl>
                                            <p:attrNameLst>
                                              <p:attrName>ppt_x</p:attrName>
                                            </p:attrNameLst>
                                          </p:cBhvr>
                                          <p:tavLst>
                                            <p:tav tm="0">
                                              <p:val>
                                                <p:strVal val="0-#ppt_w/2"/>
                                              </p:val>
                                            </p:tav>
                                            <p:tav tm="100000">
                                              <p:val>
                                                <p:strVal val="#ppt_x"/>
                                              </p:val>
                                            </p:tav>
                                          </p:tavLst>
                                        </p:anim>
                                        <p:anim calcmode="lin" valueType="num">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1000" fill="hold"/>
                                            <p:tgtEl>
                                              <p:spTgt spid="47"/>
                                            </p:tgtEl>
                                            <p:attrNameLst>
                                              <p:attrName>ppt_x</p:attrName>
                                            </p:attrNameLst>
                                          </p:cBhvr>
                                          <p:tavLst>
                                            <p:tav tm="0">
                                              <p:val>
                                                <p:strVal val="0-#ppt_w/2"/>
                                              </p:val>
                                            </p:tav>
                                            <p:tav tm="100000">
                                              <p:val>
                                                <p:strVal val="#ppt_x"/>
                                              </p:val>
                                            </p:tav>
                                          </p:tavLst>
                                        </p:anim>
                                        <p:anim calcmode="lin" valueType="num">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859810" y="1560458"/>
            <a:ext cx="10112991" cy="2778774"/>
          </a:xfrm>
          <a:prstGeom prst="rect">
            <a:avLst/>
          </a:prstGeom>
          <a:noFill/>
        </p:spPr>
        <p:txBody>
          <a:bodyPr wrap="square" rtlCol="0">
            <a:spAutoFit/>
          </a:bodyPr>
          <a:lstStyle/>
          <a:p>
            <a:pPr>
              <a:lnSpc>
                <a:spcPct val="200000"/>
              </a:lnSpc>
            </a:pPr>
            <a:r>
              <a:rPr lang="zh-CN" altLang="en-US" dirty="0">
                <a:latin typeface="微软雅黑" panose="020B0503020204020204" pitchFamily="34" charset="-122"/>
                <a:ea typeface="微软雅黑" panose="020B0503020204020204" pitchFamily="34" charset="-122"/>
              </a:rPr>
              <a:t>        第三十七条  公司根据行业的特点，依据国家劳动和社会保障部劳社部发</a:t>
            </a:r>
            <a:r>
              <a:rPr lang="en-US" altLang="zh-CN" dirty="0">
                <a:latin typeface="微软雅黑" panose="020B0503020204020204" pitchFamily="34" charset="-122"/>
                <a:ea typeface="微软雅黑" panose="020B0503020204020204" pitchFamily="34" charset="-122"/>
              </a:rPr>
              <a:t>&lt;2000&gt;8</a:t>
            </a:r>
            <a:r>
              <a:rPr lang="zh-CN" altLang="en-US" dirty="0">
                <a:latin typeface="微软雅黑" panose="020B0503020204020204" pitchFamily="34" charset="-122"/>
                <a:ea typeface="微软雅黑" panose="020B0503020204020204" pitchFamily="34" charset="-122"/>
              </a:rPr>
              <a:t>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关于职工全年月平均工作时间和工资折算问题的通知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规定，按全年月平均工作天数</a:t>
            </a:r>
            <a:r>
              <a:rPr lang="en-US" altLang="zh-CN" dirty="0">
                <a:latin typeface="微软雅黑" panose="020B0503020204020204" pitchFamily="34" charset="-122"/>
                <a:ea typeface="微软雅黑" panose="020B0503020204020204" pitchFamily="34" charset="-122"/>
              </a:rPr>
              <a:t>20.92</a:t>
            </a:r>
            <a:r>
              <a:rPr lang="zh-CN" altLang="en-US" dirty="0">
                <a:latin typeface="微软雅黑" panose="020B0503020204020204" pitchFamily="34" charset="-122"/>
                <a:ea typeface="微软雅黑" panose="020B0503020204020204" pitchFamily="34" charset="-122"/>
              </a:rPr>
              <a:t>天和工作时间</a:t>
            </a:r>
            <a:r>
              <a:rPr lang="en-US" altLang="zh-CN" dirty="0">
                <a:latin typeface="微软雅黑" panose="020B0503020204020204" pitchFamily="34" charset="-122"/>
                <a:ea typeface="微软雅黑" panose="020B0503020204020204" pitchFamily="34" charset="-122"/>
              </a:rPr>
              <a:t>167.4</a:t>
            </a:r>
            <a:r>
              <a:rPr lang="zh-CN" altLang="en-US" dirty="0">
                <a:latin typeface="微软雅黑" panose="020B0503020204020204" pitchFamily="34" charset="-122"/>
                <a:ea typeface="微软雅黑" panose="020B0503020204020204" pitchFamily="34" charset="-122"/>
              </a:rPr>
              <a:t>小时进行工作安排。 </a:t>
            </a:r>
          </a:p>
          <a:p>
            <a:pPr>
              <a:lnSpc>
                <a:spcPct val="200000"/>
              </a:lnSpc>
            </a:pPr>
            <a:r>
              <a:rPr lang="zh-CN" altLang="en-US" dirty="0">
                <a:latin typeface="微软雅黑" panose="020B0503020204020204" pitchFamily="34" charset="-122"/>
                <a:ea typeface="微软雅黑" panose="020B0503020204020204" pitchFamily="34" charset="-122"/>
              </a:rPr>
              <a:t>         第三十八条  公司各部门（单位）按照本部门（单位）的实际工作性质安排好作息时间，报公司总经理办公室；公司总经理办公室依据公司和各部门（单位）的意见，统一下发作息时间通知。</a:t>
            </a:r>
          </a:p>
        </p:txBody>
      </p:sp>
    </p:spTree>
    <p:extLst>
      <p:ext uri="{BB962C8B-B14F-4D97-AF65-F5344CB8AC3E}">
        <p14:creationId xmlns:p14="http://schemas.microsoft.com/office/powerpoint/2010/main" val="300779576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282890" y="1464923"/>
            <a:ext cx="10112991" cy="4440767"/>
          </a:xfrm>
          <a:prstGeom prst="rect">
            <a:avLst/>
          </a:prstGeom>
          <a:noFill/>
        </p:spPr>
        <p:txBody>
          <a:bodyPr wrap="square" rtlCol="0">
            <a:spAutoFit/>
          </a:bodyPr>
          <a:lstStyle/>
          <a:p>
            <a:pPr>
              <a:lnSpc>
                <a:spcPct val="200000"/>
              </a:lnSpc>
            </a:pPr>
            <a:r>
              <a:rPr lang="zh-CN" altLang="en-US" dirty="0">
                <a:latin typeface="微软雅黑" panose="020B0503020204020204" pitchFamily="34" charset="-122"/>
                <a:ea typeface="微软雅黑" panose="020B0503020204020204" pitchFamily="34" charset="-122"/>
              </a:rPr>
              <a:t>        第三十九条 休假日： </a:t>
            </a:r>
          </a:p>
          <a:p>
            <a:pPr lvl="2">
              <a:lnSpc>
                <a:spcPct val="200000"/>
              </a:lnSpc>
            </a:pPr>
            <a:r>
              <a:rPr lang="zh-CN" altLang="en-US" dirty="0">
                <a:latin typeface="微软雅黑" panose="020B0503020204020204" pitchFamily="34" charset="-122"/>
                <a:ea typeface="微软雅黑" panose="020B0503020204020204" pitchFamily="34" charset="-122"/>
              </a:rPr>
              <a:t>一、国定假日 </a:t>
            </a:r>
          </a:p>
          <a:p>
            <a:pPr lvl="3">
              <a:lnSpc>
                <a:spcPct val="20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元旦（一天） </a:t>
            </a:r>
          </a:p>
          <a:p>
            <a:pPr lvl="3">
              <a:lnSpc>
                <a:spcPct val="20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春节（三天） </a:t>
            </a:r>
          </a:p>
          <a:p>
            <a:pPr lvl="3">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五一劳动节（三天） </a:t>
            </a:r>
          </a:p>
          <a:p>
            <a:pPr lvl="3">
              <a:lnSpc>
                <a:spcPct val="2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十一国庆节（三天） </a:t>
            </a:r>
          </a:p>
          <a:p>
            <a:pPr lvl="2">
              <a:lnSpc>
                <a:spcPct val="200000"/>
              </a:lnSpc>
            </a:pPr>
            <a:r>
              <a:rPr lang="zh-CN" altLang="en-US" dirty="0">
                <a:latin typeface="微软雅黑" panose="020B0503020204020204" pitchFamily="34" charset="-122"/>
                <a:ea typeface="微软雅黑" panose="020B0503020204020204" pitchFamily="34" charset="-122"/>
              </a:rPr>
              <a:t>二、每星期日 </a:t>
            </a:r>
          </a:p>
          <a:p>
            <a:pPr lvl="2">
              <a:lnSpc>
                <a:spcPct val="200000"/>
              </a:lnSpc>
            </a:pPr>
            <a:r>
              <a:rPr lang="zh-CN" altLang="en-US" dirty="0">
                <a:latin typeface="微软雅黑" panose="020B0503020204020204" pitchFamily="34" charset="-122"/>
                <a:ea typeface="微软雅黑" panose="020B0503020204020204" pitchFamily="34" charset="-122"/>
              </a:rPr>
              <a:t>三、其他经公司决定的休假日</a:t>
            </a:r>
          </a:p>
        </p:txBody>
      </p:sp>
    </p:spTree>
    <p:extLst>
      <p:ext uri="{BB962C8B-B14F-4D97-AF65-F5344CB8AC3E}">
        <p14:creationId xmlns:p14="http://schemas.microsoft.com/office/powerpoint/2010/main" val="102583056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900753" y="482284"/>
            <a:ext cx="10112991" cy="6102761"/>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第四十条 生育待遇 </a:t>
            </a:r>
          </a:p>
          <a:p>
            <a:pPr lvl="2">
              <a:lnSpc>
                <a:spcPct val="200000"/>
              </a:lnSpc>
            </a:pPr>
            <a:r>
              <a:rPr lang="zh-CN" altLang="en-US">
                <a:latin typeface="微软雅黑" panose="020B0503020204020204" pitchFamily="34" charset="-122"/>
                <a:ea typeface="微软雅黑" panose="020B0503020204020204" pitchFamily="34" charset="-122"/>
              </a:rPr>
              <a:t>一、假期 </a:t>
            </a:r>
          </a:p>
          <a:p>
            <a:pPr lvl="3">
              <a:lnSpc>
                <a:spcPct val="200000"/>
              </a:lnSpc>
            </a:pP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、产前假：若有困难且工作许可，经领导批准，可请产前假两个半月，产前假只能按预产期在产前执行。 </a:t>
            </a:r>
          </a:p>
          <a:p>
            <a:pPr lvl="3">
              <a:lnSpc>
                <a:spcPct val="200000"/>
              </a:lnSpc>
            </a:pP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、产假： </a:t>
            </a:r>
          </a:p>
          <a:p>
            <a:pPr lvl="3">
              <a:lnSpc>
                <a:spcPct val="20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）女员工：正常生产，产假</a:t>
            </a:r>
            <a:r>
              <a:rPr lang="en-US" altLang="zh-CN">
                <a:latin typeface="微软雅黑" panose="020B0503020204020204" pitchFamily="34" charset="-122"/>
                <a:ea typeface="微软雅黑" panose="020B0503020204020204" pitchFamily="34" charset="-122"/>
              </a:rPr>
              <a:t>90</a:t>
            </a:r>
            <a:r>
              <a:rPr lang="zh-CN" altLang="en-US">
                <a:latin typeface="微软雅黑" panose="020B0503020204020204" pitchFamily="34" charset="-122"/>
                <a:ea typeface="微软雅黑" panose="020B0503020204020204" pitchFamily="34" charset="-122"/>
              </a:rPr>
              <a:t>天，其中产前</a:t>
            </a:r>
            <a:r>
              <a:rPr lang="en-US" altLang="zh-CN">
                <a:latin typeface="微软雅黑" panose="020B0503020204020204" pitchFamily="34" charset="-122"/>
                <a:ea typeface="微软雅黑" panose="020B0503020204020204" pitchFamily="34" charset="-122"/>
              </a:rPr>
              <a:t>30</a:t>
            </a:r>
            <a:r>
              <a:rPr lang="zh-CN" altLang="en-US">
                <a:latin typeface="微软雅黑" panose="020B0503020204020204" pitchFamily="34" charset="-122"/>
                <a:ea typeface="微软雅黑" panose="020B0503020204020204" pitchFamily="34" charset="-122"/>
              </a:rPr>
              <a:t>天，产后</a:t>
            </a:r>
            <a:r>
              <a:rPr lang="en-US" altLang="zh-CN">
                <a:latin typeface="微软雅黑" panose="020B0503020204020204" pitchFamily="34" charset="-122"/>
                <a:ea typeface="微软雅黑" panose="020B0503020204020204" pitchFamily="34" charset="-122"/>
              </a:rPr>
              <a:t>60</a:t>
            </a:r>
            <a:r>
              <a:rPr lang="zh-CN" altLang="en-US">
                <a:latin typeface="微软雅黑" panose="020B0503020204020204" pitchFamily="34" charset="-122"/>
                <a:ea typeface="微软雅黑" panose="020B0503020204020204" pitchFamily="34" charset="-122"/>
              </a:rPr>
              <a:t>天。 </a:t>
            </a:r>
          </a:p>
          <a:p>
            <a:pPr lvl="3">
              <a:lnSpc>
                <a:spcPct val="20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）难产：加假</a:t>
            </a:r>
            <a:r>
              <a:rPr lang="en-US" altLang="zh-CN">
                <a:latin typeface="微软雅黑" panose="020B0503020204020204" pitchFamily="34" charset="-122"/>
                <a:ea typeface="微软雅黑" panose="020B0503020204020204" pitchFamily="34" charset="-122"/>
              </a:rPr>
              <a:t>15</a:t>
            </a:r>
            <a:r>
              <a:rPr lang="zh-CN" altLang="en-US">
                <a:latin typeface="微软雅黑" panose="020B0503020204020204" pitchFamily="34" charset="-122"/>
                <a:ea typeface="微软雅黑" panose="020B0503020204020204" pitchFamily="34" charset="-122"/>
              </a:rPr>
              <a:t>天。 </a:t>
            </a:r>
          </a:p>
          <a:p>
            <a:pPr lvl="3">
              <a:lnSpc>
                <a:spcPct val="20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）一次多胎：每多育一个婴儿加假</a:t>
            </a:r>
            <a:r>
              <a:rPr lang="en-US" altLang="zh-CN">
                <a:latin typeface="微软雅黑" panose="020B0503020204020204" pitchFamily="34" charset="-122"/>
                <a:ea typeface="微软雅黑" panose="020B0503020204020204" pitchFamily="34" charset="-122"/>
              </a:rPr>
              <a:t>15</a:t>
            </a:r>
            <a:r>
              <a:rPr lang="zh-CN" altLang="en-US">
                <a:latin typeface="微软雅黑" panose="020B0503020204020204" pitchFamily="34" charset="-122"/>
                <a:ea typeface="微软雅黑" panose="020B0503020204020204" pitchFamily="34" charset="-122"/>
              </a:rPr>
              <a:t>天。 </a:t>
            </a:r>
          </a:p>
          <a:p>
            <a:pPr lvl="3">
              <a:lnSpc>
                <a:spcPct val="20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）晚育假：年满</a:t>
            </a:r>
            <a:r>
              <a:rPr lang="en-US" altLang="zh-CN">
                <a:latin typeface="微软雅黑" panose="020B0503020204020204" pitchFamily="34" charset="-122"/>
                <a:ea typeface="微软雅黑" panose="020B0503020204020204" pitchFamily="34" charset="-122"/>
              </a:rPr>
              <a:t>24</a:t>
            </a:r>
            <a:r>
              <a:rPr lang="zh-CN" altLang="en-US">
                <a:latin typeface="微软雅黑" panose="020B0503020204020204" pitchFamily="34" charset="-122"/>
                <a:ea typeface="微软雅黑" panose="020B0503020204020204" pitchFamily="34" charset="-122"/>
              </a:rPr>
              <a:t>周岁的初产妇，加假</a:t>
            </a:r>
            <a:r>
              <a:rPr lang="en-US" altLang="zh-CN">
                <a:latin typeface="微软雅黑" panose="020B0503020204020204" pitchFamily="34" charset="-122"/>
                <a:ea typeface="微软雅黑" panose="020B0503020204020204" pitchFamily="34" charset="-122"/>
              </a:rPr>
              <a:t>15</a:t>
            </a:r>
            <a:r>
              <a:rPr lang="zh-CN" altLang="en-US">
                <a:latin typeface="微软雅黑" panose="020B0503020204020204" pitchFamily="34" charset="-122"/>
                <a:ea typeface="微软雅黑" panose="020B0503020204020204" pitchFamily="34" charset="-122"/>
              </a:rPr>
              <a:t>天。 </a:t>
            </a:r>
          </a:p>
          <a:p>
            <a:pPr lvl="3">
              <a:lnSpc>
                <a:spcPct val="20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）自然流产：妊娠三个月以内假期</a:t>
            </a:r>
            <a:r>
              <a:rPr lang="en-US" altLang="zh-CN">
                <a:latin typeface="微软雅黑" panose="020B0503020204020204" pitchFamily="34" charset="-122"/>
                <a:ea typeface="微软雅黑" panose="020B0503020204020204" pitchFamily="34" charset="-122"/>
              </a:rPr>
              <a:t>30</a:t>
            </a:r>
            <a:r>
              <a:rPr lang="zh-CN" altLang="en-US">
                <a:latin typeface="微软雅黑" panose="020B0503020204020204" pitchFamily="34" charset="-122"/>
                <a:ea typeface="微软雅黑" panose="020B0503020204020204" pitchFamily="34" charset="-122"/>
              </a:rPr>
              <a:t>天，妊娠三个月以上假期</a:t>
            </a:r>
            <a:r>
              <a:rPr lang="en-US" altLang="zh-CN">
                <a:latin typeface="微软雅黑" panose="020B0503020204020204" pitchFamily="34" charset="-122"/>
                <a:ea typeface="微软雅黑" panose="020B0503020204020204" pitchFamily="34" charset="-122"/>
              </a:rPr>
              <a:t>45</a:t>
            </a:r>
            <a:r>
              <a:rPr lang="zh-CN" altLang="en-US">
                <a:latin typeface="微软雅黑" panose="020B0503020204020204" pitchFamily="34" charset="-122"/>
                <a:ea typeface="微软雅黑" panose="020B0503020204020204" pitchFamily="34" charset="-122"/>
              </a:rPr>
              <a:t>天。 </a:t>
            </a:r>
          </a:p>
          <a:p>
            <a:pPr lvl="3">
              <a:lnSpc>
                <a:spcPct val="200000"/>
              </a:lnSpc>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）人工流产：妊娠三个月以内假期</a:t>
            </a:r>
            <a:r>
              <a:rPr lang="en-US" altLang="zh-CN">
                <a:latin typeface="微软雅黑" panose="020B0503020204020204" pitchFamily="34" charset="-122"/>
                <a:ea typeface="微软雅黑" panose="020B0503020204020204" pitchFamily="34" charset="-122"/>
              </a:rPr>
              <a:t>14</a:t>
            </a:r>
            <a:r>
              <a:rPr lang="zh-CN" altLang="en-US">
                <a:latin typeface="微软雅黑" panose="020B0503020204020204" pitchFamily="34" charset="-122"/>
                <a:ea typeface="微软雅黑" panose="020B0503020204020204" pitchFamily="34" charset="-122"/>
              </a:rPr>
              <a:t>天，妊娠三个月以上假期</a:t>
            </a:r>
            <a:r>
              <a:rPr lang="en-US" altLang="zh-CN">
                <a:latin typeface="微软雅黑" panose="020B0503020204020204" pitchFamily="34" charset="-122"/>
                <a:ea typeface="微软雅黑" panose="020B0503020204020204" pitchFamily="34" charset="-122"/>
              </a:rPr>
              <a:t>30</a:t>
            </a:r>
            <a:r>
              <a:rPr lang="zh-CN" altLang="en-US">
                <a:latin typeface="微软雅黑" panose="020B0503020204020204" pitchFamily="34" charset="-122"/>
                <a:ea typeface="微软雅黑" panose="020B0503020204020204" pitchFamily="34" charset="-122"/>
              </a:rPr>
              <a:t>天。</a:t>
            </a:r>
          </a:p>
        </p:txBody>
      </p:sp>
    </p:spTree>
    <p:extLst>
      <p:ext uri="{BB962C8B-B14F-4D97-AF65-F5344CB8AC3E}">
        <p14:creationId xmlns:p14="http://schemas.microsoft.com/office/powerpoint/2010/main" val="395669236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859809" y="377619"/>
            <a:ext cx="10112991" cy="6102761"/>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第四十一条 疾病或非因工负伤及事假 </a:t>
            </a:r>
          </a:p>
          <a:p>
            <a:pPr lvl="2">
              <a:lnSpc>
                <a:spcPct val="200000"/>
              </a:lnSpc>
            </a:pPr>
            <a:r>
              <a:rPr lang="zh-CN" altLang="en-US">
                <a:latin typeface="微软雅黑" panose="020B0503020204020204" pitchFamily="34" charset="-122"/>
                <a:ea typeface="微软雅黑" panose="020B0503020204020204" pitchFamily="34" charset="-122"/>
              </a:rPr>
              <a:t>一、员工疾病或非因工负伤休假待遇如下： </a:t>
            </a:r>
          </a:p>
          <a:p>
            <a:pPr lvl="3">
              <a:lnSpc>
                <a:spcPct val="200000"/>
              </a:lnSpc>
            </a:pP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医疗期内每日扣：（本人岗位等级工资</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各种补贴）</a:t>
            </a:r>
            <a:r>
              <a:rPr lang="en-US" altLang="zh-CN">
                <a:latin typeface="微软雅黑" panose="020B0503020204020204" pitchFamily="34" charset="-122"/>
                <a:ea typeface="微软雅黑" panose="020B0503020204020204" pitchFamily="34" charset="-122"/>
              </a:rPr>
              <a:t>/21</a:t>
            </a:r>
            <a:r>
              <a:rPr lang="zh-CN" altLang="en-US">
                <a:latin typeface="微软雅黑" panose="020B0503020204020204" pitchFamily="34" charset="-122"/>
                <a:ea typeface="微软雅黑" panose="020B0503020204020204" pitchFamily="34" charset="-122"/>
              </a:rPr>
              <a:t>。医疗期外停止一切待遇。 </a:t>
            </a:r>
          </a:p>
          <a:p>
            <a:pPr lvl="3">
              <a:lnSpc>
                <a:spcPct val="200000"/>
              </a:lnSpc>
            </a:pP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因病假扣发工资后，确有生活困难者，经本人向公司申请，由公司根据申请者的实际情况而定，发给一次性生活补助。 </a:t>
            </a:r>
          </a:p>
          <a:p>
            <a:pPr lvl="2">
              <a:lnSpc>
                <a:spcPct val="200000"/>
              </a:lnSpc>
            </a:pPr>
            <a:r>
              <a:rPr lang="zh-CN" altLang="en-US">
                <a:latin typeface="微软雅黑" panose="020B0503020204020204" pitchFamily="34" charset="-122"/>
                <a:ea typeface="微软雅黑" panose="020B0503020204020204" pitchFamily="34" charset="-122"/>
              </a:rPr>
              <a:t>二、事假每天扣：（本人基本工资</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岗位等级工资</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午餐补贴</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各种补贴）</a:t>
            </a:r>
            <a:r>
              <a:rPr lang="en-US" altLang="zh-CN">
                <a:latin typeface="微软雅黑" panose="020B0503020204020204" pitchFamily="34" charset="-122"/>
                <a:ea typeface="微软雅黑" panose="020B0503020204020204" pitchFamily="34" charset="-122"/>
              </a:rPr>
              <a:t>/21</a:t>
            </a:r>
            <a:r>
              <a:rPr lang="zh-CN" altLang="en-US">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a:p>
            <a:pPr lvl="2">
              <a:lnSpc>
                <a:spcPct val="200000"/>
              </a:lnSpc>
            </a:pPr>
            <a:r>
              <a:rPr lang="zh-CN" altLang="en-US">
                <a:latin typeface="微软雅黑" panose="020B0503020204020204" pitchFamily="34" charset="-122"/>
                <a:ea typeface="微软雅黑" panose="020B0503020204020204" pitchFamily="34" charset="-122"/>
              </a:rPr>
              <a:t>三、绩效工资原则上按病事假每日扣（绩效工资</a:t>
            </a:r>
            <a:r>
              <a:rPr lang="en-US" altLang="zh-CN">
                <a:latin typeface="微软雅黑" panose="020B0503020204020204" pitchFamily="34" charset="-122"/>
                <a:ea typeface="微软雅黑" panose="020B0503020204020204" pitchFamily="34" charset="-122"/>
              </a:rPr>
              <a:t>/21</a:t>
            </a:r>
            <a:r>
              <a:rPr lang="zh-CN" altLang="en-US">
                <a:latin typeface="微软雅黑" panose="020B0503020204020204" pitchFamily="34" charset="-122"/>
                <a:ea typeface="微软雅黑" panose="020B0503020204020204" pitchFamily="34" charset="-122"/>
              </a:rPr>
              <a:t>）。具体考核由各单位（部门）根据考核标准、职工工作情况而决定。 </a:t>
            </a:r>
          </a:p>
          <a:p>
            <a:pPr lvl="2">
              <a:lnSpc>
                <a:spcPct val="200000"/>
              </a:lnSpc>
            </a:pPr>
            <a:r>
              <a:rPr lang="zh-CN" altLang="en-US">
                <a:latin typeface="微软雅黑" panose="020B0503020204020204" pitchFamily="34" charset="-122"/>
                <a:ea typeface="微软雅黑" panose="020B0503020204020204" pitchFamily="34" charset="-122"/>
              </a:rPr>
              <a:t>四、病事假时间累计计算，扣除期间的休息日、节假日。 </a:t>
            </a:r>
          </a:p>
          <a:p>
            <a:pPr lvl="2">
              <a:lnSpc>
                <a:spcPct val="200000"/>
              </a:lnSpc>
            </a:pPr>
            <a:r>
              <a:rPr lang="zh-CN" altLang="en-US">
                <a:latin typeface="微软雅黑" panose="020B0503020204020204" pitchFamily="34" charset="-122"/>
                <a:ea typeface="微软雅黑" panose="020B0503020204020204" pitchFamily="34" charset="-122"/>
              </a:rPr>
              <a:t>五、连续病、事假跨月度者，分月计算。 </a:t>
            </a:r>
          </a:p>
          <a:p>
            <a:pPr>
              <a:lnSpc>
                <a:spcPct val="200000"/>
              </a:lnSpc>
            </a:pP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832003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405719" y="1052804"/>
            <a:ext cx="9171296" cy="4440767"/>
          </a:xfrm>
          <a:prstGeom prst="rect">
            <a:avLst/>
          </a:prstGeom>
          <a:noFill/>
        </p:spPr>
        <p:txBody>
          <a:bodyPr wrap="square" rtlCol="0">
            <a:spAutoFit/>
          </a:bodyPr>
          <a:lstStyle/>
          <a:p>
            <a:pPr>
              <a:lnSpc>
                <a:spcPct val="20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第一条  为了维护公司和员工的合法权利，建立和完善公司规章制度，规范管理，根据《中华人民共和国劳动法》和国家、当地政府的有关法律法规，特制定本规定。 </a:t>
            </a:r>
          </a:p>
          <a:p>
            <a:pPr latinLnBrk="1">
              <a:lnSpc>
                <a:spcPct val="20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第二条 本公司各部门、下属各单位、各子公司和被录用的员工，适用本规定，并依照本规定执行。 </a:t>
            </a:r>
          </a:p>
          <a:p>
            <a:pPr latinLnBrk="1">
              <a:lnSpc>
                <a:spcPct val="20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第三条 本公司自总经理以下工作人员，均称为本公司员工。 </a:t>
            </a: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第四条 本公司员工的聘用、试用、报到、职务、任免、调迁、解职、服务、行贿、给假、出差、值班、考核、奖惩、待遇、福利、退休、抚恤等事项除国家有关规定外，皆按本规定办理。</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440802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D44B2C3-8F7D-46F1-AD79-C7FE201EC4D2}"/>
              </a:ext>
            </a:extLst>
          </p:cNvPr>
          <p:cNvSpPr/>
          <p:nvPr/>
        </p:nvSpPr>
        <p:spPr>
          <a:xfrm rot="17253155">
            <a:off x="9746643" y="4981319"/>
            <a:ext cx="666875" cy="666875"/>
          </a:xfrm>
          <a:prstGeom prst="rect">
            <a:avLst/>
          </a:prstGeom>
          <a:solidFill>
            <a:srgbClr val="F68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Freeform 3305">
            <a:extLst>
              <a:ext uri="{FF2B5EF4-FFF2-40B4-BE49-F238E27FC236}">
                <a16:creationId xmlns:a16="http://schemas.microsoft.com/office/drawing/2014/main" id="{7F929FFB-24CE-43CE-814E-815B3A63D8C0}"/>
              </a:ext>
            </a:extLst>
          </p:cNvPr>
          <p:cNvSpPr>
            <a:spLocks/>
          </p:cNvSpPr>
          <p:nvPr/>
        </p:nvSpPr>
        <p:spPr bwMode="auto">
          <a:xfrm>
            <a:off x="1" y="1"/>
            <a:ext cx="6811433" cy="6862233"/>
          </a:xfrm>
          <a:custGeom>
            <a:avLst/>
            <a:gdLst>
              <a:gd name="T0" fmla="*/ 2365 w 3218"/>
              <a:gd name="T1" fmla="*/ 0 h 3242"/>
              <a:gd name="T2" fmla="*/ 0 w 3218"/>
              <a:gd name="T3" fmla="*/ 0 h 3242"/>
              <a:gd name="T4" fmla="*/ 0 w 3218"/>
              <a:gd name="T5" fmla="*/ 2356 h 3242"/>
              <a:gd name="T6" fmla="*/ 885 w 3218"/>
              <a:gd name="T7" fmla="*/ 3242 h 3242"/>
              <a:gd name="T8" fmla="*/ 3218 w 3218"/>
              <a:gd name="T9" fmla="*/ 907 h 3242"/>
              <a:gd name="T10" fmla="*/ 3218 w 3218"/>
              <a:gd name="T11" fmla="*/ 854 h 3242"/>
              <a:gd name="T12" fmla="*/ 2365 w 3218"/>
              <a:gd name="T13" fmla="*/ 0 h 3242"/>
            </a:gdLst>
            <a:ahLst/>
            <a:cxnLst>
              <a:cxn ang="0">
                <a:pos x="T0" y="T1"/>
              </a:cxn>
              <a:cxn ang="0">
                <a:pos x="T2" y="T3"/>
              </a:cxn>
              <a:cxn ang="0">
                <a:pos x="T4" y="T5"/>
              </a:cxn>
              <a:cxn ang="0">
                <a:pos x="T6" y="T7"/>
              </a:cxn>
              <a:cxn ang="0">
                <a:pos x="T8" y="T9"/>
              </a:cxn>
              <a:cxn ang="0">
                <a:pos x="T10" y="T11"/>
              </a:cxn>
              <a:cxn ang="0">
                <a:pos x="T12" y="T13"/>
              </a:cxn>
            </a:cxnLst>
            <a:rect l="0" t="0" r="r" b="b"/>
            <a:pathLst>
              <a:path w="3218" h="3242">
                <a:moveTo>
                  <a:pt x="2365" y="0"/>
                </a:moveTo>
                <a:lnTo>
                  <a:pt x="0" y="0"/>
                </a:lnTo>
                <a:lnTo>
                  <a:pt x="0" y="2356"/>
                </a:lnTo>
                <a:lnTo>
                  <a:pt x="885" y="3242"/>
                </a:lnTo>
                <a:lnTo>
                  <a:pt x="3218" y="907"/>
                </a:lnTo>
                <a:lnTo>
                  <a:pt x="3218" y="854"/>
                </a:lnTo>
                <a:lnTo>
                  <a:pt x="2365" y="0"/>
                </a:lnTo>
                <a:close/>
              </a:path>
            </a:pathLst>
          </a:custGeom>
          <a:solidFill>
            <a:srgbClr val="FB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3306">
            <a:extLst>
              <a:ext uri="{FF2B5EF4-FFF2-40B4-BE49-F238E27FC236}">
                <a16:creationId xmlns:a16="http://schemas.microsoft.com/office/drawing/2014/main" id="{8C88874B-5B0E-4248-8C46-A6A2AF6346B1}"/>
              </a:ext>
            </a:extLst>
          </p:cNvPr>
          <p:cNvSpPr>
            <a:spLocks/>
          </p:cNvSpPr>
          <p:nvPr/>
        </p:nvSpPr>
        <p:spPr bwMode="auto">
          <a:xfrm>
            <a:off x="52653" y="-2117"/>
            <a:ext cx="6811433" cy="6862233"/>
          </a:xfrm>
          <a:custGeom>
            <a:avLst/>
            <a:gdLst>
              <a:gd name="T0" fmla="*/ 2365 w 3218"/>
              <a:gd name="T1" fmla="*/ 0 h 3242"/>
              <a:gd name="T2" fmla="*/ 0 w 3218"/>
              <a:gd name="T3" fmla="*/ 0 h 3242"/>
              <a:gd name="T4" fmla="*/ 0 w 3218"/>
              <a:gd name="T5" fmla="*/ 2356 h 3242"/>
              <a:gd name="T6" fmla="*/ 885 w 3218"/>
              <a:gd name="T7" fmla="*/ 3242 h 3242"/>
              <a:gd name="T8" fmla="*/ 3218 w 3218"/>
              <a:gd name="T9" fmla="*/ 907 h 3242"/>
              <a:gd name="T10" fmla="*/ 3218 w 3218"/>
              <a:gd name="T11" fmla="*/ 854 h 3242"/>
              <a:gd name="T12" fmla="*/ 2365 w 3218"/>
              <a:gd name="T13" fmla="*/ 0 h 3242"/>
            </a:gdLst>
            <a:ahLst/>
            <a:cxnLst>
              <a:cxn ang="0">
                <a:pos x="T0" y="T1"/>
              </a:cxn>
              <a:cxn ang="0">
                <a:pos x="T2" y="T3"/>
              </a:cxn>
              <a:cxn ang="0">
                <a:pos x="T4" y="T5"/>
              </a:cxn>
              <a:cxn ang="0">
                <a:pos x="T6" y="T7"/>
              </a:cxn>
              <a:cxn ang="0">
                <a:pos x="T8" y="T9"/>
              </a:cxn>
              <a:cxn ang="0">
                <a:pos x="T10" y="T11"/>
              </a:cxn>
              <a:cxn ang="0">
                <a:pos x="T12" y="T13"/>
              </a:cxn>
            </a:cxnLst>
            <a:rect l="0" t="0" r="r" b="b"/>
            <a:pathLst>
              <a:path w="3218" h="3242">
                <a:moveTo>
                  <a:pt x="2365" y="0"/>
                </a:moveTo>
                <a:lnTo>
                  <a:pt x="0" y="0"/>
                </a:lnTo>
                <a:lnTo>
                  <a:pt x="0" y="2356"/>
                </a:lnTo>
                <a:lnTo>
                  <a:pt x="885" y="3242"/>
                </a:lnTo>
                <a:lnTo>
                  <a:pt x="3218" y="907"/>
                </a:lnTo>
                <a:lnTo>
                  <a:pt x="3218" y="854"/>
                </a:lnTo>
                <a:lnTo>
                  <a:pt x="23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5">
            <a:extLst>
              <a:ext uri="{FF2B5EF4-FFF2-40B4-BE49-F238E27FC236}">
                <a16:creationId xmlns:a16="http://schemas.microsoft.com/office/drawing/2014/main" id="{AA36BE2C-1382-468F-881F-EEE4F6713505}"/>
              </a:ext>
            </a:extLst>
          </p:cNvPr>
          <p:cNvSpPr>
            <a:spLocks/>
          </p:cNvSpPr>
          <p:nvPr/>
        </p:nvSpPr>
        <p:spPr bwMode="auto">
          <a:xfrm>
            <a:off x="1027191" y="212343"/>
            <a:ext cx="2972651" cy="2976324"/>
          </a:xfrm>
          <a:custGeom>
            <a:avLst/>
            <a:gdLst>
              <a:gd name="T0" fmla="*/ 809 w 1619"/>
              <a:gd name="T1" fmla="*/ 1621 h 1621"/>
              <a:gd name="T2" fmla="*/ 0 w 1619"/>
              <a:gd name="T3" fmla="*/ 810 h 1621"/>
              <a:gd name="T4" fmla="*/ 809 w 1619"/>
              <a:gd name="T5" fmla="*/ 0 h 1621"/>
              <a:gd name="T6" fmla="*/ 1619 w 1619"/>
              <a:gd name="T7" fmla="*/ 810 h 1621"/>
              <a:gd name="T8" fmla="*/ 809 w 1619"/>
              <a:gd name="T9" fmla="*/ 1621 h 1621"/>
            </a:gdLst>
            <a:ahLst/>
            <a:cxnLst>
              <a:cxn ang="0">
                <a:pos x="T0" y="T1"/>
              </a:cxn>
              <a:cxn ang="0">
                <a:pos x="T2" y="T3"/>
              </a:cxn>
              <a:cxn ang="0">
                <a:pos x="T4" y="T5"/>
              </a:cxn>
              <a:cxn ang="0">
                <a:pos x="T6" y="T7"/>
              </a:cxn>
              <a:cxn ang="0">
                <a:pos x="T8" y="T9"/>
              </a:cxn>
            </a:cxnLst>
            <a:rect l="0" t="0" r="r" b="b"/>
            <a:pathLst>
              <a:path w="1619" h="1621">
                <a:moveTo>
                  <a:pt x="809" y="1621"/>
                </a:moveTo>
                <a:lnTo>
                  <a:pt x="0" y="810"/>
                </a:lnTo>
                <a:lnTo>
                  <a:pt x="809" y="0"/>
                </a:lnTo>
                <a:lnTo>
                  <a:pt x="1619" y="810"/>
                </a:lnTo>
                <a:lnTo>
                  <a:pt x="809" y="1621"/>
                </a:lnTo>
                <a:close/>
              </a:path>
            </a:pathLst>
          </a:custGeom>
          <a:solidFill>
            <a:srgbClr val="F68735"/>
          </a:solidFill>
          <a:ln>
            <a:noFill/>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46" name="Freeform 6">
            <a:extLst>
              <a:ext uri="{FF2B5EF4-FFF2-40B4-BE49-F238E27FC236}">
                <a16:creationId xmlns:a16="http://schemas.microsoft.com/office/drawing/2014/main" id="{1D3D3CEF-08CB-4A4E-B712-70B3C234E138}"/>
              </a:ext>
            </a:extLst>
          </p:cNvPr>
          <p:cNvSpPr>
            <a:spLocks/>
          </p:cNvSpPr>
          <p:nvPr/>
        </p:nvSpPr>
        <p:spPr bwMode="auto">
          <a:xfrm>
            <a:off x="1120516" y="3447183"/>
            <a:ext cx="2972651" cy="2974487"/>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F9B17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7">
            <a:extLst>
              <a:ext uri="{FF2B5EF4-FFF2-40B4-BE49-F238E27FC236}">
                <a16:creationId xmlns:a16="http://schemas.microsoft.com/office/drawing/2014/main" id="{75C6C2BE-C40C-4C0E-A77C-98D270BBAC2D}"/>
              </a:ext>
            </a:extLst>
          </p:cNvPr>
          <p:cNvSpPr>
            <a:spLocks/>
          </p:cNvSpPr>
          <p:nvPr/>
        </p:nvSpPr>
        <p:spPr bwMode="auto">
          <a:xfrm>
            <a:off x="2621695" y="1865163"/>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31A5C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3301">
            <a:extLst>
              <a:ext uri="{FF2B5EF4-FFF2-40B4-BE49-F238E27FC236}">
                <a16:creationId xmlns:a16="http://schemas.microsoft.com/office/drawing/2014/main" id="{3EFCBE47-E6A2-464D-9D13-CD9E22F00884}"/>
              </a:ext>
            </a:extLst>
          </p:cNvPr>
          <p:cNvSpPr>
            <a:spLocks/>
          </p:cNvSpPr>
          <p:nvPr/>
        </p:nvSpPr>
        <p:spPr bwMode="auto">
          <a:xfrm>
            <a:off x="3046656" y="838815"/>
            <a:ext cx="1933456" cy="1935252"/>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nvGrpSpPr>
          <p:cNvPr id="53" name="组合 52">
            <a:extLst>
              <a:ext uri="{FF2B5EF4-FFF2-40B4-BE49-F238E27FC236}">
                <a16:creationId xmlns:a16="http://schemas.microsoft.com/office/drawing/2014/main" id="{7DF45C9C-0F82-48FA-8FF2-C18275FDF3C0}"/>
              </a:ext>
            </a:extLst>
          </p:cNvPr>
          <p:cNvGrpSpPr/>
          <p:nvPr/>
        </p:nvGrpSpPr>
        <p:grpSpPr>
          <a:xfrm>
            <a:off x="14034" y="1240080"/>
            <a:ext cx="4225715" cy="4228325"/>
            <a:chOff x="265239" y="1114832"/>
            <a:chExt cx="2796817" cy="2798546"/>
          </a:xfrm>
          <a:effectLst>
            <a:outerShdw blurRad="381000" dist="101600" dir="2700000" algn="ctr" rotWithShape="0">
              <a:srgbClr val="000000">
                <a:alpha val="30000"/>
              </a:srgbClr>
            </a:outerShdw>
          </a:effectLst>
        </p:grpSpPr>
        <p:sp>
          <p:nvSpPr>
            <p:cNvPr id="54" name="Freeform 3297">
              <a:extLst>
                <a:ext uri="{FF2B5EF4-FFF2-40B4-BE49-F238E27FC236}">
                  <a16:creationId xmlns:a16="http://schemas.microsoft.com/office/drawing/2014/main" id="{5ED01EE8-8BBD-47ED-A993-C8549BAFB3E6}"/>
                </a:ext>
              </a:extLst>
            </p:cNvPr>
            <p:cNvSpPr>
              <a:spLocks/>
            </p:cNvSpPr>
            <p:nvPr/>
          </p:nvSpPr>
          <p:spPr bwMode="auto">
            <a:xfrm>
              <a:off x="265239" y="1114832"/>
              <a:ext cx="2796817" cy="2798546"/>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solidFill>
              <a:srgbClr val="FFFFFF"/>
            </a:solidFill>
            <a:ln>
              <a:noFill/>
            </a:ln>
            <a:effectLst>
              <a:outerShdw blurRad="444500" dist="63500" dir="2700000" algn="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3297">
              <a:extLst>
                <a:ext uri="{FF2B5EF4-FFF2-40B4-BE49-F238E27FC236}">
                  <a16:creationId xmlns:a16="http://schemas.microsoft.com/office/drawing/2014/main" id="{3DFA7D73-9440-4A5C-AD3D-021F8E079890}"/>
                </a:ext>
              </a:extLst>
            </p:cNvPr>
            <p:cNvSpPr>
              <a:spLocks/>
            </p:cNvSpPr>
            <p:nvPr/>
          </p:nvSpPr>
          <p:spPr bwMode="auto">
            <a:xfrm>
              <a:off x="381083" y="1211088"/>
              <a:ext cx="2580144" cy="2581737"/>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56" name="Freeform 3301">
            <a:extLst>
              <a:ext uri="{FF2B5EF4-FFF2-40B4-BE49-F238E27FC236}">
                <a16:creationId xmlns:a16="http://schemas.microsoft.com/office/drawing/2014/main" id="{9E87D0C4-0ADC-4B6F-B423-F2763A801957}"/>
              </a:ext>
            </a:extLst>
          </p:cNvPr>
          <p:cNvSpPr>
            <a:spLocks/>
          </p:cNvSpPr>
          <p:nvPr/>
        </p:nvSpPr>
        <p:spPr bwMode="auto">
          <a:xfrm>
            <a:off x="3072150" y="3719134"/>
            <a:ext cx="2374773" cy="2376981"/>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51" name="文本框 3"/>
          <p:cNvSpPr txBox="1"/>
          <p:nvPr/>
        </p:nvSpPr>
        <p:spPr>
          <a:xfrm>
            <a:off x="5711957" y="2914937"/>
            <a:ext cx="5603743" cy="800219"/>
          </a:xfrm>
          <a:prstGeom prst="rect">
            <a:avLst/>
          </a:prstGeom>
          <a:noFill/>
          <a:effectLst/>
        </p:spPr>
        <p:txBody>
          <a:bodyPr wrap="square" rtlCol="0">
            <a:spAutoFit/>
          </a:bodyPr>
          <a:lstStyle/>
          <a:p>
            <a:pPr algn="dist"/>
            <a:r>
              <a:rPr lang="zh-CN" altLang="en-US" sz="4600" b="1" dirty="0">
                <a:solidFill>
                  <a:srgbClr val="31A5C2"/>
                </a:solidFill>
                <a:latin typeface="微软雅黑"/>
                <a:ea typeface="微软雅黑"/>
                <a:cs typeface="+mn-ea"/>
                <a:sym typeface="微软雅黑"/>
              </a:rPr>
              <a:t>谢谢您的观看！</a:t>
            </a:r>
          </a:p>
        </p:txBody>
      </p:sp>
      <p:sp>
        <p:nvSpPr>
          <p:cNvPr id="58" name="文本框 45"/>
          <p:cNvSpPr txBox="1"/>
          <p:nvPr/>
        </p:nvSpPr>
        <p:spPr>
          <a:xfrm>
            <a:off x="6244328" y="3838907"/>
            <a:ext cx="1990050" cy="338554"/>
          </a:xfrm>
          <a:prstGeom prst="rect">
            <a:avLst/>
          </a:prstGeom>
          <a:noFill/>
        </p:spPr>
        <p:txBody>
          <a:bodyPr wrap="square" lIns="91440" tIns="45720" rIns="91440" bIns="45720"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汇报</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sym typeface="微软雅黑"/>
              </a:rPr>
              <a:t>人：张三</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endParaRPr>
          </a:p>
        </p:txBody>
      </p:sp>
      <p:grpSp>
        <p:nvGrpSpPr>
          <p:cNvPr id="9" name="组合 8">
            <a:extLst>
              <a:ext uri="{FF2B5EF4-FFF2-40B4-BE49-F238E27FC236}">
                <a16:creationId xmlns:a16="http://schemas.microsoft.com/office/drawing/2014/main" id="{DAB12CCC-4998-455F-A3D4-64E97C3F2F4B}"/>
              </a:ext>
            </a:extLst>
          </p:cNvPr>
          <p:cNvGrpSpPr/>
          <p:nvPr/>
        </p:nvGrpSpPr>
        <p:grpSpPr>
          <a:xfrm>
            <a:off x="5936776" y="3812800"/>
            <a:ext cx="343745" cy="343745"/>
            <a:chOff x="8834830" y="4148043"/>
            <a:chExt cx="443748" cy="443748"/>
          </a:xfrm>
        </p:grpSpPr>
        <p:sp>
          <p:nvSpPr>
            <p:cNvPr id="7" name="椭圆 6">
              <a:extLst>
                <a:ext uri="{FF2B5EF4-FFF2-40B4-BE49-F238E27FC236}">
                  <a16:creationId xmlns:a16="http://schemas.microsoft.com/office/drawing/2014/main" id="{B3577E23-B399-4816-B0C3-7D3A935209EC}"/>
                </a:ext>
              </a:extLst>
            </p:cNvPr>
            <p:cNvSpPr/>
            <p:nvPr/>
          </p:nvSpPr>
          <p:spPr>
            <a:xfrm>
              <a:off x="8834830" y="4148043"/>
              <a:ext cx="443748" cy="443748"/>
            </a:xfrm>
            <a:prstGeom prst="ellipse">
              <a:avLst/>
            </a:prstGeom>
            <a:solidFill>
              <a:srgbClr val="EEAA76"/>
            </a:solidFill>
            <a:ln>
              <a:solidFill>
                <a:srgbClr val="F3A0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businessman_57134">
              <a:extLst>
                <a:ext uri="{FF2B5EF4-FFF2-40B4-BE49-F238E27FC236}">
                  <a16:creationId xmlns:a16="http://schemas.microsoft.com/office/drawing/2014/main" id="{CB2EBF09-27E3-4B25-8274-B740416074B0}"/>
                </a:ext>
              </a:extLst>
            </p:cNvPr>
            <p:cNvSpPr>
              <a:spLocks noChangeAspect="1"/>
            </p:cNvSpPr>
            <p:nvPr/>
          </p:nvSpPr>
          <p:spPr bwMode="auto">
            <a:xfrm>
              <a:off x="8921902" y="4227140"/>
              <a:ext cx="269603" cy="294259"/>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chemeClr val="bg1"/>
            </a:solidFill>
            <a:ln>
              <a:noFill/>
            </a:ln>
          </p:spPr>
        </p:sp>
      </p:grpSp>
      <p:pic>
        <p:nvPicPr>
          <p:cNvPr id="29" name="图片 28">
            <a:extLst>
              <a:ext uri="{FF2B5EF4-FFF2-40B4-BE49-F238E27FC236}">
                <a16:creationId xmlns:a16="http://schemas.microsoft.com/office/drawing/2014/main" id="{E3D1EC78-F8FA-49E0-A92C-77B2F395562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rot="19550700">
            <a:off x="10840914" y="5440902"/>
            <a:ext cx="689594" cy="689594"/>
          </a:xfrm>
          <a:prstGeom prst="rect">
            <a:avLst/>
          </a:prstGeom>
          <a:ln w="38100">
            <a:solidFill>
              <a:schemeClr val="bg1"/>
            </a:solidFill>
          </a:ln>
          <a:effectLst>
            <a:outerShdw blurRad="50800" dist="38100" dir="2700000" algn="tl" rotWithShape="0">
              <a:prstClr val="black">
                <a:alpha val="40000"/>
              </a:prstClr>
            </a:outerShdw>
          </a:effectLst>
        </p:spPr>
      </p:pic>
      <p:pic>
        <p:nvPicPr>
          <p:cNvPr id="36" name="图片 35">
            <a:extLst>
              <a:ext uri="{FF2B5EF4-FFF2-40B4-BE49-F238E27FC236}">
                <a16:creationId xmlns:a16="http://schemas.microsoft.com/office/drawing/2014/main" id="{A9A300DC-3FB3-40AC-ABD1-C4C510506EE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869860" y="5231014"/>
            <a:ext cx="560426" cy="560426"/>
          </a:xfrm>
          <a:prstGeom prst="rect">
            <a:avLst/>
          </a:prstGeom>
          <a:ln w="38100">
            <a:solidFill>
              <a:schemeClr val="bg1"/>
            </a:solidFill>
          </a:ln>
          <a:effectLst>
            <a:outerShdw blurRad="50800" dist="38100" dir="2700000" algn="tl" rotWithShape="0">
              <a:prstClr val="black">
                <a:alpha val="40000"/>
              </a:prstClr>
            </a:outerShdw>
          </a:effectLst>
        </p:spPr>
      </p:pic>
      <p:grpSp>
        <p:nvGrpSpPr>
          <p:cNvPr id="10" name="组合 9">
            <a:extLst>
              <a:ext uri="{FF2B5EF4-FFF2-40B4-BE49-F238E27FC236}">
                <a16:creationId xmlns:a16="http://schemas.microsoft.com/office/drawing/2014/main" id="{70E4D62A-BA46-4465-AB08-2D42A73E31E1}"/>
              </a:ext>
            </a:extLst>
          </p:cNvPr>
          <p:cNvGrpSpPr/>
          <p:nvPr/>
        </p:nvGrpSpPr>
        <p:grpSpPr>
          <a:xfrm>
            <a:off x="8279223" y="3812800"/>
            <a:ext cx="343745" cy="343745"/>
            <a:chOff x="10374506" y="4148043"/>
            <a:chExt cx="443748" cy="443748"/>
          </a:xfrm>
        </p:grpSpPr>
        <p:sp>
          <p:nvSpPr>
            <p:cNvPr id="28" name="椭圆 27">
              <a:extLst>
                <a:ext uri="{FF2B5EF4-FFF2-40B4-BE49-F238E27FC236}">
                  <a16:creationId xmlns:a16="http://schemas.microsoft.com/office/drawing/2014/main" id="{CBBF1F84-DAE1-43C5-A4E1-26467BAB8427}"/>
                </a:ext>
              </a:extLst>
            </p:cNvPr>
            <p:cNvSpPr/>
            <p:nvPr/>
          </p:nvSpPr>
          <p:spPr>
            <a:xfrm>
              <a:off x="10374506" y="4148043"/>
              <a:ext cx="443748" cy="443748"/>
            </a:xfrm>
            <a:prstGeom prst="ellipse">
              <a:avLst/>
            </a:prstGeom>
            <a:solidFill>
              <a:srgbClr val="EEAA76"/>
            </a:solidFill>
            <a:ln>
              <a:solidFill>
                <a:srgbClr val="F3A0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wall-clock_65965">
              <a:extLst>
                <a:ext uri="{FF2B5EF4-FFF2-40B4-BE49-F238E27FC236}">
                  <a16:creationId xmlns:a16="http://schemas.microsoft.com/office/drawing/2014/main" id="{B4010011-5ED7-442C-B912-12884D53398D}"/>
                </a:ext>
              </a:extLst>
            </p:cNvPr>
            <p:cNvSpPr>
              <a:spLocks noChangeAspect="1"/>
            </p:cNvSpPr>
            <p:nvPr/>
          </p:nvSpPr>
          <p:spPr bwMode="auto">
            <a:xfrm>
              <a:off x="10443959" y="4217708"/>
              <a:ext cx="304842" cy="304418"/>
            </a:xfrm>
            <a:custGeom>
              <a:avLst/>
              <a:gdLst>
                <a:gd name="connsiteX0" fmla="*/ 304746 w 609473"/>
                <a:gd name="connsiteY0" fmla="*/ 148514 h 608627"/>
                <a:gd name="connsiteX1" fmla="*/ 288944 w 609473"/>
                <a:gd name="connsiteY1" fmla="*/ 164293 h 608627"/>
                <a:gd name="connsiteX2" fmla="*/ 288944 w 609473"/>
                <a:gd name="connsiteY2" fmla="*/ 268065 h 608627"/>
                <a:gd name="connsiteX3" fmla="*/ 265294 w 609473"/>
                <a:gd name="connsiteY3" fmla="*/ 304251 h 608627"/>
                <a:gd name="connsiteX4" fmla="*/ 304746 w 609473"/>
                <a:gd name="connsiteY4" fmla="*/ 343751 h 608627"/>
                <a:gd name="connsiteX5" fmla="*/ 340986 w 609473"/>
                <a:gd name="connsiteY5" fmla="*/ 320030 h 608627"/>
                <a:gd name="connsiteX6" fmla="*/ 476568 w 609473"/>
                <a:gd name="connsiteY6" fmla="*/ 320030 h 608627"/>
                <a:gd name="connsiteX7" fmla="*/ 492370 w 609473"/>
                <a:gd name="connsiteY7" fmla="*/ 304251 h 608627"/>
                <a:gd name="connsiteX8" fmla="*/ 476568 w 609473"/>
                <a:gd name="connsiteY8" fmla="*/ 288472 h 608627"/>
                <a:gd name="connsiteX9" fmla="*/ 340986 w 609473"/>
                <a:gd name="connsiteY9" fmla="*/ 288472 h 608627"/>
                <a:gd name="connsiteX10" fmla="*/ 320548 w 609473"/>
                <a:gd name="connsiteY10" fmla="*/ 268065 h 608627"/>
                <a:gd name="connsiteX11" fmla="*/ 320548 w 609473"/>
                <a:gd name="connsiteY11" fmla="*/ 164293 h 608627"/>
                <a:gd name="connsiteX12" fmla="*/ 304746 w 609473"/>
                <a:gd name="connsiteY12" fmla="*/ 148514 h 608627"/>
                <a:gd name="connsiteX13" fmla="*/ 304746 w 609473"/>
                <a:gd name="connsiteY13" fmla="*/ 65202 h 608627"/>
                <a:gd name="connsiteX14" fmla="*/ 474092 w 609473"/>
                <a:gd name="connsiteY14" fmla="*/ 135207 h 608627"/>
                <a:gd name="connsiteX15" fmla="*/ 544201 w 609473"/>
                <a:gd name="connsiteY15" fmla="*/ 304251 h 608627"/>
                <a:gd name="connsiteX16" fmla="*/ 474092 w 609473"/>
                <a:gd name="connsiteY16" fmla="*/ 473348 h 608627"/>
                <a:gd name="connsiteX17" fmla="*/ 304746 w 609473"/>
                <a:gd name="connsiteY17" fmla="*/ 543353 h 608627"/>
                <a:gd name="connsiteX18" fmla="*/ 135453 w 609473"/>
                <a:gd name="connsiteY18" fmla="*/ 473348 h 608627"/>
                <a:gd name="connsiteX19" fmla="*/ 65344 w 609473"/>
                <a:gd name="connsiteY19" fmla="*/ 304251 h 608627"/>
                <a:gd name="connsiteX20" fmla="*/ 135453 w 609473"/>
                <a:gd name="connsiteY20" fmla="*/ 135207 h 608627"/>
                <a:gd name="connsiteX21" fmla="*/ 304746 w 609473"/>
                <a:gd name="connsiteY21" fmla="*/ 65202 h 608627"/>
                <a:gd name="connsiteX22" fmla="*/ 304710 w 609473"/>
                <a:gd name="connsiteY22" fmla="*/ 44131 h 608627"/>
                <a:gd name="connsiteX23" fmla="*/ 203316 w 609473"/>
                <a:gd name="connsiteY23" fmla="*/ 64592 h 608627"/>
                <a:gd name="connsiteX24" fmla="*/ 120515 w 609473"/>
                <a:gd name="connsiteY24" fmla="*/ 120347 h 608627"/>
                <a:gd name="connsiteX25" fmla="*/ 64682 w 609473"/>
                <a:gd name="connsiteY25" fmla="*/ 203034 h 608627"/>
                <a:gd name="connsiteX26" fmla="*/ 44192 w 609473"/>
                <a:gd name="connsiteY26" fmla="*/ 304287 h 608627"/>
                <a:gd name="connsiteX27" fmla="*/ 64682 w 609473"/>
                <a:gd name="connsiteY27" fmla="*/ 405594 h 608627"/>
                <a:gd name="connsiteX28" fmla="*/ 120515 w 609473"/>
                <a:gd name="connsiteY28" fmla="*/ 488280 h 608627"/>
                <a:gd name="connsiteX29" fmla="*/ 203316 w 609473"/>
                <a:gd name="connsiteY29" fmla="*/ 544035 h 608627"/>
                <a:gd name="connsiteX30" fmla="*/ 304710 w 609473"/>
                <a:gd name="connsiteY30" fmla="*/ 564496 h 608627"/>
                <a:gd name="connsiteX31" fmla="*/ 406157 w 609473"/>
                <a:gd name="connsiteY31" fmla="*/ 544035 h 608627"/>
                <a:gd name="connsiteX32" fmla="*/ 488958 w 609473"/>
                <a:gd name="connsiteY32" fmla="*/ 488280 h 608627"/>
                <a:gd name="connsiteX33" fmla="*/ 544791 w 609473"/>
                <a:gd name="connsiteY33" fmla="*/ 405594 h 608627"/>
                <a:gd name="connsiteX34" fmla="*/ 565281 w 609473"/>
                <a:gd name="connsiteY34" fmla="*/ 304287 h 608627"/>
                <a:gd name="connsiteX35" fmla="*/ 544791 w 609473"/>
                <a:gd name="connsiteY35" fmla="*/ 203034 h 608627"/>
                <a:gd name="connsiteX36" fmla="*/ 488958 w 609473"/>
                <a:gd name="connsiteY36" fmla="*/ 120347 h 608627"/>
                <a:gd name="connsiteX37" fmla="*/ 406157 w 609473"/>
                <a:gd name="connsiteY37" fmla="*/ 64592 h 608627"/>
                <a:gd name="connsiteX38" fmla="*/ 304710 w 609473"/>
                <a:gd name="connsiteY38" fmla="*/ 44131 h 608627"/>
                <a:gd name="connsiteX39" fmla="*/ 304710 w 609473"/>
                <a:gd name="connsiteY39" fmla="*/ 0 h 608627"/>
                <a:gd name="connsiteX40" fmla="*/ 609473 w 609473"/>
                <a:gd name="connsiteY40" fmla="*/ 304287 h 608627"/>
                <a:gd name="connsiteX41" fmla="*/ 304710 w 609473"/>
                <a:gd name="connsiteY41" fmla="*/ 608627 h 608627"/>
                <a:gd name="connsiteX42" fmla="*/ 0 w 609473"/>
                <a:gd name="connsiteY42" fmla="*/ 304287 h 608627"/>
                <a:gd name="connsiteX43" fmla="*/ 304710 w 609473"/>
                <a:gd name="connsiteY43"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9473" h="608627">
                  <a:moveTo>
                    <a:pt x="304746" y="148514"/>
                  </a:moveTo>
                  <a:cubicBezTo>
                    <a:pt x="296055" y="148514"/>
                    <a:pt x="288944" y="155615"/>
                    <a:pt x="288944" y="164293"/>
                  </a:cubicBezTo>
                  <a:lnTo>
                    <a:pt x="288944" y="268065"/>
                  </a:lnTo>
                  <a:cubicBezTo>
                    <a:pt x="274986" y="274166"/>
                    <a:pt x="265294" y="288052"/>
                    <a:pt x="265294" y="304251"/>
                  </a:cubicBezTo>
                  <a:cubicBezTo>
                    <a:pt x="265294" y="326079"/>
                    <a:pt x="282939" y="343751"/>
                    <a:pt x="304746" y="343751"/>
                  </a:cubicBezTo>
                  <a:cubicBezTo>
                    <a:pt x="320970" y="343751"/>
                    <a:pt x="334876" y="334021"/>
                    <a:pt x="340986" y="320030"/>
                  </a:cubicBezTo>
                  <a:lnTo>
                    <a:pt x="476568" y="320030"/>
                  </a:lnTo>
                  <a:cubicBezTo>
                    <a:pt x="485259" y="320030"/>
                    <a:pt x="492370" y="312982"/>
                    <a:pt x="492370" y="304251"/>
                  </a:cubicBezTo>
                  <a:cubicBezTo>
                    <a:pt x="492370" y="295573"/>
                    <a:pt x="485259" y="288472"/>
                    <a:pt x="476568" y="288472"/>
                  </a:cubicBezTo>
                  <a:lnTo>
                    <a:pt x="340986" y="288472"/>
                  </a:lnTo>
                  <a:cubicBezTo>
                    <a:pt x="336983" y="279373"/>
                    <a:pt x="329714" y="272062"/>
                    <a:pt x="320548" y="268065"/>
                  </a:cubicBezTo>
                  <a:lnTo>
                    <a:pt x="320548" y="164293"/>
                  </a:lnTo>
                  <a:cubicBezTo>
                    <a:pt x="320548" y="155615"/>
                    <a:pt x="313490" y="148514"/>
                    <a:pt x="304746" y="148514"/>
                  </a:cubicBezTo>
                  <a:close/>
                  <a:moveTo>
                    <a:pt x="304746" y="65202"/>
                  </a:moveTo>
                  <a:cubicBezTo>
                    <a:pt x="368745" y="65202"/>
                    <a:pt x="428846" y="90027"/>
                    <a:pt x="474092" y="135207"/>
                  </a:cubicBezTo>
                  <a:cubicBezTo>
                    <a:pt x="519234" y="180335"/>
                    <a:pt x="544201" y="240400"/>
                    <a:pt x="544201" y="304251"/>
                  </a:cubicBezTo>
                  <a:cubicBezTo>
                    <a:pt x="544201" y="368156"/>
                    <a:pt x="519339" y="428168"/>
                    <a:pt x="474092" y="473348"/>
                  </a:cubicBezTo>
                  <a:cubicBezTo>
                    <a:pt x="428846" y="518423"/>
                    <a:pt x="368745" y="543353"/>
                    <a:pt x="304746" y="543353"/>
                  </a:cubicBezTo>
                  <a:cubicBezTo>
                    <a:pt x="240800" y="543353"/>
                    <a:pt x="180647" y="518423"/>
                    <a:pt x="135453" y="473348"/>
                  </a:cubicBezTo>
                  <a:cubicBezTo>
                    <a:pt x="90259" y="428168"/>
                    <a:pt x="65344" y="368156"/>
                    <a:pt x="65344" y="304251"/>
                  </a:cubicBezTo>
                  <a:cubicBezTo>
                    <a:pt x="65344" y="240400"/>
                    <a:pt x="90206" y="180335"/>
                    <a:pt x="135453" y="135207"/>
                  </a:cubicBezTo>
                  <a:cubicBezTo>
                    <a:pt x="180647" y="90080"/>
                    <a:pt x="240800" y="65202"/>
                    <a:pt x="304746" y="65202"/>
                  </a:cubicBezTo>
                  <a:close/>
                  <a:moveTo>
                    <a:pt x="304710" y="44131"/>
                  </a:moveTo>
                  <a:cubicBezTo>
                    <a:pt x="269525" y="44131"/>
                    <a:pt x="235393" y="51074"/>
                    <a:pt x="203316" y="64592"/>
                  </a:cubicBezTo>
                  <a:cubicBezTo>
                    <a:pt x="172344" y="77689"/>
                    <a:pt x="144481" y="96415"/>
                    <a:pt x="120515" y="120347"/>
                  </a:cubicBezTo>
                  <a:cubicBezTo>
                    <a:pt x="96549" y="144280"/>
                    <a:pt x="77797" y="172053"/>
                    <a:pt x="64682" y="203034"/>
                  </a:cubicBezTo>
                  <a:cubicBezTo>
                    <a:pt x="51040" y="235172"/>
                    <a:pt x="44192" y="269151"/>
                    <a:pt x="44192" y="304287"/>
                  </a:cubicBezTo>
                  <a:cubicBezTo>
                    <a:pt x="44192" y="339424"/>
                    <a:pt x="51145" y="373508"/>
                    <a:pt x="64682" y="405594"/>
                  </a:cubicBezTo>
                  <a:cubicBezTo>
                    <a:pt x="77797" y="436575"/>
                    <a:pt x="96549" y="464347"/>
                    <a:pt x="120515" y="488280"/>
                  </a:cubicBezTo>
                  <a:cubicBezTo>
                    <a:pt x="144481" y="512160"/>
                    <a:pt x="172292" y="530885"/>
                    <a:pt x="203316" y="544035"/>
                  </a:cubicBezTo>
                  <a:cubicBezTo>
                    <a:pt x="235499" y="557606"/>
                    <a:pt x="269525" y="564496"/>
                    <a:pt x="304710" y="564496"/>
                  </a:cubicBezTo>
                  <a:cubicBezTo>
                    <a:pt x="339895" y="564496"/>
                    <a:pt x="374027" y="557553"/>
                    <a:pt x="406157" y="544035"/>
                  </a:cubicBezTo>
                  <a:cubicBezTo>
                    <a:pt x="437181" y="530885"/>
                    <a:pt x="464992" y="512160"/>
                    <a:pt x="488958" y="488280"/>
                  </a:cubicBezTo>
                  <a:cubicBezTo>
                    <a:pt x="512872" y="464347"/>
                    <a:pt x="531623" y="436575"/>
                    <a:pt x="544791" y="405594"/>
                  </a:cubicBezTo>
                  <a:cubicBezTo>
                    <a:pt x="558381" y="373455"/>
                    <a:pt x="565281" y="339424"/>
                    <a:pt x="565281" y="304287"/>
                  </a:cubicBezTo>
                  <a:cubicBezTo>
                    <a:pt x="565281" y="269151"/>
                    <a:pt x="558328" y="235067"/>
                    <a:pt x="544791" y="203034"/>
                  </a:cubicBezTo>
                  <a:cubicBezTo>
                    <a:pt x="531623" y="172053"/>
                    <a:pt x="512872" y="144280"/>
                    <a:pt x="488958" y="120347"/>
                  </a:cubicBezTo>
                  <a:cubicBezTo>
                    <a:pt x="464992" y="96415"/>
                    <a:pt x="437181" y="77689"/>
                    <a:pt x="406157" y="64592"/>
                  </a:cubicBezTo>
                  <a:cubicBezTo>
                    <a:pt x="373974" y="50969"/>
                    <a:pt x="339895" y="44131"/>
                    <a:pt x="304710" y="44131"/>
                  </a:cubicBezTo>
                  <a:close/>
                  <a:moveTo>
                    <a:pt x="304710" y="0"/>
                  </a:moveTo>
                  <a:cubicBezTo>
                    <a:pt x="472999" y="0"/>
                    <a:pt x="609473" y="136285"/>
                    <a:pt x="609473" y="304287"/>
                  </a:cubicBezTo>
                  <a:cubicBezTo>
                    <a:pt x="609473" y="472342"/>
                    <a:pt x="472999" y="608627"/>
                    <a:pt x="304710" y="608627"/>
                  </a:cubicBezTo>
                  <a:cubicBezTo>
                    <a:pt x="136474" y="608627"/>
                    <a:pt x="0" y="472342"/>
                    <a:pt x="0" y="304287"/>
                  </a:cubicBezTo>
                  <a:cubicBezTo>
                    <a:pt x="0" y="136180"/>
                    <a:pt x="136474" y="0"/>
                    <a:pt x="304710" y="0"/>
                  </a:cubicBezTo>
                  <a:close/>
                </a:path>
              </a:pathLst>
            </a:custGeom>
            <a:solidFill>
              <a:schemeClr val="bg1"/>
            </a:solidFill>
            <a:ln>
              <a:noFill/>
            </a:ln>
          </p:spPr>
        </p:sp>
      </p:grpSp>
      <p:sp>
        <p:nvSpPr>
          <p:cNvPr id="8" name="矩形 7">
            <a:extLst>
              <a:ext uri="{FF2B5EF4-FFF2-40B4-BE49-F238E27FC236}">
                <a16:creationId xmlns:a16="http://schemas.microsoft.com/office/drawing/2014/main" id="{D4D85DFE-539D-4513-A90D-48DB1514E5D0}"/>
              </a:ext>
            </a:extLst>
          </p:cNvPr>
          <p:cNvSpPr/>
          <p:nvPr/>
        </p:nvSpPr>
        <p:spPr>
          <a:xfrm>
            <a:off x="8607655" y="3837158"/>
            <a:ext cx="2342308" cy="338554"/>
          </a:xfrm>
          <a:prstGeom prst="rect">
            <a:avLst/>
          </a:prstGeom>
        </p:spPr>
        <p:txBody>
          <a:bodyPr wrap="non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汇报时间：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2020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年</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01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a:rPr>
              <a:t>月</a:t>
            </a:r>
            <a:endParaRPr lang="zh-CN" altLang="en-US" sz="1600" dirty="0"/>
          </a:p>
        </p:txBody>
      </p:sp>
      <p:sp>
        <p:nvSpPr>
          <p:cNvPr id="52" name="矩形 51">
            <a:extLst>
              <a:ext uri="{FF2B5EF4-FFF2-40B4-BE49-F238E27FC236}">
                <a16:creationId xmlns:a16="http://schemas.microsoft.com/office/drawing/2014/main" id="{F8CB1CBB-6C40-49E8-B7BE-0E05FC7C11E1}"/>
              </a:ext>
            </a:extLst>
          </p:cNvPr>
          <p:cNvSpPr/>
          <p:nvPr/>
        </p:nvSpPr>
        <p:spPr>
          <a:xfrm rot="19238916">
            <a:off x="10667841" y="5157615"/>
            <a:ext cx="232453" cy="232453"/>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351D7D7E-E2C1-4CCE-8253-B3A64580FA10}"/>
              </a:ext>
            </a:extLst>
          </p:cNvPr>
          <p:cNvSpPr/>
          <p:nvPr/>
        </p:nvSpPr>
        <p:spPr>
          <a:xfrm rot="19076257">
            <a:off x="10016547" y="5939420"/>
            <a:ext cx="296343" cy="2963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93E2E993-C21B-4C61-8DE3-282846326202}"/>
              </a:ext>
            </a:extLst>
          </p:cNvPr>
          <p:cNvSpPr/>
          <p:nvPr/>
        </p:nvSpPr>
        <p:spPr>
          <a:xfrm>
            <a:off x="10672118" y="6055311"/>
            <a:ext cx="372476" cy="372476"/>
          </a:xfrm>
          <a:prstGeom prst="rect">
            <a:avLst/>
          </a:prstGeom>
          <a:solidFill>
            <a:srgbClr val="2F9FB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EE2BB87A-078A-4813-8ECB-BC893682DA00}"/>
              </a:ext>
            </a:extLst>
          </p:cNvPr>
          <p:cNvSpPr/>
          <p:nvPr/>
        </p:nvSpPr>
        <p:spPr>
          <a:xfrm rot="19238916">
            <a:off x="9900842" y="6008274"/>
            <a:ext cx="158632" cy="158632"/>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20866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childTnLst>
                              </p:cTn>
                            </p:par>
                            <p:par>
                              <p:cTn id="26" fill="hold">
                                <p:stCondLst>
                                  <p:cond delay="2000"/>
                                </p:stCondLst>
                                <p:childTnLst>
                                  <p:par>
                                    <p:cTn id="27" presetID="2" presetClass="entr" presetSubtype="12" fill="hold" grpId="0" nodeType="afterEffect" p14:presetBounceEnd="44000">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14:bounceEnd="44000">
                                          <p:cBhvr additive="base">
                                            <p:cTn id="29" dur="1000" fill="hold"/>
                                            <p:tgtEl>
                                              <p:spTgt spid="49"/>
                                            </p:tgtEl>
                                            <p:attrNameLst>
                                              <p:attrName>ppt_x</p:attrName>
                                            </p:attrNameLst>
                                          </p:cBhvr>
                                          <p:tavLst>
                                            <p:tav tm="0">
                                              <p:val>
                                                <p:strVal val="0-#ppt_w/2"/>
                                              </p:val>
                                            </p:tav>
                                            <p:tav tm="100000">
                                              <p:val>
                                                <p:strVal val="#ppt_x"/>
                                              </p:val>
                                            </p:tav>
                                          </p:tavLst>
                                        </p:anim>
                                        <p:anim calcmode="lin" valueType="num" p14:bounceEnd="44000">
                                          <p:cBhvr additive="base">
                                            <p:cTn id="30" dur="10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14:presetBounceEnd="44000">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14:bounceEnd="44000">
                                          <p:cBhvr additive="base">
                                            <p:cTn id="33" dur="1000" fill="hold"/>
                                            <p:tgtEl>
                                              <p:spTgt spid="53"/>
                                            </p:tgtEl>
                                            <p:attrNameLst>
                                              <p:attrName>ppt_x</p:attrName>
                                            </p:attrNameLst>
                                          </p:cBhvr>
                                          <p:tavLst>
                                            <p:tav tm="0">
                                              <p:val>
                                                <p:strVal val="0-#ppt_w/2"/>
                                              </p:val>
                                            </p:tav>
                                            <p:tav tm="100000">
                                              <p:val>
                                                <p:strVal val="#ppt_x"/>
                                              </p:val>
                                            </p:tav>
                                          </p:tavLst>
                                        </p:anim>
                                        <p:anim calcmode="lin" valueType="num" p14:bounceEnd="44000">
                                          <p:cBhvr additive="base">
                                            <p:cTn id="34" dur="10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14:presetBounceEnd="44000">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14:bounceEnd="44000">
                                          <p:cBhvr additive="base">
                                            <p:cTn id="37" dur="1000" fill="hold"/>
                                            <p:tgtEl>
                                              <p:spTgt spid="56"/>
                                            </p:tgtEl>
                                            <p:attrNameLst>
                                              <p:attrName>ppt_x</p:attrName>
                                            </p:attrNameLst>
                                          </p:cBhvr>
                                          <p:tavLst>
                                            <p:tav tm="0">
                                              <p:val>
                                                <p:strVal val="0-#ppt_w/2"/>
                                              </p:val>
                                            </p:tav>
                                            <p:tav tm="100000">
                                              <p:val>
                                                <p:strVal val="#ppt_x"/>
                                              </p:val>
                                            </p:tav>
                                          </p:tavLst>
                                        </p:anim>
                                        <p:anim calcmode="lin" valueType="num" p14:bounceEnd="44000">
                                          <p:cBhvr additive="base">
                                            <p:cTn id="38" dur="1000" fill="hold"/>
                                            <p:tgtEl>
                                              <p:spTgt spid="56"/>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8" fill="hold" grpId="0" nodeType="afterEffect" p14:presetBounceEnd="44000">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14:bounceEnd="44000">
                                          <p:cBhvr additive="base">
                                            <p:cTn id="42" dur="1000" fill="hold"/>
                                            <p:tgtEl>
                                              <p:spTgt spid="51"/>
                                            </p:tgtEl>
                                            <p:attrNameLst>
                                              <p:attrName>ppt_x</p:attrName>
                                            </p:attrNameLst>
                                          </p:cBhvr>
                                          <p:tavLst>
                                            <p:tav tm="0">
                                              <p:val>
                                                <p:strVal val="0-#ppt_w/2"/>
                                              </p:val>
                                            </p:tav>
                                            <p:tav tm="100000">
                                              <p:val>
                                                <p:strVal val="#ppt_x"/>
                                              </p:val>
                                            </p:tav>
                                          </p:tavLst>
                                        </p:anim>
                                        <p:anim calcmode="lin" valueType="num" p14:bounceEnd="44000">
                                          <p:cBhvr additive="base">
                                            <p:cTn id="43" dur="1000" fill="hold"/>
                                            <p:tgtEl>
                                              <p:spTgt spid="51"/>
                                            </p:tgtEl>
                                            <p:attrNameLst>
                                              <p:attrName>ppt_y</p:attrName>
                                            </p:attrNameLst>
                                          </p:cBhvr>
                                          <p:tavLst>
                                            <p:tav tm="0">
                                              <p:val>
                                                <p:strVal val="#ppt_y"/>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48" dur="2250" spd="-100000" fill="hold"/>
                                            <p:tgtEl>
                                              <p:spTgt spid="29"/>
                                            </p:tgtEl>
                                            <p:attrNameLst>
                                              <p:attrName>ppt_x</p:attrName>
                                              <p:attrName>ppt_y</p:attrName>
                                            </p:attrNameLst>
                                          </p:cBhvr>
                                          <p:rCtr x="-12852" y="13796"/>
                                        </p:animMotion>
                                      </p:childTnLst>
                                    </p:cTn>
                                  </p:par>
                                  <p:par>
                                    <p:cTn id="49" presetID="10" presetClass="entr" presetSubtype="0" fill="hold" grpId="0" nodeType="withEffect">
                                      <p:stCondLst>
                                        <p:cond delay="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53" dur="2000" spd="-100000" fill="hold"/>
                                            <p:tgtEl>
                                              <p:spTgt spid="12"/>
                                            </p:tgtEl>
                                            <p:attrNameLst>
                                              <p:attrName>ppt_x</p:attrName>
                                              <p:attrName>ppt_y</p:attrName>
                                            </p:attrNameLst>
                                          </p:cBhvr>
                                          <p:rCtr x="-5716" y="19583"/>
                                        </p:animMotion>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58" dur="2500" spd="-100000" fill="hold"/>
                                            <p:tgtEl>
                                              <p:spTgt spid="59"/>
                                            </p:tgtEl>
                                            <p:attrNameLst>
                                              <p:attrName>ppt_x</p:attrName>
                                              <p:attrName>ppt_y</p:attrName>
                                            </p:attrNameLst>
                                          </p:cBhvr>
                                          <p:rCtr x="-11029" y="10671"/>
                                        </p:animMotion>
                                      </p:childTnLst>
                                    </p:cTn>
                                  </p:par>
                                  <p:par>
                                    <p:cTn id="59" presetID="10"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63" dur="2000" spd="-100000" fill="hold"/>
                                            <p:tgtEl>
                                              <p:spTgt spid="52"/>
                                            </p:tgtEl>
                                            <p:attrNameLst>
                                              <p:attrName>ppt_x</p:attrName>
                                              <p:attrName>ppt_y</p:attrName>
                                            </p:attrNameLst>
                                          </p:cBhvr>
                                          <p:rCtr x="-10716" y="19606"/>
                                        </p:animMotion>
                                      </p:childTnLst>
                                    </p:cTn>
                                  </p:par>
                                  <p:par>
                                    <p:cTn id="64" presetID="10"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68" dur="2000" spd="-100000" fill="hold"/>
                                            <p:tgtEl>
                                              <p:spTgt spid="57"/>
                                            </p:tgtEl>
                                            <p:attrNameLst>
                                              <p:attrName>ppt_x</p:attrName>
                                              <p:attrName>ppt_y</p:attrName>
                                            </p:attrNameLst>
                                          </p:cBhvr>
                                          <p:rCtr x="-6576" y="13194"/>
                                        </p:animMotion>
                                      </p:childTnLst>
                                    </p:cTn>
                                  </p:par>
                                  <p:par>
                                    <p:cTn id="69" presetID="10" presetClass="entr" presetSubtype="0" fill="hold" grpId="0" nodeType="withEffect">
                                      <p:stCondLst>
                                        <p:cond delay="25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73" dur="2500" spd="-100000" fill="hold"/>
                                            <p:tgtEl>
                                              <p:spTgt spid="60"/>
                                            </p:tgtEl>
                                            <p:attrNameLst>
                                              <p:attrName>ppt_x</p:attrName>
                                              <p:attrName>ppt_y</p:attrName>
                                            </p:attrNameLst>
                                          </p:cBhvr>
                                          <p:rCtr x="-3268" y="6759"/>
                                        </p:animMotion>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78" dur="2250" spd="-100000" fill="hold"/>
                                            <p:tgtEl>
                                              <p:spTgt spid="36"/>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3" grpId="0" animBg="1"/>
          <p:bldP spid="45" grpId="0" animBg="1"/>
          <p:bldP spid="46" grpId="0" animBg="1"/>
          <p:bldP spid="47" grpId="0" animBg="1"/>
          <p:bldP spid="49" grpId="0" animBg="1"/>
          <p:bldP spid="56" grpId="0" animBg="1"/>
          <p:bldP spid="51" grpId="0"/>
          <p:bldP spid="52" grpId="0" animBg="1"/>
          <p:bldP spid="52" grpId="1" animBg="1"/>
          <p:bldP spid="57" grpId="0" animBg="1"/>
          <p:bldP spid="57" grpId="1" animBg="1"/>
          <p:bldP spid="59" grpId="0" animBg="1"/>
          <p:bldP spid="59" grpId="1" animBg="1"/>
          <p:bldP spid="60" grpId="0" animBg="1"/>
          <p:bldP spid="6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Effect transition="in" filter="fade">
                                          <p:cBhvr>
                                            <p:cTn id="25" dur="500"/>
                                            <p:tgtEl>
                                              <p:spTgt spid="46"/>
                                            </p:tgtEl>
                                          </p:cBhvr>
                                        </p:animEffect>
                                      </p:childTnLst>
                                    </p:cTn>
                                  </p:par>
                                </p:childTnLst>
                              </p:cTn>
                            </p:par>
                            <p:par>
                              <p:cTn id="26" fill="hold">
                                <p:stCondLst>
                                  <p:cond delay="2000"/>
                                </p:stCondLst>
                                <p:childTnLst>
                                  <p:par>
                                    <p:cTn id="27" presetID="2" presetClass="entr" presetSubtype="12"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1000" fill="hold"/>
                                            <p:tgtEl>
                                              <p:spTgt spid="49"/>
                                            </p:tgtEl>
                                            <p:attrNameLst>
                                              <p:attrName>ppt_x</p:attrName>
                                            </p:attrNameLst>
                                          </p:cBhvr>
                                          <p:tavLst>
                                            <p:tav tm="0">
                                              <p:val>
                                                <p:strVal val="0-#ppt_w/2"/>
                                              </p:val>
                                            </p:tav>
                                            <p:tav tm="100000">
                                              <p:val>
                                                <p:strVal val="#ppt_x"/>
                                              </p:val>
                                            </p:tav>
                                          </p:tavLst>
                                        </p:anim>
                                        <p:anim calcmode="lin" valueType="num">
                                          <p:cBhvr additive="base">
                                            <p:cTn id="30" dur="10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1000" fill="hold"/>
                                            <p:tgtEl>
                                              <p:spTgt spid="53"/>
                                            </p:tgtEl>
                                            <p:attrNameLst>
                                              <p:attrName>ppt_x</p:attrName>
                                            </p:attrNameLst>
                                          </p:cBhvr>
                                          <p:tavLst>
                                            <p:tav tm="0">
                                              <p:val>
                                                <p:strVal val="0-#ppt_w/2"/>
                                              </p:val>
                                            </p:tav>
                                            <p:tav tm="100000">
                                              <p:val>
                                                <p:strVal val="#ppt_x"/>
                                              </p:val>
                                            </p:tav>
                                          </p:tavLst>
                                        </p:anim>
                                        <p:anim calcmode="lin" valueType="num">
                                          <p:cBhvr additive="base">
                                            <p:cTn id="34" dur="10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1000" fill="hold"/>
                                            <p:tgtEl>
                                              <p:spTgt spid="56"/>
                                            </p:tgtEl>
                                            <p:attrNameLst>
                                              <p:attrName>ppt_x</p:attrName>
                                            </p:attrNameLst>
                                          </p:cBhvr>
                                          <p:tavLst>
                                            <p:tav tm="0">
                                              <p:val>
                                                <p:strVal val="0-#ppt_w/2"/>
                                              </p:val>
                                            </p:tav>
                                            <p:tav tm="100000">
                                              <p:val>
                                                <p:strVal val="#ppt_x"/>
                                              </p:val>
                                            </p:tav>
                                          </p:tavLst>
                                        </p:anim>
                                        <p:anim calcmode="lin" valueType="num">
                                          <p:cBhvr additive="base">
                                            <p:cTn id="38" dur="1000" fill="hold"/>
                                            <p:tgtEl>
                                              <p:spTgt spid="56"/>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8"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0-#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48" dur="2250" spd="-100000" fill="hold"/>
                                            <p:tgtEl>
                                              <p:spTgt spid="29"/>
                                            </p:tgtEl>
                                            <p:attrNameLst>
                                              <p:attrName>ppt_x</p:attrName>
                                              <p:attrName>ppt_y</p:attrName>
                                            </p:attrNameLst>
                                          </p:cBhvr>
                                          <p:rCtr x="-12852" y="13796"/>
                                        </p:animMotion>
                                      </p:childTnLst>
                                    </p:cTn>
                                  </p:par>
                                  <p:par>
                                    <p:cTn id="49" presetID="10" presetClass="entr" presetSubtype="0" fill="hold" grpId="0" nodeType="withEffect">
                                      <p:stCondLst>
                                        <p:cond delay="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53" dur="2000" spd="-100000" fill="hold"/>
                                            <p:tgtEl>
                                              <p:spTgt spid="12"/>
                                            </p:tgtEl>
                                            <p:attrNameLst>
                                              <p:attrName>ppt_x</p:attrName>
                                              <p:attrName>ppt_y</p:attrName>
                                            </p:attrNameLst>
                                          </p:cBhvr>
                                          <p:rCtr x="-5716" y="19583"/>
                                        </p:animMotion>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58" dur="2500" spd="-100000" fill="hold"/>
                                            <p:tgtEl>
                                              <p:spTgt spid="59"/>
                                            </p:tgtEl>
                                            <p:attrNameLst>
                                              <p:attrName>ppt_x</p:attrName>
                                              <p:attrName>ppt_y</p:attrName>
                                            </p:attrNameLst>
                                          </p:cBhvr>
                                          <p:rCtr x="-11029" y="10671"/>
                                        </p:animMotion>
                                      </p:childTnLst>
                                    </p:cTn>
                                  </p:par>
                                  <p:par>
                                    <p:cTn id="59" presetID="10"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63" dur="2000" spd="-100000" fill="hold"/>
                                            <p:tgtEl>
                                              <p:spTgt spid="52"/>
                                            </p:tgtEl>
                                            <p:attrNameLst>
                                              <p:attrName>ppt_x</p:attrName>
                                              <p:attrName>ppt_y</p:attrName>
                                            </p:attrNameLst>
                                          </p:cBhvr>
                                          <p:rCtr x="-10716" y="19606"/>
                                        </p:animMotion>
                                      </p:childTnLst>
                                    </p:cTn>
                                  </p:par>
                                  <p:par>
                                    <p:cTn id="64" presetID="10"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68" dur="2000" spd="-100000" fill="hold"/>
                                            <p:tgtEl>
                                              <p:spTgt spid="57"/>
                                            </p:tgtEl>
                                            <p:attrNameLst>
                                              <p:attrName>ppt_x</p:attrName>
                                              <p:attrName>ppt_y</p:attrName>
                                            </p:attrNameLst>
                                          </p:cBhvr>
                                          <p:rCtr x="-6576" y="13194"/>
                                        </p:animMotion>
                                      </p:childTnLst>
                                    </p:cTn>
                                  </p:par>
                                  <p:par>
                                    <p:cTn id="69" presetID="10" presetClass="entr" presetSubtype="0" fill="hold" grpId="0" nodeType="withEffect">
                                      <p:stCondLst>
                                        <p:cond delay="25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par>
                                    <p:cTn id="72"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73" dur="2500" spd="-100000" fill="hold"/>
                                            <p:tgtEl>
                                              <p:spTgt spid="60"/>
                                            </p:tgtEl>
                                            <p:attrNameLst>
                                              <p:attrName>ppt_x</p:attrName>
                                              <p:attrName>ppt_y</p:attrName>
                                            </p:attrNameLst>
                                          </p:cBhvr>
                                          <p:rCtr x="-3268" y="6759"/>
                                        </p:animMotion>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78" dur="2250" spd="-100000" fill="hold"/>
                                            <p:tgtEl>
                                              <p:spTgt spid="36"/>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3" grpId="0" animBg="1"/>
          <p:bldP spid="45" grpId="0" animBg="1"/>
          <p:bldP spid="46" grpId="0" animBg="1"/>
          <p:bldP spid="47" grpId="0" animBg="1"/>
          <p:bldP spid="49" grpId="0" animBg="1"/>
          <p:bldP spid="56" grpId="0" animBg="1"/>
          <p:bldP spid="51" grpId="0"/>
          <p:bldP spid="52" grpId="0" animBg="1"/>
          <p:bldP spid="52" grpId="1" animBg="1"/>
          <p:bldP spid="57" grpId="0" animBg="1"/>
          <p:bldP spid="57" grpId="1" animBg="1"/>
          <p:bldP spid="59" grpId="0" animBg="1"/>
          <p:bldP spid="59" grpId="1" animBg="1"/>
          <p:bldP spid="60" grpId="0" animBg="1"/>
          <p:bldP spid="60" grpId="1"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10"/>
          <p:cNvSpPr txBox="1"/>
          <p:nvPr/>
        </p:nvSpPr>
        <p:spPr>
          <a:xfrm>
            <a:off x="3896914" y="1439207"/>
            <a:ext cx="7201615" cy="3553282"/>
          </a:xfrm>
          <a:prstGeom prst="rect">
            <a:avLst/>
          </a:prstGeom>
        </p:spPr>
        <p:txBody>
          <a:bodyPr wrap="square" lIns="68580" tIns="34291" rIns="68580" bIns="34291" anchor="ctr" anchorCtr="1">
            <a:spAutoFit/>
          </a:bodyPr>
          <a:lstStyle>
            <a:defPPr>
              <a:defRPr lang="zh-CN"/>
            </a:defPPr>
            <a:lvl1pPr algn="ctr">
              <a:lnSpc>
                <a:spcPct val="130000"/>
              </a:lnSpc>
              <a:defRPr sz="6600">
                <a:solidFill>
                  <a:srgbClr val="F19070"/>
                </a:solidFill>
                <a:latin typeface="时尚中黑简体" panose="01010104010101010101" pitchFamily="2" charset="-122"/>
                <a:ea typeface="时尚中黑简体" panose="01010104010101010101" pitchFamily="2" charset="-122"/>
              </a:defRPr>
            </a:lvl1pPr>
          </a:lstStyle>
          <a:p>
            <a:r>
              <a:rPr lang="zh-CN" altLang="en-US" sz="6000" b="1">
                <a:solidFill>
                  <a:srgbClr val="2F9FBB"/>
                </a:solidFill>
              </a:rPr>
              <a:t>第二章</a:t>
            </a:r>
            <a:endParaRPr lang="en-US" altLang="zh-CN" sz="6000" b="1">
              <a:solidFill>
                <a:srgbClr val="2F9FBB"/>
              </a:solidFill>
            </a:endParaRPr>
          </a:p>
          <a:p>
            <a:r>
              <a:rPr lang="zh-CN" altLang="en-US" sz="6000" b="1">
                <a:solidFill>
                  <a:srgbClr val="2F9FBB"/>
                </a:solidFill>
              </a:rPr>
              <a:t>员工劳动关系的</a:t>
            </a:r>
            <a:endParaRPr lang="en-US" altLang="zh-CN" sz="6000" b="1">
              <a:solidFill>
                <a:srgbClr val="2F9FBB"/>
              </a:solidFill>
            </a:endParaRPr>
          </a:p>
          <a:p>
            <a:r>
              <a:rPr lang="zh-CN" altLang="en-US" sz="6000" b="1">
                <a:solidFill>
                  <a:srgbClr val="2F9FBB"/>
                </a:solidFill>
              </a:rPr>
              <a:t>确立和解除</a:t>
            </a:r>
            <a:endParaRPr lang="zh-CN" altLang="en-US" sz="6000" b="1" dirty="0">
              <a:solidFill>
                <a:srgbClr val="2F9FBB"/>
              </a:solidFill>
            </a:endParaRPr>
          </a:p>
        </p:txBody>
      </p:sp>
      <p:sp>
        <p:nvSpPr>
          <p:cNvPr id="38" name="Freeform 5">
            <a:extLst>
              <a:ext uri="{FF2B5EF4-FFF2-40B4-BE49-F238E27FC236}">
                <a16:creationId xmlns:a16="http://schemas.microsoft.com/office/drawing/2014/main" id="{4E322AB4-AA47-4E2D-83F0-5EA2A0F6618C}"/>
              </a:ext>
            </a:extLst>
          </p:cNvPr>
          <p:cNvSpPr>
            <a:spLocks/>
          </p:cNvSpPr>
          <p:nvPr/>
        </p:nvSpPr>
        <p:spPr bwMode="auto">
          <a:xfrm>
            <a:off x="112292" y="2842358"/>
            <a:ext cx="2972651" cy="2976324"/>
          </a:xfrm>
          <a:custGeom>
            <a:avLst/>
            <a:gdLst>
              <a:gd name="T0" fmla="*/ 809 w 1619"/>
              <a:gd name="T1" fmla="*/ 1621 h 1621"/>
              <a:gd name="T2" fmla="*/ 0 w 1619"/>
              <a:gd name="T3" fmla="*/ 810 h 1621"/>
              <a:gd name="T4" fmla="*/ 809 w 1619"/>
              <a:gd name="T5" fmla="*/ 0 h 1621"/>
              <a:gd name="T6" fmla="*/ 1619 w 1619"/>
              <a:gd name="T7" fmla="*/ 810 h 1621"/>
              <a:gd name="T8" fmla="*/ 809 w 1619"/>
              <a:gd name="T9" fmla="*/ 1621 h 1621"/>
            </a:gdLst>
            <a:ahLst/>
            <a:cxnLst>
              <a:cxn ang="0">
                <a:pos x="T0" y="T1"/>
              </a:cxn>
              <a:cxn ang="0">
                <a:pos x="T2" y="T3"/>
              </a:cxn>
              <a:cxn ang="0">
                <a:pos x="T4" y="T5"/>
              </a:cxn>
              <a:cxn ang="0">
                <a:pos x="T6" y="T7"/>
              </a:cxn>
              <a:cxn ang="0">
                <a:pos x="T8" y="T9"/>
              </a:cxn>
            </a:cxnLst>
            <a:rect l="0" t="0" r="r" b="b"/>
            <a:pathLst>
              <a:path w="1619" h="1621">
                <a:moveTo>
                  <a:pt x="809" y="1621"/>
                </a:moveTo>
                <a:lnTo>
                  <a:pt x="0" y="810"/>
                </a:lnTo>
                <a:lnTo>
                  <a:pt x="809" y="0"/>
                </a:lnTo>
                <a:lnTo>
                  <a:pt x="1619" y="810"/>
                </a:lnTo>
                <a:lnTo>
                  <a:pt x="809" y="1621"/>
                </a:lnTo>
                <a:close/>
              </a:path>
            </a:pathLst>
          </a:custGeom>
          <a:solidFill>
            <a:srgbClr val="F68735"/>
          </a:solidFill>
          <a:ln>
            <a:noFill/>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39" name="Freeform 6">
            <a:extLst>
              <a:ext uri="{FF2B5EF4-FFF2-40B4-BE49-F238E27FC236}">
                <a16:creationId xmlns:a16="http://schemas.microsoft.com/office/drawing/2014/main" id="{AF615B23-FD1C-4236-9B95-907EC71F24E7}"/>
              </a:ext>
            </a:extLst>
          </p:cNvPr>
          <p:cNvSpPr>
            <a:spLocks/>
          </p:cNvSpPr>
          <p:nvPr/>
        </p:nvSpPr>
        <p:spPr bwMode="auto">
          <a:xfrm>
            <a:off x="157912" y="5878320"/>
            <a:ext cx="2972651" cy="2974487"/>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F3A084"/>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7">
            <a:extLst>
              <a:ext uri="{FF2B5EF4-FFF2-40B4-BE49-F238E27FC236}">
                <a16:creationId xmlns:a16="http://schemas.microsoft.com/office/drawing/2014/main" id="{2F38B6B8-DC63-4115-9EF3-44D3C51F25A6}"/>
              </a:ext>
            </a:extLst>
          </p:cNvPr>
          <p:cNvSpPr>
            <a:spLocks/>
          </p:cNvSpPr>
          <p:nvPr/>
        </p:nvSpPr>
        <p:spPr bwMode="auto">
          <a:xfrm>
            <a:off x="1643320" y="4389242"/>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301">
            <a:extLst>
              <a:ext uri="{FF2B5EF4-FFF2-40B4-BE49-F238E27FC236}">
                <a16:creationId xmlns:a16="http://schemas.microsoft.com/office/drawing/2014/main" id="{2EDA0412-2D4B-4351-838A-03DF07421ED7}"/>
              </a:ext>
            </a:extLst>
          </p:cNvPr>
          <p:cNvSpPr>
            <a:spLocks/>
          </p:cNvSpPr>
          <p:nvPr/>
        </p:nvSpPr>
        <p:spPr bwMode="auto">
          <a:xfrm>
            <a:off x="2068281" y="3362894"/>
            <a:ext cx="1933456" cy="1935252"/>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grpSp>
        <p:nvGrpSpPr>
          <p:cNvPr id="44" name="组合 43">
            <a:extLst>
              <a:ext uri="{FF2B5EF4-FFF2-40B4-BE49-F238E27FC236}">
                <a16:creationId xmlns:a16="http://schemas.microsoft.com/office/drawing/2014/main" id="{67103293-9DFA-40EF-8DF5-572E196C9954}"/>
              </a:ext>
            </a:extLst>
          </p:cNvPr>
          <p:cNvGrpSpPr/>
          <p:nvPr/>
        </p:nvGrpSpPr>
        <p:grpSpPr>
          <a:xfrm>
            <a:off x="-964341" y="3764159"/>
            <a:ext cx="4225715" cy="4228325"/>
            <a:chOff x="265239" y="1114832"/>
            <a:chExt cx="2796817" cy="2798546"/>
          </a:xfrm>
          <a:effectLst>
            <a:outerShdw blurRad="381000" dist="101600" dir="2700000" algn="ctr" rotWithShape="0">
              <a:srgbClr val="000000">
                <a:alpha val="30000"/>
              </a:srgbClr>
            </a:outerShdw>
          </a:effectLst>
        </p:grpSpPr>
        <p:sp>
          <p:nvSpPr>
            <p:cNvPr id="45" name="Freeform 3297">
              <a:extLst>
                <a:ext uri="{FF2B5EF4-FFF2-40B4-BE49-F238E27FC236}">
                  <a16:creationId xmlns:a16="http://schemas.microsoft.com/office/drawing/2014/main" id="{9F24EE19-626E-4CDB-9ED9-1D35F4993341}"/>
                </a:ext>
              </a:extLst>
            </p:cNvPr>
            <p:cNvSpPr>
              <a:spLocks/>
            </p:cNvSpPr>
            <p:nvPr/>
          </p:nvSpPr>
          <p:spPr bwMode="auto">
            <a:xfrm>
              <a:off x="265239" y="1114832"/>
              <a:ext cx="2796817" cy="2798546"/>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solidFill>
              <a:srgbClr val="FFFFFF"/>
            </a:solidFill>
            <a:ln>
              <a:noFill/>
            </a:ln>
            <a:effectLst>
              <a:outerShdw blurRad="444500" dist="63500" dir="2700000" algn="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3297">
              <a:extLst>
                <a:ext uri="{FF2B5EF4-FFF2-40B4-BE49-F238E27FC236}">
                  <a16:creationId xmlns:a16="http://schemas.microsoft.com/office/drawing/2014/main" id="{E7FA491C-572B-4DA8-86BD-7A2D8DF795A0}"/>
                </a:ext>
              </a:extLst>
            </p:cNvPr>
            <p:cNvSpPr>
              <a:spLocks/>
            </p:cNvSpPr>
            <p:nvPr/>
          </p:nvSpPr>
          <p:spPr bwMode="auto">
            <a:xfrm>
              <a:off x="381083" y="1211088"/>
              <a:ext cx="2580144" cy="2581737"/>
            </a:xfrm>
            <a:custGeom>
              <a:avLst/>
              <a:gdLst>
                <a:gd name="T0" fmla="*/ 1619 w 3239"/>
                <a:gd name="T1" fmla="*/ 3241 h 3241"/>
                <a:gd name="T2" fmla="*/ 0 w 3239"/>
                <a:gd name="T3" fmla="*/ 1620 h 3241"/>
                <a:gd name="T4" fmla="*/ 1619 w 3239"/>
                <a:gd name="T5" fmla="*/ 0 h 3241"/>
                <a:gd name="T6" fmla="*/ 3239 w 3239"/>
                <a:gd name="T7" fmla="*/ 1620 h 3241"/>
                <a:gd name="T8" fmla="*/ 1619 w 3239"/>
                <a:gd name="T9" fmla="*/ 3241 h 3241"/>
              </a:gdLst>
              <a:ahLst/>
              <a:cxnLst>
                <a:cxn ang="0">
                  <a:pos x="T0" y="T1"/>
                </a:cxn>
                <a:cxn ang="0">
                  <a:pos x="T2" y="T3"/>
                </a:cxn>
                <a:cxn ang="0">
                  <a:pos x="T4" y="T5"/>
                </a:cxn>
                <a:cxn ang="0">
                  <a:pos x="T6" y="T7"/>
                </a:cxn>
                <a:cxn ang="0">
                  <a:pos x="T8" y="T9"/>
                </a:cxn>
              </a:cxnLst>
              <a:rect l="0" t="0" r="r" b="b"/>
              <a:pathLst>
                <a:path w="3239" h="3241">
                  <a:moveTo>
                    <a:pt x="1619" y="3241"/>
                  </a:moveTo>
                  <a:lnTo>
                    <a:pt x="0" y="1620"/>
                  </a:lnTo>
                  <a:lnTo>
                    <a:pt x="1619" y="0"/>
                  </a:lnTo>
                  <a:lnTo>
                    <a:pt x="3239" y="1620"/>
                  </a:lnTo>
                  <a:lnTo>
                    <a:pt x="1619" y="3241"/>
                  </a:lnTo>
                  <a:close/>
                </a:path>
              </a:pathLst>
            </a:custGeom>
            <a:blipFill dpi="0" rotWithShape="1">
              <a:blip r:embed="rId4" cstate="print">
                <a:extLst>
                  <a:ext uri="{28A0092B-C50C-407E-A947-70E740481C1C}">
                    <a14:useLocalDpi xmlns:a14="http://schemas.microsoft.com/office/drawing/2010/main"/>
                  </a:ext>
                </a:extLst>
              </a:blip>
              <a:srcRect/>
              <a:stretch>
                <a:fillRect/>
              </a:stretch>
            </a:bli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47" name="Freeform 3301">
            <a:extLst>
              <a:ext uri="{FF2B5EF4-FFF2-40B4-BE49-F238E27FC236}">
                <a16:creationId xmlns:a16="http://schemas.microsoft.com/office/drawing/2014/main" id="{233FA04A-6616-46D2-A60D-7E363091F0CE}"/>
              </a:ext>
            </a:extLst>
          </p:cNvPr>
          <p:cNvSpPr>
            <a:spLocks/>
          </p:cNvSpPr>
          <p:nvPr/>
        </p:nvSpPr>
        <p:spPr bwMode="auto">
          <a:xfrm>
            <a:off x="2093775" y="6243213"/>
            <a:ext cx="2374773" cy="2376981"/>
          </a:xfrm>
          <a:custGeom>
            <a:avLst/>
            <a:gdLst>
              <a:gd name="T0" fmla="*/ 1617 w 3233"/>
              <a:gd name="T1" fmla="*/ 3236 h 3236"/>
              <a:gd name="T2" fmla="*/ 0 w 3233"/>
              <a:gd name="T3" fmla="*/ 1619 h 3236"/>
              <a:gd name="T4" fmla="*/ 1617 w 3233"/>
              <a:gd name="T5" fmla="*/ 0 h 3236"/>
              <a:gd name="T6" fmla="*/ 3233 w 3233"/>
              <a:gd name="T7" fmla="*/ 1619 h 3236"/>
              <a:gd name="T8" fmla="*/ 1617 w 3233"/>
              <a:gd name="T9" fmla="*/ 3236 h 3236"/>
            </a:gdLst>
            <a:ahLst/>
            <a:cxnLst>
              <a:cxn ang="0">
                <a:pos x="T0" y="T1"/>
              </a:cxn>
              <a:cxn ang="0">
                <a:pos x="T2" y="T3"/>
              </a:cxn>
              <a:cxn ang="0">
                <a:pos x="T4" y="T5"/>
              </a:cxn>
              <a:cxn ang="0">
                <a:pos x="T6" y="T7"/>
              </a:cxn>
              <a:cxn ang="0">
                <a:pos x="T8" y="T9"/>
              </a:cxn>
            </a:cxnLst>
            <a:rect l="0" t="0" r="r" b="b"/>
            <a:pathLst>
              <a:path w="3233" h="3236">
                <a:moveTo>
                  <a:pt x="1617" y="3236"/>
                </a:moveTo>
                <a:lnTo>
                  <a:pt x="0" y="1619"/>
                </a:lnTo>
                <a:lnTo>
                  <a:pt x="1617" y="0"/>
                </a:lnTo>
                <a:lnTo>
                  <a:pt x="3233" y="1619"/>
                </a:lnTo>
                <a:lnTo>
                  <a:pt x="1617" y="3236"/>
                </a:lnTo>
                <a:close/>
              </a:path>
            </a:pathLst>
          </a:custGeom>
          <a:blipFill dpi="0" rotWithShape="1">
            <a:blip r:embed="rId5" cstate="print">
              <a:extLst>
                <a:ext uri="{28A0092B-C50C-407E-A947-70E740481C1C}">
                  <a14:useLocalDpi xmlns:a14="http://schemas.microsoft.com/office/drawing/2010/main"/>
                </a:ext>
              </a:extLst>
            </a:blip>
            <a:srcRect/>
            <a:stretch>
              <a:fillRect/>
            </a:stretch>
          </a:blipFill>
          <a:ln>
            <a:noFill/>
          </a:ln>
          <a:effectLst>
            <a:outerShdw blurRad="381000" dist="101600" dir="2700000" algn="ctr" rotWithShape="0">
              <a:srgbClr val="000000">
                <a:alpha val="30000"/>
              </a:srgbClr>
            </a:outerShdw>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6">
            <a:extLst>
              <a:ext uri="{FF2B5EF4-FFF2-40B4-BE49-F238E27FC236}">
                <a16:creationId xmlns:a16="http://schemas.microsoft.com/office/drawing/2014/main" id="{86166C35-1261-4C22-9F85-A66E4322BDD3}"/>
              </a:ext>
            </a:extLst>
          </p:cNvPr>
          <p:cNvSpPr>
            <a:spLocks/>
          </p:cNvSpPr>
          <p:nvPr/>
        </p:nvSpPr>
        <p:spPr bwMode="auto">
          <a:xfrm>
            <a:off x="10164718" y="-449220"/>
            <a:ext cx="1449900" cy="1450796"/>
          </a:xfrm>
          <a:custGeom>
            <a:avLst/>
            <a:gdLst>
              <a:gd name="T0" fmla="*/ 809 w 1619"/>
              <a:gd name="T1" fmla="*/ 1620 h 1620"/>
              <a:gd name="T2" fmla="*/ 0 w 1619"/>
              <a:gd name="T3" fmla="*/ 810 h 1620"/>
              <a:gd name="T4" fmla="*/ 809 w 1619"/>
              <a:gd name="T5" fmla="*/ 0 h 1620"/>
              <a:gd name="T6" fmla="*/ 1619 w 1619"/>
              <a:gd name="T7" fmla="*/ 810 h 1620"/>
              <a:gd name="T8" fmla="*/ 809 w 1619"/>
              <a:gd name="T9" fmla="*/ 1620 h 1620"/>
            </a:gdLst>
            <a:ahLst/>
            <a:cxnLst>
              <a:cxn ang="0">
                <a:pos x="T0" y="T1"/>
              </a:cxn>
              <a:cxn ang="0">
                <a:pos x="T2" y="T3"/>
              </a:cxn>
              <a:cxn ang="0">
                <a:pos x="T4" y="T5"/>
              </a:cxn>
              <a:cxn ang="0">
                <a:pos x="T6" y="T7"/>
              </a:cxn>
              <a:cxn ang="0">
                <a:pos x="T8" y="T9"/>
              </a:cxn>
            </a:cxnLst>
            <a:rect l="0" t="0" r="r" b="b"/>
            <a:pathLst>
              <a:path w="1619" h="1620">
                <a:moveTo>
                  <a:pt x="809" y="1620"/>
                </a:moveTo>
                <a:lnTo>
                  <a:pt x="0" y="810"/>
                </a:lnTo>
                <a:lnTo>
                  <a:pt x="809" y="0"/>
                </a:lnTo>
                <a:lnTo>
                  <a:pt x="1619" y="810"/>
                </a:lnTo>
                <a:lnTo>
                  <a:pt x="809" y="1620"/>
                </a:lnTo>
                <a:close/>
              </a:path>
            </a:pathLst>
          </a:custGeom>
          <a:solidFill>
            <a:srgbClr val="EEAA76"/>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7">
            <a:extLst>
              <a:ext uri="{FF2B5EF4-FFF2-40B4-BE49-F238E27FC236}">
                <a16:creationId xmlns:a16="http://schemas.microsoft.com/office/drawing/2014/main" id="{CB61B23B-1AD4-4A16-9D54-207FE5FC0548}"/>
              </a:ext>
            </a:extLst>
          </p:cNvPr>
          <p:cNvSpPr>
            <a:spLocks/>
          </p:cNvSpPr>
          <p:nvPr/>
        </p:nvSpPr>
        <p:spPr bwMode="auto">
          <a:xfrm>
            <a:off x="11185711" y="-622779"/>
            <a:ext cx="2974487" cy="2976324"/>
          </a:xfrm>
          <a:custGeom>
            <a:avLst/>
            <a:gdLst>
              <a:gd name="T0" fmla="*/ 810 w 1620"/>
              <a:gd name="T1" fmla="*/ 1621 h 1621"/>
              <a:gd name="T2" fmla="*/ 0 w 1620"/>
              <a:gd name="T3" fmla="*/ 811 h 1621"/>
              <a:gd name="T4" fmla="*/ 810 w 1620"/>
              <a:gd name="T5" fmla="*/ 0 h 1621"/>
              <a:gd name="T6" fmla="*/ 1620 w 1620"/>
              <a:gd name="T7" fmla="*/ 811 h 1621"/>
              <a:gd name="T8" fmla="*/ 810 w 1620"/>
              <a:gd name="T9" fmla="*/ 1621 h 1621"/>
            </a:gdLst>
            <a:ahLst/>
            <a:cxnLst>
              <a:cxn ang="0">
                <a:pos x="T0" y="T1"/>
              </a:cxn>
              <a:cxn ang="0">
                <a:pos x="T2" y="T3"/>
              </a:cxn>
              <a:cxn ang="0">
                <a:pos x="T4" y="T5"/>
              </a:cxn>
              <a:cxn ang="0">
                <a:pos x="T6" y="T7"/>
              </a:cxn>
              <a:cxn ang="0">
                <a:pos x="T8" y="T9"/>
              </a:cxn>
            </a:cxnLst>
            <a:rect l="0" t="0" r="r" b="b"/>
            <a:pathLst>
              <a:path w="1620" h="1621">
                <a:moveTo>
                  <a:pt x="810" y="1621"/>
                </a:moveTo>
                <a:lnTo>
                  <a:pt x="0" y="811"/>
                </a:lnTo>
                <a:lnTo>
                  <a:pt x="810" y="0"/>
                </a:lnTo>
                <a:lnTo>
                  <a:pt x="1620" y="811"/>
                </a:lnTo>
                <a:lnTo>
                  <a:pt x="810" y="1621"/>
                </a:lnTo>
                <a:close/>
              </a:path>
            </a:pathLst>
          </a:custGeom>
          <a:solidFill>
            <a:srgbClr val="2F9FBB"/>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矩形 50">
            <a:extLst>
              <a:ext uri="{FF2B5EF4-FFF2-40B4-BE49-F238E27FC236}">
                <a16:creationId xmlns:a16="http://schemas.microsoft.com/office/drawing/2014/main" id="{91A0F339-62FB-4B87-A363-8E727FA99CE1}"/>
              </a:ext>
            </a:extLst>
          </p:cNvPr>
          <p:cNvSpPr/>
          <p:nvPr/>
        </p:nvSpPr>
        <p:spPr>
          <a:xfrm rot="17253155">
            <a:off x="9746643" y="4981319"/>
            <a:ext cx="666875" cy="666875"/>
          </a:xfrm>
          <a:prstGeom prst="rect">
            <a:avLst/>
          </a:prstGeom>
          <a:solidFill>
            <a:srgbClr val="F68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2" name="图片 51">
            <a:extLst>
              <a:ext uri="{FF2B5EF4-FFF2-40B4-BE49-F238E27FC236}">
                <a16:creationId xmlns:a16="http://schemas.microsoft.com/office/drawing/2014/main" id="{39A69BB0-1D4F-4FA7-B164-CA0F3FDF4BE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rot="19550700">
            <a:off x="10840914" y="5440902"/>
            <a:ext cx="689594" cy="689594"/>
          </a:xfrm>
          <a:prstGeom prst="rect">
            <a:avLst/>
          </a:prstGeom>
          <a:ln w="38100">
            <a:solidFill>
              <a:schemeClr val="bg1"/>
            </a:solidFill>
          </a:ln>
          <a:effectLst>
            <a:outerShdw blurRad="50800" dist="38100" dir="2700000" algn="tl" rotWithShape="0">
              <a:prstClr val="black">
                <a:alpha val="40000"/>
              </a:prstClr>
            </a:outerShdw>
          </a:effectLst>
        </p:spPr>
      </p:pic>
      <p:pic>
        <p:nvPicPr>
          <p:cNvPr id="53" name="图片 52">
            <a:extLst>
              <a:ext uri="{FF2B5EF4-FFF2-40B4-BE49-F238E27FC236}">
                <a16:creationId xmlns:a16="http://schemas.microsoft.com/office/drawing/2014/main" id="{A9455051-F71D-4AFB-88CE-640E617E70F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869860" y="5231014"/>
            <a:ext cx="560426" cy="560426"/>
          </a:xfrm>
          <a:prstGeom prst="rect">
            <a:avLst/>
          </a:prstGeom>
          <a:ln w="38100">
            <a:solidFill>
              <a:schemeClr val="bg1"/>
            </a:solidFill>
          </a:ln>
          <a:effectLst>
            <a:outerShdw blurRad="50800" dist="38100" dir="2700000" algn="tl" rotWithShape="0">
              <a:prstClr val="black">
                <a:alpha val="40000"/>
              </a:prstClr>
            </a:outerShdw>
          </a:effectLst>
        </p:spPr>
      </p:pic>
      <p:sp>
        <p:nvSpPr>
          <p:cNvPr id="54" name="矩形 53">
            <a:extLst>
              <a:ext uri="{FF2B5EF4-FFF2-40B4-BE49-F238E27FC236}">
                <a16:creationId xmlns:a16="http://schemas.microsoft.com/office/drawing/2014/main" id="{C8C839F9-6BC3-47CE-B244-63899A703384}"/>
              </a:ext>
            </a:extLst>
          </p:cNvPr>
          <p:cNvSpPr/>
          <p:nvPr/>
        </p:nvSpPr>
        <p:spPr>
          <a:xfrm rot="19238916">
            <a:off x="10667841" y="5157615"/>
            <a:ext cx="232453" cy="232453"/>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C755396-15AE-4003-B12A-3DA69D016DC3}"/>
              </a:ext>
            </a:extLst>
          </p:cNvPr>
          <p:cNvSpPr/>
          <p:nvPr/>
        </p:nvSpPr>
        <p:spPr>
          <a:xfrm rot="19076257">
            <a:off x="10016547" y="5939420"/>
            <a:ext cx="296343" cy="2963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6D16E0-49AF-409D-955A-FC1A267FC97D}"/>
              </a:ext>
            </a:extLst>
          </p:cNvPr>
          <p:cNvSpPr/>
          <p:nvPr/>
        </p:nvSpPr>
        <p:spPr>
          <a:xfrm>
            <a:off x="10672118" y="6055311"/>
            <a:ext cx="372476" cy="372476"/>
          </a:xfrm>
          <a:prstGeom prst="rect">
            <a:avLst/>
          </a:prstGeom>
          <a:solidFill>
            <a:srgbClr val="2F9FB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8D7B2E9-5D81-4F01-9276-F6F67326F286}"/>
              </a:ext>
            </a:extLst>
          </p:cNvPr>
          <p:cNvSpPr/>
          <p:nvPr/>
        </p:nvSpPr>
        <p:spPr>
          <a:xfrm rot="19238916">
            <a:off x="9900842" y="6008274"/>
            <a:ext cx="158632" cy="158632"/>
          </a:xfrm>
          <a:prstGeom prst="rect">
            <a:avLst/>
          </a:prstGeom>
          <a:solidFill>
            <a:srgbClr val="5CBFD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0554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14:presetBounceEnd="44000">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14:bounceEnd="44000">
                                          <p:cBhvr additive="base">
                                            <p:cTn id="25" dur="1000" fill="hold"/>
                                            <p:tgtEl>
                                              <p:spTgt spid="43"/>
                                            </p:tgtEl>
                                            <p:attrNameLst>
                                              <p:attrName>ppt_x</p:attrName>
                                            </p:attrNameLst>
                                          </p:cBhvr>
                                          <p:tavLst>
                                            <p:tav tm="0">
                                              <p:val>
                                                <p:strVal val="0-#ppt_w/2"/>
                                              </p:val>
                                            </p:tav>
                                            <p:tav tm="100000">
                                              <p:val>
                                                <p:strVal val="#ppt_x"/>
                                              </p:val>
                                            </p:tav>
                                          </p:tavLst>
                                        </p:anim>
                                        <p:anim calcmode="lin" valueType="num" p14:bounceEnd="44000">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14:presetBounceEnd="44000">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14:bounceEnd="44000">
                                          <p:cBhvr additive="base">
                                            <p:cTn id="29" dur="1000" fill="hold"/>
                                            <p:tgtEl>
                                              <p:spTgt spid="44"/>
                                            </p:tgtEl>
                                            <p:attrNameLst>
                                              <p:attrName>ppt_x</p:attrName>
                                            </p:attrNameLst>
                                          </p:cBhvr>
                                          <p:tavLst>
                                            <p:tav tm="0">
                                              <p:val>
                                                <p:strVal val="0-#ppt_w/2"/>
                                              </p:val>
                                            </p:tav>
                                            <p:tav tm="100000">
                                              <p:val>
                                                <p:strVal val="#ppt_x"/>
                                              </p:val>
                                            </p:tav>
                                          </p:tavLst>
                                        </p:anim>
                                        <p:anim calcmode="lin" valueType="num" p14:bounceEnd="44000">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14:presetBounceEnd="44000">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14:bounceEnd="44000">
                                          <p:cBhvr additive="base">
                                            <p:cTn id="33" dur="1000" fill="hold"/>
                                            <p:tgtEl>
                                              <p:spTgt spid="47"/>
                                            </p:tgtEl>
                                            <p:attrNameLst>
                                              <p:attrName>ppt_x</p:attrName>
                                            </p:attrNameLst>
                                          </p:cBhvr>
                                          <p:tavLst>
                                            <p:tav tm="0">
                                              <p:val>
                                                <p:strVal val="0-#ppt_w/2"/>
                                              </p:val>
                                            </p:tav>
                                            <p:tav tm="100000">
                                              <p:val>
                                                <p:strVal val="#ppt_x"/>
                                              </p:val>
                                            </p:tav>
                                          </p:tavLst>
                                        </p:anim>
                                        <p:anim calcmode="lin" valueType="num" p14:bounceEnd="44000">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animEffect transition="in" filter="fade">
                                          <p:cBhvr>
                                            <p:cTn id="15" dur="500"/>
                                            <p:tgtEl>
                                              <p:spTgt spid="4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par>
                              <p:cTn id="22" fill="hold">
                                <p:stCondLst>
                                  <p:cond delay="1500"/>
                                </p:stCondLst>
                                <p:childTnLst>
                                  <p:par>
                                    <p:cTn id="23" presetID="2" presetClass="entr" presetSubtype="12"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0-#ppt_w/2"/>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1000" fill="hold"/>
                                            <p:tgtEl>
                                              <p:spTgt spid="44"/>
                                            </p:tgtEl>
                                            <p:attrNameLst>
                                              <p:attrName>ppt_x</p:attrName>
                                            </p:attrNameLst>
                                          </p:cBhvr>
                                          <p:tavLst>
                                            <p:tav tm="0">
                                              <p:val>
                                                <p:strVal val="0-#ppt_w/2"/>
                                              </p:val>
                                            </p:tav>
                                            <p:tav tm="100000">
                                              <p:val>
                                                <p:strVal val="#ppt_x"/>
                                              </p:val>
                                            </p:tav>
                                          </p:tavLst>
                                        </p:anim>
                                        <p:anim calcmode="lin" valueType="num">
                                          <p:cBhvr additive="base">
                                            <p:cTn id="30" dur="10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1000" fill="hold"/>
                                            <p:tgtEl>
                                              <p:spTgt spid="47"/>
                                            </p:tgtEl>
                                            <p:attrNameLst>
                                              <p:attrName>ppt_x</p:attrName>
                                            </p:attrNameLst>
                                          </p:cBhvr>
                                          <p:tavLst>
                                            <p:tav tm="0">
                                              <p:val>
                                                <p:strVal val="0-#ppt_w/2"/>
                                              </p:val>
                                            </p:tav>
                                            <p:tav tm="100000">
                                              <p:val>
                                                <p:strVal val="#ppt_x"/>
                                              </p:val>
                                            </p:tav>
                                          </p:tavLst>
                                        </p:anim>
                                        <p:anim calcmode="lin" valueType="num">
                                          <p:cBhvr additive="base">
                                            <p:cTn id="34" dur="1000" fill="hold"/>
                                            <p:tgtEl>
                                              <p:spTgt spid="4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ppt_w</p:attrName>
                                            </p:attrNameLst>
                                          </p:cBhvr>
                                          <p:tavLst>
                                            <p:tav tm="0">
                                              <p:val>
                                                <p:fltVal val="0"/>
                                              </p:val>
                                            </p:tav>
                                            <p:tav tm="100000">
                                              <p:val>
                                                <p:strVal val="#ppt_w"/>
                                              </p:val>
                                            </p:tav>
                                          </p:tavLst>
                                        </p:anim>
                                        <p:anim calcmode="lin" valueType="num">
                                          <p:cBhvr>
                                            <p:cTn id="45" dur="500" fill="hold"/>
                                            <p:tgtEl>
                                              <p:spTgt spid="48"/>
                                            </p:tgtEl>
                                            <p:attrNameLst>
                                              <p:attrName>ppt_h</p:attrName>
                                            </p:attrNameLst>
                                          </p:cBhvr>
                                          <p:tavLst>
                                            <p:tav tm="0">
                                              <p:val>
                                                <p:fltVal val="0"/>
                                              </p:val>
                                            </p:tav>
                                            <p:tav tm="100000">
                                              <p:val>
                                                <p:strVal val="#ppt_h"/>
                                              </p:val>
                                            </p:tav>
                                          </p:tavLst>
                                        </p:anim>
                                        <p:animEffect transition="in" filter="fade">
                                          <p:cBhvr>
                                            <p:cTn id="46" dur="500"/>
                                            <p:tgtEl>
                                              <p:spTgt spid="48"/>
                                            </p:tgtEl>
                                          </p:cBhvr>
                                        </p:animEffect>
                                      </p:childTnLst>
                                    </p:cTn>
                                  </p:par>
                                </p:childTnLst>
                              </p:cTn>
                            </p:par>
                            <p:par>
                              <p:cTn id="47" fill="hold">
                                <p:stCondLst>
                                  <p:cond delay="3500"/>
                                </p:stCondLst>
                                <p:childTnLst>
                                  <p:par>
                                    <p:cTn id="48" presetID="50" presetClass="entr" presetSubtype="0" decel="100000" fill="hold" grpId="0" nodeType="afterEffect">
                                      <p:stCondLst>
                                        <p:cond delay="0"/>
                                      </p:stCondLst>
                                      <p:iterate type="lt">
                                        <p:tmPct val="10000"/>
                                      </p:iterate>
                                      <p:childTnLst>
                                        <p:set>
                                          <p:cBhvr>
                                            <p:cTn id="49" dur="1" fill="hold">
                                              <p:stCondLst>
                                                <p:cond delay="0"/>
                                              </p:stCondLst>
                                            </p:cTn>
                                            <p:tgtEl>
                                              <p:spTgt spid="95"/>
                                            </p:tgtEl>
                                            <p:attrNameLst>
                                              <p:attrName>style.visibility</p:attrName>
                                            </p:attrNameLst>
                                          </p:cBhvr>
                                          <p:to>
                                            <p:strVal val="visible"/>
                                          </p:to>
                                        </p:set>
                                        <p:anim calcmode="lin" valueType="num">
                                          <p:cBhvr>
                                            <p:cTn id="50" dur="750" fill="hold"/>
                                            <p:tgtEl>
                                              <p:spTgt spid="95"/>
                                            </p:tgtEl>
                                            <p:attrNameLst>
                                              <p:attrName>ppt_w</p:attrName>
                                            </p:attrNameLst>
                                          </p:cBhvr>
                                          <p:tavLst>
                                            <p:tav tm="0">
                                              <p:val>
                                                <p:strVal val="#ppt_w+.3"/>
                                              </p:val>
                                            </p:tav>
                                            <p:tav tm="100000">
                                              <p:val>
                                                <p:strVal val="#ppt_w"/>
                                              </p:val>
                                            </p:tav>
                                          </p:tavLst>
                                        </p:anim>
                                        <p:anim calcmode="lin" valueType="num">
                                          <p:cBhvr>
                                            <p:cTn id="51" dur="750" fill="hold"/>
                                            <p:tgtEl>
                                              <p:spTgt spid="95"/>
                                            </p:tgtEl>
                                            <p:attrNameLst>
                                              <p:attrName>ppt_h</p:attrName>
                                            </p:attrNameLst>
                                          </p:cBhvr>
                                          <p:tavLst>
                                            <p:tav tm="0">
                                              <p:val>
                                                <p:strVal val="#ppt_h"/>
                                              </p:val>
                                            </p:tav>
                                            <p:tav tm="100000">
                                              <p:val>
                                                <p:strVal val="#ppt_h"/>
                                              </p:val>
                                            </p:tav>
                                          </p:tavLst>
                                        </p:anim>
                                        <p:animEffect transition="in" filter="fade">
                                          <p:cBhvr>
                                            <p:cTn id="52" dur="75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57" dur="2250" spd="-100000" fill="hold"/>
                                            <p:tgtEl>
                                              <p:spTgt spid="52"/>
                                            </p:tgtEl>
                                            <p:attrNameLst>
                                              <p:attrName>ppt_x</p:attrName>
                                              <p:attrName>ppt_y</p:attrName>
                                            </p:attrNameLst>
                                          </p:cBhvr>
                                          <p:rCtr x="-12852" y="13796"/>
                                        </p:animMotion>
                                      </p:childTnLst>
                                    </p:cTn>
                                  </p:par>
                                  <p:par>
                                    <p:cTn id="58" presetID="10" presetClass="entr" presetSubtype="0" fill="hold" grpId="0" nodeType="withEffect">
                                      <p:stCondLst>
                                        <p:cond delay="5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0" presetClass="path" presetSubtype="0" accel="50000" decel="50000" fill="hold" grpId="1" nodeType="withEffect">
                                      <p:stCondLst>
                                        <p:cond delay="500"/>
                                      </p:stCondLst>
                                      <p:childTnLst>
                                        <p:animMotion origin="layout" path="M -0.00013 0 C 0.00196 0.03241 -0.04284 -0.02245 -0.05534 0.00093 C -0.06653 0.02986 -0.06966 0.0331 -0.0776 0.04838 C -0.08554 0.06366 -0.02291 0.13333 -0.04804 0.16852 C -0.08502 0.2169 -0.10143 0.37894 -0.11445 0.39699 " pathEditMode="relative" rAng="0" ptsTypes="AAAAA">
                                          <p:cBhvr>
                                            <p:cTn id="62" dur="2000" spd="-100000" fill="hold"/>
                                            <p:tgtEl>
                                              <p:spTgt spid="51"/>
                                            </p:tgtEl>
                                            <p:attrNameLst>
                                              <p:attrName>ppt_x</p:attrName>
                                              <p:attrName>ppt_y</p:attrName>
                                            </p:attrNameLst>
                                          </p:cBhvr>
                                          <p:rCtr x="-5716" y="19583"/>
                                        </p:animMotion>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0" presetClass="path" presetSubtype="0" accel="50000" decel="50000" fill="hold" grpId="1" nodeType="withEffect">
                                      <p:stCondLst>
                                        <p:cond delay="0"/>
                                      </p:stCondLst>
                                      <p:childTnLst>
                                        <p:animMotion origin="layout" path="M 5E-6 -3.7037E-6 C 0.00209 0.03334 -0.02539 0.02061 -0.03789 0.04375 C -0.04895 0.07315 -0.11198 -0.00555 -0.12461 0.00996 C -0.13737 0.025 -0.08907 0.1007 -0.11407 0.13588 C -0.15092 0.18426 -0.20743 0.19561 -0.22045 0.21366 " pathEditMode="relative" rAng="0" ptsTypes="AAAAA">
                                          <p:cBhvr>
                                            <p:cTn id="67" dur="2500" spd="-100000" fill="hold"/>
                                            <p:tgtEl>
                                              <p:spTgt spid="56"/>
                                            </p:tgtEl>
                                            <p:attrNameLst>
                                              <p:attrName>ppt_x</p:attrName>
                                              <p:attrName>ppt_y</p:attrName>
                                            </p:attrNameLst>
                                          </p:cBhvr>
                                          <p:rCtr x="-11029" y="10671"/>
                                        </p:animMotion>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0" presetClass="path" presetSubtype="0" accel="50000" decel="50000" fill="hold" grpId="1" nodeType="withEffect">
                                      <p:stCondLst>
                                        <p:cond delay="0"/>
                                      </p:stCondLst>
                                      <p:childTnLst>
                                        <p:animMotion origin="layout" path="M 0.00091 -0.00092 C 0.00273 0.03264 -0.01511 0.06273 -0.02761 0.08588 C -0.03868 0.11574 -0.02865 0.18426 -0.04753 0.21273 C -0.06654 0.24074 -0.11654 0.21945 -0.14128 0.25463 C -0.178 0.30301 -0.2 0.37384 -0.21342 0.39144 " pathEditMode="relative" rAng="0" ptsTypes="AAAAA">
                                          <p:cBhvr>
                                            <p:cTn id="72" dur="2000" spd="-100000" fill="hold"/>
                                            <p:tgtEl>
                                              <p:spTgt spid="54"/>
                                            </p:tgtEl>
                                            <p:attrNameLst>
                                              <p:attrName>ppt_x</p:attrName>
                                              <p:attrName>ppt_y</p:attrName>
                                            </p:attrNameLst>
                                          </p:cBhvr>
                                          <p:rCtr x="-10716" y="19606"/>
                                        </p:animMotion>
                                      </p:childTnLst>
                                    </p:cTn>
                                  </p:par>
                                  <p:par>
                                    <p:cTn id="73" presetID="10"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0" presetClass="path" presetSubtype="0" accel="50000" decel="50000" fill="hold" grpId="1" nodeType="withEffect">
                                      <p:stCondLst>
                                        <p:cond delay="0"/>
                                      </p:stCondLst>
                                      <p:childTnLst>
                                        <p:animMotion origin="layout" path="M 0.06302 0.03125 C 0.06511 0.06319 0.103 0.06551 0.0905 0.08866 C 0.0793 0.11759 0.02722 0.07847 0.01927 0.09329 C 0.01133 0.10903 -0.06106 0.09977 -0.08632 0.13495 C -0.12304 0.18356 -0.06315 0.27755 -0.07643 0.29537 " pathEditMode="relative" rAng="0" ptsTypes="AAAAA">
                                          <p:cBhvr>
                                            <p:cTn id="77" dur="2000" spd="-100000" fill="hold"/>
                                            <p:tgtEl>
                                              <p:spTgt spid="55"/>
                                            </p:tgtEl>
                                            <p:attrNameLst>
                                              <p:attrName>ppt_x</p:attrName>
                                              <p:attrName>ppt_y</p:attrName>
                                            </p:attrNameLst>
                                          </p:cBhvr>
                                          <p:rCtr x="-6576" y="13194"/>
                                        </p:animMotion>
                                      </p:childTnLst>
                                    </p:cTn>
                                  </p:par>
                                  <p:par>
                                    <p:cTn id="78" presetID="10" presetClass="entr" presetSubtype="0" fill="hold" grpId="0" nodeType="withEffect">
                                      <p:stCondLst>
                                        <p:cond delay="25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0" presetClass="path" presetSubtype="0" accel="50000" decel="50000" fill="hold" grpId="1" nodeType="withEffect">
                                      <p:stCondLst>
                                        <p:cond delay="250"/>
                                      </p:stCondLst>
                                      <p:childTnLst>
                                        <p:animMotion origin="layout" path="M 0.00091 -0.00092 C 0.00299 0.03357 0.01992 0.08056 0.00729 0.10301 L -0.07539 0.13449 " pathEditMode="relative" rAng="0" ptsTypes="AAA">
                                          <p:cBhvr>
                                            <p:cTn id="82" dur="2500" spd="-100000" fill="hold"/>
                                            <p:tgtEl>
                                              <p:spTgt spid="57"/>
                                            </p:tgtEl>
                                            <p:attrNameLst>
                                              <p:attrName>ppt_x</p:attrName>
                                              <p:attrName>ppt_y</p:attrName>
                                            </p:attrNameLst>
                                          </p:cBhvr>
                                          <p:rCtr x="-3268" y="6759"/>
                                        </p:animMotion>
                                      </p:childTnLst>
                                    </p:cTn>
                                  </p:par>
                                  <p:par>
                                    <p:cTn id="83" presetID="10" presetClass="entr" presetSubtype="0"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0" presetClass="path" presetSubtype="0" accel="50000" decel="50000" fill="hold" nodeType="withEffect">
                                      <p:stCondLst>
                                        <p:cond delay="0"/>
                                      </p:stCondLst>
                                      <p:childTnLst>
                                        <p:animMotion origin="layout" path="M 2.08333E-6 1.48148E-6 C 0.00208 0.03333 -0.02539 0.02129 -0.03789 0.04421 C -0.04896 0.07384 -0.10847 -0.0294 -0.12461 0.00995 C -0.14063 0.04907 -0.11758 0.21944 -0.14232 0.25463 C -0.17917 0.30301 -0.24375 0.25254 -0.2569 0.27014 " pathEditMode="relative" rAng="0" ptsTypes="AAAAA">
                                          <p:cBhvr>
                                            <p:cTn id="87" dur="2250" spd="-100000" fill="hold"/>
                                            <p:tgtEl>
                                              <p:spTgt spid="53"/>
                                            </p:tgtEl>
                                            <p:attrNameLst>
                                              <p:attrName>ppt_x</p:attrName>
                                              <p:attrName>ppt_y</p:attrName>
                                            </p:attrNameLst>
                                          </p:cBhvr>
                                          <p:rCtr x="-12852" y="1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8" grpId="0" animBg="1"/>
          <p:bldP spid="39" grpId="0" animBg="1"/>
          <p:bldP spid="42" grpId="0" animBg="1"/>
          <p:bldP spid="43" grpId="0" animBg="1"/>
          <p:bldP spid="47" grpId="0" animBg="1"/>
          <p:bldP spid="48" grpId="0" animBg="1"/>
          <p:bldP spid="49" grpId="0" animBg="1"/>
          <p:bldP spid="51" grpId="0" animBg="1"/>
          <p:bldP spid="51"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160060" y="755239"/>
            <a:ext cx="10112991" cy="5548763"/>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第五条 公司实行聘用制。公司与员工通过订立劳动合同确立公司与员工的劳动关系，明确双方权利和义务。 </a:t>
            </a:r>
          </a:p>
          <a:p>
            <a:pPr>
              <a:lnSpc>
                <a:spcPct val="200000"/>
              </a:lnSpc>
            </a:pPr>
            <a:r>
              <a:rPr lang="zh-CN" altLang="en-US">
                <a:latin typeface="微软雅黑" panose="020B0503020204020204" pitchFamily="34" charset="-122"/>
                <a:ea typeface="微软雅黑" panose="020B0503020204020204" pitchFamily="34" charset="-122"/>
              </a:rPr>
              <a:t>        第六条 订立和变更劳动合同，应当遵循平等自愿、协商一致的原则，不得违反法律、行政法规的规定。依法订立的劳动合同具有法律约束力。 </a:t>
            </a:r>
          </a:p>
          <a:p>
            <a:pPr>
              <a:lnSpc>
                <a:spcPct val="200000"/>
              </a:lnSpc>
            </a:pPr>
            <a:r>
              <a:rPr lang="zh-CN" altLang="en-US">
                <a:latin typeface="微软雅黑" panose="020B0503020204020204" pitchFamily="34" charset="-122"/>
                <a:ea typeface="微软雅黑" panose="020B0503020204020204" pitchFamily="34" charset="-122"/>
              </a:rPr>
              <a:t>        第七条  公司采用向社会公开招聘的方式，依工作岗位需要、品德端正、专业对口、身体健康、履历清楚、业务熟练、经验丰富等标准，个人的学识、能力和经验能适合于招聘岗位为原则（但特殊需要时不在此限），经过笔试和面试，择优录用符合标准的各类人员和其他临时用工人员。 </a:t>
            </a:r>
          </a:p>
          <a:p>
            <a:pPr>
              <a:lnSpc>
                <a:spcPct val="200000"/>
              </a:lnSpc>
            </a:pPr>
            <a:r>
              <a:rPr lang="zh-CN" altLang="en-US">
                <a:latin typeface="微软雅黑" panose="020B0503020204020204" pitchFamily="34" charset="-122"/>
                <a:ea typeface="微软雅黑" panose="020B0503020204020204" pitchFamily="34" charset="-122"/>
              </a:rPr>
              <a:t>        第八条  公司因业务发展需要，新增设部门或各部门必须增加人员时，应先由公司人力资源管理部统筹计划，呈报标准，经公司业务主管领导同意，并报总经理核准后，由公司人力资源管理部办理人员招聘事宜。</a:t>
            </a:r>
          </a:p>
        </p:txBody>
      </p:sp>
    </p:spTree>
    <p:extLst>
      <p:ext uri="{BB962C8B-B14F-4D97-AF65-F5344CB8AC3E}">
        <p14:creationId xmlns:p14="http://schemas.microsoft.com/office/powerpoint/2010/main" val="92525746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996287" y="523227"/>
            <a:ext cx="10495128" cy="6102761"/>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第九条 试用期： </a:t>
            </a:r>
          </a:p>
          <a:p>
            <a:pPr>
              <a:lnSpc>
                <a:spcPct val="200000"/>
              </a:lnSpc>
            </a:pPr>
            <a:r>
              <a:rPr lang="zh-CN" altLang="en-US">
                <a:latin typeface="微软雅黑" panose="020B0503020204020204" pitchFamily="34" charset="-122"/>
                <a:ea typeface="微软雅黑" panose="020B0503020204020204" pitchFamily="34" charset="-122"/>
              </a:rPr>
              <a:t>        一、新聘员工应试用合格后方可录用，试用期为三个月（特殊情况可延长，试用期最长不超过六个月），期满合格者方予录用为正式员工。 </a:t>
            </a:r>
          </a:p>
          <a:p>
            <a:pPr>
              <a:lnSpc>
                <a:spcPct val="200000"/>
              </a:lnSpc>
            </a:pPr>
            <a:r>
              <a:rPr lang="zh-CN" altLang="en-US">
                <a:latin typeface="微软雅黑" panose="020B0503020204020204" pitchFamily="34" charset="-122"/>
                <a:ea typeface="微软雅黑" panose="020B0503020204020204" pitchFamily="34" charset="-122"/>
              </a:rPr>
              <a:t>        二、员工在试用期内品行和能力欠佳不适合工作者，可随时停止使用 </a:t>
            </a:r>
          </a:p>
          <a:p>
            <a:pPr>
              <a:lnSpc>
                <a:spcPct val="200000"/>
              </a:lnSpc>
            </a:pPr>
            <a:r>
              <a:rPr lang="zh-CN" altLang="en-US">
                <a:latin typeface="微软雅黑" panose="020B0503020204020204" pitchFamily="34" charset="-122"/>
                <a:ea typeface="微软雅黑" panose="020B0503020204020204" pitchFamily="34" charset="-122"/>
              </a:rPr>
              <a:t>        三、新聘员工报到时，必须办理报到手续： </a:t>
            </a:r>
          </a:p>
          <a:p>
            <a:pPr>
              <a:lnSpc>
                <a:spcPct val="200000"/>
              </a:lnSpc>
            </a:pPr>
            <a:r>
              <a:rPr lang="en-US" altLang="zh-CN">
                <a:latin typeface="微软雅黑" panose="020B0503020204020204" pitchFamily="34" charset="-122"/>
                <a:ea typeface="微软雅黑" panose="020B0503020204020204" pitchFamily="34" charset="-122"/>
              </a:rPr>
              <a:t>            1.</a:t>
            </a:r>
            <a:r>
              <a:rPr lang="zh-CN" altLang="en-US">
                <a:latin typeface="微软雅黑" panose="020B0503020204020204" pitchFamily="34" charset="-122"/>
                <a:ea typeface="微软雅黑" panose="020B0503020204020204" pitchFamily="34" charset="-122"/>
              </a:rPr>
              <a:t>填写规定的表格和个人简历；</a:t>
            </a:r>
          </a:p>
          <a:p>
            <a:pPr>
              <a:lnSpc>
                <a:spcPct val="200000"/>
              </a:lnSpc>
            </a:pPr>
            <a:r>
              <a:rPr lang="en-US" altLang="zh-CN">
                <a:latin typeface="微软雅黑" panose="020B0503020204020204" pitchFamily="34" charset="-122"/>
                <a:ea typeface="微软雅黑" panose="020B0503020204020204" pitchFamily="34" charset="-122"/>
              </a:rPr>
              <a:t>            2.</a:t>
            </a:r>
            <a:r>
              <a:rPr lang="zh-CN" altLang="en-US">
                <a:latin typeface="微软雅黑" panose="020B0503020204020204" pitchFamily="34" charset="-122"/>
                <a:ea typeface="微软雅黑" panose="020B0503020204020204" pitchFamily="34" charset="-122"/>
              </a:rPr>
              <a:t>提供本人户口本（或身份证）复印件和照片；</a:t>
            </a:r>
          </a:p>
          <a:p>
            <a:pPr>
              <a:lnSpc>
                <a:spcPct val="200000"/>
              </a:lnSpc>
            </a:pPr>
            <a:r>
              <a:rPr lang="en-US" altLang="zh-CN">
                <a:latin typeface="微软雅黑" panose="020B0503020204020204" pitchFamily="34" charset="-122"/>
                <a:ea typeface="微软雅黑" panose="020B0503020204020204" pitchFamily="34" charset="-122"/>
              </a:rPr>
              <a:t>            3.</a:t>
            </a:r>
            <a:r>
              <a:rPr lang="zh-CN" altLang="en-US">
                <a:latin typeface="微软雅黑" panose="020B0503020204020204" pitchFamily="34" charset="-122"/>
                <a:ea typeface="微软雅黑" panose="020B0503020204020204" pitchFamily="34" charset="-122"/>
              </a:rPr>
              <a:t>学历证明；</a:t>
            </a:r>
          </a:p>
          <a:p>
            <a:pPr>
              <a:lnSpc>
                <a:spcPct val="200000"/>
              </a:lnSpc>
            </a:pPr>
            <a:r>
              <a:rPr lang="en-US" altLang="zh-CN">
                <a:latin typeface="微软雅黑" panose="020B0503020204020204" pitchFamily="34" charset="-122"/>
                <a:ea typeface="微软雅黑" panose="020B0503020204020204" pitchFamily="34" charset="-122"/>
              </a:rPr>
              <a:t>            4.</a:t>
            </a:r>
            <a:r>
              <a:rPr lang="zh-CN" altLang="en-US">
                <a:latin typeface="微软雅黑" panose="020B0503020204020204" pitchFamily="34" charset="-122"/>
                <a:ea typeface="微软雅黑" panose="020B0503020204020204" pitchFamily="34" charset="-122"/>
              </a:rPr>
              <a:t>体验证明（县级以上医院）。 </a:t>
            </a:r>
          </a:p>
          <a:p>
            <a:pPr>
              <a:lnSpc>
                <a:spcPct val="200000"/>
              </a:lnSpc>
            </a:pPr>
            <a:r>
              <a:rPr lang="zh-CN" altLang="en-US">
                <a:latin typeface="微软雅黑" panose="020B0503020204020204" pitchFamily="34" charset="-122"/>
                <a:ea typeface="微软雅黑" panose="020B0503020204020204" pitchFamily="34" charset="-122"/>
              </a:rPr>
              <a:t>        手续完备后方可上岗。 </a:t>
            </a:r>
          </a:p>
          <a:p>
            <a:pPr>
              <a:lnSpc>
                <a:spcPct val="200000"/>
              </a:lnSpc>
            </a:pPr>
            <a:r>
              <a:rPr lang="zh-CN" altLang="en-US">
                <a:latin typeface="微软雅黑" panose="020B0503020204020204" pitchFamily="34" charset="-122"/>
                <a:ea typeface="微软雅黑" panose="020B0503020204020204" pitchFamily="34" charset="-122"/>
              </a:rPr>
              <a:t>        四、公司有权根据新聘员工的考核情况和实际具体情况，选择终止试用、调换岗位或正式聘用。 </a:t>
            </a:r>
          </a:p>
        </p:txBody>
      </p:sp>
    </p:spTree>
    <p:extLst>
      <p:ext uri="{BB962C8B-B14F-4D97-AF65-F5344CB8AC3E}">
        <p14:creationId xmlns:p14="http://schemas.microsoft.com/office/powerpoint/2010/main" val="19209557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160060" y="755239"/>
            <a:ext cx="10112991" cy="4440767"/>
          </a:xfrm>
          <a:prstGeom prst="rect">
            <a:avLst/>
          </a:prstGeom>
          <a:noFill/>
        </p:spPr>
        <p:txBody>
          <a:bodyPr wrap="square" rtlCol="0">
            <a:spAutoFit/>
          </a:bodyPr>
          <a:lstStyle/>
          <a:p>
            <a:pPr>
              <a:lnSpc>
                <a:spcPct val="200000"/>
              </a:lnSpc>
            </a:pPr>
            <a:r>
              <a:rPr lang="zh-CN" altLang="en-US" dirty="0">
                <a:latin typeface="微软雅黑" panose="020B0503020204020204" pitchFamily="34" charset="-122"/>
                <a:ea typeface="微软雅黑" panose="020B0503020204020204" pitchFamily="34" charset="-122"/>
              </a:rPr>
              <a:t>        第十条 新聘员工经试用合格后，与公司订立劳动合同、聘用合同或临时合同。 </a:t>
            </a:r>
          </a:p>
          <a:p>
            <a:pPr>
              <a:lnSpc>
                <a:spcPct val="200000"/>
              </a:lnSpc>
            </a:pPr>
            <a:r>
              <a:rPr lang="zh-CN" altLang="en-US" dirty="0">
                <a:latin typeface="微软雅黑" panose="020B0503020204020204" pitchFamily="34" charset="-122"/>
                <a:ea typeface="微软雅黑" panose="020B0503020204020204" pitchFamily="34" charset="-122"/>
              </a:rPr>
              <a:t>        第十一条 应聘人员有下列情形之一者，不得聘用。 </a:t>
            </a:r>
          </a:p>
          <a:p>
            <a:pPr>
              <a:lnSpc>
                <a:spcPct val="2000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有刑事处分记录或通缉尚未结案者； </a:t>
            </a:r>
          </a:p>
          <a:p>
            <a:pPr>
              <a:lnSpc>
                <a:spcPct val="2000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贪污公款受处罚有案者； </a:t>
            </a:r>
          </a:p>
          <a:p>
            <a:pPr lvl="2">
              <a:lnSpc>
                <a:spcPct val="20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精神病或传染病患者； </a:t>
            </a:r>
          </a:p>
          <a:p>
            <a:pPr lvl="2">
              <a:lnSpc>
                <a:spcPct val="20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因品行恶劣，被原单位除名者； </a:t>
            </a:r>
          </a:p>
          <a:p>
            <a:pPr lvl="2">
              <a:lnSpc>
                <a:spcPct val="20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体格检查，经本公司认为不适合者； </a:t>
            </a:r>
          </a:p>
          <a:p>
            <a:pPr lvl="2">
              <a:lnSpc>
                <a:spcPct val="200000"/>
              </a:lnSpc>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年龄未满</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周岁的未成年者。 </a:t>
            </a:r>
          </a:p>
        </p:txBody>
      </p:sp>
    </p:spTree>
    <p:extLst>
      <p:ext uri="{BB962C8B-B14F-4D97-AF65-F5344CB8AC3E}">
        <p14:creationId xmlns:p14="http://schemas.microsoft.com/office/powerpoint/2010/main" val="28523513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146412" y="1655991"/>
            <a:ext cx="10112991" cy="3332772"/>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第十二条  新聘员工接到</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正式录用通知</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后，户口在本市的必须在一个月内，由原单位办妥调离手续，将人事关系转入本公司（待业人员持本人待业证明到公司人力资源管理部门报到和办理手续），户口在外省市的时限二个月。 新聘员工如不能在规定期限内将人事关系转入本公司者，一律视为不能来本公司工作，公司有权终止</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劳动合同</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（特殊情况，经总经理批准同意者除外。</a:t>
            </a:r>
          </a:p>
          <a:p>
            <a:pPr>
              <a:lnSpc>
                <a:spcPct val="200000"/>
              </a:lnSpc>
            </a:pPr>
            <a:r>
              <a:rPr lang="zh-CN" altLang="en-US">
                <a:latin typeface="微软雅黑" panose="020B0503020204020204" pitchFamily="34" charset="-122"/>
                <a:ea typeface="微软雅黑" panose="020B0503020204020204" pitchFamily="34" charset="-122"/>
              </a:rPr>
              <a:t>        第十三条 劳动合同期满或者约定的劳动合同终止条件出现，劳动合同即行终止。 </a:t>
            </a:r>
          </a:p>
          <a:p>
            <a:pPr>
              <a:lnSpc>
                <a:spcPct val="200000"/>
              </a:lnSpc>
            </a:pPr>
            <a:r>
              <a:rPr lang="zh-CN" altLang="en-US">
                <a:latin typeface="微软雅黑" panose="020B0503020204020204" pitchFamily="34" charset="-122"/>
                <a:ea typeface="微软雅黑" panose="020B0503020204020204" pitchFamily="34" charset="-122"/>
              </a:rPr>
              <a:t>        第十四条 经劳动合同当事人协商一致，劳动合同可以解除。 </a:t>
            </a:r>
          </a:p>
        </p:txBody>
      </p:sp>
    </p:spTree>
    <p:extLst>
      <p:ext uri="{BB962C8B-B14F-4D97-AF65-F5344CB8AC3E}">
        <p14:creationId xmlns:p14="http://schemas.microsoft.com/office/powerpoint/2010/main" val="192291929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DB4ED278-2561-472E-85E2-E5A6AC18BECF}"/>
              </a:ext>
            </a:extLst>
          </p:cNvPr>
          <p:cNvSpPr txBox="1"/>
          <p:nvPr/>
        </p:nvSpPr>
        <p:spPr>
          <a:xfrm>
            <a:off x="1146412" y="1655991"/>
            <a:ext cx="10112991" cy="3332772"/>
          </a:xfrm>
          <a:prstGeom prst="rect">
            <a:avLst/>
          </a:prstGeom>
          <a:noFill/>
        </p:spPr>
        <p:txBody>
          <a:bodyPr wrap="square" rtlCol="0">
            <a:spAutoFit/>
          </a:bodyPr>
          <a:lstStyle/>
          <a:p>
            <a:pPr>
              <a:lnSpc>
                <a:spcPct val="200000"/>
              </a:lnSpc>
            </a:pPr>
            <a:r>
              <a:rPr lang="zh-CN" altLang="en-US">
                <a:latin typeface="微软雅黑" panose="020B0503020204020204" pitchFamily="34" charset="-122"/>
                <a:ea typeface="微软雅黑" panose="020B0503020204020204" pitchFamily="34" charset="-122"/>
              </a:rPr>
              <a:t>        第十五条 有下列情形之一的，公司可以解除劳动合同： </a:t>
            </a:r>
          </a:p>
          <a:p>
            <a:pPr>
              <a:lnSpc>
                <a:spcPct val="200000"/>
              </a:lnSpc>
            </a:pPr>
            <a:r>
              <a:rPr lang="zh-CN" altLang="en-US">
                <a:latin typeface="微软雅黑" panose="020B0503020204020204" pitchFamily="34" charset="-122"/>
                <a:ea typeface="微软雅黑" panose="020B0503020204020204" pitchFamily="34" charset="-122"/>
              </a:rPr>
              <a:t>                一、在试用期间被证明不符合录用条件的； </a:t>
            </a:r>
          </a:p>
          <a:p>
            <a:pPr>
              <a:lnSpc>
                <a:spcPct val="200000"/>
              </a:lnSpc>
            </a:pPr>
            <a:r>
              <a:rPr lang="zh-CN" altLang="en-US">
                <a:latin typeface="微软雅黑" panose="020B0503020204020204" pitchFamily="34" charset="-122"/>
                <a:ea typeface="微软雅黑" panose="020B0503020204020204" pitchFamily="34" charset="-122"/>
              </a:rPr>
              <a:t>                二、严重违反劳动纪律或公司规章房地产公司员工管理制度的； </a:t>
            </a:r>
          </a:p>
          <a:p>
            <a:pPr>
              <a:lnSpc>
                <a:spcPct val="200000"/>
              </a:lnSpc>
            </a:pPr>
            <a:r>
              <a:rPr lang="zh-CN" altLang="en-US">
                <a:latin typeface="微软雅黑" panose="020B0503020204020204" pitchFamily="34" charset="-122"/>
                <a:ea typeface="微软雅黑" panose="020B0503020204020204" pitchFamily="34" charset="-122"/>
              </a:rPr>
              <a:t>                三、严重失职，营私舞弊，给公司利益造成重大损失的； </a:t>
            </a:r>
          </a:p>
          <a:p>
            <a:pPr>
              <a:lnSpc>
                <a:spcPct val="200000"/>
              </a:lnSpc>
            </a:pPr>
            <a:r>
              <a:rPr lang="zh-CN" altLang="en-US">
                <a:latin typeface="微软雅黑" panose="020B0503020204020204" pitchFamily="34" charset="-122"/>
                <a:ea typeface="微软雅黑" panose="020B0503020204020204" pitchFamily="34" charset="-122"/>
              </a:rPr>
              <a:t>                四、被依法追究刑事责任的； </a:t>
            </a:r>
          </a:p>
          <a:p>
            <a:pPr>
              <a:lnSpc>
                <a:spcPct val="200000"/>
              </a:lnSpc>
            </a:pPr>
            <a:r>
              <a:rPr lang="zh-CN" altLang="en-US">
                <a:latin typeface="微软雅黑" panose="020B0503020204020204" pitchFamily="34" charset="-122"/>
                <a:ea typeface="微软雅黑" panose="020B0503020204020204" pitchFamily="34" charset="-122"/>
              </a:rPr>
              <a:t>                五、其他危害公司利益，被除名的。  </a:t>
            </a:r>
          </a:p>
        </p:txBody>
      </p:sp>
    </p:spTree>
    <p:extLst>
      <p:ext uri="{BB962C8B-B14F-4D97-AF65-F5344CB8AC3E}">
        <p14:creationId xmlns:p14="http://schemas.microsoft.com/office/powerpoint/2010/main" val="413530657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2915</Words>
  <Application>Microsoft Office PowerPoint</Application>
  <PresentationFormat>宽屏</PresentationFormat>
  <Paragraphs>177</Paragraphs>
  <Slides>30</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等线 Light</vt:lpstr>
      <vt:lpstr>时尚中黑简体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HP01</cp:lastModifiedBy>
  <cp:revision>47</cp:revision>
  <dcterms:created xsi:type="dcterms:W3CDTF">2018-11-23T00:17:35Z</dcterms:created>
  <dcterms:modified xsi:type="dcterms:W3CDTF">2021-01-12T07:01:33Z</dcterms:modified>
</cp:coreProperties>
</file>