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  <p:sldMasterId id="2147483670" r:id="rId2"/>
  </p:sldMasterIdLst>
  <p:notesMasterIdLst>
    <p:notesMasterId r:id="rId21"/>
  </p:notesMasterIdLst>
  <p:handoutMasterIdLst>
    <p:handoutMasterId r:id="rId22"/>
  </p:handoutMasterIdLst>
  <p:sldIdLst>
    <p:sldId id="523" r:id="rId3"/>
    <p:sldId id="688" r:id="rId4"/>
    <p:sldId id="714" r:id="rId5"/>
    <p:sldId id="717" r:id="rId6"/>
    <p:sldId id="704" r:id="rId7"/>
    <p:sldId id="707" r:id="rId8"/>
    <p:sldId id="718" r:id="rId9"/>
    <p:sldId id="708" r:id="rId10"/>
    <p:sldId id="705" r:id="rId11"/>
    <p:sldId id="715" r:id="rId12"/>
    <p:sldId id="711" r:id="rId13"/>
    <p:sldId id="716" r:id="rId14"/>
    <p:sldId id="706" r:id="rId15"/>
    <p:sldId id="710" r:id="rId16"/>
    <p:sldId id="709" r:id="rId17"/>
    <p:sldId id="712" r:id="rId18"/>
    <p:sldId id="713" r:id="rId19"/>
    <p:sldId id="653" r:id="rId20"/>
  </p:sldIdLst>
  <p:sldSz cx="9144000" cy="6858000" type="screen4x3"/>
  <p:notesSz cx="6797675" cy="9928225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4415"/>
    <a:srgbClr val="E9EDF4"/>
    <a:srgbClr val="F5CFCC"/>
    <a:srgbClr val="FFFF97"/>
    <a:srgbClr val="D0D8E8"/>
    <a:srgbClr val="262626"/>
    <a:srgbClr val="4B585F"/>
    <a:srgbClr val="FFFFFF"/>
    <a:srgbClr val="F9EBDC"/>
    <a:srgbClr val="F4D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95" autoAdjust="0"/>
    <p:restoredTop sz="94004" autoAdjust="0"/>
  </p:normalViewPr>
  <p:slideViewPr>
    <p:cSldViewPr snapToGrid="0" snapToObjects="1">
      <p:cViewPr varScale="1">
        <p:scale>
          <a:sx n="128" d="100"/>
          <a:sy n="128" d="100"/>
        </p:scale>
        <p:origin x="-1928" y="-104"/>
      </p:cViewPr>
      <p:guideLst>
        <p:guide orient="horz" pos="1079"/>
        <p:guide orient="horz" pos="3672"/>
        <p:guide orient="horz" pos="1081"/>
        <p:guide orient="horz" pos="731"/>
        <p:guide orient="horz" pos="356"/>
        <p:guide pos="1231"/>
        <p:guide pos="817"/>
        <p:guide pos="2160"/>
        <p:guide pos="3345"/>
        <p:guide pos="5418"/>
        <p:guide pos="332"/>
        <p:guide pos="4712"/>
      </p:guideLst>
    </p:cSldViewPr>
  </p:slideViewPr>
  <p:outlineViewPr>
    <p:cViewPr>
      <p:scale>
        <a:sx n="33" d="100"/>
        <a:sy n="33" d="100"/>
      </p:scale>
      <p:origin x="0" y="9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384"/>
    </p:cViewPr>
  </p:sorterViewPr>
  <p:notesViewPr>
    <p:cSldViewPr snapToGrid="0" snapToObjects="1">
      <p:cViewPr varScale="1">
        <p:scale>
          <a:sx n="59" d="100"/>
          <a:sy n="59" d="100"/>
        </p:scale>
        <p:origin x="-250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66F57-DED9-46F8-A642-D30D416167D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3FAED12-A590-4821-90D3-90F31A056467}">
      <dgm:prSet phldrT="[Text]"/>
      <dgm:spPr/>
      <dgm:t>
        <a:bodyPr/>
        <a:lstStyle/>
        <a:p>
          <a:r>
            <a:rPr lang="de-DE" dirty="0" smtClean="0"/>
            <a:t>Was ist SAP </a:t>
          </a:r>
          <a:r>
            <a:rPr lang="de-DE" dirty="0" err="1" smtClean="0"/>
            <a:t>Fiori</a:t>
          </a:r>
          <a:r>
            <a:rPr lang="de-DE" dirty="0" smtClean="0"/>
            <a:t>?</a:t>
          </a:r>
        </a:p>
      </dgm:t>
    </dgm:pt>
    <dgm:pt modelId="{9FBE5755-6E46-482E-90BB-5A3555E55140}" type="parTrans" cxnId="{6FAC4573-7D9F-4C75-9E92-9077B01D3A90}">
      <dgm:prSet/>
      <dgm:spPr/>
      <dgm:t>
        <a:bodyPr/>
        <a:lstStyle/>
        <a:p>
          <a:endParaRPr lang="de-DE"/>
        </a:p>
      </dgm:t>
    </dgm:pt>
    <dgm:pt modelId="{43D415DF-8225-499E-B2C3-BB0E9B0080BC}" type="sibTrans" cxnId="{6FAC4573-7D9F-4C75-9E92-9077B01D3A90}">
      <dgm:prSet/>
      <dgm:spPr/>
      <dgm:t>
        <a:bodyPr/>
        <a:lstStyle/>
        <a:p>
          <a:endParaRPr lang="de-DE"/>
        </a:p>
      </dgm:t>
    </dgm:pt>
    <dgm:pt modelId="{7F8502A9-E8D9-FE4F-9741-2F13612DBFC5}">
      <dgm:prSet phldrT="[Text]"/>
      <dgm:spPr/>
      <dgm:t>
        <a:bodyPr/>
        <a:lstStyle/>
        <a:p>
          <a:r>
            <a:rPr lang="de-DE" dirty="0" smtClean="0"/>
            <a:t>Systemvoraussetzungen</a:t>
          </a:r>
          <a:endParaRPr lang="de-DE" dirty="0"/>
        </a:p>
      </dgm:t>
    </dgm:pt>
    <dgm:pt modelId="{75AACC48-A213-0D40-99F8-14B321461ED2}" type="parTrans" cxnId="{F73FE217-96F6-7145-B430-FFA82DB1BD95}">
      <dgm:prSet/>
      <dgm:spPr/>
      <dgm:t>
        <a:bodyPr/>
        <a:lstStyle/>
        <a:p>
          <a:endParaRPr lang="de-DE"/>
        </a:p>
      </dgm:t>
    </dgm:pt>
    <dgm:pt modelId="{253B7FB3-7B9B-C04A-9277-07C302361ACE}" type="sibTrans" cxnId="{F73FE217-96F6-7145-B430-FFA82DB1BD95}">
      <dgm:prSet/>
      <dgm:spPr/>
      <dgm:t>
        <a:bodyPr/>
        <a:lstStyle/>
        <a:p>
          <a:endParaRPr lang="de-DE"/>
        </a:p>
      </dgm:t>
    </dgm:pt>
    <dgm:pt modelId="{DA4F725B-E5D5-3149-8951-096B9EB67B2A}">
      <dgm:prSet phldrT="[Text]"/>
      <dgm:spPr/>
      <dgm:t>
        <a:bodyPr/>
        <a:lstStyle/>
        <a:p>
          <a:r>
            <a:rPr lang="de-DE" dirty="0" smtClean="0"/>
            <a:t>Lizenzierung</a:t>
          </a:r>
          <a:endParaRPr lang="de-DE" dirty="0"/>
        </a:p>
      </dgm:t>
    </dgm:pt>
    <dgm:pt modelId="{4A23758A-F0CC-764A-8D57-4B7C56235930}" type="parTrans" cxnId="{EF007A4D-91E0-3A43-9F89-7B5F3FF534A1}">
      <dgm:prSet/>
      <dgm:spPr/>
      <dgm:t>
        <a:bodyPr/>
        <a:lstStyle/>
        <a:p>
          <a:endParaRPr lang="de-DE"/>
        </a:p>
      </dgm:t>
    </dgm:pt>
    <dgm:pt modelId="{274CBC28-0BFC-CA45-B36B-ABD3744813A7}" type="sibTrans" cxnId="{EF007A4D-91E0-3A43-9F89-7B5F3FF534A1}">
      <dgm:prSet/>
      <dgm:spPr/>
      <dgm:t>
        <a:bodyPr/>
        <a:lstStyle/>
        <a:p>
          <a:endParaRPr lang="de-DE"/>
        </a:p>
      </dgm:t>
    </dgm:pt>
    <dgm:pt modelId="{8BEFDB47-792D-5A44-8140-B7120D73582D}">
      <dgm:prSet phldrT="[Text]"/>
      <dgm:spPr/>
      <dgm:t>
        <a:bodyPr/>
        <a:lstStyle/>
        <a:p>
          <a:r>
            <a:rPr lang="de-DE" dirty="0" smtClean="0"/>
            <a:t>Technologie, Implementierung &amp; Erweiterbarkeit</a:t>
          </a:r>
          <a:endParaRPr lang="de-DE" dirty="0"/>
        </a:p>
      </dgm:t>
    </dgm:pt>
    <dgm:pt modelId="{B3E194CF-CAA4-524E-A5D5-520502E26846}" type="parTrans" cxnId="{4357035E-9A48-BB42-A59E-BBA5F77BFF75}">
      <dgm:prSet/>
      <dgm:spPr/>
      <dgm:t>
        <a:bodyPr/>
        <a:lstStyle/>
        <a:p>
          <a:endParaRPr lang="de-DE"/>
        </a:p>
      </dgm:t>
    </dgm:pt>
    <dgm:pt modelId="{CC1AFF5E-7A0E-C040-9E7A-C689EF0E4C09}" type="sibTrans" cxnId="{4357035E-9A48-BB42-A59E-BBA5F77BFF75}">
      <dgm:prSet/>
      <dgm:spPr/>
      <dgm:t>
        <a:bodyPr/>
        <a:lstStyle/>
        <a:p>
          <a:endParaRPr lang="de-DE"/>
        </a:p>
      </dgm:t>
    </dgm:pt>
    <dgm:pt modelId="{B9EE993A-4E59-0A49-9EAA-CEF0FF3B5442}">
      <dgm:prSet phldrT="[Text]"/>
      <dgm:spPr/>
      <dgm:t>
        <a:bodyPr/>
        <a:lstStyle/>
        <a:p>
          <a:r>
            <a:rPr lang="de-DE" dirty="0" smtClean="0"/>
            <a:t>Zusammenfassung</a:t>
          </a:r>
        </a:p>
      </dgm:t>
    </dgm:pt>
    <dgm:pt modelId="{DA45DC66-9F08-6B4A-BACE-033F0D76C5A8}" type="parTrans" cxnId="{42A1AEC9-3145-5E49-8C56-30EA16AA594D}">
      <dgm:prSet/>
      <dgm:spPr/>
      <dgm:t>
        <a:bodyPr/>
        <a:lstStyle/>
        <a:p>
          <a:endParaRPr lang="de-DE"/>
        </a:p>
      </dgm:t>
    </dgm:pt>
    <dgm:pt modelId="{0311F861-0A2B-4D47-83C2-41C2573F791B}" type="sibTrans" cxnId="{42A1AEC9-3145-5E49-8C56-30EA16AA594D}">
      <dgm:prSet/>
      <dgm:spPr/>
      <dgm:t>
        <a:bodyPr/>
        <a:lstStyle/>
        <a:p>
          <a:endParaRPr lang="de-DE"/>
        </a:p>
      </dgm:t>
    </dgm:pt>
    <dgm:pt modelId="{5B88DBEB-5A77-2E48-A154-79D4C80B2650}">
      <dgm:prSet phldrT="[Text]"/>
      <dgm:spPr/>
      <dgm:t>
        <a:bodyPr/>
        <a:lstStyle/>
        <a:p>
          <a:r>
            <a:rPr lang="de-DE" dirty="0" smtClean="0"/>
            <a:t>Verfügbare Anwendungen</a:t>
          </a:r>
        </a:p>
      </dgm:t>
    </dgm:pt>
    <dgm:pt modelId="{2A4DD026-099E-C746-BE16-71602F2006C5}" type="parTrans" cxnId="{57DC83A2-F83A-9940-951A-8CB07284EC39}">
      <dgm:prSet/>
      <dgm:spPr/>
      <dgm:t>
        <a:bodyPr/>
        <a:lstStyle/>
        <a:p>
          <a:endParaRPr lang="de-DE"/>
        </a:p>
      </dgm:t>
    </dgm:pt>
    <dgm:pt modelId="{EE61AABE-6613-464B-89D1-37975AAFA900}" type="sibTrans" cxnId="{57DC83A2-F83A-9940-951A-8CB07284EC39}">
      <dgm:prSet/>
      <dgm:spPr/>
      <dgm:t>
        <a:bodyPr/>
        <a:lstStyle/>
        <a:p>
          <a:endParaRPr lang="de-DE"/>
        </a:p>
      </dgm:t>
    </dgm:pt>
    <dgm:pt modelId="{D2226EC8-9AB0-9B46-8F8B-FD80911D5198}">
      <dgm:prSet phldrT="[Text]"/>
      <dgm:spPr/>
      <dgm:t>
        <a:bodyPr/>
        <a:lstStyle/>
        <a:p>
          <a:r>
            <a:rPr lang="de-DE" dirty="0" smtClean="0"/>
            <a:t>Angrenzendes Thema: ERP </a:t>
          </a:r>
          <a:r>
            <a:rPr lang="de-DE" dirty="0" err="1" smtClean="0"/>
            <a:t>Foundation</a:t>
          </a:r>
          <a:r>
            <a:rPr lang="de-DE" dirty="0" smtClean="0"/>
            <a:t> Extension</a:t>
          </a:r>
        </a:p>
      </dgm:t>
    </dgm:pt>
    <dgm:pt modelId="{9AA1444E-359F-ED45-94E5-346761A26969}" type="parTrans" cxnId="{84A9E016-03E6-6A4C-B288-474C6974F5DD}">
      <dgm:prSet/>
      <dgm:spPr/>
    </dgm:pt>
    <dgm:pt modelId="{F5ACCCCF-7F20-4640-857D-E8379DC60195}" type="sibTrans" cxnId="{84A9E016-03E6-6A4C-B288-474C6974F5DD}">
      <dgm:prSet/>
      <dgm:spPr/>
    </dgm:pt>
    <dgm:pt modelId="{A013F20D-1071-44A1-854D-9E35FDCD8DE1}" type="pres">
      <dgm:prSet presAssocID="{17566F57-DED9-46F8-A642-D30D416167D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de-DE"/>
        </a:p>
      </dgm:t>
    </dgm:pt>
    <dgm:pt modelId="{9C2EC433-9AD2-434C-90AE-E6C645BEC927}" type="pres">
      <dgm:prSet presAssocID="{73FAED12-A590-4821-90D3-90F31A056467}" presName="thickLine" presStyleLbl="alignNode1" presStyleIdx="0" presStyleCnt="7"/>
      <dgm:spPr/>
    </dgm:pt>
    <dgm:pt modelId="{1936258C-E22E-4841-8167-8E2A22DEE4C9}" type="pres">
      <dgm:prSet presAssocID="{73FAED12-A590-4821-90D3-90F31A056467}" presName="horz1" presStyleCnt="0"/>
      <dgm:spPr/>
    </dgm:pt>
    <dgm:pt modelId="{9F6CE81E-31AF-B44A-80FC-B7F5E6D245A8}" type="pres">
      <dgm:prSet presAssocID="{73FAED12-A590-4821-90D3-90F31A056467}" presName="tx1" presStyleLbl="revTx" presStyleIdx="0" presStyleCnt="7"/>
      <dgm:spPr/>
      <dgm:t>
        <a:bodyPr/>
        <a:lstStyle/>
        <a:p>
          <a:endParaRPr lang="de-DE"/>
        </a:p>
      </dgm:t>
    </dgm:pt>
    <dgm:pt modelId="{0D95BBB7-FDDD-AE4F-8DCF-D7B46AA2BBE0}" type="pres">
      <dgm:prSet presAssocID="{73FAED12-A590-4821-90D3-90F31A056467}" presName="vert1" presStyleCnt="0"/>
      <dgm:spPr/>
    </dgm:pt>
    <dgm:pt modelId="{9550683B-81F2-F548-AC4E-A0FF4FB4B5E7}" type="pres">
      <dgm:prSet presAssocID="{5B88DBEB-5A77-2E48-A154-79D4C80B2650}" presName="thickLine" presStyleLbl="alignNode1" presStyleIdx="1" presStyleCnt="7"/>
      <dgm:spPr/>
    </dgm:pt>
    <dgm:pt modelId="{F44B679F-7890-4E4A-AC10-FC81D89A696D}" type="pres">
      <dgm:prSet presAssocID="{5B88DBEB-5A77-2E48-A154-79D4C80B2650}" presName="horz1" presStyleCnt="0"/>
      <dgm:spPr/>
    </dgm:pt>
    <dgm:pt modelId="{3C9F42C4-D097-8D4B-91AF-A5A379197E28}" type="pres">
      <dgm:prSet presAssocID="{5B88DBEB-5A77-2E48-A154-79D4C80B2650}" presName="tx1" presStyleLbl="revTx" presStyleIdx="1" presStyleCnt="7"/>
      <dgm:spPr/>
      <dgm:t>
        <a:bodyPr/>
        <a:lstStyle/>
        <a:p>
          <a:endParaRPr lang="de-DE"/>
        </a:p>
      </dgm:t>
    </dgm:pt>
    <dgm:pt modelId="{2F863C15-2D7F-0847-9DC8-BA81967982FF}" type="pres">
      <dgm:prSet presAssocID="{5B88DBEB-5A77-2E48-A154-79D4C80B2650}" presName="vert1" presStyleCnt="0"/>
      <dgm:spPr/>
    </dgm:pt>
    <dgm:pt modelId="{F3619141-06AE-3B47-963D-6BF477283E42}" type="pres">
      <dgm:prSet presAssocID="{8BEFDB47-792D-5A44-8140-B7120D73582D}" presName="thickLine" presStyleLbl="alignNode1" presStyleIdx="2" presStyleCnt="7"/>
      <dgm:spPr/>
    </dgm:pt>
    <dgm:pt modelId="{F91B3A14-A415-A842-9C4E-1A8C99E38FF0}" type="pres">
      <dgm:prSet presAssocID="{8BEFDB47-792D-5A44-8140-B7120D73582D}" presName="horz1" presStyleCnt="0"/>
      <dgm:spPr/>
    </dgm:pt>
    <dgm:pt modelId="{C06DBF8D-9E85-BF45-8025-17F6A5EE0EA3}" type="pres">
      <dgm:prSet presAssocID="{8BEFDB47-792D-5A44-8140-B7120D73582D}" presName="tx1" presStyleLbl="revTx" presStyleIdx="2" presStyleCnt="7"/>
      <dgm:spPr/>
      <dgm:t>
        <a:bodyPr/>
        <a:lstStyle/>
        <a:p>
          <a:endParaRPr lang="de-DE"/>
        </a:p>
      </dgm:t>
    </dgm:pt>
    <dgm:pt modelId="{72491400-B8B6-4C43-A1CD-327ED6CE0D67}" type="pres">
      <dgm:prSet presAssocID="{8BEFDB47-792D-5A44-8140-B7120D73582D}" presName="vert1" presStyleCnt="0"/>
      <dgm:spPr/>
    </dgm:pt>
    <dgm:pt modelId="{02BA98A9-BF46-D44A-A73F-D48074A5F9FD}" type="pres">
      <dgm:prSet presAssocID="{7F8502A9-E8D9-FE4F-9741-2F13612DBFC5}" presName="thickLine" presStyleLbl="alignNode1" presStyleIdx="3" presStyleCnt="7"/>
      <dgm:spPr/>
    </dgm:pt>
    <dgm:pt modelId="{04CBBDCB-C8E1-0740-9B0A-0B188EC1BF4E}" type="pres">
      <dgm:prSet presAssocID="{7F8502A9-E8D9-FE4F-9741-2F13612DBFC5}" presName="horz1" presStyleCnt="0"/>
      <dgm:spPr/>
    </dgm:pt>
    <dgm:pt modelId="{11212FDE-1339-BC4B-8E14-A2390D6F9CBB}" type="pres">
      <dgm:prSet presAssocID="{7F8502A9-E8D9-FE4F-9741-2F13612DBFC5}" presName="tx1" presStyleLbl="revTx" presStyleIdx="3" presStyleCnt="7"/>
      <dgm:spPr/>
      <dgm:t>
        <a:bodyPr/>
        <a:lstStyle/>
        <a:p>
          <a:endParaRPr lang="de-DE"/>
        </a:p>
      </dgm:t>
    </dgm:pt>
    <dgm:pt modelId="{85045D71-C4D1-C149-8A2C-CC2C2F20F562}" type="pres">
      <dgm:prSet presAssocID="{7F8502A9-E8D9-FE4F-9741-2F13612DBFC5}" presName="vert1" presStyleCnt="0"/>
      <dgm:spPr/>
    </dgm:pt>
    <dgm:pt modelId="{C4C9DA7F-7AD4-EE4A-9FB0-417E5D44B10A}" type="pres">
      <dgm:prSet presAssocID="{DA4F725B-E5D5-3149-8951-096B9EB67B2A}" presName="thickLine" presStyleLbl="alignNode1" presStyleIdx="4" presStyleCnt="7"/>
      <dgm:spPr/>
    </dgm:pt>
    <dgm:pt modelId="{23531F1B-4560-C943-A0A2-DA1649BE5EE5}" type="pres">
      <dgm:prSet presAssocID="{DA4F725B-E5D5-3149-8951-096B9EB67B2A}" presName="horz1" presStyleCnt="0"/>
      <dgm:spPr/>
    </dgm:pt>
    <dgm:pt modelId="{DEE349C6-28F9-BC48-BA33-1780B1C8186B}" type="pres">
      <dgm:prSet presAssocID="{DA4F725B-E5D5-3149-8951-096B9EB67B2A}" presName="tx1" presStyleLbl="revTx" presStyleIdx="4" presStyleCnt="7"/>
      <dgm:spPr/>
      <dgm:t>
        <a:bodyPr/>
        <a:lstStyle/>
        <a:p>
          <a:endParaRPr lang="de-DE"/>
        </a:p>
      </dgm:t>
    </dgm:pt>
    <dgm:pt modelId="{067FA5CE-E5B8-EA43-95D9-A44234E525CC}" type="pres">
      <dgm:prSet presAssocID="{DA4F725B-E5D5-3149-8951-096B9EB67B2A}" presName="vert1" presStyleCnt="0"/>
      <dgm:spPr/>
    </dgm:pt>
    <dgm:pt modelId="{4FE9DD70-9791-4147-A7BB-D795BAF28981}" type="pres">
      <dgm:prSet presAssocID="{B9EE993A-4E59-0A49-9EAA-CEF0FF3B5442}" presName="thickLine" presStyleLbl="alignNode1" presStyleIdx="5" presStyleCnt="7"/>
      <dgm:spPr/>
    </dgm:pt>
    <dgm:pt modelId="{5C903DBD-5A7D-9B4F-893D-37A663CA5D40}" type="pres">
      <dgm:prSet presAssocID="{B9EE993A-4E59-0A49-9EAA-CEF0FF3B5442}" presName="horz1" presStyleCnt="0"/>
      <dgm:spPr/>
    </dgm:pt>
    <dgm:pt modelId="{728D83A3-3369-4940-B697-396E75957D2E}" type="pres">
      <dgm:prSet presAssocID="{B9EE993A-4E59-0A49-9EAA-CEF0FF3B5442}" presName="tx1" presStyleLbl="revTx" presStyleIdx="5" presStyleCnt="7"/>
      <dgm:spPr/>
      <dgm:t>
        <a:bodyPr/>
        <a:lstStyle/>
        <a:p>
          <a:endParaRPr lang="de-DE"/>
        </a:p>
      </dgm:t>
    </dgm:pt>
    <dgm:pt modelId="{3BB019E1-4D39-554C-8336-7E5FD4AF17E3}" type="pres">
      <dgm:prSet presAssocID="{B9EE993A-4E59-0A49-9EAA-CEF0FF3B5442}" presName="vert1" presStyleCnt="0"/>
      <dgm:spPr/>
    </dgm:pt>
    <dgm:pt modelId="{CA891140-A5DE-8047-9DAA-6DED35048451}" type="pres">
      <dgm:prSet presAssocID="{D2226EC8-9AB0-9B46-8F8B-FD80911D5198}" presName="thickLine" presStyleLbl="alignNode1" presStyleIdx="6" presStyleCnt="7"/>
      <dgm:spPr/>
    </dgm:pt>
    <dgm:pt modelId="{4D1FA9C6-B88D-734A-98E3-909F1F344D7B}" type="pres">
      <dgm:prSet presAssocID="{D2226EC8-9AB0-9B46-8F8B-FD80911D5198}" presName="horz1" presStyleCnt="0"/>
      <dgm:spPr/>
    </dgm:pt>
    <dgm:pt modelId="{F3437B87-E655-8349-87EE-FADF4986D59B}" type="pres">
      <dgm:prSet presAssocID="{D2226EC8-9AB0-9B46-8F8B-FD80911D5198}" presName="tx1" presStyleLbl="revTx" presStyleIdx="6" presStyleCnt="7"/>
      <dgm:spPr/>
      <dgm:t>
        <a:bodyPr/>
        <a:lstStyle/>
        <a:p>
          <a:endParaRPr lang="de-DE"/>
        </a:p>
      </dgm:t>
    </dgm:pt>
    <dgm:pt modelId="{D030F895-5D80-C340-B1E0-7EED691F49D8}" type="pres">
      <dgm:prSet presAssocID="{D2226EC8-9AB0-9B46-8F8B-FD80911D5198}" presName="vert1" presStyleCnt="0"/>
      <dgm:spPr/>
    </dgm:pt>
  </dgm:ptLst>
  <dgm:cxnLst>
    <dgm:cxn modelId="{5BB7BB1B-0F1B-A940-9247-1645EAFBF7E4}" type="presOf" srcId="{5B88DBEB-5A77-2E48-A154-79D4C80B2650}" destId="{3C9F42C4-D097-8D4B-91AF-A5A379197E28}" srcOrd="0" destOrd="0" presId="urn:microsoft.com/office/officeart/2008/layout/LinedList"/>
    <dgm:cxn modelId="{DBB36AAF-F1DA-40AB-B9C6-7653C2923E11}" type="presOf" srcId="{17566F57-DED9-46F8-A642-D30D416167D1}" destId="{A013F20D-1071-44A1-854D-9E35FDCD8DE1}" srcOrd="0" destOrd="0" presId="urn:microsoft.com/office/officeart/2008/layout/LinedList"/>
    <dgm:cxn modelId="{2F6D4932-DCED-0C4F-95B0-0FCD659E9E12}" type="presOf" srcId="{B9EE993A-4E59-0A49-9EAA-CEF0FF3B5442}" destId="{728D83A3-3369-4940-B697-396E75957D2E}" srcOrd="0" destOrd="0" presId="urn:microsoft.com/office/officeart/2008/layout/LinedList"/>
    <dgm:cxn modelId="{84A9E016-03E6-6A4C-B288-474C6974F5DD}" srcId="{17566F57-DED9-46F8-A642-D30D416167D1}" destId="{D2226EC8-9AB0-9B46-8F8B-FD80911D5198}" srcOrd="6" destOrd="0" parTransId="{9AA1444E-359F-ED45-94E5-346761A26969}" sibTransId="{F5ACCCCF-7F20-4640-857D-E8379DC60195}"/>
    <dgm:cxn modelId="{42A1AEC9-3145-5E49-8C56-30EA16AA594D}" srcId="{17566F57-DED9-46F8-A642-D30D416167D1}" destId="{B9EE993A-4E59-0A49-9EAA-CEF0FF3B5442}" srcOrd="5" destOrd="0" parTransId="{DA45DC66-9F08-6B4A-BACE-033F0D76C5A8}" sibTransId="{0311F861-0A2B-4D47-83C2-41C2573F791B}"/>
    <dgm:cxn modelId="{A28323AA-7BA6-CB4B-B850-2C1DD0B8409A}" type="presOf" srcId="{8BEFDB47-792D-5A44-8140-B7120D73582D}" destId="{C06DBF8D-9E85-BF45-8025-17F6A5EE0EA3}" srcOrd="0" destOrd="0" presId="urn:microsoft.com/office/officeart/2008/layout/LinedList"/>
    <dgm:cxn modelId="{32AB5043-53C2-1E45-8ECD-7ADA6CB51244}" type="presOf" srcId="{DA4F725B-E5D5-3149-8951-096B9EB67B2A}" destId="{DEE349C6-28F9-BC48-BA33-1780B1C8186B}" srcOrd="0" destOrd="0" presId="urn:microsoft.com/office/officeart/2008/layout/LinedList"/>
    <dgm:cxn modelId="{D166B083-F458-C143-85B4-FBE0A75EDEC2}" type="presOf" srcId="{D2226EC8-9AB0-9B46-8F8B-FD80911D5198}" destId="{F3437B87-E655-8349-87EE-FADF4986D59B}" srcOrd="0" destOrd="0" presId="urn:microsoft.com/office/officeart/2008/layout/LinedList"/>
    <dgm:cxn modelId="{BC54ABA1-AFDB-B444-B61E-046590626FA7}" type="presOf" srcId="{73FAED12-A590-4821-90D3-90F31A056467}" destId="{9F6CE81E-31AF-B44A-80FC-B7F5E6D245A8}" srcOrd="0" destOrd="0" presId="urn:microsoft.com/office/officeart/2008/layout/LinedList"/>
    <dgm:cxn modelId="{EF007A4D-91E0-3A43-9F89-7B5F3FF534A1}" srcId="{17566F57-DED9-46F8-A642-D30D416167D1}" destId="{DA4F725B-E5D5-3149-8951-096B9EB67B2A}" srcOrd="4" destOrd="0" parTransId="{4A23758A-F0CC-764A-8D57-4B7C56235930}" sibTransId="{274CBC28-0BFC-CA45-B36B-ABD3744813A7}"/>
    <dgm:cxn modelId="{4357035E-9A48-BB42-A59E-BBA5F77BFF75}" srcId="{17566F57-DED9-46F8-A642-D30D416167D1}" destId="{8BEFDB47-792D-5A44-8140-B7120D73582D}" srcOrd="2" destOrd="0" parTransId="{B3E194CF-CAA4-524E-A5D5-520502E26846}" sibTransId="{CC1AFF5E-7A0E-C040-9E7A-C689EF0E4C09}"/>
    <dgm:cxn modelId="{A99D7E11-38C5-024C-9522-DB5F6CCF7818}" type="presOf" srcId="{7F8502A9-E8D9-FE4F-9741-2F13612DBFC5}" destId="{11212FDE-1339-BC4B-8E14-A2390D6F9CBB}" srcOrd="0" destOrd="0" presId="urn:microsoft.com/office/officeart/2008/layout/LinedList"/>
    <dgm:cxn modelId="{6FAC4573-7D9F-4C75-9E92-9077B01D3A90}" srcId="{17566F57-DED9-46F8-A642-D30D416167D1}" destId="{73FAED12-A590-4821-90D3-90F31A056467}" srcOrd="0" destOrd="0" parTransId="{9FBE5755-6E46-482E-90BB-5A3555E55140}" sibTransId="{43D415DF-8225-499E-B2C3-BB0E9B0080BC}"/>
    <dgm:cxn modelId="{F73FE217-96F6-7145-B430-FFA82DB1BD95}" srcId="{17566F57-DED9-46F8-A642-D30D416167D1}" destId="{7F8502A9-E8D9-FE4F-9741-2F13612DBFC5}" srcOrd="3" destOrd="0" parTransId="{75AACC48-A213-0D40-99F8-14B321461ED2}" sibTransId="{253B7FB3-7B9B-C04A-9277-07C302361ACE}"/>
    <dgm:cxn modelId="{57DC83A2-F83A-9940-951A-8CB07284EC39}" srcId="{17566F57-DED9-46F8-A642-D30D416167D1}" destId="{5B88DBEB-5A77-2E48-A154-79D4C80B2650}" srcOrd="1" destOrd="0" parTransId="{2A4DD026-099E-C746-BE16-71602F2006C5}" sibTransId="{EE61AABE-6613-464B-89D1-37975AAFA900}"/>
    <dgm:cxn modelId="{02EEA230-821B-5C4F-93A5-0650224E7386}" type="presParOf" srcId="{A013F20D-1071-44A1-854D-9E35FDCD8DE1}" destId="{9C2EC433-9AD2-434C-90AE-E6C645BEC927}" srcOrd="0" destOrd="0" presId="urn:microsoft.com/office/officeart/2008/layout/LinedList"/>
    <dgm:cxn modelId="{2CEA6242-58B1-254F-B241-2CA2D2E1C3DC}" type="presParOf" srcId="{A013F20D-1071-44A1-854D-9E35FDCD8DE1}" destId="{1936258C-E22E-4841-8167-8E2A22DEE4C9}" srcOrd="1" destOrd="0" presId="urn:microsoft.com/office/officeart/2008/layout/LinedList"/>
    <dgm:cxn modelId="{111B19B6-3EC7-EE4C-910D-F0FC75143328}" type="presParOf" srcId="{1936258C-E22E-4841-8167-8E2A22DEE4C9}" destId="{9F6CE81E-31AF-B44A-80FC-B7F5E6D245A8}" srcOrd="0" destOrd="0" presId="urn:microsoft.com/office/officeart/2008/layout/LinedList"/>
    <dgm:cxn modelId="{EBDDF3F7-8CA7-FE48-A84B-1563CB7C9D05}" type="presParOf" srcId="{1936258C-E22E-4841-8167-8E2A22DEE4C9}" destId="{0D95BBB7-FDDD-AE4F-8DCF-D7B46AA2BBE0}" srcOrd="1" destOrd="0" presId="urn:microsoft.com/office/officeart/2008/layout/LinedList"/>
    <dgm:cxn modelId="{948DC2FB-D7AA-1D48-B020-E41BBC4FBFB1}" type="presParOf" srcId="{A013F20D-1071-44A1-854D-9E35FDCD8DE1}" destId="{9550683B-81F2-F548-AC4E-A0FF4FB4B5E7}" srcOrd="2" destOrd="0" presId="urn:microsoft.com/office/officeart/2008/layout/LinedList"/>
    <dgm:cxn modelId="{04B27E54-02B9-7743-BCE2-12FD8F245719}" type="presParOf" srcId="{A013F20D-1071-44A1-854D-9E35FDCD8DE1}" destId="{F44B679F-7890-4E4A-AC10-FC81D89A696D}" srcOrd="3" destOrd="0" presId="urn:microsoft.com/office/officeart/2008/layout/LinedList"/>
    <dgm:cxn modelId="{0D7362CA-E7B9-FD42-8727-E76628D603B5}" type="presParOf" srcId="{F44B679F-7890-4E4A-AC10-FC81D89A696D}" destId="{3C9F42C4-D097-8D4B-91AF-A5A379197E28}" srcOrd="0" destOrd="0" presId="urn:microsoft.com/office/officeart/2008/layout/LinedList"/>
    <dgm:cxn modelId="{39486714-76C2-9649-A1A1-63C2D28C9AE5}" type="presParOf" srcId="{F44B679F-7890-4E4A-AC10-FC81D89A696D}" destId="{2F863C15-2D7F-0847-9DC8-BA81967982FF}" srcOrd="1" destOrd="0" presId="urn:microsoft.com/office/officeart/2008/layout/LinedList"/>
    <dgm:cxn modelId="{37376E85-FFB7-8749-99DC-59E55A029ABD}" type="presParOf" srcId="{A013F20D-1071-44A1-854D-9E35FDCD8DE1}" destId="{F3619141-06AE-3B47-963D-6BF477283E42}" srcOrd="4" destOrd="0" presId="urn:microsoft.com/office/officeart/2008/layout/LinedList"/>
    <dgm:cxn modelId="{75EF5243-FFDB-6741-8A32-19CDE65EB6AC}" type="presParOf" srcId="{A013F20D-1071-44A1-854D-9E35FDCD8DE1}" destId="{F91B3A14-A415-A842-9C4E-1A8C99E38FF0}" srcOrd="5" destOrd="0" presId="urn:microsoft.com/office/officeart/2008/layout/LinedList"/>
    <dgm:cxn modelId="{3F5057DF-F95C-064A-976E-C699952EC989}" type="presParOf" srcId="{F91B3A14-A415-A842-9C4E-1A8C99E38FF0}" destId="{C06DBF8D-9E85-BF45-8025-17F6A5EE0EA3}" srcOrd="0" destOrd="0" presId="urn:microsoft.com/office/officeart/2008/layout/LinedList"/>
    <dgm:cxn modelId="{83B2A493-AEE4-9F4A-B748-B785506E1299}" type="presParOf" srcId="{F91B3A14-A415-A842-9C4E-1A8C99E38FF0}" destId="{72491400-B8B6-4C43-A1CD-327ED6CE0D67}" srcOrd="1" destOrd="0" presId="urn:microsoft.com/office/officeart/2008/layout/LinedList"/>
    <dgm:cxn modelId="{283683F4-0DAB-D341-9FCC-37ACECC6BBC5}" type="presParOf" srcId="{A013F20D-1071-44A1-854D-9E35FDCD8DE1}" destId="{02BA98A9-BF46-D44A-A73F-D48074A5F9FD}" srcOrd="6" destOrd="0" presId="urn:microsoft.com/office/officeart/2008/layout/LinedList"/>
    <dgm:cxn modelId="{A31804C3-DFC4-7645-B79E-EBA974F475A5}" type="presParOf" srcId="{A013F20D-1071-44A1-854D-9E35FDCD8DE1}" destId="{04CBBDCB-C8E1-0740-9B0A-0B188EC1BF4E}" srcOrd="7" destOrd="0" presId="urn:microsoft.com/office/officeart/2008/layout/LinedList"/>
    <dgm:cxn modelId="{18A23609-9975-0B46-AD64-23B913F49019}" type="presParOf" srcId="{04CBBDCB-C8E1-0740-9B0A-0B188EC1BF4E}" destId="{11212FDE-1339-BC4B-8E14-A2390D6F9CBB}" srcOrd="0" destOrd="0" presId="urn:microsoft.com/office/officeart/2008/layout/LinedList"/>
    <dgm:cxn modelId="{609B1E6D-BBC2-AF4D-B301-45A521F5F320}" type="presParOf" srcId="{04CBBDCB-C8E1-0740-9B0A-0B188EC1BF4E}" destId="{85045D71-C4D1-C149-8A2C-CC2C2F20F562}" srcOrd="1" destOrd="0" presId="urn:microsoft.com/office/officeart/2008/layout/LinedList"/>
    <dgm:cxn modelId="{077C1E2B-57E0-B848-814B-791909BB9459}" type="presParOf" srcId="{A013F20D-1071-44A1-854D-9E35FDCD8DE1}" destId="{C4C9DA7F-7AD4-EE4A-9FB0-417E5D44B10A}" srcOrd="8" destOrd="0" presId="urn:microsoft.com/office/officeart/2008/layout/LinedList"/>
    <dgm:cxn modelId="{4E21EDE3-3672-634B-B316-42287515C6CD}" type="presParOf" srcId="{A013F20D-1071-44A1-854D-9E35FDCD8DE1}" destId="{23531F1B-4560-C943-A0A2-DA1649BE5EE5}" srcOrd="9" destOrd="0" presId="urn:microsoft.com/office/officeart/2008/layout/LinedList"/>
    <dgm:cxn modelId="{6C311F0D-566C-FD43-AFCC-E03B103B4A66}" type="presParOf" srcId="{23531F1B-4560-C943-A0A2-DA1649BE5EE5}" destId="{DEE349C6-28F9-BC48-BA33-1780B1C8186B}" srcOrd="0" destOrd="0" presId="urn:microsoft.com/office/officeart/2008/layout/LinedList"/>
    <dgm:cxn modelId="{99907B5A-69A0-5F49-92D8-728721E758F1}" type="presParOf" srcId="{23531F1B-4560-C943-A0A2-DA1649BE5EE5}" destId="{067FA5CE-E5B8-EA43-95D9-A44234E525CC}" srcOrd="1" destOrd="0" presId="urn:microsoft.com/office/officeart/2008/layout/LinedList"/>
    <dgm:cxn modelId="{ABFAD160-2AF5-DB45-9B06-395B6BE52F12}" type="presParOf" srcId="{A013F20D-1071-44A1-854D-9E35FDCD8DE1}" destId="{4FE9DD70-9791-4147-A7BB-D795BAF28981}" srcOrd="10" destOrd="0" presId="urn:microsoft.com/office/officeart/2008/layout/LinedList"/>
    <dgm:cxn modelId="{0509FFAD-867A-3947-AC84-6BAAC4A53088}" type="presParOf" srcId="{A013F20D-1071-44A1-854D-9E35FDCD8DE1}" destId="{5C903DBD-5A7D-9B4F-893D-37A663CA5D40}" srcOrd="11" destOrd="0" presId="urn:microsoft.com/office/officeart/2008/layout/LinedList"/>
    <dgm:cxn modelId="{5858501B-C722-4642-AE9C-AAA652F0AFC7}" type="presParOf" srcId="{5C903DBD-5A7D-9B4F-893D-37A663CA5D40}" destId="{728D83A3-3369-4940-B697-396E75957D2E}" srcOrd="0" destOrd="0" presId="urn:microsoft.com/office/officeart/2008/layout/LinedList"/>
    <dgm:cxn modelId="{6785E5F5-9972-D845-8BE0-100BE71AA42E}" type="presParOf" srcId="{5C903DBD-5A7D-9B4F-893D-37A663CA5D40}" destId="{3BB019E1-4D39-554C-8336-7E5FD4AF17E3}" srcOrd="1" destOrd="0" presId="urn:microsoft.com/office/officeart/2008/layout/LinedList"/>
    <dgm:cxn modelId="{68399C50-D969-0A47-B655-55FAAB212466}" type="presParOf" srcId="{A013F20D-1071-44A1-854D-9E35FDCD8DE1}" destId="{CA891140-A5DE-8047-9DAA-6DED35048451}" srcOrd="12" destOrd="0" presId="urn:microsoft.com/office/officeart/2008/layout/LinedList"/>
    <dgm:cxn modelId="{AC346D79-96FE-C945-A4AF-4BA0C3341ADC}" type="presParOf" srcId="{A013F20D-1071-44A1-854D-9E35FDCD8DE1}" destId="{4D1FA9C6-B88D-734A-98E3-909F1F344D7B}" srcOrd="13" destOrd="0" presId="urn:microsoft.com/office/officeart/2008/layout/LinedList"/>
    <dgm:cxn modelId="{CA25D3BA-CEF9-744D-B770-1F1C89FECE77}" type="presParOf" srcId="{4D1FA9C6-B88D-734A-98E3-909F1F344D7B}" destId="{F3437B87-E655-8349-87EE-FADF4986D59B}" srcOrd="0" destOrd="0" presId="urn:microsoft.com/office/officeart/2008/layout/LinedList"/>
    <dgm:cxn modelId="{49C0A532-107C-8043-ADC8-D8C67B1C7919}" type="presParOf" srcId="{4D1FA9C6-B88D-734A-98E3-909F1F344D7B}" destId="{D030F895-5D80-C340-B1E0-7EED691F49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EC433-9AD2-434C-90AE-E6C645BEC927}">
      <dsp:nvSpPr>
        <dsp:cNvPr id="0" name=""/>
        <dsp:cNvSpPr/>
      </dsp:nvSpPr>
      <dsp:spPr>
        <a:xfrm>
          <a:off x="0" y="490"/>
          <a:ext cx="81020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CE81E-31AF-B44A-80FC-B7F5E6D245A8}">
      <dsp:nvSpPr>
        <dsp:cNvPr id="0" name=""/>
        <dsp:cNvSpPr/>
      </dsp:nvSpPr>
      <dsp:spPr>
        <a:xfrm>
          <a:off x="0" y="490"/>
          <a:ext cx="8102009" cy="57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Was ist SAP </a:t>
          </a:r>
          <a:r>
            <a:rPr lang="de-DE" sz="2600" kern="1200" dirty="0" err="1" smtClean="0"/>
            <a:t>Fiori</a:t>
          </a:r>
          <a:r>
            <a:rPr lang="de-DE" sz="2600" kern="1200" dirty="0" smtClean="0"/>
            <a:t>?</a:t>
          </a:r>
        </a:p>
      </dsp:txBody>
      <dsp:txXfrm>
        <a:off x="0" y="490"/>
        <a:ext cx="8102009" cy="573605"/>
      </dsp:txXfrm>
    </dsp:sp>
    <dsp:sp modelId="{9550683B-81F2-F548-AC4E-A0FF4FB4B5E7}">
      <dsp:nvSpPr>
        <dsp:cNvPr id="0" name=""/>
        <dsp:cNvSpPr/>
      </dsp:nvSpPr>
      <dsp:spPr>
        <a:xfrm>
          <a:off x="0" y="574095"/>
          <a:ext cx="81020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F42C4-D097-8D4B-91AF-A5A379197E28}">
      <dsp:nvSpPr>
        <dsp:cNvPr id="0" name=""/>
        <dsp:cNvSpPr/>
      </dsp:nvSpPr>
      <dsp:spPr>
        <a:xfrm>
          <a:off x="0" y="574095"/>
          <a:ext cx="8102009" cy="57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Verfügbare Anwendungen</a:t>
          </a:r>
        </a:p>
      </dsp:txBody>
      <dsp:txXfrm>
        <a:off x="0" y="574095"/>
        <a:ext cx="8102009" cy="573605"/>
      </dsp:txXfrm>
    </dsp:sp>
    <dsp:sp modelId="{F3619141-06AE-3B47-963D-6BF477283E42}">
      <dsp:nvSpPr>
        <dsp:cNvPr id="0" name=""/>
        <dsp:cNvSpPr/>
      </dsp:nvSpPr>
      <dsp:spPr>
        <a:xfrm>
          <a:off x="0" y="1147700"/>
          <a:ext cx="81020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DBF8D-9E85-BF45-8025-17F6A5EE0EA3}">
      <dsp:nvSpPr>
        <dsp:cNvPr id="0" name=""/>
        <dsp:cNvSpPr/>
      </dsp:nvSpPr>
      <dsp:spPr>
        <a:xfrm>
          <a:off x="0" y="1147700"/>
          <a:ext cx="8102009" cy="57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Technologie, Implementierung &amp; Erweiterbarkeit</a:t>
          </a:r>
          <a:endParaRPr lang="de-DE" sz="2600" kern="1200" dirty="0"/>
        </a:p>
      </dsp:txBody>
      <dsp:txXfrm>
        <a:off x="0" y="1147700"/>
        <a:ext cx="8102009" cy="573605"/>
      </dsp:txXfrm>
    </dsp:sp>
    <dsp:sp modelId="{02BA98A9-BF46-D44A-A73F-D48074A5F9FD}">
      <dsp:nvSpPr>
        <dsp:cNvPr id="0" name=""/>
        <dsp:cNvSpPr/>
      </dsp:nvSpPr>
      <dsp:spPr>
        <a:xfrm>
          <a:off x="0" y="1721306"/>
          <a:ext cx="81020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12FDE-1339-BC4B-8E14-A2390D6F9CBB}">
      <dsp:nvSpPr>
        <dsp:cNvPr id="0" name=""/>
        <dsp:cNvSpPr/>
      </dsp:nvSpPr>
      <dsp:spPr>
        <a:xfrm>
          <a:off x="0" y="1721306"/>
          <a:ext cx="8102009" cy="57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Systemvoraussetzungen</a:t>
          </a:r>
          <a:endParaRPr lang="de-DE" sz="2600" kern="1200" dirty="0"/>
        </a:p>
      </dsp:txBody>
      <dsp:txXfrm>
        <a:off x="0" y="1721306"/>
        <a:ext cx="8102009" cy="573605"/>
      </dsp:txXfrm>
    </dsp:sp>
    <dsp:sp modelId="{C4C9DA7F-7AD4-EE4A-9FB0-417E5D44B10A}">
      <dsp:nvSpPr>
        <dsp:cNvPr id="0" name=""/>
        <dsp:cNvSpPr/>
      </dsp:nvSpPr>
      <dsp:spPr>
        <a:xfrm>
          <a:off x="0" y="2294911"/>
          <a:ext cx="81020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349C6-28F9-BC48-BA33-1780B1C8186B}">
      <dsp:nvSpPr>
        <dsp:cNvPr id="0" name=""/>
        <dsp:cNvSpPr/>
      </dsp:nvSpPr>
      <dsp:spPr>
        <a:xfrm>
          <a:off x="0" y="2294911"/>
          <a:ext cx="8102009" cy="57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Lizenzierung</a:t>
          </a:r>
          <a:endParaRPr lang="de-DE" sz="2600" kern="1200" dirty="0"/>
        </a:p>
      </dsp:txBody>
      <dsp:txXfrm>
        <a:off x="0" y="2294911"/>
        <a:ext cx="8102009" cy="573605"/>
      </dsp:txXfrm>
    </dsp:sp>
    <dsp:sp modelId="{4FE9DD70-9791-4147-A7BB-D795BAF28981}">
      <dsp:nvSpPr>
        <dsp:cNvPr id="0" name=""/>
        <dsp:cNvSpPr/>
      </dsp:nvSpPr>
      <dsp:spPr>
        <a:xfrm>
          <a:off x="0" y="2868517"/>
          <a:ext cx="81020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D83A3-3369-4940-B697-396E75957D2E}">
      <dsp:nvSpPr>
        <dsp:cNvPr id="0" name=""/>
        <dsp:cNvSpPr/>
      </dsp:nvSpPr>
      <dsp:spPr>
        <a:xfrm>
          <a:off x="0" y="2868517"/>
          <a:ext cx="8102009" cy="57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Zusammenfassung</a:t>
          </a:r>
        </a:p>
      </dsp:txBody>
      <dsp:txXfrm>
        <a:off x="0" y="2868517"/>
        <a:ext cx="8102009" cy="573605"/>
      </dsp:txXfrm>
    </dsp:sp>
    <dsp:sp modelId="{CA891140-A5DE-8047-9DAA-6DED35048451}">
      <dsp:nvSpPr>
        <dsp:cNvPr id="0" name=""/>
        <dsp:cNvSpPr/>
      </dsp:nvSpPr>
      <dsp:spPr>
        <a:xfrm>
          <a:off x="0" y="3442122"/>
          <a:ext cx="81020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37B87-E655-8349-87EE-FADF4986D59B}">
      <dsp:nvSpPr>
        <dsp:cNvPr id="0" name=""/>
        <dsp:cNvSpPr/>
      </dsp:nvSpPr>
      <dsp:spPr>
        <a:xfrm>
          <a:off x="0" y="3442122"/>
          <a:ext cx="8102009" cy="573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Angrenzendes Thema: ERP </a:t>
          </a:r>
          <a:r>
            <a:rPr lang="de-DE" sz="2600" kern="1200" dirty="0" err="1" smtClean="0"/>
            <a:t>Foundation</a:t>
          </a:r>
          <a:r>
            <a:rPr lang="de-DE" sz="2600" kern="1200" dirty="0" smtClean="0"/>
            <a:t> Extension</a:t>
          </a:r>
        </a:p>
      </dsp:txBody>
      <dsp:txXfrm>
        <a:off x="0" y="3442122"/>
        <a:ext cx="8102009" cy="573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5AA01-9691-2E44-86EE-B0FC9A020262}" type="datetime1">
              <a:rPr lang="de-DE" smtClean="0"/>
              <a:pPr/>
              <a:t>03.09.14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D859C-EFC8-CA4F-BB8D-C501591C2B1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3110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0AF8B-0D77-6E4C-8FC2-45DA206C610D}" type="datetime1">
              <a:rPr lang="de-DE" smtClean="0"/>
              <a:pPr/>
              <a:t>03.09.14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4D26E-DEBB-0647-B689-C1A159DA2F5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29289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http://</a:t>
            </a:r>
            <a:r>
              <a:rPr lang="de-DE" dirty="0" err="1" smtClean="0"/>
              <a:t>www.sap-cio.de</a:t>
            </a:r>
            <a:r>
              <a:rPr lang="de-DE" dirty="0" smtClean="0"/>
              <a:t>/neue-beitrage/</a:t>
            </a:r>
            <a:r>
              <a:rPr lang="de-DE" dirty="0" err="1" smtClean="0"/>
              <a:t>losungen</a:t>
            </a:r>
            <a:r>
              <a:rPr lang="de-DE" dirty="0" smtClean="0"/>
              <a:t>/mobile/</a:t>
            </a:r>
            <a:r>
              <a:rPr lang="de-DE" dirty="0" err="1" smtClean="0"/>
              <a:t>sap-fiori</a:t>
            </a:r>
            <a:r>
              <a:rPr lang="de-DE" dirty="0" smtClean="0"/>
              <a:t>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4D26E-DEBB-0647-B689-C1A159DA2F5B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528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Titelmasterformat durch Klicken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1075264" y="391825"/>
            <a:ext cx="7645403" cy="540297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4" name="Bildplatzhalter 4"/>
          <p:cNvSpPr>
            <a:spLocks noGrp="1"/>
          </p:cNvSpPr>
          <p:nvPr>
            <p:ph type="pic" sz="quarter" idx="17"/>
          </p:nvPr>
        </p:nvSpPr>
        <p:spPr>
          <a:xfrm>
            <a:off x="579967" y="1285496"/>
            <a:ext cx="8140700" cy="3927150"/>
          </a:xfrm>
          <a:prstGeom prst="rect">
            <a:avLst/>
          </a:prstGeom>
        </p:spPr>
      </p:sp>
      <p:sp>
        <p:nvSpPr>
          <p:cNvPr id="6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9165" y="5250746"/>
            <a:ext cx="8191501" cy="59266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Platz für eine Bildunterschrift. Text kann gelöscht werden.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Arial, 14pt.</a:t>
            </a:r>
          </a:p>
        </p:txBody>
      </p:sp>
      <p:pic>
        <p:nvPicPr>
          <p:cNvPr id="5" name="Bild 4" descr="COMLINE Signet_r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cxnSp>
        <p:nvCxnSpPr>
          <p:cNvPr id="7" name="Gerade Verbindung 6"/>
          <p:cNvCxnSpPr/>
          <p:nvPr userDrawn="1"/>
        </p:nvCxnSpPr>
        <p:spPr>
          <a:xfrm rot="10800000">
            <a:off x="0" y="5958779"/>
            <a:ext cx="91440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 rot="10800000">
            <a:off x="0" y="1141411"/>
            <a:ext cx="91440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COMLINE Signet_r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sp>
        <p:nvSpPr>
          <p:cNvPr id="9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Titelmasterformat durch Klicken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744000" y="1336386"/>
            <a:ext cx="4949150" cy="431607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64415"/>
              </a:buClr>
              <a:buFont typeface="Wingdings" pitchFamily="2" charset="2"/>
              <a:buChar char="§"/>
              <a:defRPr sz="1800">
                <a:latin typeface="+mj-lt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Bitte verwende eine ganze Leerzeile, das erhöht die Lesbarkeit. Hier steht Dein 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Hier steht Dein 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9166" y="3886715"/>
            <a:ext cx="3057524" cy="146120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Platz für eine Bildunterschrift. Text kann gelöscht werden.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Arial, 14pt.</a:t>
            </a:r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7"/>
          </p:nvPr>
        </p:nvSpPr>
        <p:spPr>
          <a:xfrm>
            <a:off x="579968" y="1418151"/>
            <a:ext cx="2968624" cy="2443163"/>
          </a:xfrm>
          <a:prstGeom prst="rect">
            <a:avLst/>
          </a:prstGeom>
        </p:spPr>
      </p:sp>
      <p:pic>
        <p:nvPicPr>
          <p:cNvPr id="6" name="Bild 5" descr="COMLINE Signet_r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sp>
        <p:nvSpPr>
          <p:cNvPr id="13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Mastertitelformat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6366025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9733" y="1302508"/>
            <a:ext cx="8244800" cy="431607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E64415"/>
              </a:buClr>
              <a:buFont typeface="Wingdings" pitchFamily="2" charset="2"/>
              <a:buChar char="§"/>
              <a:defRPr sz="18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Hier steht Dein 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Bitte verwende eine ganze Leerzeile, das erhöht die Lesbarkeit. Hier steht Dein 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Hier steht Dein Text. Aufgrund des begrenzten Platzes sollten hier Aufzählungszeichen verwendet werden. Copytext in der Hausschrift Arial, 18 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Bild 4" descr="COMLINE Signet_r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sp>
        <p:nvSpPr>
          <p:cNvPr id="7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Mastertitelformat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3023374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4"/>
          <p:cNvSpPr>
            <a:spLocks noGrp="1"/>
          </p:cNvSpPr>
          <p:nvPr>
            <p:ph type="pic" sz="quarter" idx="17"/>
          </p:nvPr>
        </p:nvSpPr>
        <p:spPr>
          <a:xfrm>
            <a:off x="579967" y="1285496"/>
            <a:ext cx="8140700" cy="3927150"/>
          </a:xfrm>
          <a:prstGeom prst="rect">
            <a:avLst/>
          </a:prstGeom>
        </p:spPr>
      </p:sp>
      <p:sp>
        <p:nvSpPr>
          <p:cNvPr id="6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9165" y="5250746"/>
            <a:ext cx="8191501" cy="59266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Platz für eine Bildunterschrift. Text kann gelöscht werden.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Arial, 14pt.</a:t>
            </a:r>
          </a:p>
        </p:txBody>
      </p:sp>
      <p:pic>
        <p:nvPicPr>
          <p:cNvPr id="5" name="Bild 4" descr="COMLINE Signet_r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sp>
        <p:nvSpPr>
          <p:cNvPr id="8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Mastertitelformat bearbeiten</a:t>
            </a:r>
            <a:endParaRPr kumimoji="0" lang="de-DE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0352842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 rot="10800000">
            <a:off x="0" y="5958779"/>
            <a:ext cx="91440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 userDrawn="1"/>
        </p:nvCxnSpPr>
        <p:spPr>
          <a:xfrm rot="10800000">
            <a:off x="0" y="1141411"/>
            <a:ext cx="91440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+Sign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4"/>
          <p:cNvSpPr>
            <a:spLocks noGrp="1"/>
          </p:cNvSpPr>
          <p:nvPr>
            <p:ph type="title"/>
          </p:nvPr>
        </p:nvSpPr>
        <p:spPr>
          <a:xfrm>
            <a:off x="1075264" y="357957"/>
            <a:ext cx="7713136" cy="540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pic>
        <p:nvPicPr>
          <p:cNvPr id="4" name="Bild 3" descr="COMLINE Signet_r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cxnSp>
        <p:nvCxnSpPr>
          <p:cNvPr id="7" name="Gerade Verbindung 6"/>
          <p:cNvCxnSpPr/>
          <p:nvPr userDrawn="1"/>
        </p:nvCxnSpPr>
        <p:spPr>
          <a:xfrm rot="10800000">
            <a:off x="0" y="5958779"/>
            <a:ext cx="91440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 rot="10800000">
            <a:off x="0" y="1141411"/>
            <a:ext cx="91440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264" y="391825"/>
            <a:ext cx="7617886" cy="540297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744000" y="1336386"/>
            <a:ext cx="4949150" cy="4316076"/>
          </a:xfrm>
          <a:prstGeom prst="rect">
            <a:avLst/>
          </a:prstGeom>
        </p:spPr>
        <p:txBody>
          <a:bodyPr/>
          <a:lstStyle>
            <a:lvl1pPr>
              <a:defRPr kumimoji="0" lang="de-DE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Text. Aufgrund des begrenzten Platzes sollten hier Aufzählungszeichen verwendet werden. Copytext in der Hausschrift Arial, 14 pt</a:t>
            </a:r>
          </a:p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Bitte verwende eine ganze Leerzeile, das erhöht die Lesbarkeit. Hier steht Dein Text. Aufgrund des begrenzten Platzes sollten hier Aufzählungszeichen verwendet werden. Copytext in der Hausschrift Arial, 14 pt</a:t>
            </a:r>
          </a:p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Hier steht Dein Text. Aufgrund des begrenzten Platzes sollten hier Aufzählungszeichen verwendet werden. Copytext in der Hausschrift Arial, 14 pt</a:t>
            </a:r>
          </a:p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29166" y="3886715"/>
            <a:ext cx="3057524" cy="1461209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262626"/>
                </a:solidFill>
                <a:latin typeface="Arial"/>
                <a:cs typeface="Arial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Platz für eine Bildunterschrift. Text kann gelöscht werden.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Arial, 14pt.</a:t>
            </a:r>
          </a:p>
        </p:txBody>
      </p:sp>
      <p:sp>
        <p:nvSpPr>
          <p:cNvPr id="11" name="Bildplatzhalter 4"/>
          <p:cNvSpPr>
            <a:spLocks noGrp="1"/>
          </p:cNvSpPr>
          <p:nvPr>
            <p:ph type="pic" sz="quarter" idx="17"/>
          </p:nvPr>
        </p:nvSpPr>
        <p:spPr>
          <a:xfrm>
            <a:off x="579968" y="1418151"/>
            <a:ext cx="2968624" cy="2443163"/>
          </a:xfrm>
          <a:prstGeom prst="rect">
            <a:avLst/>
          </a:prstGeom>
        </p:spPr>
      </p:sp>
      <p:pic>
        <p:nvPicPr>
          <p:cNvPr id="6" name="Bild 5" descr="COMLINE Signet_r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cxnSp>
        <p:nvCxnSpPr>
          <p:cNvPr id="7" name="Gerade Verbindung 6"/>
          <p:cNvCxnSpPr/>
          <p:nvPr userDrawn="1"/>
        </p:nvCxnSpPr>
        <p:spPr>
          <a:xfrm rot="10800000">
            <a:off x="0" y="5958779"/>
            <a:ext cx="91440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 rot="10800000">
            <a:off x="0" y="1141411"/>
            <a:ext cx="91440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1075264" y="391825"/>
            <a:ext cx="7679269" cy="540297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4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09733" y="1302508"/>
            <a:ext cx="8244800" cy="4316076"/>
          </a:xfrm>
          <a:prstGeom prst="rect">
            <a:avLst/>
          </a:prstGeom>
        </p:spPr>
        <p:txBody>
          <a:bodyPr/>
          <a:lstStyle>
            <a:lvl1pPr>
              <a:defRPr kumimoji="0" lang="de-DE" sz="180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+mn-cs"/>
              </a:defRPr>
            </a:lvl1pPr>
          </a:lstStyle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Hier steht Dein Text. Aufgrund des begrenzten Platzes sollten hier Aufzählungszeichen verwendet werden. Copytext in der Hausschrift Arial, 14 pt</a:t>
            </a:r>
          </a:p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Bitte verwende eine ganze Leerzeile, das erhöht die Lesbarkeit. Hier steht Dein Text. Aufgrund des begrenzten Platzes sollten hier Aufzählungszeichen verwendet werden. Copytext in der Hausschrift Arial, 14 pt</a:t>
            </a:r>
          </a:p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Hier steht Dein Text. Aufgrund des begrenzten Platzes sollten hier Aufzählungszeichen verwendet werden. Copytext in der Hausschrift Arial, 14 pt</a:t>
            </a:r>
          </a:p>
          <a:p>
            <a:pPr marL="0" marR="0" lvl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Bild 4" descr="COMLINE Signet_re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8483" y="6212779"/>
            <a:ext cx="1330406" cy="450291"/>
          </a:xfrm>
          <a:prstGeom prst="rect">
            <a:avLst/>
          </a:prstGeom>
        </p:spPr>
      </p:pic>
      <p:cxnSp>
        <p:nvCxnSpPr>
          <p:cNvPr id="6" name="Gerade Verbindung 5"/>
          <p:cNvCxnSpPr/>
          <p:nvPr userDrawn="1"/>
        </p:nvCxnSpPr>
        <p:spPr>
          <a:xfrm rot="10800000">
            <a:off x="0" y="5958779"/>
            <a:ext cx="91440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 rot="10800000">
            <a:off x="0" y="1141411"/>
            <a:ext cx="9144000" cy="158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Pfeil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15876" y="551903"/>
            <a:ext cx="253696" cy="23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4427739" y="6462889"/>
            <a:ext cx="643467" cy="225778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D7206-813E-4743-BEA4-5768A90D479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</p:sldLayoutIdLst>
  <p:transition xmlns:p14="http://schemas.microsoft.com/office/powerpoint/2010/main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F:\Pfeil.png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615876" y="551903"/>
            <a:ext cx="253696" cy="23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1"/>
          <p:cNvSpPr txBox="1">
            <a:spLocks/>
          </p:cNvSpPr>
          <p:nvPr/>
        </p:nvSpPr>
        <p:spPr>
          <a:xfrm>
            <a:off x="4427739" y="6462889"/>
            <a:ext cx="643467" cy="225778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FD7206-813E-4743-BEA4-5768A90D4799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40" r:id="rId2"/>
    <p:sldLayoutId id="2147483734" r:id="rId3"/>
    <p:sldLayoutId id="2147483737" r:id="rId4"/>
    <p:sldLayoutId id="2147483738" r:id="rId5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l" defTabSz="457200" rtl="0" eaLnBrk="1" latinLnBrk="0" hangingPunct="1">
        <a:spcBef>
          <a:spcPct val="0"/>
        </a:spcBef>
        <a:buNone/>
        <a:defRPr sz="2400" b="0" i="0" kern="1200">
          <a:solidFill>
            <a:srgbClr val="262626"/>
          </a:solidFill>
          <a:latin typeface=""/>
          <a:ea typeface="+mj-ea"/>
          <a:cs typeface="RotisSansSerif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RotisSansSerif Light"/>
          <a:ea typeface="+mn-ea"/>
          <a:cs typeface="RotisSansSerif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sap-cio.de/neue-beitrage/losungen/mobile/sap-fiori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computerwoche.de/a/sap-buendelt-prozesse-in-der-erp-foundation-extension,254661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youtube.com/watch?v=mYbn9Q6P0cU" TargetMode="Externa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508356" y="4212838"/>
            <a:ext cx="548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smtClean="0"/>
              <a:t>SAP </a:t>
            </a:r>
            <a:r>
              <a:rPr lang="de-DE" sz="2000" dirty="0" err="1" smtClean="0"/>
              <a:t>Fiori</a:t>
            </a:r>
            <a:r>
              <a:rPr lang="de-DE" sz="2000" dirty="0" smtClean="0"/>
              <a:t> – Technologie und Anwendungen</a:t>
            </a:r>
            <a:endParaRPr lang="de-DE" sz="2000" dirty="0"/>
          </a:p>
          <a:p>
            <a:r>
              <a:rPr lang="de-DE" sz="1600" dirty="0" smtClean="0"/>
              <a:t>Hannover, 15.10.2013</a:t>
            </a:r>
            <a:endParaRPr lang="de-DE" sz="1600" dirty="0"/>
          </a:p>
        </p:txBody>
      </p:sp>
      <p:pic>
        <p:nvPicPr>
          <p:cNvPr id="6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496" y="1313104"/>
            <a:ext cx="5702496" cy="2689207"/>
          </a:xfrm>
          <a:prstGeom prst="rect">
            <a:avLst/>
          </a:prstGeom>
        </p:spPr>
      </p:pic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smtClean="0"/>
              <a:t>Die COMLINE AG präsentiert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993322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 descr="Bildschirmfoto 2013-10-15 um 15.45.22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78" r="-8878"/>
          <a:stretch>
            <a:fillRect/>
          </a:stretch>
        </p:blipFill>
        <p:spPr/>
      </p:pic>
      <p:sp>
        <p:nvSpPr>
          <p:cNvPr id="7" name="Textplatzhalt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und Tools – Übersicht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042179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Nach evtl. notwendigem Upgrade der Systemlandschaft (siehe Systemvoraussetzungen) kann direkt das Anwendungspaket eingespielt und die Rollen verteilt werden.</a:t>
            </a:r>
          </a:p>
          <a:p>
            <a:endParaRPr lang="de-DE" dirty="0" smtClean="0"/>
          </a:p>
          <a:p>
            <a:r>
              <a:rPr lang="de-DE" dirty="0" smtClean="0"/>
              <a:t>Die Oberflächen werden im UI </a:t>
            </a:r>
            <a:r>
              <a:rPr lang="de-DE" dirty="0" err="1" smtClean="0"/>
              <a:t>Builder</a:t>
            </a:r>
            <a:r>
              <a:rPr lang="de-DE" dirty="0" smtClean="0"/>
              <a:t> an die individuellen Bedürfnisse angepasst und evtl. notwendige Änderungen im SAP NetWeaver Gateway nachgezogen.</a:t>
            </a:r>
          </a:p>
          <a:p>
            <a:r>
              <a:rPr lang="de-DE" dirty="0" smtClean="0"/>
              <a:t> </a:t>
            </a:r>
          </a:p>
          <a:p>
            <a:r>
              <a:rPr lang="de-DE" dirty="0" smtClean="0"/>
              <a:t>Die Anpassbarkeit beschränkt sich dabei eher auf das UI. </a:t>
            </a:r>
          </a:p>
          <a:p>
            <a:pPr lvl="1"/>
            <a:r>
              <a:rPr lang="de-DE" sz="1800" dirty="0" smtClean="0"/>
              <a:t>Ändern oder Verschieben eines UI-Elementes (wie einem Button), </a:t>
            </a:r>
          </a:p>
          <a:p>
            <a:pPr lvl="1"/>
            <a:r>
              <a:rPr lang="de-DE" sz="1800" dirty="0" smtClean="0"/>
              <a:t>ausblenden eines Feldes </a:t>
            </a:r>
          </a:p>
          <a:p>
            <a:pPr lvl="1"/>
            <a:r>
              <a:rPr lang="de-DE" sz="1800" dirty="0" smtClean="0"/>
              <a:t>oder Definition einfacher Abhängigkeiten. </a:t>
            </a:r>
          </a:p>
          <a:p>
            <a:endParaRPr lang="de-DE" dirty="0" smtClean="0"/>
          </a:p>
          <a:p>
            <a:r>
              <a:rPr lang="de-DE" dirty="0" smtClean="0"/>
              <a:t>Es geht </a:t>
            </a:r>
            <a:r>
              <a:rPr lang="de-DE" b="1" dirty="0" smtClean="0"/>
              <a:t>nicht</a:t>
            </a:r>
            <a:r>
              <a:rPr lang="de-DE" dirty="0" smtClean="0"/>
              <a:t> um die Entwicklung komplett neuer Funktionen.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und Erweiterung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345436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Bildschirmfoto 2013-10-15 um 15.46.29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39" r="-9939"/>
          <a:stretch>
            <a:fillRect/>
          </a:stretch>
        </p:blipFill>
        <p:spPr>
          <a:xfrm>
            <a:off x="-81405" y="1095699"/>
            <a:ext cx="9361605" cy="4516500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529166" y="5547079"/>
            <a:ext cx="8191501" cy="592666"/>
          </a:xfrm>
        </p:spPr>
        <p:txBody>
          <a:bodyPr/>
          <a:lstStyle/>
          <a:p>
            <a:pPr marL="0" indent="0" algn="ctr">
              <a:buNone/>
            </a:pPr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Implementierungen haben eine sehr überschaubaren Zeithorizont.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Beispiel einer Implementation Roadmap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231340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ERP-Anwendungen:</a:t>
            </a:r>
          </a:p>
          <a:p>
            <a:pPr lvl="1"/>
            <a:r>
              <a:rPr lang="de-DE" sz="1800" dirty="0" smtClean="0"/>
              <a:t>SAP </a:t>
            </a:r>
            <a:r>
              <a:rPr lang="de-DE" sz="1800" dirty="0"/>
              <a:t>ERP 6.0 SPS 15 oder </a:t>
            </a:r>
            <a:r>
              <a:rPr lang="de-DE" sz="1800" dirty="0" smtClean="0"/>
              <a:t>höher</a:t>
            </a:r>
            <a:endParaRPr lang="de-DE" sz="1800" dirty="0"/>
          </a:p>
          <a:p>
            <a:r>
              <a:rPr lang="de-DE" dirty="0" smtClean="0"/>
              <a:t>SRM-Anwendungen</a:t>
            </a:r>
          </a:p>
          <a:p>
            <a:pPr lvl="1"/>
            <a:r>
              <a:rPr lang="de-DE" sz="1800" dirty="0" smtClean="0"/>
              <a:t>SAP SRM </a:t>
            </a:r>
            <a:r>
              <a:rPr lang="de-DE" sz="1800" dirty="0"/>
              <a:t>7.0 SPS02 oder </a:t>
            </a:r>
            <a:r>
              <a:rPr lang="de-DE" sz="1800" dirty="0" smtClean="0"/>
              <a:t>höher</a:t>
            </a:r>
            <a:endParaRPr lang="de-DE" sz="1800" dirty="0"/>
          </a:p>
          <a:p>
            <a:r>
              <a:rPr lang="de-DE" dirty="0" smtClean="0"/>
              <a:t>Applikationsserver:</a:t>
            </a:r>
          </a:p>
          <a:p>
            <a:pPr lvl="1"/>
            <a:r>
              <a:rPr lang="de-DE" sz="1800" dirty="0" smtClean="0"/>
              <a:t>SAP </a:t>
            </a:r>
            <a:r>
              <a:rPr lang="de-DE" sz="1800" dirty="0"/>
              <a:t>AS ABAP für SAP NetWeaver Gateway 7.0 SPS 21 oder höher</a:t>
            </a:r>
          </a:p>
          <a:p>
            <a:r>
              <a:rPr lang="de-DE" dirty="0" smtClean="0"/>
              <a:t>Browser:</a:t>
            </a:r>
          </a:p>
          <a:p>
            <a:pPr lvl="1"/>
            <a:r>
              <a:rPr lang="de-DE" sz="1800" dirty="0" smtClean="0"/>
              <a:t>Microsoft </a:t>
            </a:r>
            <a:r>
              <a:rPr lang="de-DE" sz="1800" dirty="0"/>
              <a:t>Internet Explorer 9.x, </a:t>
            </a:r>
            <a:endParaRPr lang="de-DE" sz="1800" dirty="0" smtClean="0"/>
          </a:p>
          <a:p>
            <a:pPr lvl="1"/>
            <a:r>
              <a:rPr lang="de-DE" sz="1800" dirty="0" smtClean="0"/>
              <a:t>Google </a:t>
            </a:r>
            <a:r>
              <a:rPr lang="de-DE" sz="1800" dirty="0"/>
              <a:t>Chrome, </a:t>
            </a:r>
            <a:endParaRPr lang="de-DE" sz="1800" dirty="0" smtClean="0"/>
          </a:p>
          <a:p>
            <a:pPr lvl="1"/>
            <a:r>
              <a:rPr lang="de-DE" sz="1800" dirty="0" smtClean="0"/>
              <a:t>Mobile </a:t>
            </a:r>
            <a:r>
              <a:rPr lang="de-DE" sz="1800" dirty="0"/>
              <a:t>App Safari (</a:t>
            </a:r>
            <a:r>
              <a:rPr lang="de-DE" sz="1800" dirty="0" err="1"/>
              <a:t>iOs</a:t>
            </a:r>
            <a:r>
              <a:rPr lang="de-DE" sz="1800" dirty="0"/>
              <a:t> 6.x)</a:t>
            </a:r>
          </a:p>
          <a:p>
            <a:r>
              <a:rPr lang="de-DE" dirty="0" smtClean="0"/>
              <a:t>Unterstützte Endgeräte</a:t>
            </a:r>
          </a:p>
          <a:p>
            <a:pPr lvl="1"/>
            <a:r>
              <a:rPr lang="de-DE" sz="1800" dirty="0" smtClean="0"/>
              <a:t>Desktop</a:t>
            </a:r>
            <a:r>
              <a:rPr lang="de-DE" sz="1800" dirty="0"/>
              <a:t>-PCs, </a:t>
            </a:r>
            <a:endParaRPr lang="de-DE" sz="1800" dirty="0" smtClean="0"/>
          </a:p>
          <a:p>
            <a:pPr lvl="1"/>
            <a:r>
              <a:rPr lang="de-DE" sz="1800" dirty="0" err="1" smtClean="0"/>
              <a:t>Tablets</a:t>
            </a:r>
            <a:r>
              <a:rPr lang="de-DE" sz="1800" dirty="0"/>
              <a:t>, </a:t>
            </a:r>
            <a:endParaRPr lang="de-DE" sz="1800" dirty="0" smtClean="0"/>
          </a:p>
          <a:p>
            <a:pPr lvl="1"/>
            <a:r>
              <a:rPr lang="de-DE" sz="1800" dirty="0" err="1" smtClean="0"/>
              <a:t>Smartphones</a:t>
            </a:r>
            <a:endParaRPr lang="de-DE" sz="1800" dirty="0"/>
          </a:p>
          <a:p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Systemvoraussetzungen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80706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Die Lizenz für SAP NetWeaver Gateway ist in den Lizenzgebühren der SAP Business Suite bereits enthalten. 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SAP </a:t>
            </a:r>
            <a:r>
              <a:rPr lang="de-DE" dirty="0" err="1"/>
              <a:t>Fiori</a:t>
            </a:r>
            <a:r>
              <a:rPr lang="de-DE" dirty="0"/>
              <a:t> wird als Paket von derzeit 25 Standardszenarien angeboten und pro Anwender lizenziert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dirty="0"/>
              <a:t>Unternehmen können die verschiedenen Applikationen als Komplettlösung oder einzeln verwenden. Die Apps sind für geschäftskritische Prozesse konzipiert und lassen sich vier Nutzerrollen zuordnen: Manager, Angestellte, Vertriebsmitarbeiter und Einkäufer. Die Lizenzkosten hängen </a:t>
            </a:r>
            <a:r>
              <a:rPr lang="de-DE" dirty="0" smtClean="0"/>
              <a:t>dabei immer von </a:t>
            </a:r>
            <a:r>
              <a:rPr lang="de-DE" dirty="0"/>
              <a:t>der Anzahl der Anwender ab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Listenpreis natürlich mal wieder nicht bekannt </a:t>
            </a:r>
            <a:r>
              <a:rPr lang="de-DE" dirty="0" smtClean="0">
                <a:sym typeface="Wingdings"/>
              </a:rPr>
              <a:t>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Lizenzierung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722117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ermöglicht Anwendern </a:t>
            </a:r>
            <a:r>
              <a:rPr lang="de-DE" dirty="0"/>
              <a:t>wichtige Funktionen der SAP Business Suite auch mobil </a:t>
            </a:r>
            <a:r>
              <a:rPr lang="de-DE" dirty="0" smtClean="0"/>
              <a:t>zu nutzen, beispielsweise </a:t>
            </a:r>
            <a:r>
              <a:rPr lang="de-DE" dirty="0"/>
              <a:t>Reise- oder Einkaufsanträge genehmigen, Kundendaten aktualisieren oder Urlaubsanträge stellen.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Apps sind in HTML5 geschrieben und intuitiv </a:t>
            </a:r>
            <a:r>
              <a:rPr lang="de-DE" dirty="0"/>
              <a:t>bedienbar, sodass Anwender keine Schulungen oder SAP-Kenntnisse benötigen. 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Derzeit sind 25 Apps aus den Bereichen Management, ESS, Vertrieb und Einkauf verfügbar</a:t>
            </a:r>
          </a:p>
          <a:p>
            <a:endParaRPr lang="de-DE" dirty="0"/>
          </a:p>
          <a:p>
            <a:r>
              <a:rPr lang="de-DE" dirty="0" smtClean="0"/>
              <a:t>SAP </a:t>
            </a:r>
            <a:r>
              <a:rPr lang="de-DE" dirty="0" err="1"/>
              <a:t>Fiori</a:t>
            </a:r>
            <a:r>
              <a:rPr lang="de-DE" dirty="0"/>
              <a:t> wird als Paket </a:t>
            </a:r>
            <a:r>
              <a:rPr lang="de-DE" dirty="0" smtClean="0"/>
              <a:t>(mit den derzeit </a:t>
            </a:r>
            <a:r>
              <a:rPr lang="de-DE" dirty="0"/>
              <a:t>25 </a:t>
            </a:r>
            <a:r>
              <a:rPr lang="de-DE" dirty="0" smtClean="0"/>
              <a:t>Standardszenarien) </a:t>
            </a:r>
            <a:r>
              <a:rPr lang="de-DE" dirty="0"/>
              <a:t>angeboten und pro Anwender lizenziert.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/>
              <a:t>die Implementierung von SAP </a:t>
            </a:r>
            <a:r>
              <a:rPr lang="de-DE" dirty="0" err="1"/>
              <a:t>Fiori</a:t>
            </a:r>
            <a:r>
              <a:rPr lang="de-DE" dirty="0"/>
              <a:t> gibt es Rapid-</a:t>
            </a:r>
            <a:r>
              <a:rPr lang="de-DE" dirty="0" err="1"/>
              <a:t>Deployment</a:t>
            </a:r>
            <a:r>
              <a:rPr lang="de-DE" dirty="0"/>
              <a:t>-</a:t>
            </a:r>
            <a:r>
              <a:rPr lang="de-DE" dirty="0" smtClean="0"/>
              <a:t>Pakete. </a:t>
            </a:r>
            <a:r>
              <a:rPr lang="de-DE" dirty="0"/>
              <a:t>Die Implementierungszeit beträgt durchschnittlich drei bis vier Wochen.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509733" y="6161077"/>
            <a:ext cx="204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</a:t>
            </a:r>
            <a:r>
              <a:rPr lang="de-DE" dirty="0" smtClean="0">
                <a:hlinkClick r:id="rId3"/>
              </a:rPr>
              <a:t>sap-cio.de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455088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ERP </a:t>
            </a:r>
            <a:r>
              <a:rPr lang="de-DE" dirty="0" err="1" smtClean="0"/>
              <a:t>Foundation</a:t>
            </a:r>
            <a:r>
              <a:rPr lang="de-DE" dirty="0" smtClean="0"/>
              <a:t> Extension soll Kunden, die bislang eher nicht auf SAP gesetzt haben, den Einstieg in die SAP Welt erleichtern und schmackhaft machen.</a:t>
            </a:r>
          </a:p>
          <a:p>
            <a:r>
              <a:rPr lang="de-DE" dirty="0" smtClean="0"/>
              <a:t>Basis ist SAP ERP on SAP HANA</a:t>
            </a:r>
          </a:p>
          <a:p>
            <a:r>
              <a:rPr lang="de-DE" dirty="0" smtClean="0"/>
              <a:t>Abgedeckt werden Kernprozesse </a:t>
            </a:r>
            <a:r>
              <a:rPr lang="de-DE" dirty="0"/>
              <a:t>in den Bereichen Finanz- und Personalwesen, Fertigung, </a:t>
            </a:r>
            <a:r>
              <a:rPr lang="de-DE" dirty="0" smtClean="0"/>
              <a:t>Beschaffung und Vertrieb </a:t>
            </a:r>
          </a:p>
          <a:p>
            <a:r>
              <a:rPr lang="de-DE" dirty="0" smtClean="0"/>
              <a:t>Die </a:t>
            </a:r>
            <a:r>
              <a:rPr lang="de-DE" dirty="0"/>
              <a:t>ERP-Applikation wird mit weiteren SAP-Produkten sowie industriespezifischen SAP Best Practices kombiniert</a:t>
            </a:r>
            <a:r>
              <a:rPr lang="de-DE" dirty="0" smtClean="0"/>
              <a:t>.</a:t>
            </a:r>
          </a:p>
          <a:p>
            <a:r>
              <a:rPr lang="de-DE" dirty="0"/>
              <a:t>Die "ERP </a:t>
            </a:r>
            <a:r>
              <a:rPr lang="de-DE" dirty="0" err="1"/>
              <a:t>Foundation</a:t>
            </a:r>
            <a:r>
              <a:rPr lang="de-DE" dirty="0"/>
              <a:t> Extension" beinhaltet im Einzelnen diverse </a:t>
            </a:r>
            <a:r>
              <a:rPr lang="de-DE" dirty="0" err="1"/>
              <a:t>Analytics</a:t>
            </a:r>
            <a:r>
              <a:rPr lang="de-DE" dirty="0"/>
              <a:t>-Lösungen aus dem SAP </a:t>
            </a:r>
            <a:r>
              <a:rPr lang="de-DE" dirty="0" err="1"/>
              <a:t>BusinessObjects</a:t>
            </a:r>
            <a:r>
              <a:rPr lang="de-DE" dirty="0"/>
              <a:t>-Business-</a:t>
            </a:r>
            <a:r>
              <a:rPr lang="de-DE" dirty="0" err="1"/>
              <a:t>Intelligence</a:t>
            </a:r>
            <a:r>
              <a:rPr lang="de-DE" dirty="0"/>
              <a:t>-Portfolio, die Anwendung SAP Access </a:t>
            </a:r>
            <a:r>
              <a:rPr lang="de-DE" dirty="0" err="1"/>
              <a:t>Control</a:t>
            </a:r>
            <a:r>
              <a:rPr lang="de-DE" dirty="0"/>
              <a:t> für die Zugangskontrolle, mobile </a:t>
            </a:r>
            <a:r>
              <a:rPr lang="de-DE" dirty="0" err="1"/>
              <a:t>Productivity</a:t>
            </a:r>
            <a:r>
              <a:rPr lang="de-DE" dirty="0"/>
              <a:t>-Apps aus der SAP </a:t>
            </a:r>
            <a:r>
              <a:rPr lang="de-DE" dirty="0" err="1"/>
              <a:t>Fiori</a:t>
            </a:r>
            <a:r>
              <a:rPr lang="de-DE" dirty="0"/>
              <a:t>-Sammlung für Gelegenheitsanwender und die </a:t>
            </a:r>
            <a:r>
              <a:rPr lang="de-DE" dirty="0" err="1"/>
              <a:t>cloud</a:t>
            </a:r>
            <a:r>
              <a:rPr lang="de-DE" dirty="0"/>
              <a:t>-basierte Vertriebslösung SAP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Sales</a:t>
            </a:r>
            <a:r>
              <a:rPr lang="de-DE" dirty="0"/>
              <a:t>. </a:t>
            </a:r>
            <a:endParaRPr lang="de-DE" dirty="0" smtClean="0"/>
          </a:p>
          <a:p>
            <a:r>
              <a:rPr lang="de-DE" dirty="0" smtClean="0"/>
              <a:t>Hinzu </a:t>
            </a:r>
            <a:r>
              <a:rPr lang="de-DE" dirty="0"/>
              <a:t>kommen noch die Anwendungen SAP NetWeaver </a:t>
            </a:r>
            <a:r>
              <a:rPr lang="de-DE" dirty="0" err="1"/>
              <a:t>Process</a:t>
            </a:r>
            <a:r>
              <a:rPr lang="de-DE" dirty="0"/>
              <a:t> Integration, mit der bestehende Drittanwendungen in SAP eingebunden werden können, und SAP NetWeaver Single </a:t>
            </a:r>
            <a:r>
              <a:rPr lang="de-DE" dirty="0" err="1"/>
              <a:t>Sign</a:t>
            </a:r>
            <a:r>
              <a:rPr lang="de-DE" dirty="0"/>
              <a:t>-On für die zentrale Benutzerauthentifizierung.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Angrenzendes Thema: 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ERP Foundation Extension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10699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Laut SAP können Unternehmen das neue Lösungspaket entweder modular und somit Schritt für Schritt einführen oder vorkonfiguriert und auf einen Schlag. </a:t>
            </a:r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Implementierung soll durch </a:t>
            </a:r>
            <a:r>
              <a:rPr lang="de-DE" dirty="0" smtClean="0"/>
              <a:t>verschiedene RDS (Rapid </a:t>
            </a:r>
            <a:r>
              <a:rPr lang="de-DE" dirty="0" err="1" smtClean="0"/>
              <a:t>Deployment</a:t>
            </a:r>
            <a:r>
              <a:rPr lang="de-DE" dirty="0" smtClean="0"/>
              <a:t> Solution) </a:t>
            </a:r>
            <a:r>
              <a:rPr lang="de-DE" dirty="0"/>
              <a:t>beschleunigt </a:t>
            </a:r>
            <a:r>
              <a:rPr lang="de-DE" dirty="0" smtClean="0"/>
              <a:t>werden.</a:t>
            </a:r>
          </a:p>
          <a:p>
            <a:r>
              <a:rPr lang="de-DE" dirty="0" smtClean="0"/>
              <a:t>Die RDS werden von </a:t>
            </a:r>
            <a:r>
              <a:rPr lang="de-DE" dirty="0"/>
              <a:t>SAP Consulting oder einem der weltweit 3.700 SAP Service Partner </a:t>
            </a:r>
            <a:r>
              <a:rPr lang="de-DE" dirty="0" smtClean="0"/>
              <a:t>bereitgestellt.</a:t>
            </a:r>
          </a:p>
          <a:p>
            <a:r>
              <a:rPr lang="de-DE" dirty="0" smtClean="0"/>
              <a:t>ERP </a:t>
            </a:r>
            <a:r>
              <a:rPr lang="de-DE" dirty="0" err="1"/>
              <a:t>Foundation</a:t>
            </a:r>
            <a:r>
              <a:rPr lang="de-DE" dirty="0"/>
              <a:t> Extension </a:t>
            </a:r>
            <a:r>
              <a:rPr lang="de-DE" dirty="0" smtClean="0"/>
              <a:t>soll von </a:t>
            </a:r>
            <a:r>
              <a:rPr lang="de-DE" dirty="0"/>
              <a:t>den 3.900 SAP Channel Partnern und Value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Resellern</a:t>
            </a:r>
            <a:r>
              <a:rPr lang="de-DE" dirty="0"/>
              <a:t> vertrieben </a:t>
            </a:r>
            <a:r>
              <a:rPr lang="de-DE" dirty="0" smtClean="0"/>
              <a:t>werden.</a:t>
            </a:r>
          </a:p>
          <a:p>
            <a:r>
              <a:rPr lang="de-DE" dirty="0" smtClean="0"/>
              <a:t>Diese VARs können ihre </a:t>
            </a:r>
            <a:r>
              <a:rPr lang="de-DE" dirty="0"/>
              <a:t>eigenen branchenspezifischen Lösungen auf der Basis von SAP Business All-in-</a:t>
            </a:r>
            <a:r>
              <a:rPr lang="de-DE" dirty="0" err="1"/>
              <a:t>One</a:t>
            </a:r>
            <a:r>
              <a:rPr lang="de-DE" dirty="0"/>
              <a:t> um Funktionen aus der neuen Paketlösung </a:t>
            </a:r>
            <a:r>
              <a:rPr lang="de-DE" dirty="0" smtClean="0"/>
              <a:t>erweitern.</a:t>
            </a:r>
          </a:p>
          <a:p>
            <a:endParaRPr lang="de-DE" dirty="0"/>
          </a:p>
          <a:p>
            <a:r>
              <a:rPr lang="de-DE" dirty="0"/>
              <a:t>Der Betrieb </a:t>
            </a:r>
            <a:r>
              <a:rPr lang="de-DE" dirty="0" smtClean="0"/>
              <a:t>kann </a:t>
            </a:r>
            <a:r>
              <a:rPr lang="de-DE" dirty="0"/>
              <a:t>in einer bestehenden On-</a:t>
            </a:r>
            <a:r>
              <a:rPr lang="de-DE" dirty="0" err="1"/>
              <a:t>Premise</a:t>
            </a:r>
            <a:r>
              <a:rPr lang="de-DE" dirty="0"/>
              <a:t>-Installation, in einem hybriden </a:t>
            </a:r>
            <a:r>
              <a:rPr lang="de-DE" dirty="0" err="1"/>
              <a:t>Cloud</a:t>
            </a:r>
            <a:r>
              <a:rPr lang="de-DE" dirty="0"/>
              <a:t>-Modell oder in einer privaten </a:t>
            </a:r>
            <a:r>
              <a:rPr lang="de-DE" dirty="0" err="1"/>
              <a:t>Cloud</a:t>
            </a:r>
            <a:r>
              <a:rPr lang="de-DE" dirty="0"/>
              <a:t> wie </a:t>
            </a:r>
            <a:r>
              <a:rPr lang="de-DE" dirty="0" smtClean="0"/>
              <a:t>dem SAP HANA Enterprise </a:t>
            </a:r>
            <a:r>
              <a:rPr lang="de-DE" dirty="0" err="1" smtClean="0"/>
              <a:t>Cloud</a:t>
            </a:r>
            <a:r>
              <a:rPr lang="de-DE" dirty="0" smtClean="0"/>
              <a:t> Service erfolgen.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Implementierung &amp; Betrieb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034353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44665" y="6172200"/>
            <a:ext cx="2540006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914400">
              <a:spcBef>
                <a:spcPct val="50000"/>
              </a:spcBef>
              <a:tabLst>
                <a:tab pos="2960688" algn="l"/>
              </a:tabLst>
            </a:pPr>
            <a:r>
              <a:rPr lang="de-DE" sz="1400" dirty="0" smtClean="0">
                <a:ea typeface="ヒラギノ角ゴ Pro W3" pitchFamily="-65" charset="-128"/>
              </a:rPr>
              <a:t>www.comlineag.de</a:t>
            </a:r>
            <a:r>
              <a:rPr lang="de-DE" sz="1400" b="1" dirty="0" smtClean="0">
                <a:solidFill>
                  <a:srgbClr val="00538A"/>
                </a:solidFill>
                <a:ea typeface="ヒラギノ角ゴ Pro W3" pitchFamily="-65" charset="-128"/>
              </a:rPr>
              <a:t> </a:t>
            </a:r>
            <a:r>
              <a:rPr lang="de-DE" sz="1400" b="1" dirty="0">
                <a:solidFill>
                  <a:srgbClr val="00538A"/>
                </a:solidFill>
                <a:ea typeface="ヒラギノ角ゴ Pro W3" pitchFamily="-65" charset="-128"/>
              </a:rPr>
              <a:t>	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2000" dirty="0" smtClean="0"/>
              <a:t>Vielen Dank für Ihre Aufmerksamkeit.</a:t>
            </a:r>
            <a:endParaRPr lang="de-DE" sz="2000" dirty="0"/>
          </a:p>
        </p:txBody>
      </p:sp>
      <p:sp>
        <p:nvSpPr>
          <p:cNvPr id="5" name="Textplatzhalter 3"/>
          <p:cNvSpPr txBox="1">
            <a:spLocks/>
          </p:cNvSpPr>
          <p:nvPr/>
        </p:nvSpPr>
        <p:spPr>
          <a:xfrm>
            <a:off x="1075264" y="1525744"/>
            <a:ext cx="4949150" cy="41341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dirty="0" smtClean="0">
                <a:solidFill>
                  <a:schemeClr val="accent1"/>
                </a:solidFill>
              </a:rPr>
              <a:t>COMLINE AG</a:t>
            </a:r>
          </a:p>
          <a:p>
            <a:pPr marL="0" indent="0">
              <a:buNone/>
            </a:pPr>
            <a:r>
              <a:rPr lang="de-DE" sz="1600" b="1" dirty="0" smtClean="0"/>
              <a:t>Christian Günther</a:t>
            </a:r>
          </a:p>
          <a:p>
            <a:pPr marL="0" indent="0">
              <a:buNone/>
            </a:pPr>
            <a:r>
              <a:rPr lang="de-DE" sz="1600" dirty="0" err="1" smtClean="0"/>
              <a:t>Chief</a:t>
            </a:r>
            <a:r>
              <a:rPr lang="de-DE" sz="1600" dirty="0" smtClean="0"/>
              <a:t> Solution </a:t>
            </a:r>
            <a:r>
              <a:rPr lang="de-DE" sz="1600" dirty="0" err="1" smtClean="0"/>
              <a:t>Architect</a:t>
            </a: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r>
              <a:rPr lang="de-DE" sz="1600" dirty="0" smtClean="0"/>
              <a:t>E-Mail:	</a:t>
            </a:r>
            <a:r>
              <a:rPr lang="de-DE" sz="1600" dirty="0" err="1" smtClean="0"/>
              <a:t>christian.guenther</a:t>
            </a:r>
            <a:r>
              <a:rPr lang="en-US" sz="1600" dirty="0" smtClean="0"/>
              <a:t>@</a:t>
            </a:r>
            <a:r>
              <a:rPr lang="de-DE" sz="1600" dirty="0" smtClean="0"/>
              <a:t>comlineag.de</a:t>
            </a:r>
          </a:p>
          <a:p>
            <a:pPr marL="0" indent="0">
              <a:buNone/>
            </a:pPr>
            <a:r>
              <a:rPr lang="de-DE" sz="1600" dirty="0" smtClean="0"/>
              <a:t>Tel.:		+49 1511 22 40 942</a:t>
            </a:r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r>
              <a:rPr lang="de-DE" sz="1600" b="1" dirty="0" smtClean="0"/>
              <a:t>Zentrale</a:t>
            </a:r>
          </a:p>
          <a:p>
            <a:pPr marL="0" indent="0">
              <a:buNone/>
            </a:pPr>
            <a:r>
              <a:rPr lang="en-US" sz="1600" dirty="0" err="1" smtClean="0"/>
              <a:t>Leverkusenstraße</a:t>
            </a:r>
            <a:r>
              <a:rPr lang="en-US" sz="1600" dirty="0" smtClean="0"/>
              <a:t> 54</a:t>
            </a:r>
          </a:p>
          <a:p>
            <a:pPr marL="0" indent="0">
              <a:buNone/>
            </a:pPr>
            <a:r>
              <a:rPr lang="en-US" sz="1600" dirty="0" smtClean="0"/>
              <a:t>22761 Hamburg</a:t>
            </a:r>
          </a:p>
          <a:p>
            <a:pPr marL="0" indent="0">
              <a:buNone/>
            </a:pPr>
            <a:r>
              <a:rPr lang="de-DE" sz="1600" dirty="0" smtClean="0"/>
              <a:t>Tel:		+49 40 511 21-0</a:t>
            </a:r>
          </a:p>
          <a:p>
            <a:pPr marL="0" indent="0">
              <a:buNone/>
            </a:pPr>
            <a:r>
              <a:rPr lang="de-DE" sz="1600" dirty="0" smtClean="0"/>
              <a:t>Fax:		+49 40 511 21-111</a:t>
            </a:r>
          </a:p>
          <a:p>
            <a:pPr marL="0" indent="0">
              <a:buNone/>
            </a:pPr>
            <a:r>
              <a:rPr lang="de-DE" sz="1600" dirty="0" smtClean="0"/>
              <a:t>E-Mail: hamburg@comlineag.de</a:t>
            </a:r>
          </a:p>
          <a:p>
            <a:pPr marL="0" indent="0">
              <a:buNone/>
            </a:pPr>
            <a:r>
              <a:rPr lang="de-DE" sz="1600" dirty="0" smtClean="0"/>
              <a:t> </a:t>
            </a:r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6943137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463119782"/>
              </p:ext>
            </p:extLst>
          </p:nvPr>
        </p:nvGraphicFramePr>
        <p:xfrm>
          <a:off x="584791" y="1034150"/>
          <a:ext cx="8102009" cy="4016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sz="2000" dirty="0" smtClean="0"/>
              <a:t>Agenda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255772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Bildschirmfoto 2013-10-15 um 15.43.07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702" r="-19702"/>
          <a:stretch>
            <a:fillRect/>
          </a:stretch>
        </p:blipFill>
        <p:spPr>
          <a:xfrm>
            <a:off x="-913788" y="898255"/>
            <a:ext cx="10962039" cy="5288190"/>
          </a:xfr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– </a:t>
            </a:r>
            <a:r>
              <a:rPr lang="de-DE" dirty="0" err="1" smtClean="0"/>
              <a:t>keeping</a:t>
            </a:r>
            <a:r>
              <a:rPr lang="de-DE" dirty="0" smtClean="0"/>
              <a:t> simple </a:t>
            </a:r>
            <a:r>
              <a:rPr lang="de-DE" dirty="0" err="1" smtClean="0"/>
              <a:t>things</a:t>
            </a:r>
            <a:r>
              <a:rPr lang="de-DE" dirty="0" smtClean="0"/>
              <a:t> simple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71047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Bildschirmfoto 2014-09-03 um 07.36.59.png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r="2729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 passt SAP </a:t>
            </a:r>
            <a:r>
              <a:rPr lang="de-DE" dirty="0" err="1" smtClean="0"/>
              <a:t>Fiori</a:t>
            </a:r>
            <a:r>
              <a:rPr lang="de-DE" dirty="0" smtClean="0"/>
              <a:t> in die UX Strategie der SAP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667985"/>
      </p:ext>
    </p:extLst>
  </p:cSld>
  <p:clrMapOvr>
    <a:masterClrMapping/>
  </p:clrMapOvr>
  <p:transition xmlns:p14="http://schemas.microsoft.com/office/powerpoint/2010/main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ist eine Umgebung, um die Standardfunktionen eines ERP-System mit neuen, einfachen Web-Oberflächen auszustatten.</a:t>
            </a:r>
          </a:p>
          <a:p>
            <a:r>
              <a:rPr lang="de-DE" dirty="0" smtClean="0"/>
              <a:t>Die Apps sind in HTML5 entwickelt und können ohne ABAP-Kenntnisse an individuelle Gegebenheiten des Kunden angepasst werden.</a:t>
            </a:r>
          </a:p>
          <a:p>
            <a:r>
              <a:rPr lang="de-DE" dirty="0" smtClean="0"/>
              <a:t>Das UI ist an Consumer Apps, wie Facebook o.ä., angelehnt</a:t>
            </a:r>
          </a:p>
          <a:p>
            <a:r>
              <a:rPr lang="de-DE" dirty="0"/>
              <a:t>Ausgerollt und Verfügbar sind 25 „Apps“ aus den Bereichen </a:t>
            </a:r>
          </a:p>
          <a:p>
            <a:pPr lvl="1"/>
            <a:r>
              <a:rPr lang="de-DE" sz="1600" dirty="0"/>
              <a:t>Management (</a:t>
            </a:r>
            <a:r>
              <a:rPr lang="de-DE" sz="1600" dirty="0" err="1"/>
              <a:t>Approval</a:t>
            </a:r>
            <a:r>
              <a:rPr lang="de-DE" sz="1600" dirty="0"/>
              <a:t>)</a:t>
            </a:r>
          </a:p>
          <a:p>
            <a:pPr lvl="1"/>
            <a:r>
              <a:rPr lang="de-DE" sz="1600" dirty="0" err="1"/>
              <a:t>Employee</a:t>
            </a:r>
            <a:r>
              <a:rPr lang="de-DE" sz="1600" dirty="0"/>
              <a:t> Self Services</a:t>
            </a:r>
          </a:p>
          <a:p>
            <a:pPr lvl="1"/>
            <a:r>
              <a:rPr lang="de-DE" sz="1600" dirty="0"/>
              <a:t>Vertrieb</a:t>
            </a:r>
          </a:p>
          <a:p>
            <a:pPr lvl="1"/>
            <a:r>
              <a:rPr lang="de-DE" sz="1600" dirty="0" smtClean="0"/>
              <a:t>und Einkauf</a:t>
            </a:r>
            <a:endParaRPr lang="de-DE" sz="160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Anwendungen sind sowohl Mobil, als auch auf einem Desktop nutzbar und machen sich die jeweiligen Eigenschaften des Endgerätes zu nutze (</a:t>
            </a:r>
            <a:r>
              <a:rPr lang="de-DE" dirty="0" err="1" smtClean="0"/>
              <a:t>Responsive</a:t>
            </a:r>
            <a:r>
              <a:rPr lang="de-DE" dirty="0" smtClean="0"/>
              <a:t> Design)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7875" b="-27875"/>
          <a:stretch>
            <a:fillRect/>
          </a:stretch>
        </p:blipFill>
        <p:spPr/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SAP </a:t>
            </a:r>
            <a:r>
              <a:rPr lang="de-DE" dirty="0" err="1" smtClean="0"/>
              <a:t>Fiori</a:t>
            </a:r>
            <a:r>
              <a:rPr lang="de-DE" dirty="0" smtClean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81201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Schneller</a:t>
            </a:r>
            <a:r>
              <a:rPr lang="de-DE" dirty="0"/>
              <a:t>, mobiler Zugriff auf </a:t>
            </a:r>
            <a:r>
              <a:rPr lang="de-DE" dirty="0" smtClean="0"/>
              <a:t>Prozesse in der SAP </a:t>
            </a:r>
            <a:r>
              <a:rPr lang="de-DE" dirty="0"/>
              <a:t>Business Suite</a:t>
            </a:r>
          </a:p>
          <a:p>
            <a:r>
              <a:rPr lang="de-DE" dirty="0" smtClean="0"/>
              <a:t>Genehmigungs- und </a:t>
            </a:r>
            <a:r>
              <a:rPr lang="de-DE" dirty="0"/>
              <a:t>Freigabeverfahren</a:t>
            </a:r>
          </a:p>
          <a:p>
            <a:r>
              <a:rPr lang="de-DE" dirty="0"/>
              <a:t>Reisezeit- und Spesenverwaltung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Kundendatenmanagement</a:t>
            </a:r>
          </a:p>
          <a:p>
            <a:r>
              <a:rPr lang="de-DE" dirty="0"/>
              <a:t>Abfrage von Lieferstatus und Bestand</a:t>
            </a:r>
          </a:p>
          <a:p>
            <a:r>
              <a:rPr lang="de-DE" dirty="0"/>
              <a:t>Verwaltung von Vertriebsaktivitäten</a:t>
            </a:r>
          </a:p>
          <a:p>
            <a:r>
              <a:rPr lang="de-DE" dirty="0"/>
              <a:t>Zeiterfassung</a:t>
            </a:r>
          </a:p>
          <a:p>
            <a:r>
              <a:rPr lang="de-DE" dirty="0"/>
              <a:t>Einkaufsplanung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Fiori</a:t>
            </a:r>
            <a:r>
              <a:rPr lang="de-DE" dirty="0" smtClean="0"/>
              <a:t>-Demo auf YouTube:</a:t>
            </a:r>
          </a:p>
          <a:p>
            <a:pPr marL="0" indent="0" algn="ctr">
              <a:buNone/>
            </a:pPr>
            <a:endParaRPr lang="de-DE" dirty="0">
              <a:solidFill>
                <a:srgbClr val="3366FF"/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rgbClr val="3366FF"/>
                </a:solidFill>
                <a:hlinkClick r:id="rId2"/>
              </a:rPr>
              <a:t>http://www.youtube.com/watch?v=</a:t>
            </a:r>
            <a:r>
              <a:rPr lang="de-DE" dirty="0" smtClean="0">
                <a:solidFill>
                  <a:srgbClr val="3366FF"/>
                </a:solidFill>
                <a:hlinkClick r:id="rId2"/>
              </a:rPr>
              <a:t>mYbn9Q6P0cU</a:t>
            </a:r>
            <a:endParaRPr lang="de-DE" dirty="0" smtClean="0">
              <a:solidFill>
                <a:srgbClr val="3366FF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Bildplatzhalter 5">
            <a:hlinkClick r:id="rId2"/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Funktionalität – Übersicht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3749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 descr="Bildschirmfoto 2014-09-03 um 07.38.31.png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99" t="16742" r="-6699"/>
          <a:stretch/>
        </p:blipFill>
        <p:spPr>
          <a:xfrm>
            <a:off x="-242636" y="1498095"/>
            <a:ext cx="9757031" cy="3918856"/>
          </a:xfr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Es gibt bereits über 200 SAP </a:t>
            </a:r>
            <a:r>
              <a:rPr lang="de-DE" dirty="0" err="1" smtClean="0"/>
              <a:t>Fiori</a:t>
            </a:r>
            <a:r>
              <a:rPr lang="de-DE" dirty="0" smtClean="0"/>
              <a:t> Apps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8529339"/>
      </p:ext>
    </p:extLst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>
          <a:xfrm>
            <a:off x="509733" y="1302508"/>
            <a:ext cx="4114164" cy="4316076"/>
          </a:xfrm>
        </p:spPr>
        <p:txBody>
          <a:bodyPr/>
          <a:lstStyle/>
          <a:p>
            <a:pPr marL="0" indent="0">
              <a:buNone/>
            </a:pPr>
            <a:r>
              <a:rPr lang="de-DE" sz="1600" b="1" i="1" dirty="0"/>
              <a:t>Für Manager</a:t>
            </a:r>
            <a:endParaRPr lang="de-DE" sz="1600" b="1" dirty="0"/>
          </a:p>
          <a:p>
            <a:r>
              <a:rPr lang="de-DE" sz="1600" dirty="0" err="1"/>
              <a:t>Approve</a:t>
            </a:r>
            <a:r>
              <a:rPr lang="de-DE" sz="1600" dirty="0"/>
              <a:t> Requests</a:t>
            </a:r>
          </a:p>
          <a:p>
            <a:r>
              <a:rPr lang="de-DE" sz="1600" dirty="0" err="1"/>
              <a:t>Approve</a:t>
            </a:r>
            <a:r>
              <a:rPr lang="de-DE" sz="1600" dirty="0"/>
              <a:t> </a:t>
            </a:r>
            <a:r>
              <a:rPr lang="de-DE" sz="1600" dirty="0" err="1"/>
              <a:t>Leave</a:t>
            </a:r>
            <a:r>
              <a:rPr lang="de-DE" sz="1600" dirty="0"/>
              <a:t> Requests</a:t>
            </a:r>
          </a:p>
          <a:p>
            <a:r>
              <a:rPr lang="de-DE" sz="1600" dirty="0" err="1"/>
              <a:t>Approve</a:t>
            </a:r>
            <a:r>
              <a:rPr lang="de-DE" sz="1600" dirty="0"/>
              <a:t> Travel Requests</a:t>
            </a:r>
          </a:p>
          <a:p>
            <a:r>
              <a:rPr lang="de-DE" sz="1600" dirty="0" err="1"/>
              <a:t>Approve</a:t>
            </a:r>
            <a:r>
              <a:rPr lang="de-DE" sz="1600" dirty="0"/>
              <a:t> Travel </a:t>
            </a:r>
            <a:r>
              <a:rPr lang="de-DE" sz="1600" dirty="0" err="1"/>
              <a:t>Expenses</a:t>
            </a:r>
            <a:endParaRPr lang="de-DE" sz="1600" dirty="0"/>
          </a:p>
          <a:p>
            <a:r>
              <a:rPr lang="de-DE" sz="1600" dirty="0" err="1"/>
              <a:t>Approve</a:t>
            </a:r>
            <a:r>
              <a:rPr lang="de-DE" sz="1600" dirty="0"/>
              <a:t> </a:t>
            </a:r>
            <a:r>
              <a:rPr lang="de-DE" sz="1600" dirty="0" err="1"/>
              <a:t>Timesheets</a:t>
            </a:r>
            <a:endParaRPr lang="de-DE" sz="1600" dirty="0"/>
          </a:p>
          <a:p>
            <a:r>
              <a:rPr lang="de-DE" sz="1600" dirty="0" err="1"/>
              <a:t>Approve</a:t>
            </a:r>
            <a:r>
              <a:rPr lang="de-DE" sz="1600" dirty="0"/>
              <a:t> Shopping </a:t>
            </a:r>
            <a:r>
              <a:rPr lang="de-DE" sz="1600" dirty="0" err="1"/>
              <a:t>Carts</a:t>
            </a:r>
            <a:endParaRPr lang="de-DE" sz="1600" dirty="0"/>
          </a:p>
          <a:p>
            <a:r>
              <a:rPr lang="de-DE" sz="1600" dirty="0" err="1"/>
              <a:t>Approve</a:t>
            </a:r>
            <a:r>
              <a:rPr lang="de-DE" sz="1600" dirty="0"/>
              <a:t> </a:t>
            </a:r>
            <a:r>
              <a:rPr lang="de-DE" sz="1600" dirty="0" err="1"/>
              <a:t>Purchase</a:t>
            </a:r>
            <a:r>
              <a:rPr lang="de-DE" sz="1600" dirty="0"/>
              <a:t> Orders</a:t>
            </a:r>
          </a:p>
          <a:p>
            <a:r>
              <a:rPr lang="de-DE" sz="1600" dirty="0" err="1"/>
              <a:t>Approve</a:t>
            </a:r>
            <a:r>
              <a:rPr lang="de-DE" sz="1600" dirty="0"/>
              <a:t> </a:t>
            </a:r>
            <a:r>
              <a:rPr lang="de-DE" sz="1600" dirty="0" err="1"/>
              <a:t>Requisitions</a:t>
            </a:r>
            <a:endParaRPr lang="de-DE" sz="1600" dirty="0"/>
          </a:p>
          <a:p>
            <a:r>
              <a:rPr lang="de-DE" sz="1600" dirty="0" err="1"/>
              <a:t>Approve</a:t>
            </a:r>
            <a:r>
              <a:rPr lang="de-DE" sz="1600" dirty="0"/>
              <a:t> </a:t>
            </a:r>
            <a:r>
              <a:rPr lang="de-DE" sz="1600" dirty="0" err="1"/>
              <a:t>Purchase</a:t>
            </a:r>
            <a:r>
              <a:rPr lang="de-DE" sz="1600" dirty="0"/>
              <a:t> </a:t>
            </a:r>
            <a:r>
              <a:rPr lang="de-DE" sz="1600" dirty="0" err="1"/>
              <a:t>Contracts</a:t>
            </a:r>
            <a:endParaRPr lang="de-DE" sz="1600" dirty="0"/>
          </a:p>
          <a:p>
            <a:r>
              <a:rPr lang="de-DE" sz="1600" dirty="0" err="1"/>
              <a:t>My</a:t>
            </a:r>
            <a:r>
              <a:rPr lang="de-DE" sz="1600" dirty="0"/>
              <a:t> </a:t>
            </a:r>
            <a:r>
              <a:rPr lang="de-DE" sz="1600" dirty="0" err="1"/>
              <a:t>Spend</a:t>
            </a:r>
            <a:endParaRPr lang="de-DE" sz="1600" dirty="0"/>
          </a:p>
          <a:p>
            <a:pPr marL="0" indent="0">
              <a:buNone/>
            </a:pPr>
            <a:endParaRPr lang="de-DE" sz="1600" i="1" dirty="0" smtClean="0"/>
          </a:p>
          <a:p>
            <a:pPr marL="0" indent="0">
              <a:buNone/>
            </a:pPr>
            <a:r>
              <a:rPr lang="de-DE" sz="1600" b="1" i="1" dirty="0"/>
              <a:t>Für den Einkauf</a:t>
            </a:r>
            <a:endParaRPr lang="de-DE" sz="1600" b="1" dirty="0"/>
          </a:p>
          <a:p>
            <a:r>
              <a:rPr lang="de-DE" sz="1600" dirty="0"/>
              <a:t>Track </a:t>
            </a:r>
            <a:r>
              <a:rPr lang="de-DE" sz="1600" dirty="0" err="1"/>
              <a:t>Purchase</a:t>
            </a:r>
            <a:r>
              <a:rPr lang="de-DE" sz="1600" dirty="0"/>
              <a:t> Orders</a:t>
            </a:r>
          </a:p>
          <a:p>
            <a:r>
              <a:rPr lang="de-DE" sz="1600" dirty="0"/>
              <a:t>Order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Requisitions</a:t>
            </a:r>
            <a:endParaRPr lang="de-DE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Auszug aus den verfügbaren </a:t>
            </a:r>
            <a:r>
              <a:rPr lang="de-DE" dirty="0" smtClean="0"/>
              <a:t>Apps</a:t>
            </a:r>
            <a:endParaRPr lang="de-DE" dirty="0"/>
          </a:p>
        </p:txBody>
      </p:sp>
      <p:sp>
        <p:nvSpPr>
          <p:cNvPr id="4" name="Textplatzhalter 1"/>
          <p:cNvSpPr txBox="1">
            <a:spLocks/>
          </p:cNvSpPr>
          <p:nvPr/>
        </p:nvSpPr>
        <p:spPr>
          <a:xfrm>
            <a:off x="4776297" y="1302508"/>
            <a:ext cx="4114164" cy="4316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E64415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600" b="1" i="1" dirty="0" smtClean="0"/>
              <a:t>Für alle Mitarbeiter</a:t>
            </a:r>
            <a:endParaRPr lang="de-DE" sz="1600" b="1" dirty="0" smtClean="0"/>
          </a:p>
          <a:p>
            <a:r>
              <a:rPr lang="de-DE" sz="1600" dirty="0" err="1" smtClean="0"/>
              <a:t>My</a:t>
            </a:r>
            <a:r>
              <a:rPr lang="de-DE" sz="1600" dirty="0" smtClean="0"/>
              <a:t> </a:t>
            </a:r>
            <a:r>
              <a:rPr lang="de-DE" sz="1600" dirty="0" err="1" smtClean="0"/>
              <a:t>Timesheet</a:t>
            </a:r>
            <a:endParaRPr lang="de-DE" sz="1600" dirty="0" smtClean="0"/>
          </a:p>
          <a:p>
            <a:r>
              <a:rPr lang="de-DE" sz="1600" dirty="0" err="1" smtClean="0"/>
              <a:t>My</a:t>
            </a:r>
            <a:r>
              <a:rPr lang="de-DE" sz="1600" dirty="0" smtClean="0"/>
              <a:t> </a:t>
            </a:r>
            <a:r>
              <a:rPr lang="de-DE" sz="1600" dirty="0" err="1" smtClean="0"/>
              <a:t>Leave</a:t>
            </a:r>
            <a:r>
              <a:rPr lang="de-DE" sz="1600" dirty="0" smtClean="0"/>
              <a:t> Requests</a:t>
            </a:r>
          </a:p>
          <a:p>
            <a:r>
              <a:rPr lang="de-DE" sz="1600" dirty="0" err="1" smtClean="0"/>
              <a:t>My</a:t>
            </a:r>
            <a:r>
              <a:rPr lang="de-DE" sz="1600" dirty="0" smtClean="0"/>
              <a:t> Travel Requests</a:t>
            </a:r>
          </a:p>
          <a:p>
            <a:r>
              <a:rPr lang="de-DE" sz="1600" dirty="0" err="1" smtClean="0"/>
              <a:t>My</a:t>
            </a:r>
            <a:r>
              <a:rPr lang="de-DE" sz="1600" dirty="0" smtClean="0"/>
              <a:t> </a:t>
            </a:r>
            <a:r>
              <a:rPr lang="de-DE" sz="1600" dirty="0" err="1" smtClean="0"/>
              <a:t>Paystubs</a:t>
            </a:r>
            <a:endParaRPr lang="de-DE" sz="1600" dirty="0" smtClean="0"/>
          </a:p>
          <a:p>
            <a:r>
              <a:rPr lang="de-DE" sz="1600" dirty="0" err="1" smtClean="0"/>
              <a:t>My</a:t>
            </a:r>
            <a:r>
              <a:rPr lang="de-DE" sz="1600" dirty="0" smtClean="0"/>
              <a:t> </a:t>
            </a:r>
            <a:r>
              <a:rPr lang="de-DE" sz="1600" dirty="0" err="1" smtClean="0"/>
              <a:t>Benefits</a:t>
            </a:r>
            <a:endParaRPr lang="de-DE" sz="1600" dirty="0" smtClean="0"/>
          </a:p>
          <a:p>
            <a:r>
              <a:rPr lang="de-DE" sz="1600" dirty="0" err="1" smtClean="0"/>
              <a:t>My</a:t>
            </a:r>
            <a:r>
              <a:rPr lang="de-DE" sz="1600" dirty="0" smtClean="0"/>
              <a:t> Shopping </a:t>
            </a:r>
            <a:r>
              <a:rPr lang="de-DE" sz="1600" dirty="0" err="1" smtClean="0"/>
              <a:t>Cart</a:t>
            </a:r>
            <a:endParaRPr lang="de-DE" sz="1600" dirty="0" smtClean="0"/>
          </a:p>
          <a:p>
            <a:r>
              <a:rPr lang="de-DE" sz="1600" dirty="0" smtClean="0"/>
              <a:t>Track Shopping </a:t>
            </a:r>
            <a:r>
              <a:rPr lang="de-DE" sz="1600" dirty="0" err="1" smtClean="0"/>
              <a:t>Cart</a:t>
            </a:r>
            <a:endParaRPr lang="de-DE" sz="1600" dirty="0" smtClean="0"/>
          </a:p>
          <a:p>
            <a:pPr marL="0" indent="0">
              <a:buNone/>
            </a:pPr>
            <a:endParaRPr lang="de-DE" sz="1600" i="1" dirty="0" smtClean="0"/>
          </a:p>
          <a:p>
            <a:pPr marL="0" indent="0">
              <a:buNone/>
            </a:pPr>
            <a:r>
              <a:rPr lang="de-DE" sz="1600" b="1" i="1" dirty="0" smtClean="0"/>
              <a:t>Für den Vertrieb</a:t>
            </a:r>
            <a:endParaRPr lang="de-DE" sz="1600" b="1" dirty="0" smtClean="0"/>
          </a:p>
          <a:p>
            <a:r>
              <a:rPr lang="de-DE" sz="1600" dirty="0" smtClean="0"/>
              <a:t>Create </a:t>
            </a:r>
            <a:r>
              <a:rPr lang="de-DE" sz="1600" dirty="0" err="1" smtClean="0"/>
              <a:t>Sales</a:t>
            </a:r>
            <a:r>
              <a:rPr lang="de-DE" sz="1600" dirty="0" smtClean="0"/>
              <a:t> Orders</a:t>
            </a:r>
          </a:p>
          <a:p>
            <a:r>
              <a:rPr lang="de-DE" sz="1600" dirty="0" smtClean="0"/>
              <a:t>Change </a:t>
            </a:r>
            <a:r>
              <a:rPr lang="de-DE" sz="1600" dirty="0" err="1" smtClean="0"/>
              <a:t>Sales</a:t>
            </a:r>
            <a:r>
              <a:rPr lang="de-DE" sz="1600" dirty="0" smtClean="0"/>
              <a:t> Orders</a:t>
            </a:r>
          </a:p>
          <a:p>
            <a:r>
              <a:rPr lang="de-DE" sz="1600" dirty="0" smtClean="0"/>
              <a:t>Track </a:t>
            </a:r>
            <a:r>
              <a:rPr lang="de-DE" sz="1600" dirty="0" err="1" smtClean="0"/>
              <a:t>Sales</a:t>
            </a:r>
            <a:r>
              <a:rPr lang="de-DE" sz="1600" dirty="0" smtClean="0"/>
              <a:t> Orders</a:t>
            </a:r>
          </a:p>
          <a:p>
            <a:r>
              <a:rPr lang="de-DE" sz="1600" dirty="0" smtClean="0"/>
              <a:t>Track </a:t>
            </a:r>
            <a:r>
              <a:rPr lang="de-DE" sz="1600" dirty="0" err="1" smtClean="0"/>
              <a:t>Shipments</a:t>
            </a:r>
            <a:endParaRPr lang="de-DE" sz="1600" dirty="0" smtClean="0"/>
          </a:p>
          <a:p>
            <a:r>
              <a:rPr lang="de-DE" sz="1600" dirty="0" smtClean="0"/>
              <a:t>Track </a:t>
            </a:r>
            <a:r>
              <a:rPr lang="de-DE" sz="1600" dirty="0" err="1" smtClean="0"/>
              <a:t>Invoices</a:t>
            </a:r>
            <a:endParaRPr lang="de-DE" sz="1600" dirty="0" smtClean="0"/>
          </a:p>
          <a:p>
            <a:r>
              <a:rPr lang="de-DE" sz="1600" dirty="0" smtClean="0"/>
              <a:t>Check Price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Availability</a:t>
            </a:r>
            <a:endParaRPr lang="de-DE" sz="1600" dirty="0" smtClean="0"/>
          </a:p>
          <a:p>
            <a:endParaRPr lang="de-DE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268483052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548592" y="1336386"/>
            <a:ext cx="5406138" cy="4316076"/>
          </a:xfrm>
        </p:spPr>
        <p:txBody>
          <a:bodyPr/>
          <a:lstStyle/>
          <a:p>
            <a:r>
              <a:rPr lang="de-DE" dirty="0" smtClean="0"/>
              <a:t>SAP </a:t>
            </a:r>
            <a:r>
              <a:rPr lang="de-DE" dirty="0" err="1" smtClean="0"/>
              <a:t>Fiori</a:t>
            </a:r>
            <a:r>
              <a:rPr lang="de-DE" dirty="0" smtClean="0"/>
              <a:t> setzt auf der SAP NetWeaver Gateway Plattform auf.</a:t>
            </a:r>
          </a:p>
          <a:p>
            <a:r>
              <a:rPr lang="de-DE" dirty="0" smtClean="0"/>
              <a:t>Als Schnittstellen-Technologie wird das von Microsoft entwickelte OData-Protokoll genutzt.</a:t>
            </a:r>
          </a:p>
          <a:p>
            <a:r>
              <a:rPr lang="de-DE" dirty="0" smtClean="0"/>
              <a:t>Zukünftig (Ende 2013) soll auch die SAP Mobile Plattform unterstützt werden.</a:t>
            </a:r>
          </a:p>
          <a:p>
            <a:r>
              <a:rPr lang="de-DE" dirty="0" smtClean="0"/>
              <a:t>Single </a:t>
            </a:r>
            <a:r>
              <a:rPr lang="de-DE" dirty="0" err="1" smtClean="0"/>
              <a:t>Sign</a:t>
            </a:r>
            <a:r>
              <a:rPr lang="de-DE" dirty="0" smtClean="0"/>
              <a:t> On ist erst mit SMP möglich.</a:t>
            </a:r>
          </a:p>
          <a:p>
            <a:endParaRPr lang="de-DE" dirty="0" smtClean="0"/>
          </a:p>
          <a:p>
            <a:r>
              <a:rPr lang="de-DE" dirty="0" smtClean="0"/>
              <a:t>Die </a:t>
            </a:r>
            <a:r>
              <a:rPr lang="de-DE" dirty="0"/>
              <a:t>HTML5 Anwendungen wurden im so genannte </a:t>
            </a:r>
            <a:r>
              <a:rPr lang="de-DE" dirty="0" err="1"/>
              <a:t>Responsive</a:t>
            </a:r>
            <a:r>
              <a:rPr lang="de-DE" dirty="0"/>
              <a:t> Design programmiert </a:t>
            </a:r>
          </a:p>
          <a:p>
            <a:r>
              <a:rPr lang="de-DE" dirty="0" smtClean="0"/>
              <a:t>Damit </a:t>
            </a:r>
            <a:r>
              <a:rPr lang="de-DE" dirty="0"/>
              <a:t>passen sie sich den Möglichkeiten der Oberfläche des Endgerätes an, ohne jedes mal neu entwickelt werden zu müssen.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Bildplatzhalter 8"/>
          <p:cNvPicPr>
            <a:picLocks noGrp="1" noChangeAspect="1"/>
          </p:cNvPicPr>
          <p:nvPr>
            <p:ph type="pic" sz="quarter" idx="17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810" b="-8810"/>
          <a:stretch>
            <a:fillRect/>
          </a:stretch>
        </p:blipFill>
        <p:spPr>
          <a:xfrm>
            <a:off x="579968" y="1418151"/>
            <a:ext cx="2968624" cy="423431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Technologie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6089532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olienmaster COMLINE Standard">
  <a:themeElements>
    <a:clrScheme name="COMLINE">
      <a:dk1>
        <a:srgbClr val="262626"/>
      </a:dk1>
      <a:lt1>
        <a:srgbClr val="FFFFFF"/>
      </a:lt1>
      <a:dk2>
        <a:srgbClr val="666666"/>
      </a:dk2>
      <a:lt2>
        <a:srgbClr val="FFFFFF"/>
      </a:lt2>
      <a:accent1>
        <a:srgbClr val="E64415"/>
      </a:accent1>
      <a:accent2>
        <a:srgbClr val="666666"/>
      </a:accent2>
      <a:accent3>
        <a:srgbClr val="E7A28E"/>
      </a:accent3>
      <a:accent4>
        <a:srgbClr val="F4DAD1"/>
      </a:accent4>
      <a:accent5>
        <a:srgbClr val="B2B2B2"/>
      </a:accent5>
      <a:accent6>
        <a:srgbClr val="E0E0E0"/>
      </a:accent6>
      <a:hlink>
        <a:srgbClr val="262626"/>
      </a:hlink>
      <a:folHlink>
        <a:srgbClr val="E64415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Folienmaster mit Grenzlinien">
  <a:themeElements>
    <a:clrScheme name="COMLINE">
      <a:dk1>
        <a:srgbClr val="262626"/>
      </a:dk1>
      <a:lt1>
        <a:srgbClr val="FFFFFF"/>
      </a:lt1>
      <a:dk2>
        <a:srgbClr val="666666"/>
      </a:dk2>
      <a:lt2>
        <a:srgbClr val="FFFFFF"/>
      </a:lt2>
      <a:accent1>
        <a:srgbClr val="E64415"/>
      </a:accent1>
      <a:accent2>
        <a:srgbClr val="666666"/>
      </a:accent2>
      <a:accent3>
        <a:srgbClr val="E7A28E"/>
      </a:accent3>
      <a:accent4>
        <a:srgbClr val="F4DAD1"/>
      </a:accent4>
      <a:accent5>
        <a:srgbClr val="B2B2B2"/>
      </a:accent5>
      <a:accent6>
        <a:srgbClr val="E0E0E0"/>
      </a:accent6>
      <a:hlink>
        <a:srgbClr val="262626"/>
      </a:hlink>
      <a:folHlink>
        <a:srgbClr val="E64415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1075</Words>
  <Application>Microsoft Macintosh PowerPoint</Application>
  <PresentationFormat>Bildschirmpräsentation (4:3)</PresentationFormat>
  <Paragraphs>158</Paragraphs>
  <Slides>18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Folienmaster COMLINE Standard</vt:lpstr>
      <vt:lpstr>Folienmaster mit Grenzlinien</vt:lpstr>
      <vt:lpstr>Die COMLINE AG präsentiert</vt:lpstr>
      <vt:lpstr>Agenda</vt:lpstr>
      <vt:lpstr>SAP Fiori – keeping simple things simple</vt:lpstr>
      <vt:lpstr>Wie passt SAP Fiori in die UX Strategie der SAP</vt:lpstr>
      <vt:lpstr>Was ist SAP Fiori?</vt:lpstr>
      <vt:lpstr>Funktionalität – Übersicht</vt:lpstr>
      <vt:lpstr>Es gibt bereits über 200 SAP Fiori Apps</vt:lpstr>
      <vt:lpstr>Auszug aus den verfügbaren Apps</vt:lpstr>
      <vt:lpstr>Technologie</vt:lpstr>
      <vt:lpstr>Architektur und Tools – Übersicht </vt:lpstr>
      <vt:lpstr>Implementierung und Erweiterung</vt:lpstr>
      <vt:lpstr>Beispiel einer Implementation Roadmap</vt:lpstr>
      <vt:lpstr>Systemvoraussetzungen</vt:lpstr>
      <vt:lpstr>Lizenzierung</vt:lpstr>
      <vt:lpstr>Zusammenfassung</vt:lpstr>
      <vt:lpstr>Angrenzendes Thema:  ERP Foundation Extension</vt:lpstr>
      <vt:lpstr>Implementierung &amp; Betrieb</vt:lpstr>
      <vt:lpstr>Vielen Dank für Ihre Aufmerksamkeit.</vt:lpstr>
    </vt:vector>
  </TitlesOfParts>
  <Company>RosenbauerSolbach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Lena Wilke</dc:creator>
  <cp:lastModifiedBy>Christian Guenther</cp:lastModifiedBy>
  <cp:revision>1818</cp:revision>
  <cp:lastPrinted>2013-05-02T14:00:55Z</cp:lastPrinted>
  <dcterms:created xsi:type="dcterms:W3CDTF">2013-09-12T13:16:57Z</dcterms:created>
  <dcterms:modified xsi:type="dcterms:W3CDTF">2014-09-03T05:41:12Z</dcterms:modified>
</cp:coreProperties>
</file>