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1" r:id="rId1"/>
    <p:sldMasterId id="2147483670" r:id="rId2"/>
  </p:sldMasterIdLst>
  <p:notesMasterIdLst>
    <p:notesMasterId r:id="rId27"/>
  </p:notesMasterIdLst>
  <p:handoutMasterIdLst>
    <p:handoutMasterId r:id="rId28"/>
  </p:handoutMasterIdLst>
  <p:sldIdLst>
    <p:sldId id="523" r:id="rId3"/>
    <p:sldId id="717" r:id="rId4"/>
    <p:sldId id="796" r:id="rId5"/>
    <p:sldId id="776" r:id="rId6"/>
    <p:sldId id="761" r:id="rId7"/>
    <p:sldId id="777" r:id="rId8"/>
    <p:sldId id="760" r:id="rId9"/>
    <p:sldId id="762" r:id="rId10"/>
    <p:sldId id="774" r:id="rId11"/>
    <p:sldId id="786" r:id="rId12"/>
    <p:sldId id="787" r:id="rId13"/>
    <p:sldId id="784" r:id="rId14"/>
    <p:sldId id="785" r:id="rId15"/>
    <p:sldId id="794" r:id="rId16"/>
    <p:sldId id="795" r:id="rId17"/>
    <p:sldId id="798" r:id="rId18"/>
    <p:sldId id="783" r:id="rId19"/>
    <p:sldId id="791" r:id="rId20"/>
    <p:sldId id="793" r:id="rId21"/>
    <p:sldId id="799" r:id="rId22"/>
    <p:sldId id="801" r:id="rId23"/>
    <p:sldId id="800" r:id="rId24"/>
    <p:sldId id="797" r:id="rId25"/>
    <p:sldId id="522" r:id="rId26"/>
  </p:sldIdLst>
  <p:sldSz cx="9144000" cy="6858000" type="screen4x3"/>
  <p:notesSz cx="6858000" cy="9144000"/>
  <p:defaultText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7CF1"/>
    <a:srgbClr val="E64415"/>
    <a:srgbClr val="F4D6B6"/>
    <a:srgbClr val="E4680B"/>
    <a:srgbClr val="FFD853"/>
    <a:srgbClr val="262626"/>
    <a:srgbClr val="4B585F"/>
    <a:srgbClr val="FFFFFF"/>
    <a:srgbClr val="F9EBDC"/>
    <a:srgbClr val="E29961"/>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0E3FDE45-AF77-4B5C-9715-49D594BDF05E}" styleName="Helle Formatvorlage 1 - Akz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ittlere Formatvorlage 3 - Akz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7DF18680-E054-41AD-8BC1-D1AEF772440D}" styleName="Mittlere Formatvorlage 2 - Akz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Keine Formatvorlage, Tabellengitternetz">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696" autoAdjust="0"/>
    <p:restoredTop sz="93324" autoAdjust="0"/>
  </p:normalViewPr>
  <p:slideViewPr>
    <p:cSldViewPr snapToGrid="0" snapToObjects="1">
      <p:cViewPr>
        <p:scale>
          <a:sx n="92" d="100"/>
          <a:sy n="92" d="100"/>
        </p:scale>
        <p:origin x="-1746" y="-114"/>
      </p:cViewPr>
      <p:guideLst>
        <p:guide orient="horz" pos="1079"/>
        <p:guide orient="horz" pos="3672"/>
        <p:guide orient="horz" pos="1081"/>
        <p:guide orient="horz" pos="731"/>
        <p:guide orient="horz" pos="356"/>
        <p:guide pos="1231"/>
        <p:guide pos="817"/>
        <p:guide pos="2160"/>
        <p:guide pos="3345"/>
        <p:guide pos="5418"/>
        <p:guide pos="332"/>
        <p:guide pos="471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59" d="100"/>
          <a:sy n="59" d="100"/>
        </p:scale>
        <p:origin x="-2508"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dirty="0"/>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0F5AA01-9691-2E44-86EE-B0FC9A020262}" type="datetime1">
              <a:rPr lang="de-DE" smtClean="0"/>
              <a:pPr/>
              <a:t>04.09.2014</a:t>
            </a:fld>
            <a:endParaRPr lang="de-DE" dirty="0"/>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dirty="0"/>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DFD859C-EFC8-CA4F-BB8D-C501591C2B19}" type="slidenum">
              <a:rPr lang="de-DE" smtClean="0"/>
              <a:pPr/>
              <a:t>‹Nr.›</a:t>
            </a:fld>
            <a:endParaRPr lang="de-DE" dirty="0"/>
          </a:p>
        </p:txBody>
      </p:sp>
    </p:spTree>
    <p:extLst>
      <p:ext uri="{BB962C8B-B14F-4D97-AF65-F5344CB8AC3E}">
        <p14:creationId xmlns:p14="http://schemas.microsoft.com/office/powerpoint/2010/main" val="391531102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dirty="0"/>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F60AF8B-0D77-6E4C-8FC2-45DA206C610D}" type="datetime1">
              <a:rPr lang="de-DE" smtClean="0"/>
              <a:pPr/>
              <a:t>04.09.2014</a:t>
            </a:fld>
            <a:endParaRPr lang="de-DE" dirty="0"/>
          </a:p>
        </p:txBody>
      </p:sp>
      <p:sp>
        <p:nvSpPr>
          <p:cNvPr id="4" name="Folienbildplatzhalt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dirty="0"/>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434D26E-DEBB-0647-B689-C1A159DA2F5B}" type="slidenum">
              <a:rPr lang="de-DE" smtClean="0"/>
              <a:pPr/>
              <a:t>‹Nr.›</a:t>
            </a:fld>
            <a:endParaRPr lang="de-DE" dirty="0"/>
          </a:p>
        </p:txBody>
      </p:sp>
    </p:spTree>
    <p:extLst>
      <p:ext uri="{BB962C8B-B14F-4D97-AF65-F5344CB8AC3E}">
        <p14:creationId xmlns:p14="http://schemas.microsoft.com/office/powerpoint/2010/main" val="93292892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Medienbrüche in Prozessen erhöhen die Fehlerquote und verlangsamen die Prozessdurchlaufgeschwindigkeit</a:t>
            </a:r>
          </a:p>
          <a:p>
            <a:r>
              <a:rPr lang="de-DE" dirty="0" smtClean="0"/>
              <a:t>Mangelnde Verbindung von Informationen und den Funktionen der Prozesse führen zu Fehlentscheidungen</a:t>
            </a:r>
          </a:p>
          <a:p>
            <a:r>
              <a:rPr lang="de-DE" dirty="0" smtClean="0"/>
              <a:t>Externe Mitarbeiter sind nur unzureichend oder zeitweilig in die Kernprozesse eingebunden</a:t>
            </a:r>
          </a:p>
          <a:p>
            <a:r>
              <a:rPr lang="de-DE" dirty="0" smtClean="0"/>
              <a:t>Eine komplexe Systemumgebung mit Insellösungen erschwert die Wartung und führt zu hohen IT Kosten</a:t>
            </a:r>
          </a:p>
          <a:p>
            <a:r>
              <a:rPr lang="de-DE" dirty="0" smtClean="0"/>
              <a:t>Reduktion auf das Wesentliche: </a:t>
            </a:r>
            <a:r>
              <a:rPr lang="de-DE" i="1" dirty="0" smtClean="0"/>
              <a:t>Mobile Anwendungen, führen den Benutzer intuitiv zum Ergebnis!</a:t>
            </a:r>
          </a:p>
          <a:p>
            <a:endParaRPr lang="de-DE" dirty="0" smtClean="0"/>
          </a:p>
          <a:p>
            <a:r>
              <a:rPr lang="de-DE" b="1" dirty="0" smtClean="0"/>
              <a:t>Vorteile/Möglichkeiten mobiler Anwendungen</a:t>
            </a:r>
          </a:p>
          <a:p>
            <a:r>
              <a:rPr lang="de-DE" dirty="0" smtClean="0"/>
              <a:t>Standortunabhängige Teilnahme an Geschäftsprozessen!</a:t>
            </a:r>
          </a:p>
          <a:p>
            <a:r>
              <a:rPr lang="de-DE" dirty="0" smtClean="0"/>
              <a:t>Eliminieren von Medienbrüchen und Beschleunigung der Prozessdurchlaufgeschwindigkeit! </a:t>
            </a:r>
          </a:p>
          <a:p>
            <a:pPr lvl="1"/>
            <a:r>
              <a:rPr lang="de-DE" sz="1400" dirty="0" smtClean="0"/>
              <a:t>z.B. Validation von Eingaben gegen Backend</a:t>
            </a:r>
          </a:p>
          <a:p>
            <a:pPr lvl="1"/>
            <a:r>
              <a:rPr lang="de-DE" sz="1400" dirty="0" smtClean="0"/>
              <a:t>Keine Doppelerfassung notwendig</a:t>
            </a:r>
          </a:p>
          <a:p>
            <a:r>
              <a:rPr lang="de-DE" dirty="0" smtClean="0"/>
              <a:t>Neue Lösungsansätze</a:t>
            </a:r>
          </a:p>
          <a:p>
            <a:pPr lvl="1"/>
            <a:r>
              <a:rPr lang="de-DE" sz="1400" dirty="0" smtClean="0"/>
              <a:t>Kameras nehmen Bilder zum Prozess auf</a:t>
            </a:r>
          </a:p>
          <a:p>
            <a:pPr lvl="1"/>
            <a:r>
              <a:rPr lang="de-DE" sz="1400" dirty="0" smtClean="0"/>
              <a:t>GPS zeigt den Standort</a:t>
            </a:r>
          </a:p>
          <a:p>
            <a:endParaRPr lang="de-DE" dirty="0" smtClean="0"/>
          </a:p>
        </p:txBody>
      </p:sp>
      <p:sp>
        <p:nvSpPr>
          <p:cNvPr id="4" name="Foliennummernplatzhalter 3"/>
          <p:cNvSpPr>
            <a:spLocks noGrp="1"/>
          </p:cNvSpPr>
          <p:nvPr>
            <p:ph type="sldNum" sz="quarter" idx="10"/>
          </p:nvPr>
        </p:nvSpPr>
        <p:spPr/>
        <p:txBody>
          <a:bodyPr/>
          <a:lstStyle/>
          <a:p>
            <a:fld id="{3434D26E-DEBB-0647-B689-C1A159DA2F5B}" type="slidenum">
              <a:rPr lang="de-DE" smtClean="0"/>
              <a:pPr/>
              <a:t>2</a:t>
            </a:fld>
            <a:endParaRPr lang="de-DE" dirty="0"/>
          </a:p>
        </p:txBody>
      </p:sp>
    </p:spTree>
    <p:extLst>
      <p:ext uri="{BB962C8B-B14F-4D97-AF65-F5344CB8AC3E}">
        <p14:creationId xmlns:p14="http://schemas.microsoft.com/office/powerpoint/2010/main" val="24474783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3434D26E-DEBB-0647-B689-C1A159DA2F5B}" type="slidenum">
              <a:rPr lang="de-DE" smtClean="0"/>
              <a:pPr/>
              <a:t>5</a:t>
            </a:fld>
            <a:endParaRPr lang="de-DE" dirty="0"/>
          </a:p>
        </p:txBody>
      </p:sp>
    </p:spTree>
    <p:extLst>
      <p:ext uri="{BB962C8B-B14F-4D97-AF65-F5344CB8AC3E}">
        <p14:creationId xmlns:p14="http://schemas.microsoft.com/office/powerpoint/2010/main" val="18441277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MDM verteilt Anwendungen auf mobile Endgeräte.</a:t>
            </a:r>
          </a:p>
          <a:p>
            <a:r>
              <a:rPr lang="de-DE" dirty="0" smtClean="0"/>
              <a:t>MDM erlaubt Ihnen die Sicherung der Verteilung und die Personalisierung der Anwendungen.</a:t>
            </a:r>
          </a:p>
          <a:p>
            <a:r>
              <a:rPr lang="de-DE" dirty="0" smtClean="0"/>
              <a:t>Mit einem MDM können Sie gestohlene Endgeräte sicher wieder löschen und so Ihre Daten schützen.</a:t>
            </a:r>
          </a:p>
          <a:p>
            <a:pPr marL="0" indent="0">
              <a:buNone/>
            </a:pPr>
            <a:r>
              <a:rPr lang="de-DE" dirty="0" smtClean="0"/>
              <a:t>MDM ermöglicht Ihnen, mit seinen zwei Säulen Konfiguration und Distribution, die sichere und komfortable Bereitstellung mobiler Anwendungen für Ihre Benutzer</a:t>
            </a:r>
          </a:p>
          <a:p>
            <a:pPr marL="0" indent="0">
              <a:buNone/>
            </a:pPr>
            <a:endParaRPr lang="de-DE" dirty="0" smtClean="0"/>
          </a:p>
          <a:p>
            <a:endParaRPr lang="de-DE" dirty="0"/>
          </a:p>
        </p:txBody>
      </p:sp>
      <p:sp>
        <p:nvSpPr>
          <p:cNvPr id="4" name="Foliennummernplatzhalter 3"/>
          <p:cNvSpPr>
            <a:spLocks noGrp="1"/>
          </p:cNvSpPr>
          <p:nvPr>
            <p:ph type="sldNum" sz="quarter" idx="10"/>
          </p:nvPr>
        </p:nvSpPr>
        <p:spPr/>
        <p:txBody>
          <a:bodyPr/>
          <a:lstStyle/>
          <a:p>
            <a:fld id="{3434D26E-DEBB-0647-B689-C1A159DA2F5B}" type="slidenum">
              <a:rPr lang="de-DE" smtClean="0"/>
              <a:pPr/>
              <a:t>16</a:t>
            </a:fld>
            <a:endParaRPr lang="de-DE" dirty="0"/>
          </a:p>
        </p:txBody>
      </p:sp>
    </p:spTree>
    <p:extLst>
      <p:ext uri="{BB962C8B-B14F-4D97-AF65-F5344CB8AC3E}">
        <p14:creationId xmlns:p14="http://schemas.microsoft.com/office/powerpoint/2010/main" val="13251031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kern="1200" dirty="0" smtClean="0">
                <a:solidFill>
                  <a:schemeClr val="tx1"/>
                </a:solidFill>
                <a:latin typeface="+mn-lt"/>
                <a:ea typeface="+mn-ea"/>
                <a:cs typeface="+mn-cs"/>
              </a:rPr>
              <a:t>Die Wartungszusagen für Sybase </a:t>
            </a:r>
            <a:r>
              <a:rPr lang="de-DE" sz="1200" kern="1200" dirty="0" err="1" smtClean="0">
                <a:solidFill>
                  <a:schemeClr val="tx1"/>
                </a:solidFill>
                <a:latin typeface="+mn-lt"/>
                <a:ea typeface="+mn-ea"/>
                <a:cs typeface="+mn-cs"/>
              </a:rPr>
              <a:t>Unwired</a:t>
            </a:r>
            <a:r>
              <a:rPr lang="de-DE" sz="1200" kern="1200" dirty="0" smtClean="0">
                <a:solidFill>
                  <a:schemeClr val="tx1"/>
                </a:solidFill>
                <a:latin typeface="+mn-lt"/>
                <a:ea typeface="+mn-ea"/>
                <a:cs typeface="+mn-cs"/>
              </a:rPr>
              <a:t> </a:t>
            </a:r>
            <a:r>
              <a:rPr lang="de-DE" sz="1200" kern="1200" dirty="0" err="1" smtClean="0">
                <a:solidFill>
                  <a:schemeClr val="tx1"/>
                </a:solidFill>
                <a:latin typeface="+mn-lt"/>
                <a:ea typeface="+mn-ea"/>
                <a:cs typeface="+mn-cs"/>
              </a:rPr>
              <a:t>Platform</a:t>
            </a:r>
            <a:r>
              <a:rPr lang="de-DE" sz="1200" kern="1200" dirty="0" smtClean="0">
                <a:solidFill>
                  <a:schemeClr val="tx1"/>
                </a:solidFill>
                <a:latin typeface="+mn-lt"/>
                <a:ea typeface="+mn-ea"/>
                <a:cs typeface="+mn-cs"/>
              </a:rPr>
              <a:t> reichen bis zum übernächsten Release, wobei unklar ist, wie lange das wohl dauern wird. </a:t>
            </a:r>
          </a:p>
          <a:p>
            <a:r>
              <a:rPr lang="de-DE" sz="1200" kern="1200" dirty="0" smtClean="0">
                <a:solidFill>
                  <a:schemeClr val="tx1"/>
                </a:solidFill>
                <a:latin typeface="+mn-lt"/>
                <a:ea typeface="+mn-ea"/>
                <a:cs typeface="+mn-cs"/>
              </a:rPr>
              <a:t>Bei </a:t>
            </a:r>
            <a:r>
              <a:rPr lang="de-DE" sz="1200" kern="1200" dirty="0" err="1" smtClean="0">
                <a:solidFill>
                  <a:schemeClr val="tx1"/>
                </a:solidFill>
                <a:latin typeface="+mn-lt"/>
                <a:ea typeface="+mn-ea"/>
                <a:cs typeface="+mn-cs"/>
              </a:rPr>
              <a:t>Syclo</a:t>
            </a:r>
            <a:r>
              <a:rPr lang="de-DE" sz="1200" kern="1200" dirty="0" smtClean="0">
                <a:solidFill>
                  <a:schemeClr val="tx1"/>
                </a:solidFill>
                <a:latin typeface="+mn-lt"/>
                <a:ea typeface="+mn-ea"/>
                <a:cs typeface="+mn-cs"/>
              </a:rPr>
              <a:t> werden dazu keine Angaben gemacht. Nur für </a:t>
            </a:r>
            <a:r>
              <a:rPr lang="de-DE" sz="1200" b="1" kern="1200" dirty="0" smtClean="0">
                <a:solidFill>
                  <a:schemeClr val="tx1"/>
                </a:solidFill>
                <a:latin typeface="+mn-lt"/>
                <a:ea typeface="+mn-ea"/>
                <a:cs typeface="+mn-cs"/>
              </a:rPr>
              <a:t>SAP NetWeaver</a:t>
            </a:r>
            <a:r>
              <a:rPr lang="de-DE" sz="1200" b="0" kern="1200" dirty="0" smtClean="0">
                <a:solidFill>
                  <a:schemeClr val="tx1"/>
                </a:solidFill>
                <a:latin typeface="+mn-lt"/>
                <a:ea typeface="+mn-ea"/>
                <a:cs typeface="+mn-cs"/>
              </a:rPr>
              <a:t> und </a:t>
            </a:r>
            <a:r>
              <a:rPr lang="de-DE" sz="1200" b="1" kern="1200" dirty="0" smtClean="0">
                <a:solidFill>
                  <a:schemeClr val="tx1"/>
                </a:solidFill>
                <a:latin typeface="+mn-lt"/>
                <a:ea typeface="+mn-ea"/>
                <a:cs typeface="+mn-cs"/>
              </a:rPr>
              <a:t>SAP MAM</a:t>
            </a:r>
            <a:r>
              <a:rPr lang="de-DE" sz="1200" b="0" kern="1200" dirty="0" smtClean="0">
                <a:solidFill>
                  <a:schemeClr val="tx1"/>
                </a:solidFill>
                <a:latin typeface="+mn-lt"/>
                <a:ea typeface="+mn-ea"/>
                <a:cs typeface="+mn-cs"/>
              </a:rPr>
              <a:t> gibt es hier aktuell Planungssicherheit mit einer garantierten Wartungszusage bis Ende 2020. </a:t>
            </a:r>
          </a:p>
          <a:p>
            <a:r>
              <a:rPr lang="de-DE" sz="1200" b="0" kern="1200" dirty="0" smtClean="0">
                <a:solidFill>
                  <a:schemeClr val="tx1"/>
                </a:solidFill>
                <a:latin typeface="+mn-lt"/>
                <a:ea typeface="+mn-ea"/>
                <a:cs typeface="+mn-cs"/>
              </a:rPr>
              <a:t>Weiterer Kritikpunkt ist die Tatsache, dass sich ein Expertenumfeld besonders in Deutschland erst entwickeln muss. Die Technologien von Sybase und </a:t>
            </a:r>
            <a:r>
              <a:rPr lang="de-DE" sz="1200" b="0" kern="1200" dirty="0" err="1" smtClean="0">
                <a:solidFill>
                  <a:schemeClr val="tx1"/>
                </a:solidFill>
                <a:latin typeface="+mn-lt"/>
                <a:ea typeface="+mn-ea"/>
                <a:cs typeface="+mn-cs"/>
              </a:rPr>
              <a:t>Syclo</a:t>
            </a:r>
            <a:r>
              <a:rPr lang="de-DE" sz="1200" b="0" kern="1200" dirty="0" smtClean="0">
                <a:solidFill>
                  <a:schemeClr val="tx1"/>
                </a:solidFill>
                <a:latin typeface="+mn-lt"/>
                <a:ea typeface="+mn-ea"/>
                <a:cs typeface="+mn-cs"/>
              </a:rPr>
              <a:t> sind neu und müssen sich auch im Entwickler- und Partnerkreis etablieren. </a:t>
            </a:r>
          </a:p>
          <a:p>
            <a:r>
              <a:rPr lang="de-DE" sz="1200" b="0" kern="1200" dirty="0" smtClean="0">
                <a:solidFill>
                  <a:schemeClr val="tx1"/>
                </a:solidFill>
                <a:latin typeface="+mn-lt"/>
                <a:ea typeface="+mn-ea"/>
                <a:cs typeface="+mn-cs"/>
              </a:rPr>
              <a:t>Rein technologisch passt sich nach Aussage der DSAG SAP NetWeaver am besten in die SAP-Welt ein. „Die NetWeaver-zentrierten Ansätze haben in unserer Beurteilung deutlich besser abgeschnitten als die anderen“, resümiert </a:t>
            </a:r>
            <a:r>
              <a:rPr lang="de-DE" sz="1200" b="0" kern="1200" dirty="0" err="1" smtClean="0">
                <a:solidFill>
                  <a:schemeClr val="tx1"/>
                </a:solidFill>
                <a:latin typeface="+mn-lt"/>
                <a:ea typeface="+mn-ea"/>
                <a:cs typeface="+mn-cs"/>
              </a:rPr>
              <a:t>Wessendorf</a:t>
            </a:r>
            <a:r>
              <a:rPr lang="de-DE" sz="1200" b="0" kern="1200" dirty="0" smtClean="0">
                <a:solidFill>
                  <a:schemeClr val="tx1"/>
                </a:solidFill>
                <a:latin typeface="+mn-lt"/>
                <a:ea typeface="+mn-ea"/>
                <a:cs typeface="+mn-cs"/>
              </a:rPr>
              <a:t>. </a:t>
            </a:r>
          </a:p>
          <a:p>
            <a:r>
              <a:rPr lang="de-DE" sz="1200" b="0" kern="1200" dirty="0" smtClean="0">
                <a:solidFill>
                  <a:schemeClr val="tx1"/>
                </a:solidFill>
                <a:latin typeface="+mn-lt"/>
                <a:ea typeface="+mn-ea"/>
                <a:cs typeface="+mn-cs"/>
              </a:rPr>
              <a:t>Aufwärtskompatibel, beherrschbare Komplexität und „eine Plattform für alle Applikationen“ waren drei der Kriterien, die nur SAP NetWeaver erfüllen konnte.</a:t>
            </a:r>
            <a:endParaRPr lang="de-DE" dirty="0"/>
          </a:p>
        </p:txBody>
      </p:sp>
      <p:sp>
        <p:nvSpPr>
          <p:cNvPr id="4" name="Foliennummernplatzhalter 3"/>
          <p:cNvSpPr>
            <a:spLocks noGrp="1"/>
          </p:cNvSpPr>
          <p:nvPr>
            <p:ph type="sldNum" sz="quarter" idx="10"/>
          </p:nvPr>
        </p:nvSpPr>
        <p:spPr/>
        <p:txBody>
          <a:bodyPr/>
          <a:lstStyle/>
          <a:p>
            <a:fld id="{3434D26E-DEBB-0647-B689-C1A159DA2F5B}" type="slidenum">
              <a:rPr lang="de-DE" smtClean="0"/>
              <a:pPr/>
              <a:t>20</a:t>
            </a:fld>
            <a:endParaRPr lang="de-DE" dirty="0"/>
          </a:p>
        </p:txBody>
      </p:sp>
    </p:spTree>
    <p:extLst>
      <p:ext uri="{BB962C8B-B14F-4D97-AF65-F5344CB8AC3E}">
        <p14:creationId xmlns:p14="http://schemas.microsoft.com/office/powerpoint/2010/main" val="6483143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el">
    <p:spTree>
      <p:nvGrpSpPr>
        <p:cNvPr id="1" name=""/>
        <p:cNvGrpSpPr/>
        <p:nvPr/>
      </p:nvGrpSpPr>
      <p:grpSpPr>
        <a:xfrm>
          <a:off x="0" y="0"/>
          <a:ext cx="0" cy="0"/>
          <a:chOff x="0" y="0"/>
          <a:chExt cx="0" cy="0"/>
        </a:xfrm>
      </p:grpSpPr>
      <p:sp>
        <p:nvSpPr>
          <p:cNvPr id="8" name="Titelplatzhalter 4"/>
          <p:cNvSpPr>
            <a:spLocks noGrp="1"/>
          </p:cNvSpPr>
          <p:nvPr>
            <p:ph type="title"/>
          </p:nvPr>
        </p:nvSpPr>
        <p:spPr>
          <a:xfrm>
            <a:off x="1075264" y="357957"/>
            <a:ext cx="7713136" cy="540297"/>
          </a:xfrm>
          <a:prstGeom prst="rect">
            <a:avLst/>
          </a:prstGeom>
        </p:spPr>
        <p:txBody>
          <a:bodyPr vert="horz" lIns="91440" tIns="45720" rIns="91440" bIns="45720" rtlCol="0" anchor="ctr">
            <a:normAutofit/>
          </a:bodyPr>
          <a:lstStyle>
            <a:lvl1pPr algn="l">
              <a:defRPr sz="2400">
                <a:solidFill>
                  <a:schemeClr val="tx1"/>
                </a:solidFill>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2400" b="0" i="0" u="none" strike="noStrike" kern="0" cap="none" spc="0" normalizeH="0" baseline="0" noProof="0" dirty="0" smtClean="0">
                <a:ln>
                  <a:noFill/>
                </a:ln>
                <a:solidFill>
                  <a:sysClr val="windowText" lastClr="000000"/>
                </a:solidFill>
                <a:effectLst/>
                <a:uLnTx/>
                <a:uFillTx/>
              </a:rPr>
              <a:t>Mastertitelformat bearbeiten</a:t>
            </a:r>
            <a:endParaRPr kumimoji="0" lang="de-DE" sz="2400" b="0" i="0" u="none" strike="noStrike" kern="0" cap="none" spc="0" normalizeH="0" baseline="0" noProof="0" dirty="0">
              <a:ln>
                <a:noFill/>
              </a:ln>
              <a:solidFill>
                <a:sysClr val="windowText" lastClr="000000"/>
              </a:solidFill>
              <a:effectLst/>
              <a:uLnTx/>
              <a:uFillTx/>
            </a:endParaRPr>
          </a:p>
        </p:txBody>
      </p:sp>
    </p:spTree>
  </p:cSld>
  <p:clrMapOvr>
    <a:masterClrMapping/>
  </p:clrMapOvr>
  <p:transition spd="slow">
    <p:pull/>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ild+Text">
    <p:spTree>
      <p:nvGrpSpPr>
        <p:cNvPr id="1" name=""/>
        <p:cNvGrpSpPr/>
        <p:nvPr/>
      </p:nvGrpSpPr>
      <p:grpSpPr>
        <a:xfrm>
          <a:off x="0" y="0"/>
          <a:ext cx="0" cy="0"/>
          <a:chOff x="0" y="0"/>
          <a:chExt cx="0" cy="0"/>
        </a:xfrm>
      </p:grpSpPr>
      <p:sp>
        <p:nvSpPr>
          <p:cNvPr id="2" name="Titel 1"/>
          <p:cNvSpPr>
            <a:spLocks noGrp="1"/>
          </p:cNvSpPr>
          <p:nvPr>
            <p:ph type="title"/>
          </p:nvPr>
        </p:nvSpPr>
        <p:spPr>
          <a:xfrm>
            <a:off x="1075264" y="391825"/>
            <a:ext cx="7617886" cy="540297"/>
          </a:xfrm>
          <a:prstGeom prst="rect">
            <a:avLst/>
          </a:prstGeom>
        </p:spPr>
        <p:txBody>
          <a:bodyPr/>
          <a:lstStyle/>
          <a:p>
            <a:r>
              <a:rPr lang="de-DE" dirty="0" smtClean="0"/>
              <a:t>Mastertitelformat bearbeiten</a:t>
            </a:r>
            <a:endParaRPr lang="de-DE" dirty="0"/>
          </a:p>
        </p:txBody>
      </p:sp>
      <p:sp>
        <p:nvSpPr>
          <p:cNvPr id="9" name="Textplatzhalter 2"/>
          <p:cNvSpPr>
            <a:spLocks noGrp="1"/>
          </p:cNvSpPr>
          <p:nvPr>
            <p:ph type="body" sz="quarter" idx="13" hasCustomPrompt="1"/>
          </p:nvPr>
        </p:nvSpPr>
        <p:spPr>
          <a:xfrm>
            <a:off x="3744000" y="1336386"/>
            <a:ext cx="4949150" cy="4316076"/>
          </a:xfrm>
          <a:prstGeom prst="rect">
            <a:avLst/>
          </a:prstGeom>
        </p:spPr>
        <p:txBody>
          <a:bodyPr/>
          <a:lstStyle>
            <a:lvl1pPr>
              <a:defRPr kumimoji="0" lang="de-DE" sz="1800" u="none" strike="noStrike" kern="0" cap="none" spc="0" normalizeH="0" baseline="0" noProof="0" dirty="0">
                <a:ln>
                  <a:noFill/>
                </a:ln>
                <a:solidFill>
                  <a:sysClr val="windowText" lastClr="000000"/>
                </a:solidFill>
                <a:effectLst/>
                <a:uLnTx/>
                <a:uFillTx/>
                <a:latin typeface="+mj-lt"/>
                <a:cs typeface="+mn-cs"/>
              </a:defRPr>
            </a:lvl1pPr>
          </a:lstStyle>
          <a:p>
            <a:pPr marL="0" marR="0" lvl="0" indent="0" defTabSz="914400" fontAlgn="auto">
              <a:lnSpc>
                <a:spcPct val="100000"/>
              </a:lnSpc>
              <a:spcBef>
                <a:spcPts val="0"/>
              </a:spcBef>
              <a:spcAft>
                <a:spcPts val="0"/>
              </a:spcAft>
              <a:buClrTx/>
              <a:buSzTx/>
              <a:buFont typeface="Wingdings" pitchFamily="2" charset="2"/>
              <a:buChar char="§"/>
              <a:tabLst/>
            </a:pPr>
            <a:r>
              <a:rPr kumimoji="0" lang="de-DE" sz="1800" b="0" i="0" u="none" strike="noStrike" kern="0" cap="none" spc="0" normalizeH="0" baseline="0" noProof="0" dirty="0" smtClean="0">
                <a:ln>
                  <a:noFill/>
                </a:ln>
                <a:solidFill>
                  <a:sysClr val="windowText" lastClr="000000"/>
                </a:solidFill>
                <a:effectLst/>
                <a:uLnTx/>
                <a:uFillTx/>
              </a:rPr>
              <a:t>Text. Aufgrund des begrenzten Platzes sollten hier Aufzählungszeichen verwendet werden. Copytext in der Hausschrift Arial, 14 pt</a:t>
            </a:r>
          </a:p>
          <a:p>
            <a:pPr marL="0" marR="0" lvl="0" indent="0" defTabSz="914400" fontAlgn="auto">
              <a:lnSpc>
                <a:spcPct val="100000"/>
              </a:lnSpc>
              <a:spcBef>
                <a:spcPts val="0"/>
              </a:spcBef>
              <a:spcAft>
                <a:spcPts val="0"/>
              </a:spcAft>
              <a:buClrTx/>
              <a:buSzTx/>
              <a:buFont typeface="Wingdings" pitchFamily="2" charset="2"/>
              <a:buChar char="§"/>
              <a:tabLst/>
            </a:pPr>
            <a:endParaRPr kumimoji="0" lang="de-DE" sz="1800" b="0" i="0" u="none" strike="noStrike" kern="0" cap="none" spc="0" normalizeH="0" baseline="0" noProof="0" dirty="0" smtClean="0">
              <a:ln>
                <a:noFill/>
              </a:ln>
              <a:solidFill>
                <a:sysClr val="windowText" lastClr="000000"/>
              </a:solidFill>
              <a:effectLst/>
              <a:uLnTx/>
              <a:uFillTx/>
            </a:endParaRPr>
          </a:p>
          <a:p>
            <a:pPr marL="0" marR="0" lvl="0" indent="0" defTabSz="914400" fontAlgn="auto">
              <a:lnSpc>
                <a:spcPct val="100000"/>
              </a:lnSpc>
              <a:spcBef>
                <a:spcPts val="0"/>
              </a:spcBef>
              <a:spcAft>
                <a:spcPts val="0"/>
              </a:spcAft>
              <a:buClrTx/>
              <a:buSzTx/>
              <a:buFont typeface="Wingdings" pitchFamily="2" charset="2"/>
              <a:buChar char="§"/>
              <a:tabLst/>
            </a:pPr>
            <a:r>
              <a:rPr kumimoji="0" lang="de-DE" sz="1800" b="0" i="0" u="none" strike="noStrike" kern="0" cap="none" spc="0" normalizeH="0" baseline="0" noProof="0" dirty="0" smtClean="0">
                <a:ln>
                  <a:noFill/>
                </a:ln>
                <a:solidFill>
                  <a:sysClr val="windowText" lastClr="000000"/>
                </a:solidFill>
                <a:effectLst/>
                <a:uLnTx/>
                <a:uFillTx/>
              </a:rPr>
              <a:t>Bitte verwende eine ganze Leerzeile, das erhöht die Lesbarkeit. Hier steht Dein Text. Aufgrund des begrenzten Platzes sollten hier Aufzählungszeichen verwendet werden. Copytext in der Hausschrift Arial, 14 pt</a:t>
            </a:r>
          </a:p>
          <a:p>
            <a:pPr marL="0" marR="0" lvl="0" indent="0" defTabSz="914400" fontAlgn="auto">
              <a:lnSpc>
                <a:spcPct val="100000"/>
              </a:lnSpc>
              <a:spcBef>
                <a:spcPts val="0"/>
              </a:spcBef>
              <a:spcAft>
                <a:spcPts val="0"/>
              </a:spcAft>
              <a:buClrTx/>
              <a:buSzTx/>
              <a:buFont typeface="Wingdings" pitchFamily="2" charset="2"/>
              <a:buChar char="§"/>
              <a:tabLst/>
            </a:pPr>
            <a:endParaRPr kumimoji="0" lang="de-DE" sz="1800" b="0" i="0" u="none" strike="noStrike" kern="0" cap="none" spc="0" normalizeH="0" baseline="0" noProof="0" dirty="0" smtClean="0">
              <a:ln>
                <a:noFill/>
              </a:ln>
              <a:solidFill>
                <a:sysClr val="windowText" lastClr="000000"/>
              </a:solidFill>
              <a:effectLst/>
              <a:uLnTx/>
              <a:uFillTx/>
            </a:endParaRPr>
          </a:p>
          <a:p>
            <a:pPr marL="0" marR="0" lvl="0" indent="0" defTabSz="914400" fontAlgn="auto">
              <a:lnSpc>
                <a:spcPct val="100000"/>
              </a:lnSpc>
              <a:spcBef>
                <a:spcPts val="0"/>
              </a:spcBef>
              <a:spcAft>
                <a:spcPts val="0"/>
              </a:spcAft>
              <a:buClrTx/>
              <a:buSzTx/>
              <a:buFont typeface="Wingdings" pitchFamily="2" charset="2"/>
              <a:buChar char="§"/>
              <a:tabLst/>
            </a:pPr>
            <a:r>
              <a:rPr kumimoji="0" lang="de-DE" sz="1800" b="0" i="0" u="none" strike="noStrike" kern="0" cap="none" spc="0" normalizeH="0" baseline="0" noProof="0" dirty="0" smtClean="0">
                <a:ln>
                  <a:noFill/>
                </a:ln>
                <a:solidFill>
                  <a:sysClr val="windowText" lastClr="000000"/>
                </a:solidFill>
                <a:effectLst/>
                <a:uLnTx/>
                <a:uFillTx/>
              </a:rPr>
              <a:t>Hier steht Dein Text. Aufgrund des begrenzten Platzes sollten hier Aufzählungszeichen verwendet werden. Copytext in der Hausschrift Arial, 14 pt</a:t>
            </a:r>
          </a:p>
          <a:p>
            <a:pPr marL="0" marR="0" lvl="0" indent="0" defTabSz="914400" fontAlgn="auto">
              <a:lnSpc>
                <a:spcPct val="100000"/>
              </a:lnSpc>
              <a:spcBef>
                <a:spcPts val="0"/>
              </a:spcBef>
              <a:spcAft>
                <a:spcPts val="0"/>
              </a:spcAft>
              <a:buClrTx/>
              <a:buSzTx/>
              <a:buFont typeface="Wingdings" pitchFamily="2" charset="2"/>
              <a:buChar char="§"/>
              <a:tabLst/>
            </a:pPr>
            <a:endParaRPr kumimoji="0" lang="de-DE" sz="1800" b="0" i="0" u="none" strike="noStrike" kern="0" cap="none" spc="0" normalizeH="0" baseline="0" noProof="0" dirty="0">
              <a:ln>
                <a:noFill/>
              </a:ln>
              <a:solidFill>
                <a:sysClr val="windowText" lastClr="000000"/>
              </a:solidFill>
              <a:effectLst/>
              <a:uLnTx/>
              <a:uFillTx/>
            </a:endParaRPr>
          </a:p>
        </p:txBody>
      </p:sp>
      <p:sp>
        <p:nvSpPr>
          <p:cNvPr id="10" name="Textplatzhalter 3"/>
          <p:cNvSpPr>
            <a:spLocks noGrp="1"/>
          </p:cNvSpPr>
          <p:nvPr>
            <p:ph type="body" sz="quarter" idx="16" hasCustomPrompt="1"/>
          </p:nvPr>
        </p:nvSpPr>
        <p:spPr>
          <a:xfrm>
            <a:off x="529166" y="3886715"/>
            <a:ext cx="3057524" cy="1461209"/>
          </a:xfrm>
          <a:prstGeom prst="rect">
            <a:avLst/>
          </a:prstGeom>
        </p:spPr>
        <p:txBody>
          <a:bodyPr/>
          <a:lstStyle>
            <a:lvl1pPr>
              <a:defRPr sz="1400">
                <a:solidFill>
                  <a:srgbClr val="262626"/>
                </a:solidFill>
                <a:latin typeface="Arial"/>
                <a:cs typeface="Arial"/>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1800" b="0" i="0" u="none" strike="noStrike" kern="0" cap="none" spc="0" normalizeH="0" baseline="0" noProof="0" dirty="0" smtClean="0">
                <a:ln>
                  <a:noFill/>
                </a:ln>
                <a:solidFill>
                  <a:sysClr val="windowText" lastClr="000000"/>
                </a:solidFill>
                <a:effectLst/>
                <a:uLnTx/>
                <a:uFillTx/>
              </a:rPr>
              <a:t>Platz für eine Bildunterschrift. Text kann gelöscht werden. </a:t>
            </a:r>
          </a:p>
          <a:p>
            <a:pPr marL="0" marR="0" lvl="0" indent="0" defTabSz="914400" eaLnBrk="1" fontAlgn="auto" latinLnBrk="0" hangingPunct="1">
              <a:lnSpc>
                <a:spcPct val="100000"/>
              </a:lnSpc>
              <a:spcBef>
                <a:spcPts val="0"/>
              </a:spcBef>
              <a:spcAft>
                <a:spcPts val="0"/>
              </a:spcAft>
              <a:buClrTx/>
              <a:buSzTx/>
              <a:buFontTx/>
              <a:buNone/>
              <a:tabLst/>
              <a:defRPr/>
            </a:pPr>
            <a:r>
              <a:rPr kumimoji="0" lang="de-DE" sz="1800" b="0" i="0" u="none" strike="noStrike" kern="0" cap="none" spc="0" normalizeH="0" baseline="0" noProof="0" dirty="0" smtClean="0">
                <a:ln>
                  <a:noFill/>
                </a:ln>
                <a:solidFill>
                  <a:sysClr val="windowText" lastClr="000000"/>
                </a:solidFill>
                <a:effectLst/>
                <a:uLnTx/>
                <a:uFillTx/>
              </a:rPr>
              <a:t>Arial, 14pt.</a:t>
            </a:r>
          </a:p>
        </p:txBody>
      </p:sp>
      <p:sp>
        <p:nvSpPr>
          <p:cNvPr id="11" name="Bildplatzhalter 4"/>
          <p:cNvSpPr>
            <a:spLocks noGrp="1"/>
          </p:cNvSpPr>
          <p:nvPr>
            <p:ph type="pic" sz="quarter" idx="17"/>
          </p:nvPr>
        </p:nvSpPr>
        <p:spPr>
          <a:xfrm>
            <a:off x="579968" y="1418151"/>
            <a:ext cx="2968624" cy="2443163"/>
          </a:xfrm>
          <a:prstGeom prst="rect">
            <a:avLst/>
          </a:prstGeom>
        </p:spPr>
      </p:sp>
      <p:pic>
        <p:nvPicPr>
          <p:cNvPr id="6" name="Bild 5" descr="COMLINE Signet_re.jp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418483" y="6212779"/>
            <a:ext cx="1330406" cy="450291"/>
          </a:xfrm>
          <a:prstGeom prst="rect">
            <a:avLst/>
          </a:prstGeom>
        </p:spPr>
      </p:pic>
      <p:cxnSp>
        <p:nvCxnSpPr>
          <p:cNvPr id="7" name="Gerade Verbindung 6"/>
          <p:cNvCxnSpPr/>
          <p:nvPr userDrawn="1"/>
        </p:nvCxnSpPr>
        <p:spPr>
          <a:xfrm rot="10800000">
            <a:off x="0" y="5958779"/>
            <a:ext cx="9144000"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 name="Gerade Verbindung 11"/>
          <p:cNvCxnSpPr/>
          <p:nvPr userDrawn="1"/>
        </p:nvCxnSpPr>
        <p:spPr>
          <a:xfrm rot="10800000">
            <a:off x="0" y="1141411"/>
            <a:ext cx="9144000"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pull/>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p:spTree>
      <p:nvGrpSpPr>
        <p:cNvPr id="1" name=""/>
        <p:cNvGrpSpPr/>
        <p:nvPr/>
      </p:nvGrpSpPr>
      <p:grpSpPr>
        <a:xfrm>
          <a:off x="0" y="0"/>
          <a:ext cx="0" cy="0"/>
          <a:chOff x="0" y="0"/>
          <a:chExt cx="0" cy="0"/>
        </a:xfrm>
      </p:grpSpPr>
      <p:sp>
        <p:nvSpPr>
          <p:cNvPr id="3" name="Titel 1"/>
          <p:cNvSpPr>
            <a:spLocks noGrp="1"/>
          </p:cNvSpPr>
          <p:nvPr>
            <p:ph type="title"/>
          </p:nvPr>
        </p:nvSpPr>
        <p:spPr>
          <a:xfrm>
            <a:off x="1075264" y="391825"/>
            <a:ext cx="7679269" cy="540297"/>
          </a:xfrm>
          <a:prstGeom prst="rect">
            <a:avLst/>
          </a:prstGeom>
        </p:spPr>
        <p:txBody>
          <a:bodyPr/>
          <a:lstStyle/>
          <a:p>
            <a:r>
              <a:rPr lang="de-DE" dirty="0" smtClean="0"/>
              <a:t>Mastertitelformat bearbeiten</a:t>
            </a:r>
            <a:endParaRPr lang="de-DE" dirty="0"/>
          </a:p>
        </p:txBody>
      </p:sp>
      <p:sp>
        <p:nvSpPr>
          <p:cNvPr id="4" name="Textplatzhalter 2"/>
          <p:cNvSpPr>
            <a:spLocks noGrp="1"/>
          </p:cNvSpPr>
          <p:nvPr>
            <p:ph type="body" sz="quarter" idx="13" hasCustomPrompt="1"/>
          </p:nvPr>
        </p:nvSpPr>
        <p:spPr>
          <a:xfrm>
            <a:off x="509733" y="1302508"/>
            <a:ext cx="8244800" cy="4316076"/>
          </a:xfrm>
          <a:prstGeom prst="rect">
            <a:avLst/>
          </a:prstGeom>
        </p:spPr>
        <p:txBody>
          <a:bodyPr/>
          <a:lstStyle>
            <a:lvl1pPr>
              <a:defRPr kumimoji="0" lang="de-DE" sz="1800" u="none" strike="noStrike" kern="0" cap="none" spc="0" normalizeH="0" baseline="0" noProof="0" dirty="0">
                <a:ln>
                  <a:noFill/>
                </a:ln>
                <a:solidFill>
                  <a:sysClr val="windowText" lastClr="000000"/>
                </a:solidFill>
                <a:effectLst/>
                <a:uLnTx/>
                <a:uFillTx/>
                <a:latin typeface="+mj-lt"/>
                <a:cs typeface="+mn-cs"/>
              </a:defRPr>
            </a:lvl1pPr>
          </a:lstStyle>
          <a:p>
            <a:pPr marL="0" marR="0" lvl="0" indent="0" defTabSz="914400" fontAlgn="auto">
              <a:lnSpc>
                <a:spcPct val="100000"/>
              </a:lnSpc>
              <a:spcBef>
                <a:spcPts val="0"/>
              </a:spcBef>
              <a:spcAft>
                <a:spcPts val="0"/>
              </a:spcAft>
              <a:buClrTx/>
              <a:buSzTx/>
              <a:buFont typeface="Wingdings" pitchFamily="2" charset="2"/>
              <a:buChar char="§"/>
              <a:tabLst/>
            </a:pPr>
            <a:r>
              <a:rPr kumimoji="0" lang="de-DE" sz="1800" b="0" i="0" u="none" strike="noStrike" kern="0" cap="none" spc="0" normalizeH="0" baseline="0" noProof="0" dirty="0" smtClean="0">
                <a:ln>
                  <a:noFill/>
                </a:ln>
                <a:solidFill>
                  <a:sysClr val="windowText" lastClr="000000"/>
                </a:solidFill>
                <a:effectLst/>
                <a:uLnTx/>
                <a:uFillTx/>
              </a:rPr>
              <a:t>Hier steht Dein Text. Aufgrund des begrenzten Platzes sollten hier Aufzählungszeichen verwendet werden. Copytext in der Hausschrift Arial, 14 pt</a:t>
            </a:r>
          </a:p>
          <a:p>
            <a:pPr marL="0" marR="0" lvl="0" indent="0" defTabSz="914400" fontAlgn="auto">
              <a:lnSpc>
                <a:spcPct val="100000"/>
              </a:lnSpc>
              <a:spcBef>
                <a:spcPts val="0"/>
              </a:spcBef>
              <a:spcAft>
                <a:spcPts val="0"/>
              </a:spcAft>
              <a:buClrTx/>
              <a:buSzTx/>
              <a:buFont typeface="Wingdings" pitchFamily="2" charset="2"/>
              <a:buChar char="§"/>
              <a:tabLst/>
            </a:pPr>
            <a:endParaRPr kumimoji="0" lang="de-DE" sz="1800" b="0" i="0" u="none" strike="noStrike" kern="0" cap="none" spc="0" normalizeH="0" baseline="0" noProof="0" dirty="0" smtClean="0">
              <a:ln>
                <a:noFill/>
              </a:ln>
              <a:solidFill>
                <a:sysClr val="windowText" lastClr="000000"/>
              </a:solidFill>
              <a:effectLst/>
              <a:uLnTx/>
              <a:uFillTx/>
            </a:endParaRPr>
          </a:p>
          <a:p>
            <a:pPr marL="0" marR="0" lvl="0" indent="0" defTabSz="914400" fontAlgn="auto">
              <a:lnSpc>
                <a:spcPct val="100000"/>
              </a:lnSpc>
              <a:spcBef>
                <a:spcPts val="0"/>
              </a:spcBef>
              <a:spcAft>
                <a:spcPts val="0"/>
              </a:spcAft>
              <a:buClrTx/>
              <a:buSzTx/>
              <a:buFont typeface="Wingdings" pitchFamily="2" charset="2"/>
              <a:buChar char="§"/>
              <a:tabLst/>
            </a:pPr>
            <a:r>
              <a:rPr kumimoji="0" lang="de-DE" sz="1800" b="0" i="0" u="none" strike="noStrike" kern="0" cap="none" spc="0" normalizeH="0" baseline="0" noProof="0" dirty="0" smtClean="0">
                <a:ln>
                  <a:noFill/>
                </a:ln>
                <a:solidFill>
                  <a:sysClr val="windowText" lastClr="000000"/>
                </a:solidFill>
                <a:effectLst/>
                <a:uLnTx/>
                <a:uFillTx/>
              </a:rPr>
              <a:t>Bitte verwende eine ganze Leerzeile, das erhöht die Lesbarkeit. Hier steht Dein Text. Aufgrund des begrenzten Platzes sollten hier Aufzählungszeichen verwendet werden. Copytext in der Hausschrift Arial, 14 pt</a:t>
            </a:r>
          </a:p>
          <a:p>
            <a:pPr marL="0" marR="0" lvl="0" indent="0" defTabSz="914400" fontAlgn="auto">
              <a:lnSpc>
                <a:spcPct val="100000"/>
              </a:lnSpc>
              <a:spcBef>
                <a:spcPts val="0"/>
              </a:spcBef>
              <a:spcAft>
                <a:spcPts val="0"/>
              </a:spcAft>
              <a:buClrTx/>
              <a:buSzTx/>
              <a:buFont typeface="Wingdings" pitchFamily="2" charset="2"/>
              <a:buChar char="§"/>
              <a:tabLst/>
            </a:pPr>
            <a:endParaRPr kumimoji="0" lang="de-DE" sz="1800" b="0" i="0" u="none" strike="noStrike" kern="0" cap="none" spc="0" normalizeH="0" baseline="0" noProof="0" dirty="0" smtClean="0">
              <a:ln>
                <a:noFill/>
              </a:ln>
              <a:solidFill>
                <a:sysClr val="windowText" lastClr="000000"/>
              </a:solidFill>
              <a:effectLst/>
              <a:uLnTx/>
              <a:uFillTx/>
            </a:endParaRPr>
          </a:p>
          <a:p>
            <a:pPr marL="0" marR="0" lvl="0" indent="0" defTabSz="914400" fontAlgn="auto">
              <a:lnSpc>
                <a:spcPct val="100000"/>
              </a:lnSpc>
              <a:spcBef>
                <a:spcPts val="0"/>
              </a:spcBef>
              <a:spcAft>
                <a:spcPts val="0"/>
              </a:spcAft>
              <a:buClrTx/>
              <a:buSzTx/>
              <a:buFont typeface="Wingdings" pitchFamily="2" charset="2"/>
              <a:buChar char="§"/>
              <a:tabLst/>
            </a:pPr>
            <a:r>
              <a:rPr kumimoji="0" lang="de-DE" sz="1800" b="0" i="0" u="none" strike="noStrike" kern="0" cap="none" spc="0" normalizeH="0" baseline="0" noProof="0" dirty="0" smtClean="0">
                <a:ln>
                  <a:noFill/>
                </a:ln>
                <a:solidFill>
                  <a:sysClr val="windowText" lastClr="000000"/>
                </a:solidFill>
                <a:effectLst/>
                <a:uLnTx/>
                <a:uFillTx/>
              </a:rPr>
              <a:t>Hier steht Dein Text. Aufgrund des begrenzten Platzes sollten hier Aufzählungszeichen verwendet werden. Copytext in der Hausschrift Arial, 14 pt</a:t>
            </a:r>
          </a:p>
          <a:p>
            <a:pPr marL="0" marR="0" lvl="0" indent="0" defTabSz="914400" fontAlgn="auto">
              <a:lnSpc>
                <a:spcPct val="100000"/>
              </a:lnSpc>
              <a:spcBef>
                <a:spcPts val="0"/>
              </a:spcBef>
              <a:spcAft>
                <a:spcPts val="0"/>
              </a:spcAft>
              <a:buClrTx/>
              <a:buSzTx/>
              <a:buFont typeface="Wingdings" pitchFamily="2" charset="2"/>
              <a:buChar char="§"/>
              <a:tabLst/>
            </a:pPr>
            <a:endParaRPr kumimoji="0" lang="de-DE" sz="1800" b="0" i="0" u="none" strike="noStrike" kern="0" cap="none" spc="0" normalizeH="0" baseline="0" noProof="0" dirty="0">
              <a:ln>
                <a:noFill/>
              </a:ln>
              <a:solidFill>
                <a:sysClr val="windowText" lastClr="000000"/>
              </a:solidFill>
              <a:effectLst/>
              <a:uLnTx/>
              <a:uFillTx/>
            </a:endParaRPr>
          </a:p>
        </p:txBody>
      </p:sp>
      <p:pic>
        <p:nvPicPr>
          <p:cNvPr id="5" name="Bild 4" descr="COMLINE Signet_re.jp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418483" y="6212779"/>
            <a:ext cx="1330406" cy="450291"/>
          </a:xfrm>
          <a:prstGeom prst="rect">
            <a:avLst/>
          </a:prstGeom>
        </p:spPr>
      </p:pic>
      <p:cxnSp>
        <p:nvCxnSpPr>
          <p:cNvPr id="6" name="Gerade Verbindung 5"/>
          <p:cNvCxnSpPr/>
          <p:nvPr userDrawn="1"/>
        </p:nvCxnSpPr>
        <p:spPr>
          <a:xfrm rot="10800000">
            <a:off x="0" y="5958779"/>
            <a:ext cx="9144000"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 name="Gerade Verbindung 7"/>
          <p:cNvCxnSpPr/>
          <p:nvPr userDrawn="1"/>
        </p:nvCxnSpPr>
        <p:spPr>
          <a:xfrm rot="10800000">
            <a:off x="0" y="1141411"/>
            <a:ext cx="9144000"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pull/>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ild">
    <p:spTree>
      <p:nvGrpSpPr>
        <p:cNvPr id="1" name=""/>
        <p:cNvGrpSpPr/>
        <p:nvPr/>
      </p:nvGrpSpPr>
      <p:grpSpPr>
        <a:xfrm>
          <a:off x="0" y="0"/>
          <a:ext cx="0" cy="0"/>
          <a:chOff x="0" y="0"/>
          <a:chExt cx="0" cy="0"/>
        </a:xfrm>
      </p:grpSpPr>
      <p:sp>
        <p:nvSpPr>
          <p:cNvPr id="3" name="Titel 1"/>
          <p:cNvSpPr>
            <a:spLocks noGrp="1"/>
          </p:cNvSpPr>
          <p:nvPr>
            <p:ph type="title"/>
          </p:nvPr>
        </p:nvSpPr>
        <p:spPr>
          <a:xfrm>
            <a:off x="1075264" y="391825"/>
            <a:ext cx="7645403" cy="540297"/>
          </a:xfrm>
          <a:prstGeom prst="rect">
            <a:avLst/>
          </a:prstGeom>
        </p:spPr>
        <p:txBody>
          <a:bodyPr/>
          <a:lstStyle/>
          <a:p>
            <a:r>
              <a:rPr lang="de-DE" dirty="0" smtClean="0"/>
              <a:t>Mastertitelformat bearbeiten</a:t>
            </a:r>
            <a:endParaRPr lang="de-DE" dirty="0"/>
          </a:p>
        </p:txBody>
      </p:sp>
      <p:sp>
        <p:nvSpPr>
          <p:cNvPr id="4" name="Bildplatzhalter 4"/>
          <p:cNvSpPr>
            <a:spLocks noGrp="1"/>
          </p:cNvSpPr>
          <p:nvPr>
            <p:ph type="pic" sz="quarter" idx="17"/>
          </p:nvPr>
        </p:nvSpPr>
        <p:spPr>
          <a:xfrm>
            <a:off x="579967" y="1285496"/>
            <a:ext cx="8140700" cy="3927150"/>
          </a:xfrm>
          <a:prstGeom prst="rect">
            <a:avLst/>
          </a:prstGeom>
        </p:spPr>
      </p:sp>
      <p:sp>
        <p:nvSpPr>
          <p:cNvPr id="6" name="Textplatzhalter 3"/>
          <p:cNvSpPr>
            <a:spLocks noGrp="1"/>
          </p:cNvSpPr>
          <p:nvPr>
            <p:ph type="body" sz="quarter" idx="16" hasCustomPrompt="1"/>
          </p:nvPr>
        </p:nvSpPr>
        <p:spPr>
          <a:xfrm>
            <a:off x="529165" y="5250746"/>
            <a:ext cx="8191501" cy="592666"/>
          </a:xfrm>
          <a:prstGeom prst="rect">
            <a:avLst/>
          </a:prstGeom>
        </p:spPr>
        <p:txBody>
          <a:bodyPr/>
          <a:lstStyle>
            <a:lvl1pPr>
              <a:defRPr sz="1400">
                <a:solidFill>
                  <a:srgbClr val="262626"/>
                </a:solidFill>
                <a:latin typeface="Arial"/>
                <a:cs typeface="Arial"/>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1800" b="0" i="0" u="none" strike="noStrike" kern="0" cap="none" spc="0" normalizeH="0" baseline="0" noProof="0" dirty="0" smtClean="0">
                <a:ln>
                  <a:noFill/>
                </a:ln>
                <a:solidFill>
                  <a:sysClr val="windowText" lastClr="000000"/>
                </a:solidFill>
                <a:effectLst/>
                <a:uLnTx/>
                <a:uFillTx/>
              </a:rPr>
              <a:t>Platz für eine Bildunterschrift. Text kann gelöscht werden. </a:t>
            </a:r>
          </a:p>
          <a:p>
            <a:pPr marL="0" marR="0" lvl="0" indent="0" defTabSz="914400" eaLnBrk="1" fontAlgn="auto" latinLnBrk="0" hangingPunct="1">
              <a:lnSpc>
                <a:spcPct val="100000"/>
              </a:lnSpc>
              <a:spcBef>
                <a:spcPts val="0"/>
              </a:spcBef>
              <a:spcAft>
                <a:spcPts val="0"/>
              </a:spcAft>
              <a:buClrTx/>
              <a:buSzTx/>
              <a:buFontTx/>
              <a:buNone/>
              <a:tabLst/>
              <a:defRPr/>
            </a:pPr>
            <a:r>
              <a:rPr kumimoji="0" lang="de-DE" sz="1800" b="0" i="0" u="none" strike="noStrike" kern="0" cap="none" spc="0" normalizeH="0" baseline="0" noProof="0" dirty="0" smtClean="0">
                <a:ln>
                  <a:noFill/>
                </a:ln>
                <a:solidFill>
                  <a:sysClr val="windowText" lastClr="000000"/>
                </a:solidFill>
                <a:effectLst/>
                <a:uLnTx/>
                <a:uFillTx/>
              </a:rPr>
              <a:t>Arial, 14pt.</a:t>
            </a:r>
          </a:p>
        </p:txBody>
      </p:sp>
      <p:pic>
        <p:nvPicPr>
          <p:cNvPr id="5" name="Bild 4" descr="COMLINE Signet_re.jp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418483" y="6212779"/>
            <a:ext cx="1330406" cy="450291"/>
          </a:xfrm>
          <a:prstGeom prst="rect">
            <a:avLst/>
          </a:prstGeom>
        </p:spPr>
      </p:pic>
      <p:cxnSp>
        <p:nvCxnSpPr>
          <p:cNvPr id="7" name="Gerade Verbindung 6"/>
          <p:cNvCxnSpPr/>
          <p:nvPr userDrawn="1"/>
        </p:nvCxnSpPr>
        <p:spPr>
          <a:xfrm rot="10800000">
            <a:off x="0" y="5958779"/>
            <a:ext cx="9144000"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Gerade Verbindung 8"/>
          <p:cNvCxnSpPr/>
          <p:nvPr userDrawn="1"/>
        </p:nvCxnSpPr>
        <p:spPr>
          <a:xfrm rot="10800000">
            <a:off x="0" y="1141411"/>
            <a:ext cx="9144000"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el">
    <p:spTree>
      <p:nvGrpSpPr>
        <p:cNvPr id="1" name=""/>
        <p:cNvGrpSpPr/>
        <p:nvPr/>
      </p:nvGrpSpPr>
      <p:grpSpPr>
        <a:xfrm>
          <a:off x="0" y="0"/>
          <a:ext cx="0" cy="0"/>
          <a:chOff x="0" y="0"/>
          <a:chExt cx="0" cy="0"/>
        </a:xfrm>
      </p:grpSpPr>
      <p:pic>
        <p:nvPicPr>
          <p:cNvPr id="7" name="Bild 6" descr="COMLINE Signet_re.jp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418483" y="6212779"/>
            <a:ext cx="1330406" cy="450291"/>
          </a:xfrm>
          <a:prstGeom prst="rect">
            <a:avLst/>
          </a:prstGeom>
        </p:spPr>
      </p:pic>
      <p:sp>
        <p:nvSpPr>
          <p:cNvPr id="9" name="Titelplatzhalter 4"/>
          <p:cNvSpPr>
            <a:spLocks noGrp="1"/>
          </p:cNvSpPr>
          <p:nvPr>
            <p:ph type="title"/>
          </p:nvPr>
        </p:nvSpPr>
        <p:spPr>
          <a:xfrm>
            <a:off x="1075264" y="357957"/>
            <a:ext cx="7713136" cy="540297"/>
          </a:xfrm>
          <a:prstGeom prst="rect">
            <a:avLst/>
          </a:prstGeom>
        </p:spPr>
        <p:txBody>
          <a:bodyPr vert="horz" lIns="91440" tIns="45720" rIns="91440" bIns="45720" rtlCol="0" anchor="ctr">
            <a:normAutofit/>
          </a:bodyPr>
          <a:lstStyle>
            <a:lvl1pPr algn="l">
              <a:defRPr sz="2400">
                <a:solidFill>
                  <a:schemeClr val="tx1"/>
                </a:solidFill>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2400" b="0" i="0" u="none" strike="noStrike" kern="0" cap="none" spc="0" normalizeH="0" baseline="0" noProof="0" dirty="0" smtClean="0">
                <a:ln>
                  <a:noFill/>
                </a:ln>
                <a:solidFill>
                  <a:sysClr val="windowText" lastClr="000000"/>
                </a:solidFill>
                <a:effectLst/>
                <a:uLnTx/>
                <a:uFillTx/>
              </a:rPr>
              <a:t>Mastertitelformat bearbeiten</a:t>
            </a:r>
            <a:endParaRPr kumimoji="0" lang="de-DE" sz="2400" b="0" i="0" u="none" strike="noStrike" kern="0" cap="none" spc="0" normalizeH="0" baseline="0" noProof="0" dirty="0">
              <a:ln>
                <a:noFill/>
              </a:ln>
              <a:solidFill>
                <a:sysClr val="windowText" lastClr="000000"/>
              </a:solidFill>
              <a:effectLst/>
              <a:uLnTx/>
              <a:uFillTx/>
            </a:endParaRPr>
          </a:p>
        </p:txBody>
      </p:sp>
    </p:spTree>
  </p:cSld>
  <p:clrMapOvr>
    <a:masterClrMapping/>
  </p:clrMapOvr>
  <p:transition spd="slow">
    <p:pull/>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ild+Text">
    <p:spTree>
      <p:nvGrpSpPr>
        <p:cNvPr id="1" name=""/>
        <p:cNvGrpSpPr/>
        <p:nvPr/>
      </p:nvGrpSpPr>
      <p:grpSpPr>
        <a:xfrm>
          <a:off x="0" y="0"/>
          <a:ext cx="0" cy="0"/>
          <a:chOff x="0" y="0"/>
          <a:chExt cx="0" cy="0"/>
        </a:xfrm>
      </p:grpSpPr>
      <p:sp>
        <p:nvSpPr>
          <p:cNvPr id="9" name="Textplatzhalter 2"/>
          <p:cNvSpPr>
            <a:spLocks noGrp="1"/>
          </p:cNvSpPr>
          <p:nvPr>
            <p:ph type="body" sz="quarter" idx="13" hasCustomPrompt="1"/>
          </p:nvPr>
        </p:nvSpPr>
        <p:spPr>
          <a:xfrm>
            <a:off x="3744000" y="1336386"/>
            <a:ext cx="4949150" cy="4316076"/>
          </a:xfrm>
          <a:prstGeom prst="rect">
            <a:avLst/>
          </a:prstGeom>
        </p:spPr>
        <p:txBody>
          <a:bodyPr/>
          <a:lstStyle>
            <a:lvl1pPr marL="342900" indent="-342900">
              <a:buClr>
                <a:srgbClr val="E64415"/>
              </a:buClr>
              <a:buFont typeface="Wingdings" pitchFamily="2" charset="2"/>
              <a:buChar char="§"/>
              <a:defRPr sz="1800">
                <a:latin typeface="+mj-lt"/>
              </a:defRPr>
            </a:lvl1pPr>
          </a:lstStyle>
          <a:p>
            <a:pPr marL="0" marR="0" lvl="0" indent="0" defTabSz="914400" eaLnBrk="1" fontAlgn="auto" latinLnBrk="0" hangingPunct="1">
              <a:lnSpc>
                <a:spcPct val="100000"/>
              </a:lnSpc>
              <a:spcBef>
                <a:spcPts val="0"/>
              </a:spcBef>
              <a:spcAft>
                <a:spcPts val="0"/>
              </a:spcAft>
              <a:buClrTx/>
              <a:buSzTx/>
              <a:tabLst/>
              <a:defRPr/>
            </a:pPr>
            <a:r>
              <a:rPr kumimoji="0" lang="de-DE" sz="1800" b="0" i="0" u="none" strike="noStrike" kern="0" cap="none" spc="0" normalizeH="0" baseline="0" noProof="0" dirty="0" smtClean="0">
                <a:ln>
                  <a:noFill/>
                </a:ln>
                <a:solidFill>
                  <a:sysClr val="windowText" lastClr="000000"/>
                </a:solidFill>
                <a:effectLst/>
                <a:uLnTx/>
                <a:uFillTx/>
              </a:rPr>
              <a:t>Text. Aufgrund des begrenzten Platzes sollten hier Aufzählungszeichen verwendet werden. Copytext in der Hausschrift Arial, 18 pt</a:t>
            </a:r>
          </a:p>
          <a:p>
            <a:pPr marL="0" marR="0" lvl="0" indent="0" defTabSz="914400" eaLnBrk="1" fontAlgn="auto" latinLnBrk="0" hangingPunct="1">
              <a:lnSpc>
                <a:spcPct val="100000"/>
              </a:lnSpc>
              <a:spcBef>
                <a:spcPts val="0"/>
              </a:spcBef>
              <a:spcAft>
                <a:spcPts val="0"/>
              </a:spcAft>
              <a:buClrTx/>
              <a:buSzTx/>
              <a:tabLst/>
              <a:defRPr/>
            </a:pPr>
            <a:endParaRPr kumimoji="0" lang="de-DE" sz="1800" b="0" i="0" u="none" strike="noStrike" kern="0" cap="none" spc="0" normalizeH="0" baseline="0" noProof="0" dirty="0" smtClean="0">
              <a:ln>
                <a:noFill/>
              </a:ln>
              <a:solidFill>
                <a:sysClr val="windowText" lastClr="000000"/>
              </a:solidFill>
              <a:effectLst/>
              <a:uLnTx/>
              <a:uFillTx/>
            </a:endParaRPr>
          </a:p>
          <a:p>
            <a:pPr marL="0" marR="0" lvl="0" indent="0" defTabSz="914400" eaLnBrk="1" fontAlgn="auto" latinLnBrk="0" hangingPunct="1">
              <a:lnSpc>
                <a:spcPct val="100000"/>
              </a:lnSpc>
              <a:spcBef>
                <a:spcPts val="0"/>
              </a:spcBef>
              <a:spcAft>
                <a:spcPts val="0"/>
              </a:spcAft>
              <a:buClrTx/>
              <a:buSzTx/>
              <a:tabLst/>
              <a:defRPr/>
            </a:pPr>
            <a:r>
              <a:rPr kumimoji="0" lang="de-DE" sz="1800" b="0" i="0" u="none" strike="noStrike" kern="0" cap="none" spc="0" normalizeH="0" baseline="0" noProof="0" dirty="0" smtClean="0">
                <a:ln>
                  <a:noFill/>
                </a:ln>
                <a:solidFill>
                  <a:sysClr val="windowText" lastClr="000000"/>
                </a:solidFill>
                <a:effectLst/>
                <a:uLnTx/>
                <a:uFillTx/>
              </a:rPr>
              <a:t>Bitte verwende eine ganze Leerzeile, das erhöht die Lesbarkeit. Hier steht Dein Text. Aufgrund des begrenzten Platzes sollten hier Aufzählungszeichen verwendet werden. Copytext in der Hausschrift Arial, 18 pt</a:t>
            </a:r>
          </a:p>
          <a:p>
            <a:pPr marL="0" marR="0" lvl="0" indent="0" defTabSz="914400" eaLnBrk="1" fontAlgn="auto" latinLnBrk="0" hangingPunct="1">
              <a:lnSpc>
                <a:spcPct val="100000"/>
              </a:lnSpc>
              <a:spcBef>
                <a:spcPts val="0"/>
              </a:spcBef>
              <a:spcAft>
                <a:spcPts val="0"/>
              </a:spcAft>
              <a:buClrTx/>
              <a:buSzTx/>
              <a:tabLst/>
              <a:defRPr/>
            </a:pPr>
            <a:endParaRPr kumimoji="0" lang="de-DE" sz="1800" b="0" i="0" u="none" strike="noStrike" kern="0" cap="none" spc="0" normalizeH="0" baseline="0" noProof="0" dirty="0" smtClean="0">
              <a:ln>
                <a:noFill/>
              </a:ln>
              <a:solidFill>
                <a:sysClr val="windowText" lastClr="000000"/>
              </a:solidFill>
              <a:effectLst/>
              <a:uLnTx/>
              <a:uFillTx/>
            </a:endParaRPr>
          </a:p>
          <a:p>
            <a:pPr marL="0" marR="0" lvl="0" indent="0" defTabSz="914400" eaLnBrk="1" fontAlgn="auto" latinLnBrk="0" hangingPunct="1">
              <a:lnSpc>
                <a:spcPct val="100000"/>
              </a:lnSpc>
              <a:spcBef>
                <a:spcPts val="0"/>
              </a:spcBef>
              <a:spcAft>
                <a:spcPts val="0"/>
              </a:spcAft>
              <a:buClrTx/>
              <a:buSzTx/>
              <a:tabLst/>
              <a:defRPr/>
            </a:pPr>
            <a:r>
              <a:rPr kumimoji="0" lang="de-DE" sz="1800" b="0" i="0" u="none" strike="noStrike" kern="0" cap="none" spc="0" normalizeH="0" baseline="0" noProof="0" dirty="0" smtClean="0">
                <a:ln>
                  <a:noFill/>
                </a:ln>
                <a:solidFill>
                  <a:sysClr val="windowText" lastClr="000000"/>
                </a:solidFill>
                <a:effectLst/>
                <a:uLnTx/>
                <a:uFillTx/>
              </a:rPr>
              <a:t>Hier steht Dein Text. Aufgrund des begrenzten Platzes sollten hier Aufzählungszeichen verwendet werden. Copytext in der Hausschrift Arial, 18 pt</a:t>
            </a:r>
          </a:p>
          <a:p>
            <a:pPr marL="0" marR="0" lvl="0" indent="0" defTabSz="914400" eaLnBrk="1" fontAlgn="auto" latinLnBrk="0" hangingPunct="1">
              <a:lnSpc>
                <a:spcPct val="100000"/>
              </a:lnSpc>
              <a:spcBef>
                <a:spcPts val="0"/>
              </a:spcBef>
              <a:spcAft>
                <a:spcPts val="0"/>
              </a:spcAft>
              <a:buClrTx/>
              <a:buSzTx/>
              <a:tabLst/>
              <a:defRPr/>
            </a:pPr>
            <a:endParaRPr kumimoji="0" lang="de-DE" sz="1800" b="0" i="0" u="none" strike="noStrike" kern="0" cap="none" spc="0" normalizeH="0" baseline="0" noProof="0" dirty="0">
              <a:ln>
                <a:noFill/>
              </a:ln>
              <a:solidFill>
                <a:sysClr val="windowText" lastClr="000000"/>
              </a:solidFill>
              <a:effectLst/>
              <a:uLnTx/>
              <a:uFillTx/>
            </a:endParaRPr>
          </a:p>
        </p:txBody>
      </p:sp>
      <p:sp>
        <p:nvSpPr>
          <p:cNvPr id="10" name="Textplatzhalter 3"/>
          <p:cNvSpPr>
            <a:spLocks noGrp="1"/>
          </p:cNvSpPr>
          <p:nvPr>
            <p:ph type="body" sz="quarter" idx="16" hasCustomPrompt="1"/>
          </p:nvPr>
        </p:nvSpPr>
        <p:spPr>
          <a:xfrm>
            <a:off x="529166" y="3886715"/>
            <a:ext cx="3057524" cy="1461209"/>
          </a:xfrm>
          <a:prstGeom prst="rect">
            <a:avLst/>
          </a:prstGeom>
        </p:spPr>
        <p:txBody>
          <a:bodyPr/>
          <a:lstStyle>
            <a:lvl1pPr>
              <a:defRPr sz="1400">
                <a:solidFill>
                  <a:srgbClr val="262626"/>
                </a:solidFill>
                <a:latin typeface="Arial"/>
                <a:cs typeface="Arial"/>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1800" b="0" i="0" u="none" strike="noStrike" kern="0" cap="none" spc="0" normalizeH="0" baseline="0" noProof="0" dirty="0" smtClean="0">
                <a:ln>
                  <a:noFill/>
                </a:ln>
                <a:solidFill>
                  <a:sysClr val="windowText" lastClr="000000"/>
                </a:solidFill>
                <a:effectLst/>
                <a:uLnTx/>
                <a:uFillTx/>
              </a:rPr>
              <a:t>Platz für eine Bildunterschrift. Text kann gelöscht werden. </a:t>
            </a:r>
          </a:p>
          <a:p>
            <a:pPr marL="0" marR="0" lvl="0" indent="0" defTabSz="914400" eaLnBrk="1" fontAlgn="auto" latinLnBrk="0" hangingPunct="1">
              <a:lnSpc>
                <a:spcPct val="100000"/>
              </a:lnSpc>
              <a:spcBef>
                <a:spcPts val="0"/>
              </a:spcBef>
              <a:spcAft>
                <a:spcPts val="0"/>
              </a:spcAft>
              <a:buClrTx/>
              <a:buSzTx/>
              <a:buFontTx/>
              <a:buNone/>
              <a:tabLst/>
              <a:defRPr/>
            </a:pPr>
            <a:r>
              <a:rPr kumimoji="0" lang="de-DE" sz="1800" b="0" i="0" u="none" strike="noStrike" kern="0" cap="none" spc="0" normalizeH="0" baseline="0" noProof="0" dirty="0" smtClean="0">
                <a:ln>
                  <a:noFill/>
                </a:ln>
                <a:solidFill>
                  <a:sysClr val="windowText" lastClr="000000"/>
                </a:solidFill>
                <a:effectLst/>
                <a:uLnTx/>
                <a:uFillTx/>
              </a:rPr>
              <a:t>Arial, 14pt.</a:t>
            </a:r>
          </a:p>
        </p:txBody>
      </p:sp>
      <p:sp>
        <p:nvSpPr>
          <p:cNvPr id="11" name="Bildplatzhalter 4"/>
          <p:cNvSpPr>
            <a:spLocks noGrp="1"/>
          </p:cNvSpPr>
          <p:nvPr>
            <p:ph type="pic" sz="quarter" idx="17"/>
          </p:nvPr>
        </p:nvSpPr>
        <p:spPr>
          <a:xfrm>
            <a:off x="579968" y="1418151"/>
            <a:ext cx="2968624" cy="2443163"/>
          </a:xfrm>
          <a:prstGeom prst="rect">
            <a:avLst/>
          </a:prstGeom>
        </p:spPr>
      </p:sp>
      <p:pic>
        <p:nvPicPr>
          <p:cNvPr id="6" name="Bild 5" descr="COMLINE Signet_re.jp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418483" y="6212779"/>
            <a:ext cx="1330406" cy="450291"/>
          </a:xfrm>
          <a:prstGeom prst="rect">
            <a:avLst/>
          </a:prstGeom>
        </p:spPr>
      </p:pic>
      <p:sp>
        <p:nvSpPr>
          <p:cNvPr id="13" name="Titelplatzhalter 4"/>
          <p:cNvSpPr>
            <a:spLocks noGrp="1"/>
          </p:cNvSpPr>
          <p:nvPr>
            <p:ph type="title"/>
          </p:nvPr>
        </p:nvSpPr>
        <p:spPr>
          <a:xfrm>
            <a:off x="1075264" y="357957"/>
            <a:ext cx="7713136" cy="540297"/>
          </a:xfrm>
          <a:prstGeom prst="rect">
            <a:avLst/>
          </a:prstGeom>
        </p:spPr>
        <p:txBody>
          <a:bodyPr vert="horz" lIns="91440" tIns="45720" rIns="91440" bIns="45720" rtlCol="0" anchor="ctr">
            <a:normAutofit/>
          </a:bodyPr>
          <a:lstStyle>
            <a:lvl1pPr algn="l">
              <a:defRPr sz="2400">
                <a:solidFill>
                  <a:schemeClr val="tx1"/>
                </a:solidFill>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2400" b="0" i="0" u="none" strike="noStrike" kern="0" cap="none" spc="0" normalizeH="0" baseline="0" noProof="0" dirty="0" smtClean="0">
                <a:ln>
                  <a:noFill/>
                </a:ln>
                <a:solidFill>
                  <a:sysClr val="windowText" lastClr="000000"/>
                </a:solidFill>
                <a:effectLst/>
                <a:uLnTx/>
                <a:uFillTx/>
              </a:rPr>
              <a:t>Mastertitelformat bearbeiten</a:t>
            </a:r>
            <a:endParaRPr kumimoji="0" lang="de-DE" sz="24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3163660252"/>
      </p:ext>
    </p:extLst>
  </p:cSld>
  <p:clrMapOvr>
    <a:masterClrMapping/>
  </p:clrMapOvr>
  <p:transition spd="slow">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p:spTree>
      <p:nvGrpSpPr>
        <p:cNvPr id="1" name=""/>
        <p:cNvGrpSpPr/>
        <p:nvPr/>
      </p:nvGrpSpPr>
      <p:grpSpPr>
        <a:xfrm>
          <a:off x="0" y="0"/>
          <a:ext cx="0" cy="0"/>
          <a:chOff x="0" y="0"/>
          <a:chExt cx="0" cy="0"/>
        </a:xfrm>
      </p:grpSpPr>
      <p:sp>
        <p:nvSpPr>
          <p:cNvPr id="4" name="Textplatzhalter 2"/>
          <p:cNvSpPr>
            <a:spLocks noGrp="1"/>
          </p:cNvSpPr>
          <p:nvPr>
            <p:ph type="body" sz="quarter" idx="13" hasCustomPrompt="1"/>
          </p:nvPr>
        </p:nvSpPr>
        <p:spPr>
          <a:xfrm>
            <a:off x="509733" y="1302508"/>
            <a:ext cx="8244800" cy="4316076"/>
          </a:xfrm>
          <a:prstGeom prst="rect">
            <a:avLst/>
          </a:prstGeom>
        </p:spPr>
        <p:txBody>
          <a:bodyPr/>
          <a:lstStyle>
            <a:lvl1pPr marL="342900" indent="-342900">
              <a:buClr>
                <a:srgbClr val="E64415"/>
              </a:buClr>
              <a:buFont typeface="Wingdings" pitchFamily="2" charset="2"/>
              <a:buChar char="§"/>
              <a:defRPr sz="1800"/>
            </a:lvl1pPr>
          </a:lstStyle>
          <a:p>
            <a:pPr marL="0" marR="0" lvl="0" indent="0" defTabSz="914400" eaLnBrk="1" fontAlgn="auto" latinLnBrk="0" hangingPunct="1">
              <a:lnSpc>
                <a:spcPct val="100000"/>
              </a:lnSpc>
              <a:spcBef>
                <a:spcPts val="0"/>
              </a:spcBef>
              <a:spcAft>
                <a:spcPts val="0"/>
              </a:spcAft>
              <a:buClrTx/>
              <a:buSzTx/>
              <a:tabLst/>
              <a:defRPr/>
            </a:pPr>
            <a:r>
              <a:rPr kumimoji="0" lang="de-DE" sz="1800" b="0" i="0" u="none" strike="noStrike" kern="0" cap="none" spc="0" normalizeH="0" baseline="0" noProof="0" dirty="0" smtClean="0">
                <a:ln>
                  <a:noFill/>
                </a:ln>
                <a:solidFill>
                  <a:sysClr val="windowText" lastClr="000000"/>
                </a:solidFill>
                <a:effectLst/>
                <a:uLnTx/>
                <a:uFillTx/>
              </a:rPr>
              <a:t>Hier steht Dein Text. Aufgrund des begrenzten Platzes sollten hier Aufzählungszeichen verwendet werden. Copytext in der Hausschrift Arial, 18 pt</a:t>
            </a:r>
          </a:p>
          <a:p>
            <a:pPr marL="0" marR="0" lvl="0" indent="0" defTabSz="914400" eaLnBrk="1" fontAlgn="auto" latinLnBrk="0" hangingPunct="1">
              <a:lnSpc>
                <a:spcPct val="100000"/>
              </a:lnSpc>
              <a:spcBef>
                <a:spcPts val="0"/>
              </a:spcBef>
              <a:spcAft>
                <a:spcPts val="0"/>
              </a:spcAft>
              <a:buClrTx/>
              <a:buSzTx/>
              <a:tabLst/>
              <a:defRPr/>
            </a:pPr>
            <a:endParaRPr kumimoji="0" lang="de-DE" sz="1800" b="0" i="0" u="none" strike="noStrike" kern="0" cap="none" spc="0" normalizeH="0" baseline="0" noProof="0" dirty="0" smtClean="0">
              <a:ln>
                <a:noFill/>
              </a:ln>
              <a:solidFill>
                <a:sysClr val="windowText" lastClr="000000"/>
              </a:solidFill>
              <a:effectLst/>
              <a:uLnTx/>
              <a:uFillTx/>
            </a:endParaRPr>
          </a:p>
          <a:p>
            <a:pPr marL="0" marR="0" lvl="0" indent="0" defTabSz="914400" eaLnBrk="1" fontAlgn="auto" latinLnBrk="0" hangingPunct="1">
              <a:lnSpc>
                <a:spcPct val="100000"/>
              </a:lnSpc>
              <a:spcBef>
                <a:spcPts val="0"/>
              </a:spcBef>
              <a:spcAft>
                <a:spcPts val="0"/>
              </a:spcAft>
              <a:buClrTx/>
              <a:buSzTx/>
              <a:tabLst/>
              <a:defRPr/>
            </a:pPr>
            <a:r>
              <a:rPr kumimoji="0" lang="de-DE" sz="1800" b="0" i="0" u="none" strike="noStrike" kern="0" cap="none" spc="0" normalizeH="0" baseline="0" noProof="0" dirty="0" smtClean="0">
                <a:ln>
                  <a:noFill/>
                </a:ln>
                <a:solidFill>
                  <a:sysClr val="windowText" lastClr="000000"/>
                </a:solidFill>
                <a:effectLst/>
                <a:uLnTx/>
                <a:uFillTx/>
              </a:rPr>
              <a:t>Bitte verwende eine ganze Leerzeile, das erhöht die Lesbarkeit. Hier steht Dein Text. Aufgrund des begrenzten Platzes sollten hier Aufzählungszeichen verwendet werden. Copytext in der Hausschrift Arial, 18 pt</a:t>
            </a:r>
          </a:p>
          <a:p>
            <a:pPr marL="0" marR="0" lvl="0" indent="0" defTabSz="914400" eaLnBrk="1" fontAlgn="auto" latinLnBrk="0" hangingPunct="1">
              <a:lnSpc>
                <a:spcPct val="100000"/>
              </a:lnSpc>
              <a:spcBef>
                <a:spcPts val="0"/>
              </a:spcBef>
              <a:spcAft>
                <a:spcPts val="0"/>
              </a:spcAft>
              <a:buClrTx/>
              <a:buSzTx/>
              <a:tabLst/>
              <a:defRPr/>
            </a:pPr>
            <a:endParaRPr kumimoji="0" lang="de-DE" sz="1800" b="0" i="0" u="none" strike="noStrike" kern="0" cap="none" spc="0" normalizeH="0" baseline="0" noProof="0" dirty="0" smtClean="0">
              <a:ln>
                <a:noFill/>
              </a:ln>
              <a:solidFill>
                <a:sysClr val="windowText" lastClr="000000"/>
              </a:solidFill>
              <a:effectLst/>
              <a:uLnTx/>
              <a:uFillTx/>
            </a:endParaRPr>
          </a:p>
          <a:p>
            <a:pPr marL="0" marR="0" lvl="0" indent="0" defTabSz="914400" eaLnBrk="1" fontAlgn="auto" latinLnBrk="0" hangingPunct="1">
              <a:lnSpc>
                <a:spcPct val="100000"/>
              </a:lnSpc>
              <a:spcBef>
                <a:spcPts val="0"/>
              </a:spcBef>
              <a:spcAft>
                <a:spcPts val="0"/>
              </a:spcAft>
              <a:buClrTx/>
              <a:buSzTx/>
              <a:tabLst/>
              <a:defRPr/>
            </a:pPr>
            <a:r>
              <a:rPr kumimoji="0" lang="de-DE" sz="1800" b="0" i="0" u="none" strike="noStrike" kern="0" cap="none" spc="0" normalizeH="0" baseline="0" noProof="0" dirty="0" smtClean="0">
                <a:ln>
                  <a:noFill/>
                </a:ln>
                <a:solidFill>
                  <a:sysClr val="windowText" lastClr="000000"/>
                </a:solidFill>
                <a:effectLst/>
                <a:uLnTx/>
                <a:uFillTx/>
              </a:rPr>
              <a:t>Hier steht Dein Text. Aufgrund des begrenzten Platzes sollten hier Aufzählungszeichen verwendet werden. Copytext in der Hausschrift Arial, 18 pt</a:t>
            </a:r>
          </a:p>
          <a:p>
            <a:pPr marL="0" marR="0" lvl="0" indent="0" defTabSz="914400" eaLnBrk="1" fontAlgn="auto" latinLnBrk="0" hangingPunct="1">
              <a:lnSpc>
                <a:spcPct val="100000"/>
              </a:lnSpc>
              <a:spcBef>
                <a:spcPts val="0"/>
              </a:spcBef>
              <a:spcAft>
                <a:spcPts val="0"/>
              </a:spcAft>
              <a:buClrTx/>
              <a:buSzTx/>
              <a:tabLst/>
              <a:defRPr/>
            </a:pPr>
            <a:endParaRPr kumimoji="0" lang="de-DE" sz="1800" b="0" i="0" u="none" strike="noStrike" kern="0" cap="none" spc="0" normalizeH="0" baseline="0" noProof="0" dirty="0">
              <a:ln>
                <a:noFill/>
              </a:ln>
              <a:solidFill>
                <a:sysClr val="windowText" lastClr="000000"/>
              </a:solidFill>
              <a:effectLst/>
              <a:uLnTx/>
              <a:uFillTx/>
            </a:endParaRPr>
          </a:p>
        </p:txBody>
      </p:sp>
      <p:pic>
        <p:nvPicPr>
          <p:cNvPr id="5" name="Bild 4" descr="COMLINE Signet_re.jp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418483" y="6212779"/>
            <a:ext cx="1330406" cy="450291"/>
          </a:xfrm>
          <a:prstGeom prst="rect">
            <a:avLst/>
          </a:prstGeom>
        </p:spPr>
      </p:pic>
      <p:sp>
        <p:nvSpPr>
          <p:cNvPr id="7" name="Titelplatzhalter 4"/>
          <p:cNvSpPr>
            <a:spLocks noGrp="1"/>
          </p:cNvSpPr>
          <p:nvPr>
            <p:ph type="title"/>
          </p:nvPr>
        </p:nvSpPr>
        <p:spPr>
          <a:xfrm>
            <a:off x="1075264" y="357957"/>
            <a:ext cx="7713136" cy="540297"/>
          </a:xfrm>
          <a:prstGeom prst="rect">
            <a:avLst/>
          </a:prstGeom>
        </p:spPr>
        <p:txBody>
          <a:bodyPr vert="horz" lIns="91440" tIns="45720" rIns="91440" bIns="45720" rtlCol="0" anchor="ctr">
            <a:normAutofit/>
          </a:bodyPr>
          <a:lstStyle>
            <a:lvl1pPr algn="l">
              <a:defRPr sz="2400">
                <a:solidFill>
                  <a:schemeClr val="tx1"/>
                </a:solidFill>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2400" b="0" i="0" u="none" strike="noStrike" kern="0" cap="none" spc="0" normalizeH="0" baseline="0" noProof="0" dirty="0" smtClean="0">
                <a:ln>
                  <a:noFill/>
                </a:ln>
                <a:solidFill>
                  <a:sysClr val="windowText" lastClr="000000"/>
                </a:solidFill>
                <a:effectLst/>
                <a:uLnTx/>
                <a:uFillTx/>
              </a:rPr>
              <a:t>Mastertitelformat bearbeiten</a:t>
            </a:r>
            <a:endParaRPr kumimoji="0" lang="de-DE" sz="24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1830233742"/>
      </p:ext>
    </p:extLst>
  </p:cSld>
  <p:clrMapOvr>
    <a:masterClrMapping/>
  </p:clrMapOvr>
  <p:transition spd="slow">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ild">
    <p:spTree>
      <p:nvGrpSpPr>
        <p:cNvPr id="1" name=""/>
        <p:cNvGrpSpPr/>
        <p:nvPr/>
      </p:nvGrpSpPr>
      <p:grpSpPr>
        <a:xfrm>
          <a:off x="0" y="0"/>
          <a:ext cx="0" cy="0"/>
          <a:chOff x="0" y="0"/>
          <a:chExt cx="0" cy="0"/>
        </a:xfrm>
      </p:grpSpPr>
      <p:sp>
        <p:nvSpPr>
          <p:cNvPr id="4" name="Bildplatzhalter 4"/>
          <p:cNvSpPr>
            <a:spLocks noGrp="1"/>
          </p:cNvSpPr>
          <p:nvPr>
            <p:ph type="pic" sz="quarter" idx="17"/>
          </p:nvPr>
        </p:nvSpPr>
        <p:spPr>
          <a:xfrm>
            <a:off x="579967" y="1285496"/>
            <a:ext cx="8140700" cy="3927150"/>
          </a:xfrm>
          <a:prstGeom prst="rect">
            <a:avLst/>
          </a:prstGeom>
        </p:spPr>
      </p:sp>
      <p:sp>
        <p:nvSpPr>
          <p:cNvPr id="6" name="Textplatzhalter 3"/>
          <p:cNvSpPr>
            <a:spLocks noGrp="1"/>
          </p:cNvSpPr>
          <p:nvPr>
            <p:ph type="body" sz="quarter" idx="16" hasCustomPrompt="1"/>
          </p:nvPr>
        </p:nvSpPr>
        <p:spPr>
          <a:xfrm>
            <a:off x="529165" y="5250746"/>
            <a:ext cx="8191501" cy="592666"/>
          </a:xfrm>
          <a:prstGeom prst="rect">
            <a:avLst/>
          </a:prstGeom>
        </p:spPr>
        <p:txBody>
          <a:bodyPr/>
          <a:lstStyle>
            <a:lvl1pPr>
              <a:defRPr sz="1400">
                <a:solidFill>
                  <a:srgbClr val="262626"/>
                </a:solidFill>
                <a:latin typeface="Arial"/>
                <a:cs typeface="Arial"/>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1800" b="0" i="0" u="none" strike="noStrike" kern="0" cap="none" spc="0" normalizeH="0" baseline="0" noProof="0" dirty="0" smtClean="0">
                <a:ln>
                  <a:noFill/>
                </a:ln>
                <a:solidFill>
                  <a:sysClr val="windowText" lastClr="000000"/>
                </a:solidFill>
                <a:effectLst/>
                <a:uLnTx/>
                <a:uFillTx/>
              </a:rPr>
              <a:t>Platz für eine Bildunterschrift. Text kann gelöscht werden. </a:t>
            </a:r>
          </a:p>
          <a:p>
            <a:pPr marL="0" marR="0" lvl="0" indent="0" defTabSz="914400" eaLnBrk="1" fontAlgn="auto" latinLnBrk="0" hangingPunct="1">
              <a:lnSpc>
                <a:spcPct val="100000"/>
              </a:lnSpc>
              <a:spcBef>
                <a:spcPts val="0"/>
              </a:spcBef>
              <a:spcAft>
                <a:spcPts val="0"/>
              </a:spcAft>
              <a:buClrTx/>
              <a:buSzTx/>
              <a:buFontTx/>
              <a:buNone/>
              <a:tabLst/>
              <a:defRPr/>
            </a:pPr>
            <a:r>
              <a:rPr kumimoji="0" lang="de-DE" sz="1800" b="0" i="0" u="none" strike="noStrike" kern="0" cap="none" spc="0" normalizeH="0" baseline="0" noProof="0" dirty="0" smtClean="0">
                <a:ln>
                  <a:noFill/>
                </a:ln>
                <a:solidFill>
                  <a:sysClr val="windowText" lastClr="000000"/>
                </a:solidFill>
                <a:effectLst/>
                <a:uLnTx/>
                <a:uFillTx/>
              </a:rPr>
              <a:t>Arial, 14pt.</a:t>
            </a:r>
          </a:p>
        </p:txBody>
      </p:sp>
      <p:pic>
        <p:nvPicPr>
          <p:cNvPr id="5" name="Bild 4" descr="COMLINE Signet_re.jp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418483" y="6212779"/>
            <a:ext cx="1330406" cy="450291"/>
          </a:xfrm>
          <a:prstGeom prst="rect">
            <a:avLst/>
          </a:prstGeom>
        </p:spPr>
      </p:pic>
      <p:sp>
        <p:nvSpPr>
          <p:cNvPr id="8" name="Titelplatzhalter 4"/>
          <p:cNvSpPr>
            <a:spLocks noGrp="1"/>
          </p:cNvSpPr>
          <p:nvPr>
            <p:ph type="title"/>
          </p:nvPr>
        </p:nvSpPr>
        <p:spPr>
          <a:xfrm>
            <a:off x="1075264" y="357957"/>
            <a:ext cx="7713136" cy="540297"/>
          </a:xfrm>
          <a:prstGeom prst="rect">
            <a:avLst/>
          </a:prstGeom>
        </p:spPr>
        <p:txBody>
          <a:bodyPr vert="horz" lIns="91440" tIns="45720" rIns="91440" bIns="45720" rtlCol="0" anchor="ctr">
            <a:normAutofit/>
          </a:bodyPr>
          <a:lstStyle>
            <a:lvl1pPr algn="l">
              <a:defRPr sz="2400">
                <a:solidFill>
                  <a:schemeClr val="tx1"/>
                </a:solidFill>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2400" b="0" i="0" u="none" strike="noStrike" kern="0" cap="none" spc="0" normalizeH="0" baseline="0" noProof="0" dirty="0" smtClean="0">
                <a:ln>
                  <a:noFill/>
                </a:ln>
                <a:solidFill>
                  <a:sysClr val="windowText" lastClr="000000"/>
                </a:solidFill>
                <a:effectLst/>
                <a:uLnTx/>
                <a:uFillTx/>
              </a:rPr>
              <a:t>Mastertitelformat bearbeiten</a:t>
            </a:r>
            <a:endParaRPr kumimoji="0" lang="de-DE" sz="24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803528425"/>
      </p:ext>
    </p:extLst>
  </p:cSld>
  <p:clrMapOvr>
    <a:masterClrMapping/>
  </p:clrMapOvr>
  <p:transition spd="slow">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324000" y="171600"/>
            <a:ext cx="8496000" cy="756000"/>
          </a:xfrm>
          <a:prstGeom prst="rect">
            <a:avLst/>
          </a:prstGeom>
        </p:spPr>
        <p:txBody>
          <a:bodyPr/>
          <a:lstStyle>
            <a:lvl1pPr>
              <a:defRPr/>
            </a:lvl1pPr>
          </a:lstStyle>
          <a:p>
            <a:r>
              <a:rPr lang="en-US" noProof="0" dirty="0" smtClean="0"/>
              <a:t>Insert page title</a:t>
            </a:r>
            <a:endParaRPr lang="de-DE" dirty="0"/>
          </a:p>
        </p:txBody>
      </p:sp>
    </p:spTree>
    <p:extLst>
      <p:ext uri="{BB962C8B-B14F-4D97-AF65-F5344CB8AC3E}">
        <p14:creationId xmlns:p14="http://schemas.microsoft.com/office/powerpoint/2010/main" val="22994943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00"/>
            <a:ext cx="8496000" cy="756000"/>
          </a:xfrm>
          <a:prstGeom prst="rect">
            <a:avLst/>
          </a:prstGeom>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0687"/>
            <a:ext cx="8494713" cy="4391026"/>
          </a:xfrm>
          <a:prstGeom prst="rect">
            <a:avLst/>
          </a:prstGeo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7550582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el">
    <p:spTree>
      <p:nvGrpSpPr>
        <p:cNvPr id="1" name=""/>
        <p:cNvGrpSpPr/>
        <p:nvPr/>
      </p:nvGrpSpPr>
      <p:grpSpPr>
        <a:xfrm>
          <a:off x="0" y="0"/>
          <a:ext cx="0" cy="0"/>
          <a:chOff x="0" y="0"/>
          <a:chExt cx="0" cy="0"/>
        </a:xfrm>
      </p:grpSpPr>
      <p:sp>
        <p:nvSpPr>
          <p:cNvPr id="2" name="Titelplatzhalter 4"/>
          <p:cNvSpPr>
            <a:spLocks noGrp="1"/>
          </p:cNvSpPr>
          <p:nvPr>
            <p:ph type="title"/>
          </p:nvPr>
        </p:nvSpPr>
        <p:spPr>
          <a:xfrm>
            <a:off x="1075264" y="357957"/>
            <a:ext cx="7713136" cy="540297"/>
          </a:xfrm>
          <a:prstGeom prst="rect">
            <a:avLst/>
          </a:prstGeom>
        </p:spPr>
        <p:txBody>
          <a:bodyPr vert="horz" lIns="91440" tIns="45720" rIns="91440" bIns="45720" rtlCol="0" anchor="ctr">
            <a:normAutofit/>
          </a:bodyPr>
          <a:lstStyle>
            <a:lvl1pPr>
              <a:defRPr sz="2400"/>
            </a:lvl1pPr>
          </a:lstStyle>
          <a:p>
            <a:r>
              <a:rPr lang="de-DE" dirty="0" smtClean="0"/>
              <a:t>Mastertitelformat bearbeiten</a:t>
            </a:r>
            <a:endParaRPr lang="de-DE" dirty="0"/>
          </a:p>
        </p:txBody>
      </p:sp>
      <p:cxnSp>
        <p:nvCxnSpPr>
          <p:cNvPr id="5" name="Gerade Verbindung 4"/>
          <p:cNvCxnSpPr/>
          <p:nvPr userDrawn="1"/>
        </p:nvCxnSpPr>
        <p:spPr>
          <a:xfrm rot="10800000">
            <a:off x="0" y="5958779"/>
            <a:ext cx="9144000"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 name="Gerade Verbindung 5"/>
          <p:cNvCxnSpPr/>
          <p:nvPr userDrawn="1"/>
        </p:nvCxnSpPr>
        <p:spPr>
          <a:xfrm rot="10800000">
            <a:off x="0" y="1141411"/>
            <a:ext cx="9144000"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pull/>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el+Signet">
    <p:spTree>
      <p:nvGrpSpPr>
        <p:cNvPr id="1" name=""/>
        <p:cNvGrpSpPr/>
        <p:nvPr/>
      </p:nvGrpSpPr>
      <p:grpSpPr>
        <a:xfrm>
          <a:off x="0" y="0"/>
          <a:ext cx="0" cy="0"/>
          <a:chOff x="0" y="0"/>
          <a:chExt cx="0" cy="0"/>
        </a:xfrm>
      </p:grpSpPr>
      <p:sp>
        <p:nvSpPr>
          <p:cNvPr id="3" name="Titelplatzhalter 4"/>
          <p:cNvSpPr>
            <a:spLocks noGrp="1"/>
          </p:cNvSpPr>
          <p:nvPr>
            <p:ph type="title"/>
          </p:nvPr>
        </p:nvSpPr>
        <p:spPr>
          <a:xfrm>
            <a:off x="1075264" y="357957"/>
            <a:ext cx="7713136" cy="540297"/>
          </a:xfrm>
          <a:prstGeom prst="rect">
            <a:avLst/>
          </a:prstGeom>
        </p:spPr>
        <p:txBody>
          <a:bodyPr vert="horz" lIns="91440" tIns="45720" rIns="91440" bIns="45720" rtlCol="0" anchor="ctr">
            <a:normAutofit/>
          </a:bodyPr>
          <a:lstStyle>
            <a:lvl1pPr>
              <a:defRPr sz="2400"/>
            </a:lvl1pPr>
          </a:lstStyle>
          <a:p>
            <a:r>
              <a:rPr lang="de-DE" dirty="0" smtClean="0"/>
              <a:t>Mastertitelformat bearbeiten</a:t>
            </a:r>
            <a:endParaRPr lang="de-DE" dirty="0"/>
          </a:p>
        </p:txBody>
      </p:sp>
      <p:pic>
        <p:nvPicPr>
          <p:cNvPr id="4" name="Bild 3" descr="COMLINE Signet_re.jp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418483" y="6212779"/>
            <a:ext cx="1330406" cy="450291"/>
          </a:xfrm>
          <a:prstGeom prst="rect">
            <a:avLst/>
          </a:prstGeom>
        </p:spPr>
      </p:pic>
      <p:cxnSp>
        <p:nvCxnSpPr>
          <p:cNvPr id="7" name="Gerade Verbindung 6"/>
          <p:cNvCxnSpPr/>
          <p:nvPr userDrawn="1"/>
        </p:nvCxnSpPr>
        <p:spPr>
          <a:xfrm rot="10800000">
            <a:off x="0" y="5958779"/>
            <a:ext cx="9144000"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Gerade Verbindung 8"/>
          <p:cNvCxnSpPr/>
          <p:nvPr userDrawn="1"/>
        </p:nvCxnSpPr>
        <p:spPr>
          <a:xfrm rot="10800000">
            <a:off x="0" y="1141411"/>
            <a:ext cx="9144000"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pull/>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image" Target="../media/image1.png"/><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theme" Target="../theme/theme2.xml"/><Relationship Id="rId5" Type="http://schemas.openxmlformats.org/officeDocument/2006/relationships/slideLayout" Target="../slideLayouts/slideLayout12.xml"/><Relationship Id="rId4"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2" descr="F:\Pfeil.png"/>
          <p:cNvPicPr>
            <a:picLocks noChangeAspect="1" noChangeArrowheads="1"/>
          </p:cNvPicPr>
          <p:nvPr userDrawn="1"/>
        </p:nvPicPr>
        <p:blipFill>
          <a:blip r:embed="rId9" cstate="email">
            <a:extLst>
              <a:ext uri="{28A0092B-C50C-407E-A947-70E740481C1C}">
                <a14:useLocalDpi xmlns:a14="http://schemas.microsoft.com/office/drawing/2010/main"/>
              </a:ext>
            </a:extLst>
          </a:blip>
          <a:stretch>
            <a:fillRect/>
          </a:stretch>
        </p:blipFill>
        <p:spPr bwMode="auto">
          <a:xfrm>
            <a:off x="615876" y="551903"/>
            <a:ext cx="253696" cy="238319"/>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Lst>
  <p:transition spd="slow">
    <p:pull/>
  </p:transition>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pic>
        <p:nvPicPr>
          <p:cNvPr id="10" name="Picture 2" descr="F:\Pfeil.png"/>
          <p:cNvPicPr>
            <a:picLocks noChangeAspect="1" noChangeArrowheads="1"/>
          </p:cNvPicPr>
          <p:nvPr userDrawn="1"/>
        </p:nvPicPr>
        <p:blipFill>
          <a:blip r:embed="rId7" cstate="email">
            <a:extLst>
              <a:ext uri="{28A0092B-C50C-407E-A947-70E740481C1C}">
                <a14:useLocalDpi xmlns:a14="http://schemas.microsoft.com/office/drawing/2010/main"/>
              </a:ext>
            </a:extLst>
          </a:blip>
          <a:stretch>
            <a:fillRect/>
          </a:stretch>
        </p:blipFill>
        <p:spPr bwMode="auto">
          <a:xfrm>
            <a:off x="615876" y="551903"/>
            <a:ext cx="253696" cy="238319"/>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72" r:id="rId1"/>
    <p:sldLayoutId id="2147483740" r:id="rId2"/>
    <p:sldLayoutId id="2147483734" r:id="rId3"/>
    <p:sldLayoutId id="2147483737" r:id="rId4"/>
    <p:sldLayoutId id="2147483738" r:id="rId5"/>
  </p:sldLayoutIdLst>
  <p:transition spd="slow">
    <p:pull/>
  </p:transition>
  <p:timing>
    <p:tnLst>
      <p:par>
        <p:cTn id="1" dur="indefinite" restart="never" nodeType="tmRoot"/>
      </p:par>
    </p:tnLst>
  </p:timing>
  <p:hf hdr="0" ftr="0"/>
  <p:txStyles>
    <p:titleStyle>
      <a:lvl1pPr algn="l" defTabSz="457200" rtl="0" eaLnBrk="1" latinLnBrk="0" hangingPunct="1">
        <a:spcBef>
          <a:spcPct val="0"/>
        </a:spcBef>
        <a:buNone/>
        <a:defRPr sz="2400" b="0" i="0" kern="1200">
          <a:solidFill>
            <a:srgbClr val="262626"/>
          </a:solidFill>
          <a:latin typeface=""/>
          <a:ea typeface="+mj-ea"/>
          <a:cs typeface="RotisSansSerif Light"/>
        </a:defRPr>
      </a:lvl1pPr>
    </p:titleStyle>
    <p:bodyStyle>
      <a:lvl1pPr marL="342900" indent="-342900" algn="l" defTabSz="457200" rtl="0" eaLnBrk="1" latinLnBrk="0" hangingPunct="1">
        <a:spcBef>
          <a:spcPct val="20000"/>
        </a:spcBef>
        <a:buFont typeface="Arial"/>
        <a:buChar char="•"/>
        <a:defRPr sz="3200" b="0" i="0" kern="1200">
          <a:solidFill>
            <a:schemeClr val="tx1"/>
          </a:solidFill>
          <a:latin typeface="RotisSansSerif Light"/>
          <a:ea typeface="+mn-ea"/>
          <a:cs typeface="RotisSansSerif Light"/>
        </a:defRPr>
      </a:lvl1pPr>
      <a:lvl2pPr marL="742950" indent="-285750" algn="l" defTabSz="457200" rtl="0" eaLnBrk="1" latinLnBrk="0" hangingPunct="1">
        <a:spcBef>
          <a:spcPct val="20000"/>
        </a:spcBef>
        <a:buFont typeface="Arial"/>
        <a:buChar char="–"/>
        <a:defRPr sz="2800" b="0" i="0" kern="1200">
          <a:solidFill>
            <a:schemeClr val="tx1"/>
          </a:solidFill>
          <a:latin typeface="RotisSansSerif Light"/>
          <a:ea typeface="+mn-ea"/>
          <a:cs typeface="RotisSansSerif Light"/>
        </a:defRPr>
      </a:lvl2pPr>
      <a:lvl3pPr marL="1143000" indent="-228600" algn="l" defTabSz="457200" rtl="0" eaLnBrk="1" latinLnBrk="0" hangingPunct="1">
        <a:spcBef>
          <a:spcPct val="20000"/>
        </a:spcBef>
        <a:buFont typeface="Arial"/>
        <a:buChar char="•"/>
        <a:defRPr sz="2400" b="0" i="0" kern="1200">
          <a:solidFill>
            <a:schemeClr val="tx1"/>
          </a:solidFill>
          <a:latin typeface="RotisSansSerif Light"/>
          <a:ea typeface="+mn-ea"/>
          <a:cs typeface="RotisSansSerif Light"/>
        </a:defRPr>
      </a:lvl3pPr>
      <a:lvl4pPr marL="1600200" indent="-228600" algn="l" defTabSz="457200" rtl="0" eaLnBrk="1" latinLnBrk="0" hangingPunct="1">
        <a:spcBef>
          <a:spcPct val="20000"/>
        </a:spcBef>
        <a:buFont typeface="Arial"/>
        <a:buChar char="–"/>
        <a:defRPr sz="2000" b="0" i="0" kern="1200">
          <a:solidFill>
            <a:schemeClr val="tx1"/>
          </a:solidFill>
          <a:latin typeface="RotisSansSerif Light"/>
          <a:ea typeface="+mn-ea"/>
          <a:cs typeface="RotisSansSerif Light"/>
        </a:defRPr>
      </a:lvl4pPr>
      <a:lvl5pPr marL="2057400" indent="-228600" algn="l" defTabSz="457200" rtl="0" eaLnBrk="1" latinLnBrk="0" hangingPunct="1">
        <a:spcBef>
          <a:spcPct val="20000"/>
        </a:spcBef>
        <a:buFont typeface="Arial"/>
        <a:buChar char="»"/>
        <a:defRPr sz="2000" b="0" i="0" kern="1200">
          <a:solidFill>
            <a:schemeClr val="tx1"/>
          </a:solidFill>
          <a:latin typeface="RotisSansSerif Light"/>
          <a:ea typeface="+mn-ea"/>
          <a:cs typeface="RotisSansSerif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feld 4"/>
          <p:cNvSpPr txBox="1"/>
          <p:nvPr/>
        </p:nvSpPr>
        <p:spPr>
          <a:xfrm>
            <a:off x="508357" y="4212838"/>
            <a:ext cx="3928038" cy="707886"/>
          </a:xfrm>
          <a:prstGeom prst="rect">
            <a:avLst/>
          </a:prstGeom>
          <a:noFill/>
        </p:spPr>
        <p:txBody>
          <a:bodyPr wrap="square" rtlCol="0">
            <a:spAutoFit/>
          </a:bodyPr>
          <a:lstStyle/>
          <a:p>
            <a:r>
              <a:rPr lang="de-DE" sz="2000" b="1" dirty="0" smtClean="0">
                <a:solidFill>
                  <a:srgbClr val="262626"/>
                </a:solidFill>
              </a:rPr>
              <a:t>Fragen zur Einführung mobiler Anwendungen</a:t>
            </a:r>
          </a:p>
        </p:txBody>
      </p:sp>
      <p:pic>
        <p:nvPicPr>
          <p:cNvPr id="6" name="Grafik 1"/>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2496" y="1313104"/>
            <a:ext cx="5702496" cy="2689207"/>
          </a:xfrm>
          <a:prstGeom prst="rect">
            <a:avLst/>
          </a:prstGeom>
        </p:spPr>
      </p:pic>
      <p:sp>
        <p:nvSpPr>
          <p:cNvPr id="12" name="Titel 11"/>
          <p:cNvSpPr>
            <a:spLocks noGrp="1"/>
          </p:cNvSpPr>
          <p:nvPr>
            <p:ph type="title"/>
          </p:nvPr>
        </p:nvSpPr>
        <p:spPr>
          <a:prstGeom prst="rect">
            <a:avLst/>
          </a:prstGeom>
        </p:spPr>
        <p:txBody>
          <a:bodyPr/>
          <a:lstStyle/>
          <a:p>
            <a:r>
              <a:rPr lang="de-DE" dirty="0" smtClean="0"/>
              <a:t>Die COMLINE AG präsentiert</a:t>
            </a:r>
            <a:endParaRPr lang="de-DE" dirty="0"/>
          </a:p>
        </p:txBody>
      </p:sp>
      <p:sp>
        <p:nvSpPr>
          <p:cNvPr id="3" name="Textfeld 2"/>
          <p:cNvSpPr txBox="1"/>
          <p:nvPr/>
        </p:nvSpPr>
        <p:spPr>
          <a:xfrm>
            <a:off x="477974" y="5879072"/>
            <a:ext cx="1236912" cy="369332"/>
          </a:xfrm>
          <a:prstGeom prst="rect">
            <a:avLst/>
          </a:prstGeom>
          <a:noFill/>
        </p:spPr>
        <p:txBody>
          <a:bodyPr wrap="none" rtlCol="0">
            <a:spAutoFit/>
          </a:bodyPr>
          <a:lstStyle/>
          <a:p>
            <a:r>
              <a:rPr lang="de-DE" dirty="0" smtClean="0"/>
              <a:t>April 2013</a:t>
            </a:r>
            <a:endParaRPr lang="de-DE" dirty="0"/>
          </a:p>
        </p:txBody>
      </p:sp>
    </p:spTree>
    <p:extLst>
      <p:ext uri="{BB962C8B-B14F-4D97-AF65-F5344CB8AC3E}">
        <p14:creationId xmlns:p14="http://schemas.microsoft.com/office/powerpoint/2010/main" val="449933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3"/>
          </p:nvPr>
        </p:nvSpPr>
        <p:spPr/>
        <p:txBody>
          <a:bodyPr/>
          <a:lstStyle/>
          <a:p>
            <a:pPr marL="0" indent="0">
              <a:buNone/>
            </a:pPr>
            <a:r>
              <a:rPr lang="de-DE" dirty="0" smtClean="0"/>
              <a:t>Problemstellung:</a:t>
            </a:r>
          </a:p>
          <a:p>
            <a:r>
              <a:rPr lang="de-DE" dirty="0" smtClean="0"/>
              <a:t>Lebenszyklus der Endgeräte sehr kurz</a:t>
            </a:r>
            <a:br>
              <a:rPr lang="de-DE" dirty="0" smtClean="0"/>
            </a:br>
            <a:r>
              <a:rPr lang="de-DE" dirty="0" smtClean="0">
                <a:sym typeface="Wingdings" pitchFamily="2" charset="2"/>
              </a:rPr>
              <a:t> Änderung des Betriebssystems (z.B. </a:t>
            </a:r>
            <a:r>
              <a:rPr lang="de-DE" dirty="0" err="1" smtClean="0">
                <a:sym typeface="Wingdings" pitchFamily="2" charset="2"/>
              </a:rPr>
              <a:t>iPad</a:t>
            </a:r>
            <a:r>
              <a:rPr lang="de-DE" dirty="0" smtClean="0">
                <a:sym typeface="Wingdings" pitchFamily="2" charset="2"/>
              </a:rPr>
              <a:t> nach MS </a:t>
            </a:r>
            <a:r>
              <a:rPr lang="de-DE" dirty="0" err="1" smtClean="0">
                <a:sym typeface="Wingdings" pitchFamily="2" charset="2"/>
              </a:rPr>
              <a:t>Surface</a:t>
            </a:r>
            <a:r>
              <a:rPr lang="de-DE" dirty="0" smtClean="0">
                <a:sym typeface="Wingdings" pitchFamily="2" charset="2"/>
              </a:rPr>
              <a:t>)</a:t>
            </a:r>
            <a:br>
              <a:rPr lang="de-DE" dirty="0" smtClean="0">
                <a:sym typeface="Wingdings" pitchFamily="2" charset="2"/>
              </a:rPr>
            </a:br>
            <a:r>
              <a:rPr lang="de-DE" dirty="0" smtClean="0">
                <a:sym typeface="Wingdings" pitchFamily="2" charset="2"/>
              </a:rPr>
              <a:t> Änderung der Auflösung (z.B. iPhone nach </a:t>
            </a:r>
            <a:r>
              <a:rPr lang="de-DE" dirty="0" err="1" smtClean="0">
                <a:sym typeface="Wingdings" pitchFamily="2" charset="2"/>
              </a:rPr>
              <a:t>iPad</a:t>
            </a:r>
            <a:r>
              <a:rPr lang="de-DE" dirty="0" smtClean="0">
                <a:sym typeface="Wingdings" pitchFamily="2" charset="2"/>
              </a:rPr>
              <a:t>)</a:t>
            </a:r>
            <a:endParaRPr lang="de-DE" dirty="0" smtClean="0"/>
          </a:p>
          <a:p>
            <a:r>
              <a:rPr lang="de-DE" dirty="0" smtClean="0"/>
              <a:t>Verteilung der Anwendung</a:t>
            </a:r>
            <a:br>
              <a:rPr lang="de-DE" dirty="0" smtClean="0"/>
            </a:br>
            <a:r>
              <a:rPr lang="de-DE" dirty="0" smtClean="0">
                <a:sym typeface="Wingdings" pitchFamily="2" charset="2"/>
              </a:rPr>
              <a:t> technisch</a:t>
            </a:r>
            <a:br>
              <a:rPr lang="de-DE" dirty="0" smtClean="0">
                <a:sym typeface="Wingdings" pitchFamily="2" charset="2"/>
              </a:rPr>
            </a:br>
            <a:r>
              <a:rPr lang="de-DE" dirty="0" smtClean="0">
                <a:sym typeface="Wingdings" pitchFamily="2" charset="2"/>
              </a:rPr>
              <a:t> an Benutzergruppen außerhalb des Unternehmens</a:t>
            </a:r>
            <a:endParaRPr lang="de-DE" dirty="0" smtClean="0"/>
          </a:p>
          <a:p>
            <a:pPr marL="0" indent="0">
              <a:buNone/>
            </a:pPr>
            <a:endParaRPr lang="de-DE" dirty="0" smtClean="0"/>
          </a:p>
          <a:p>
            <a:pPr marL="0" indent="0">
              <a:buNone/>
            </a:pPr>
            <a:r>
              <a:rPr lang="de-DE" dirty="0" smtClean="0"/>
              <a:t>Fragestellungen:</a:t>
            </a:r>
            <a:endParaRPr lang="de-DE" dirty="0"/>
          </a:p>
          <a:p>
            <a:r>
              <a:rPr lang="de-DE" dirty="0" smtClean="0"/>
              <a:t>Läuft die Anwendung auf allen gängigen (mobilen) Betriebssystemen?</a:t>
            </a:r>
          </a:p>
          <a:p>
            <a:r>
              <a:rPr lang="de-DE" dirty="0" smtClean="0"/>
              <a:t>Lässt </a:t>
            </a:r>
            <a:r>
              <a:rPr lang="de-DE" dirty="0" smtClean="0"/>
              <a:t>sich die </a:t>
            </a:r>
            <a:r>
              <a:rPr lang="de-DE" dirty="0"/>
              <a:t>A</a:t>
            </a:r>
            <a:r>
              <a:rPr lang="de-DE" dirty="0" smtClean="0"/>
              <a:t>nwendung einfach auf neue Displaygrößen anpassen?</a:t>
            </a:r>
          </a:p>
          <a:p>
            <a:r>
              <a:rPr lang="de-DE" dirty="0" smtClean="0"/>
              <a:t>Ist die Anwendung auf allen mobilen Devices </a:t>
            </a:r>
            <a:r>
              <a:rPr lang="de-DE" dirty="0" err="1" smtClean="0"/>
              <a:t>performant</a:t>
            </a:r>
            <a:r>
              <a:rPr lang="de-DE" dirty="0" smtClean="0"/>
              <a:t>?</a:t>
            </a:r>
          </a:p>
        </p:txBody>
      </p:sp>
      <p:sp>
        <p:nvSpPr>
          <p:cNvPr id="3" name="Titel 2"/>
          <p:cNvSpPr>
            <a:spLocks noGrp="1"/>
          </p:cNvSpPr>
          <p:nvPr>
            <p:ph type="title"/>
          </p:nvPr>
        </p:nvSpPr>
        <p:spPr/>
        <p:txBody>
          <a:bodyPr>
            <a:normAutofit fontScale="90000"/>
          </a:bodyPr>
          <a:lstStyle/>
          <a:p>
            <a:r>
              <a:rPr lang="de-DE" dirty="0" smtClean="0"/>
              <a:t>Fragestellungen – Entwicklung mobiler Lösungen</a:t>
            </a:r>
            <a:br>
              <a:rPr lang="de-DE" dirty="0" smtClean="0"/>
            </a:br>
            <a:r>
              <a:rPr lang="de-DE" dirty="0" smtClean="0"/>
              <a:t>Unterstützung unterschiedlicher Endgeräte</a:t>
            </a:r>
            <a:endParaRPr lang="de-DE" dirty="0"/>
          </a:p>
        </p:txBody>
      </p:sp>
    </p:spTree>
    <p:extLst>
      <p:ext uri="{BB962C8B-B14F-4D97-AF65-F5344CB8AC3E}">
        <p14:creationId xmlns:p14="http://schemas.microsoft.com/office/powerpoint/2010/main" val="2279739019"/>
      </p:ext>
    </p:extLst>
  </p:cSld>
  <p:clrMapOvr>
    <a:masterClrMapping/>
  </p:clrMapOvr>
  <p:transition spd="slow">
    <p:pull/>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3"/>
          </p:nvPr>
        </p:nvSpPr>
        <p:spPr/>
        <p:txBody>
          <a:bodyPr/>
          <a:lstStyle/>
          <a:p>
            <a:pPr marL="0" indent="0">
              <a:buNone/>
            </a:pPr>
            <a:r>
              <a:rPr lang="de-DE" dirty="0" smtClean="0"/>
              <a:t>Problemstellung:</a:t>
            </a:r>
          </a:p>
          <a:p>
            <a:r>
              <a:rPr lang="de-DE" dirty="0" smtClean="0"/>
              <a:t>Leistungsumfang ändert sich</a:t>
            </a:r>
            <a:br>
              <a:rPr lang="de-DE" dirty="0" smtClean="0"/>
            </a:br>
            <a:r>
              <a:rPr lang="de-DE" dirty="0" smtClean="0">
                <a:sym typeface="Wingdings" pitchFamily="2" charset="2"/>
              </a:rPr>
              <a:t> neue Felder sollen angezeigt werden</a:t>
            </a:r>
            <a:br>
              <a:rPr lang="de-DE" dirty="0" smtClean="0">
                <a:sym typeface="Wingdings" pitchFamily="2" charset="2"/>
              </a:rPr>
            </a:br>
            <a:r>
              <a:rPr lang="de-DE" dirty="0" smtClean="0">
                <a:sym typeface="Wingdings" pitchFamily="2" charset="2"/>
              </a:rPr>
              <a:t> neue Ablauflogik in der Oberfläche</a:t>
            </a:r>
            <a:br>
              <a:rPr lang="de-DE" dirty="0" smtClean="0">
                <a:sym typeface="Wingdings" pitchFamily="2" charset="2"/>
              </a:rPr>
            </a:br>
            <a:r>
              <a:rPr lang="de-DE" dirty="0" smtClean="0">
                <a:sym typeface="Wingdings" pitchFamily="2" charset="2"/>
              </a:rPr>
              <a:t> zusätzliche Funktionen oder Ausgliederung / Ausblenden von Funktionen</a:t>
            </a:r>
            <a:br>
              <a:rPr lang="de-DE" dirty="0" smtClean="0">
                <a:sym typeface="Wingdings" pitchFamily="2" charset="2"/>
              </a:rPr>
            </a:br>
            <a:r>
              <a:rPr lang="de-DE" dirty="0" smtClean="0">
                <a:sym typeface="Wingdings" pitchFamily="2" charset="2"/>
              </a:rPr>
              <a:t> Modularisierung (ab wann mache ich eine zweite App, </a:t>
            </a:r>
            <a:r>
              <a:rPr lang="de-DE" dirty="0" err="1"/>
              <a:t>single</a:t>
            </a:r>
            <a:r>
              <a:rPr lang="de-DE" dirty="0"/>
              <a:t> vs. multiple Apps</a:t>
            </a:r>
            <a:r>
              <a:rPr lang="de-DE" dirty="0" smtClean="0">
                <a:sym typeface="Wingdings" pitchFamily="2" charset="2"/>
              </a:rPr>
              <a:t>)</a:t>
            </a:r>
            <a:r>
              <a:rPr lang="de-DE" dirty="0" smtClean="0"/>
              <a:t> </a:t>
            </a:r>
          </a:p>
          <a:p>
            <a:r>
              <a:rPr lang="de-DE" dirty="0" smtClean="0"/>
              <a:t>Berechtigungen</a:t>
            </a:r>
            <a:br>
              <a:rPr lang="de-DE" dirty="0" smtClean="0"/>
            </a:br>
            <a:endParaRPr lang="de-DE" dirty="0" smtClean="0"/>
          </a:p>
          <a:p>
            <a:pPr marL="0" indent="0">
              <a:buNone/>
            </a:pPr>
            <a:r>
              <a:rPr lang="de-DE" dirty="0" smtClean="0"/>
              <a:t>Fragestellungen:</a:t>
            </a:r>
            <a:endParaRPr lang="de-DE" dirty="0"/>
          </a:p>
          <a:p>
            <a:r>
              <a:rPr lang="de-DE" dirty="0" smtClean="0"/>
              <a:t>Können Änderungen ggfs. selbst eingebaut werden oder bin ich immer vom Anbieter abhängig?</a:t>
            </a:r>
          </a:p>
          <a:p>
            <a:r>
              <a:rPr lang="de-DE" dirty="0" smtClean="0"/>
              <a:t>Ist der Leistungsumfang perfekt auf meinen Mitarbeiter zugeschnitten?</a:t>
            </a:r>
          </a:p>
          <a:p>
            <a:r>
              <a:rPr lang="de-DE" dirty="0" smtClean="0"/>
              <a:t>Können Funktionen einfach dazu oder abgeschaltet werden, wenn sich der Aufgabenbereich des Mitarbeiters ändert? (</a:t>
            </a:r>
            <a:r>
              <a:rPr lang="de-DE" dirty="0" err="1" smtClean="0"/>
              <a:t>single</a:t>
            </a:r>
            <a:r>
              <a:rPr lang="de-DE" dirty="0" smtClean="0"/>
              <a:t> vs. </a:t>
            </a:r>
            <a:r>
              <a:rPr lang="de-DE" dirty="0"/>
              <a:t>m</a:t>
            </a:r>
            <a:r>
              <a:rPr lang="de-DE" dirty="0" smtClean="0"/>
              <a:t>ultiple Apps)</a:t>
            </a:r>
          </a:p>
        </p:txBody>
      </p:sp>
      <p:sp>
        <p:nvSpPr>
          <p:cNvPr id="3" name="Titel 2"/>
          <p:cNvSpPr>
            <a:spLocks noGrp="1"/>
          </p:cNvSpPr>
          <p:nvPr>
            <p:ph type="title"/>
          </p:nvPr>
        </p:nvSpPr>
        <p:spPr/>
        <p:txBody>
          <a:bodyPr>
            <a:normAutofit fontScale="90000"/>
          </a:bodyPr>
          <a:lstStyle/>
          <a:p>
            <a:r>
              <a:rPr lang="de-DE" dirty="0" smtClean="0"/>
              <a:t>Fragestellungen – Entwicklung mobiler Lösungen</a:t>
            </a:r>
            <a:br>
              <a:rPr lang="de-DE" dirty="0" smtClean="0"/>
            </a:br>
            <a:r>
              <a:rPr lang="de-DE" dirty="0" smtClean="0"/>
              <a:t>Anpassung der mobile App</a:t>
            </a:r>
            <a:endParaRPr lang="de-DE" dirty="0"/>
          </a:p>
        </p:txBody>
      </p:sp>
    </p:spTree>
    <p:extLst>
      <p:ext uri="{BB962C8B-B14F-4D97-AF65-F5344CB8AC3E}">
        <p14:creationId xmlns:p14="http://schemas.microsoft.com/office/powerpoint/2010/main" val="410916244"/>
      </p:ext>
    </p:extLst>
  </p:cSld>
  <p:clrMapOvr>
    <a:masterClrMapping/>
  </p:clrMapOvr>
  <p:transition spd="slow">
    <p:pull/>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3"/>
          </p:nvPr>
        </p:nvSpPr>
        <p:spPr/>
        <p:txBody>
          <a:bodyPr/>
          <a:lstStyle/>
          <a:p>
            <a:pPr marL="0" indent="0">
              <a:buNone/>
            </a:pPr>
            <a:r>
              <a:rPr lang="de-DE" dirty="0" smtClean="0"/>
              <a:t>Problemstellung:</a:t>
            </a:r>
          </a:p>
          <a:p>
            <a:r>
              <a:rPr lang="de-DE" dirty="0" smtClean="0"/>
              <a:t>Nutzung mobiler Anwendungen nicht immer kontrollierbar</a:t>
            </a:r>
            <a:br>
              <a:rPr lang="de-DE" dirty="0" smtClean="0"/>
            </a:br>
            <a:r>
              <a:rPr lang="de-DE" dirty="0" smtClean="0">
                <a:sym typeface="Wingdings" pitchFamily="2" charset="2"/>
              </a:rPr>
              <a:t> Berechtigungskonzepte müssen angepasst werden</a:t>
            </a:r>
            <a:br>
              <a:rPr lang="de-DE" dirty="0" smtClean="0">
                <a:sym typeface="Wingdings" pitchFamily="2" charset="2"/>
              </a:rPr>
            </a:br>
            <a:r>
              <a:rPr lang="de-DE" dirty="0" smtClean="0">
                <a:sym typeface="Wingdings" pitchFamily="2" charset="2"/>
              </a:rPr>
              <a:t> Daten auf dem Device müssen vor unbefugtem Zugriff geschützt werden</a:t>
            </a:r>
            <a:br>
              <a:rPr lang="de-DE" dirty="0" smtClean="0">
                <a:sym typeface="Wingdings" pitchFamily="2" charset="2"/>
              </a:rPr>
            </a:br>
            <a:r>
              <a:rPr lang="de-DE" dirty="0" smtClean="0">
                <a:sym typeface="Wingdings" pitchFamily="2" charset="2"/>
              </a:rPr>
              <a:t> Sicherheit der Daten „in Transit“ muss gewährleistet werden</a:t>
            </a:r>
            <a:endParaRPr lang="de-DE" dirty="0" smtClean="0"/>
          </a:p>
          <a:p>
            <a:pPr marL="0" indent="0">
              <a:buNone/>
            </a:pPr>
            <a:endParaRPr lang="de-DE" dirty="0" smtClean="0"/>
          </a:p>
          <a:p>
            <a:pPr marL="0" indent="0">
              <a:buNone/>
            </a:pPr>
            <a:r>
              <a:rPr lang="de-DE" dirty="0" smtClean="0"/>
              <a:t>Fragestellungen:</a:t>
            </a:r>
            <a:endParaRPr lang="de-DE" dirty="0"/>
          </a:p>
          <a:p>
            <a:r>
              <a:rPr lang="de-DE" dirty="0" smtClean="0"/>
              <a:t>Wie muss meine Anwendung aufgebaut sein, um im Kontext meiner etablierten Zugriffsmethoden genutzt werden zu können?</a:t>
            </a:r>
          </a:p>
          <a:p>
            <a:r>
              <a:rPr lang="de-DE" dirty="0" smtClean="0"/>
              <a:t>Wie kann ich beim Zugriff eines mobilen Benutzers einerseits den Komfort erhöhen, ohne andererseits gefährliche Sicherheitslücken in meine Backend-Systeme zu reißen?</a:t>
            </a:r>
          </a:p>
          <a:p>
            <a:r>
              <a:rPr lang="de-DE" dirty="0" smtClean="0"/>
              <a:t>Was mache ich wenn ein mobiles Gerät gestohlen wird – wie stelle ich sicher, dass nach einem Diebstahl keine sensiblen Daten auf dem Gerät verbleiben?</a:t>
            </a:r>
          </a:p>
          <a:p>
            <a:endParaRPr lang="de-DE" dirty="0" smtClean="0"/>
          </a:p>
        </p:txBody>
      </p:sp>
      <p:sp>
        <p:nvSpPr>
          <p:cNvPr id="3" name="Titel 2"/>
          <p:cNvSpPr>
            <a:spLocks noGrp="1"/>
          </p:cNvSpPr>
          <p:nvPr>
            <p:ph type="title"/>
          </p:nvPr>
        </p:nvSpPr>
        <p:spPr/>
        <p:txBody>
          <a:bodyPr>
            <a:normAutofit fontScale="90000"/>
          </a:bodyPr>
          <a:lstStyle/>
          <a:p>
            <a:r>
              <a:rPr lang="de-DE" dirty="0" smtClean="0"/>
              <a:t>Fragestellungen – Entwicklung mobiler Lösungen</a:t>
            </a:r>
            <a:br>
              <a:rPr lang="de-DE" dirty="0" smtClean="0"/>
            </a:br>
            <a:r>
              <a:rPr lang="de-DE" dirty="0" smtClean="0"/>
              <a:t>Sicherheit mobiler Geräte und Anwendungen</a:t>
            </a:r>
            <a:endParaRPr lang="de-DE" dirty="0"/>
          </a:p>
        </p:txBody>
      </p:sp>
    </p:spTree>
    <p:extLst>
      <p:ext uri="{BB962C8B-B14F-4D97-AF65-F5344CB8AC3E}">
        <p14:creationId xmlns:p14="http://schemas.microsoft.com/office/powerpoint/2010/main" val="435705852"/>
      </p:ext>
    </p:extLst>
  </p:cSld>
  <p:clrMapOvr>
    <a:masterClrMapping/>
  </p:clrMapOvr>
  <p:transition spd="slow">
    <p:pull/>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3"/>
          </p:nvPr>
        </p:nvSpPr>
        <p:spPr/>
        <p:txBody>
          <a:bodyPr/>
          <a:lstStyle/>
          <a:p>
            <a:pPr marL="0" indent="0">
              <a:buNone/>
            </a:pPr>
            <a:r>
              <a:rPr lang="de-DE" dirty="0" smtClean="0"/>
              <a:t>Problemstellung:</a:t>
            </a:r>
          </a:p>
          <a:p>
            <a:r>
              <a:rPr lang="de-DE" dirty="0" smtClean="0"/>
              <a:t>Backend-Systeme verändern sich</a:t>
            </a:r>
            <a:br>
              <a:rPr lang="de-DE" dirty="0" smtClean="0"/>
            </a:br>
            <a:r>
              <a:rPr lang="de-DE" dirty="0" smtClean="0">
                <a:sym typeface="Wingdings" pitchFamily="2" charset="2"/>
              </a:rPr>
              <a:t> Im Backend wird der Prozess neu designt</a:t>
            </a:r>
            <a:br>
              <a:rPr lang="de-DE" dirty="0" smtClean="0">
                <a:sym typeface="Wingdings" pitchFamily="2" charset="2"/>
              </a:rPr>
            </a:br>
            <a:r>
              <a:rPr lang="de-DE" dirty="0" smtClean="0">
                <a:sym typeface="Wingdings" pitchFamily="2" charset="2"/>
              </a:rPr>
              <a:t> Der Prozess oder Teile werden in ein neues/anderes System überführt</a:t>
            </a:r>
          </a:p>
          <a:p>
            <a:r>
              <a:rPr lang="de-DE" dirty="0" smtClean="0"/>
              <a:t>Der </a:t>
            </a:r>
            <a:r>
              <a:rPr lang="de-DE" dirty="0"/>
              <a:t>Prozess ändert sich</a:t>
            </a:r>
            <a:br>
              <a:rPr lang="de-DE" dirty="0"/>
            </a:br>
            <a:r>
              <a:rPr lang="de-DE" dirty="0" smtClean="0">
                <a:sym typeface="Wingdings" pitchFamily="2" charset="2"/>
              </a:rPr>
              <a:t> Einzelne Prozessschritte werden von anderen Abteilungen durchgeführt</a:t>
            </a:r>
            <a:br>
              <a:rPr lang="de-DE" dirty="0" smtClean="0">
                <a:sym typeface="Wingdings" pitchFamily="2" charset="2"/>
              </a:rPr>
            </a:br>
            <a:r>
              <a:rPr lang="de-DE" dirty="0" smtClean="0">
                <a:sym typeface="Wingdings" pitchFamily="2" charset="2"/>
              </a:rPr>
              <a:t> Prozessschritte müssen in eine andere Reihenfolge gebracht werden</a:t>
            </a:r>
            <a:endParaRPr lang="de-DE" dirty="0" smtClean="0"/>
          </a:p>
          <a:p>
            <a:r>
              <a:rPr lang="de-DE" dirty="0" smtClean="0"/>
              <a:t>Direkter Zugriff unerwünscht – siehe auch Sicherheit</a:t>
            </a:r>
          </a:p>
          <a:p>
            <a:pPr marL="0" indent="0">
              <a:buNone/>
            </a:pPr>
            <a:endParaRPr lang="de-DE" dirty="0" smtClean="0"/>
          </a:p>
          <a:p>
            <a:pPr marL="0" indent="0">
              <a:buNone/>
            </a:pPr>
            <a:r>
              <a:rPr lang="de-DE" dirty="0" smtClean="0"/>
              <a:t>Fragestellungen:</a:t>
            </a:r>
            <a:endParaRPr lang="de-DE" dirty="0"/>
          </a:p>
          <a:p>
            <a:r>
              <a:rPr lang="de-DE" dirty="0" smtClean="0"/>
              <a:t>Können Änderungen ggfs. selbst eingebaut werden oder bin ich immer vom Anbieter abhängig?</a:t>
            </a:r>
          </a:p>
          <a:p>
            <a:r>
              <a:rPr lang="de-DE" dirty="0" smtClean="0"/>
              <a:t>Ist die Anwendung so flexibel gehalten, dass ich einzelne Prozessschritte per </a:t>
            </a:r>
            <a:r>
              <a:rPr lang="de-DE" dirty="0" err="1" smtClean="0"/>
              <a:t>customizing</a:t>
            </a:r>
            <a:r>
              <a:rPr lang="de-DE" dirty="0" smtClean="0"/>
              <a:t> aus/einschalten kann?</a:t>
            </a:r>
          </a:p>
          <a:p>
            <a:r>
              <a:rPr lang="de-DE" dirty="0" smtClean="0"/>
              <a:t>Sind die Funktionen so gestaltet, dass ich für einzelne Schritte andere Endpunkte angeben kann?</a:t>
            </a:r>
          </a:p>
        </p:txBody>
      </p:sp>
      <p:sp>
        <p:nvSpPr>
          <p:cNvPr id="3" name="Titel 2"/>
          <p:cNvSpPr>
            <a:spLocks noGrp="1"/>
          </p:cNvSpPr>
          <p:nvPr>
            <p:ph type="title"/>
          </p:nvPr>
        </p:nvSpPr>
        <p:spPr/>
        <p:txBody>
          <a:bodyPr>
            <a:normAutofit fontScale="90000"/>
          </a:bodyPr>
          <a:lstStyle/>
          <a:p>
            <a:r>
              <a:rPr lang="de-DE" dirty="0" smtClean="0"/>
              <a:t>Fragestellungen – Entwicklung mobiler Lösungen</a:t>
            </a:r>
            <a:br>
              <a:rPr lang="de-DE" dirty="0" smtClean="0"/>
            </a:br>
            <a:r>
              <a:rPr lang="de-DE" dirty="0" smtClean="0"/>
              <a:t>Integration mit den </a:t>
            </a:r>
            <a:r>
              <a:rPr lang="de-DE" dirty="0" err="1" smtClean="0"/>
              <a:t>LoB</a:t>
            </a:r>
            <a:r>
              <a:rPr lang="de-DE" dirty="0" smtClean="0"/>
              <a:t> (Line of Business) Systemen</a:t>
            </a:r>
            <a:endParaRPr lang="de-DE" dirty="0"/>
          </a:p>
        </p:txBody>
      </p:sp>
    </p:spTree>
    <p:extLst>
      <p:ext uri="{BB962C8B-B14F-4D97-AF65-F5344CB8AC3E}">
        <p14:creationId xmlns:p14="http://schemas.microsoft.com/office/powerpoint/2010/main" val="1612027119"/>
      </p:ext>
    </p:extLst>
  </p:cSld>
  <p:clrMapOvr>
    <a:masterClrMapping/>
  </p:clrMapOvr>
  <p:transition spd="slow">
    <p:pull/>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Bildplatzhalter 5" descr="MobileLifecycleMgt.jpg"/>
          <p:cNvPicPr>
            <a:picLocks noGrp="1" noChangeAspect="1"/>
          </p:cNvPicPr>
          <p:nvPr>
            <p:ph type="pic" sz="quarter" idx="17"/>
          </p:nvPr>
        </p:nvPicPr>
        <p:blipFill rotWithShape="1">
          <a:blip r:embed="rId2" cstate="email">
            <a:extLst>
              <a:ext uri="{28A0092B-C50C-407E-A947-70E740481C1C}">
                <a14:useLocalDpi xmlns:a14="http://schemas.microsoft.com/office/drawing/2010/main"/>
              </a:ext>
            </a:extLst>
          </a:blip>
          <a:srcRect/>
          <a:stretch/>
        </p:blipFill>
        <p:spPr>
          <a:xfrm>
            <a:off x="735993" y="1285495"/>
            <a:ext cx="7749581" cy="4789753"/>
          </a:xfrm>
        </p:spPr>
      </p:pic>
      <p:sp>
        <p:nvSpPr>
          <p:cNvPr id="3" name="Titel 2"/>
          <p:cNvSpPr>
            <a:spLocks noGrp="1"/>
          </p:cNvSpPr>
          <p:nvPr>
            <p:ph type="title"/>
          </p:nvPr>
        </p:nvSpPr>
        <p:spPr/>
        <p:txBody>
          <a:bodyPr/>
          <a:lstStyle/>
          <a:p>
            <a:r>
              <a:rPr lang="de-DE" dirty="0" err="1" smtClean="0"/>
              <a:t>Lifecycle</a:t>
            </a:r>
            <a:r>
              <a:rPr lang="de-DE" dirty="0" smtClean="0"/>
              <a:t> mobiler Anwendungen</a:t>
            </a:r>
            <a:endParaRPr lang="de-DE" dirty="0"/>
          </a:p>
        </p:txBody>
      </p:sp>
    </p:spTree>
    <p:extLst>
      <p:ext uri="{BB962C8B-B14F-4D97-AF65-F5344CB8AC3E}">
        <p14:creationId xmlns:p14="http://schemas.microsoft.com/office/powerpoint/2010/main" val="647291994"/>
      </p:ext>
    </p:extLst>
  </p:cSld>
  <p:clrMapOvr>
    <a:masterClrMapping/>
  </p:clrMapOvr>
  <p:transition spd="slow">
    <p:pull/>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platzhalter 5"/>
          <p:cNvSpPr>
            <a:spLocks noGrp="1"/>
          </p:cNvSpPr>
          <p:nvPr>
            <p:ph type="body" sz="quarter" idx="13"/>
          </p:nvPr>
        </p:nvSpPr>
        <p:spPr/>
        <p:txBody>
          <a:bodyPr/>
          <a:lstStyle/>
          <a:p>
            <a:pPr marL="0" indent="0">
              <a:buNone/>
            </a:pPr>
            <a:r>
              <a:rPr lang="de-DE" dirty="0" smtClean="0"/>
              <a:t>Mobile Apps unterliegen, genauso wie normale Anwendungen auch, einem Lebenszyklus:</a:t>
            </a:r>
          </a:p>
          <a:p>
            <a:r>
              <a:rPr lang="de-DE" dirty="0" smtClean="0"/>
              <a:t>Sie müssen </a:t>
            </a:r>
            <a:r>
              <a:rPr lang="de-DE" dirty="0" err="1" smtClean="0"/>
              <a:t>designed</a:t>
            </a:r>
            <a:r>
              <a:rPr lang="de-DE" dirty="0" smtClean="0"/>
              <a:t> und entwickelt werden, dies potentiell, für jede Ziel-Plattform einzeln.</a:t>
            </a:r>
          </a:p>
          <a:p>
            <a:r>
              <a:rPr lang="de-DE" dirty="0" smtClean="0"/>
              <a:t>Intensive Tests, sowohl Blackbox, als auch von echten Nutzern müssen durchgeführt werden. Die Tests sollten dabei auch auf den entsprechenden Zielgeräten und Releases stattfinden. Virtualisierte Tests in einer emulierten Umgebung auf dem Entwickler-PC sind nicht ausreichend.</a:t>
            </a:r>
          </a:p>
          <a:p>
            <a:r>
              <a:rPr lang="de-DE" dirty="0" smtClean="0"/>
              <a:t>Sie müssen sicher auf die Zielgeräte </a:t>
            </a:r>
            <a:r>
              <a:rPr lang="de-DE" dirty="0" err="1" smtClean="0"/>
              <a:t>deployt</a:t>
            </a:r>
            <a:r>
              <a:rPr lang="de-DE" dirty="0" smtClean="0"/>
              <a:t> werden. Die Art des </a:t>
            </a:r>
            <a:r>
              <a:rPr lang="de-DE" dirty="0" err="1" smtClean="0"/>
              <a:t>Deployments</a:t>
            </a:r>
            <a:r>
              <a:rPr lang="de-DE" dirty="0" smtClean="0"/>
              <a:t> entscheidet sich vor allem anhand der avisierten Nutzergruppe.</a:t>
            </a:r>
          </a:p>
          <a:p>
            <a:r>
              <a:rPr lang="de-DE" dirty="0" smtClean="0"/>
              <a:t>Bei Fehlern, neuen Funktionen oder Design-Änderungen müssen neue Versionen aufgespielt werden – Alte Versionen müssen, je nach Typ des Updates, evtl. mit einem Hinweis deaktiviert werden.</a:t>
            </a:r>
          </a:p>
          <a:p>
            <a:r>
              <a:rPr lang="de-DE" dirty="0" smtClean="0"/>
              <a:t>Schlussendlich müssen sie, am Ende ihres Lebenszyklus, sicher wieder entfernt, oder zumindest deaktiviert und nicht mehr brauchbar gemacht werden.</a:t>
            </a:r>
            <a:endParaRPr lang="de-DE" dirty="0"/>
          </a:p>
        </p:txBody>
      </p:sp>
      <p:sp>
        <p:nvSpPr>
          <p:cNvPr id="5" name="Titel 4"/>
          <p:cNvSpPr>
            <a:spLocks noGrp="1"/>
          </p:cNvSpPr>
          <p:nvPr>
            <p:ph type="title"/>
          </p:nvPr>
        </p:nvSpPr>
        <p:spPr/>
        <p:txBody>
          <a:bodyPr/>
          <a:lstStyle/>
          <a:p>
            <a:r>
              <a:rPr lang="de-DE" dirty="0" smtClean="0"/>
              <a:t>Fragen im Zuge des </a:t>
            </a:r>
            <a:r>
              <a:rPr lang="de-DE" dirty="0" err="1" smtClean="0"/>
              <a:t>Livecycle</a:t>
            </a:r>
            <a:r>
              <a:rPr lang="de-DE" dirty="0" smtClean="0"/>
              <a:t> einer Anwendung</a:t>
            </a:r>
            <a:endParaRPr lang="de-DE" dirty="0"/>
          </a:p>
        </p:txBody>
      </p:sp>
    </p:spTree>
    <p:extLst>
      <p:ext uri="{BB962C8B-B14F-4D97-AF65-F5344CB8AC3E}">
        <p14:creationId xmlns:p14="http://schemas.microsoft.com/office/powerpoint/2010/main" val="513642619"/>
      </p:ext>
    </p:extLst>
  </p:cSld>
  <p:clrMapOvr>
    <a:masterClrMapping/>
  </p:clrMapOvr>
  <p:transition spd="slow">
    <p:pull/>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3"/>
          </p:nvPr>
        </p:nvSpPr>
        <p:spPr/>
        <p:txBody>
          <a:bodyPr/>
          <a:lstStyle/>
          <a:p>
            <a:r>
              <a:rPr lang="de-DE" dirty="0"/>
              <a:t>MDM sollte als ganzheitlicher Ansatz hin zu einer </a:t>
            </a:r>
            <a:r>
              <a:rPr lang="de-DE" b="1" dirty="0" smtClean="0">
                <a:solidFill>
                  <a:srgbClr val="E64415"/>
                </a:solidFill>
              </a:rPr>
              <a:t>B</a:t>
            </a:r>
            <a:r>
              <a:rPr lang="de-DE" dirty="0" smtClean="0"/>
              <a:t>ring </a:t>
            </a:r>
            <a:r>
              <a:rPr lang="de-DE" b="1" dirty="0" err="1">
                <a:solidFill>
                  <a:srgbClr val="FF3600"/>
                </a:solidFill>
              </a:rPr>
              <a:t>Y</a:t>
            </a:r>
            <a:r>
              <a:rPr lang="de-DE" dirty="0" err="1"/>
              <a:t>our</a:t>
            </a:r>
            <a:r>
              <a:rPr lang="de-DE" dirty="0"/>
              <a:t> </a:t>
            </a:r>
            <a:r>
              <a:rPr lang="de-DE" b="1" dirty="0" err="1">
                <a:solidFill>
                  <a:srgbClr val="FF3600"/>
                </a:solidFill>
              </a:rPr>
              <a:t>O</a:t>
            </a:r>
            <a:r>
              <a:rPr lang="de-DE" dirty="0" err="1"/>
              <a:t>wn</a:t>
            </a:r>
            <a:r>
              <a:rPr lang="de-DE" dirty="0"/>
              <a:t> </a:t>
            </a:r>
            <a:r>
              <a:rPr lang="de-DE" b="1" dirty="0">
                <a:solidFill>
                  <a:srgbClr val="FF3600"/>
                </a:solidFill>
              </a:rPr>
              <a:t>D</a:t>
            </a:r>
            <a:r>
              <a:rPr lang="de-DE" dirty="0"/>
              <a:t>evice </a:t>
            </a:r>
            <a:r>
              <a:rPr lang="de-DE" dirty="0" smtClean="0"/>
              <a:t>Strategie </a:t>
            </a:r>
            <a:r>
              <a:rPr lang="de-DE" dirty="0"/>
              <a:t>gesehen werden.</a:t>
            </a:r>
          </a:p>
          <a:p>
            <a:pPr marL="0" indent="0">
              <a:buNone/>
            </a:pPr>
            <a:endParaRPr lang="de-DE" dirty="0" smtClean="0"/>
          </a:p>
          <a:p>
            <a:r>
              <a:rPr lang="de-DE" dirty="0" smtClean="0"/>
              <a:t>Eine Vielzahl der mobilen Endgeräte in Unternehmen werden nicht von der internen IT bereitgestellt, sondern sind private Geräte. Trotzdem wollen und sollen die Mitarbeiter auf diesen Geräten auch Unternehmens-Prozesse bedienen.</a:t>
            </a:r>
          </a:p>
          <a:p>
            <a:endParaRPr lang="de-DE" dirty="0"/>
          </a:p>
          <a:p>
            <a:endParaRPr lang="de-DE" dirty="0"/>
          </a:p>
        </p:txBody>
      </p:sp>
      <p:sp>
        <p:nvSpPr>
          <p:cNvPr id="4" name="Textplatzhalter 3"/>
          <p:cNvSpPr>
            <a:spLocks noGrp="1"/>
          </p:cNvSpPr>
          <p:nvPr>
            <p:ph type="body" sz="quarter" idx="16"/>
          </p:nvPr>
        </p:nvSpPr>
        <p:spPr/>
        <p:txBody>
          <a:bodyPr/>
          <a:lstStyle/>
          <a:p>
            <a:pPr marL="0" indent="0">
              <a:buNone/>
            </a:pPr>
            <a:r>
              <a:rPr lang="de-DE" dirty="0" smtClean="0"/>
              <a:t>Eine Vielzahl unterschiedlichster Geräte muss mit Anwendungen bestückt werden</a:t>
            </a:r>
            <a:endParaRPr lang="de-DE" dirty="0"/>
          </a:p>
        </p:txBody>
      </p:sp>
      <p:pic>
        <p:nvPicPr>
          <p:cNvPr id="6" name="Bildplatzhalter 5" descr="7ec4544bcb6d216c5a524d069a899dbd_mobile_devices.jpeg"/>
          <p:cNvPicPr>
            <a:picLocks noGrp="1" noChangeAspect="1"/>
          </p:cNvPicPr>
          <p:nvPr>
            <p:ph type="pic" sz="quarter" idx="17"/>
          </p:nvPr>
        </p:nvPicPr>
        <p:blipFill>
          <a:blip r:embed="rId3" cstate="email">
            <a:extLst>
              <a:ext uri="{28A0092B-C50C-407E-A947-70E740481C1C}">
                <a14:useLocalDpi xmlns:a14="http://schemas.microsoft.com/office/drawing/2010/main"/>
              </a:ext>
            </a:extLst>
          </a:blip>
          <a:srcRect/>
          <a:stretch>
            <a:fillRect/>
          </a:stretch>
        </p:blipFill>
        <p:spPr/>
      </p:pic>
      <p:sp>
        <p:nvSpPr>
          <p:cNvPr id="2" name="Titel 1"/>
          <p:cNvSpPr>
            <a:spLocks noGrp="1"/>
          </p:cNvSpPr>
          <p:nvPr>
            <p:ph type="title"/>
          </p:nvPr>
        </p:nvSpPr>
        <p:spPr/>
        <p:txBody>
          <a:bodyPr/>
          <a:lstStyle/>
          <a:p>
            <a:r>
              <a:rPr lang="de-DE" dirty="0" smtClean="0"/>
              <a:t>Mobile Device Management </a:t>
            </a:r>
            <a:endParaRPr lang="de-DE" dirty="0"/>
          </a:p>
        </p:txBody>
      </p:sp>
      <p:sp>
        <p:nvSpPr>
          <p:cNvPr id="7" name="Textfeld 6"/>
          <p:cNvSpPr txBox="1"/>
          <p:nvPr/>
        </p:nvSpPr>
        <p:spPr>
          <a:xfrm>
            <a:off x="0" y="5467796"/>
            <a:ext cx="9143999" cy="369332"/>
          </a:xfrm>
          <a:prstGeom prst="rect">
            <a:avLst/>
          </a:prstGeom>
          <a:noFill/>
        </p:spPr>
        <p:txBody>
          <a:bodyPr wrap="square" rtlCol="0">
            <a:spAutoFit/>
          </a:bodyPr>
          <a:lstStyle/>
          <a:p>
            <a:pPr algn="ctr"/>
            <a:r>
              <a:rPr lang="de-DE" b="1" dirty="0" smtClean="0">
                <a:solidFill>
                  <a:schemeClr val="accent1"/>
                </a:solidFill>
              </a:rPr>
              <a:t>Frage: Wie etabliere ich mobile Anwendungen im Unternehmen?</a:t>
            </a:r>
            <a:endParaRPr lang="de-DE" b="1" dirty="0">
              <a:solidFill>
                <a:schemeClr val="accent1"/>
              </a:solidFill>
            </a:endParaRPr>
          </a:p>
        </p:txBody>
      </p:sp>
    </p:spTree>
    <p:extLst>
      <p:ext uri="{BB962C8B-B14F-4D97-AF65-F5344CB8AC3E}">
        <p14:creationId xmlns:p14="http://schemas.microsoft.com/office/powerpoint/2010/main" val="3488737718"/>
      </p:ext>
    </p:extLst>
  </p:cSld>
  <p:clrMapOvr>
    <a:masterClrMapping/>
  </p:clrMapOvr>
  <p:transition spd="slow">
    <p:pull/>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3"/>
          </p:nvPr>
        </p:nvSpPr>
        <p:spPr/>
        <p:txBody>
          <a:bodyPr/>
          <a:lstStyle/>
          <a:p>
            <a:r>
              <a:rPr lang="de-DE" dirty="0" smtClean="0"/>
              <a:t>Unterschiedliche Möglichkeiten existieren</a:t>
            </a:r>
          </a:p>
          <a:p>
            <a:pPr lvl="1"/>
            <a:r>
              <a:rPr lang="de-DE" sz="1400" dirty="0" smtClean="0"/>
              <a:t>Offizielle Stores (App-Stores der Geräte/Software-Hersteller)</a:t>
            </a:r>
          </a:p>
          <a:p>
            <a:pPr lvl="1"/>
            <a:r>
              <a:rPr lang="de-DE" sz="1400" dirty="0" smtClean="0"/>
              <a:t>In-House Store (dedizierter Store einzelner Systeme im eigene Haus)</a:t>
            </a:r>
          </a:p>
          <a:p>
            <a:pPr lvl="1"/>
            <a:r>
              <a:rPr lang="de-DE" sz="1400" dirty="0" err="1" smtClean="0">
                <a:solidFill>
                  <a:schemeClr val="accent6">
                    <a:lumMod val="75000"/>
                  </a:schemeClr>
                </a:solidFill>
              </a:rPr>
              <a:t>Deployment</a:t>
            </a:r>
            <a:r>
              <a:rPr lang="de-DE" sz="1400" dirty="0" smtClean="0">
                <a:solidFill>
                  <a:schemeClr val="accent6">
                    <a:lumMod val="75000"/>
                  </a:schemeClr>
                </a:solidFill>
              </a:rPr>
              <a:t> über einen lokalen PC an den die Geräte angeschlossen werden – nicht praktikabel</a:t>
            </a:r>
          </a:p>
          <a:p>
            <a:endParaRPr lang="de-DE" dirty="0" smtClean="0"/>
          </a:p>
          <a:p>
            <a:r>
              <a:rPr lang="de-DE" dirty="0" smtClean="0"/>
              <a:t>Wichtige Kriterien zur Entscheidungsfindung</a:t>
            </a:r>
            <a:endParaRPr lang="de-DE" dirty="0"/>
          </a:p>
          <a:p>
            <a:pPr lvl="1"/>
            <a:r>
              <a:rPr lang="de-DE" sz="1400" dirty="0" smtClean="0"/>
              <a:t>Benutzergruppe (In-House, also bekannt / Anonym aus dem Internet heraus) </a:t>
            </a:r>
            <a:endParaRPr lang="de-DE" sz="1400" dirty="0"/>
          </a:p>
          <a:p>
            <a:pPr lvl="1"/>
            <a:r>
              <a:rPr lang="de-DE" sz="1400" dirty="0" smtClean="0"/>
              <a:t>Häufigkeit des Updates der Anwendungen</a:t>
            </a:r>
          </a:p>
          <a:p>
            <a:pPr lvl="1"/>
            <a:r>
              <a:rPr lang="de-DE" sz="1400" dirty="0" smtClean="0"/>
              <a:t>Anzahl der bereitgestellten Anwendungen</a:t>
            </a:r>
          </a:p>
          <a:p>
            <a:pPr lvl="1"/>
            <a:r>
              <a:rPr lang="de-DE" sz="1400" dirty="0" smtClean="0"/>
              <a:t>Plattformen für die mobilen Anwendungen</a:t>
            </a:r>
          </a:p>
        </p:txBody>
      </p:sp>
      <p:sp>
        <p:nvSpPr>
          <p:cNvPr id="4" name="Textplatzhalter 3"/>
          <p:cNvSpPr>
            <a:spLocks noGrp="1"/>
          </p:cNvSpPr>
          <p:nvPr>
            <p:ph type="body" sz="quarter" idx="16"/>
          </p:nvPr>
        </p:nvSpPr>
        <p:spPr/>
        <p:txBody>
          <a:bodyPr/>
          <a:lstStyle/>
          <a:p>
            <a:pPr marL="0" indent="0">
              <a:buNone/>
            </a:pPr>
            <a:r>
              <a:rPr lang="de-DE" dirty="0" smtClean="0"/>
              <a:t>Wie kommen Ihre mobilen Anwendungen auf die Endgeräte?</a:t>
            </a:r>
            <a:endParaRPr lang="de-DE" dirty="0"/>
          </a:p>
        </p:txBody>
      </p:sp>
      <p:pic>
        <p:nvPicPr>
          <p:cNvPr id="6" name="Bildplatzhalter 5"/>
          <p:cNvPicPr>
            <a:picLocks noGrp="1" noChangeAspect="1"/>
          </p:cNvPicPr>
          <p:nvPr>
            <p:ph type="pic" sz="quarter" idx="17"/>
          </p:nvPr>
        </p:nvPicPr>
        <p:blipFill>
          <a:blip r:embed="rId2" cstate="email">
            <a:extLst>
              <a:ext uri="{28A0092B-C50C-407E-A947-70E740481C1C}">
                <a14:useLocalDpi xmlns:a14="http://schemas.microsoft.com/office/drawing/2010/main"/>
              </a:ext>
            </a:extLst>
          </a:blip>
          <a:srcRect/>
          <a:stretch>
            <a:fillRect/>
          </a:stretch>
        </p:blipFill>
        <p:spPr/>
      </p:pic>
      <p:sp>
        <p:nvSpPr>
          <p:cNvPr id="3" name="Titel 2"/>
          <p:cNvSpPr>
            <a:spLocks noGrp="1"/>
          </p:cNvSpPr>
          <p:nvPr>
            <p:ph type="title"/>
          </p:nvPr>
        </p:nvSpPr>
        <p:spPr/>
        <p:txBody>
          <a:bodyPr/>
          <a:lstStyle/>
          <a:p>
            <a:r>
              <a:rPr lang="de-DE" dirty="0" err="1" smtClean="0"/>
              <a:t>Deployment</a:t>
            </a:r>
            <a:r>
              <a:rPr lang="de-DE" dirty="0" smtClean="0"/>
              <a:t> von Anwendungen auf mobilen Geräten</a:t>
            </a:r>
            <a:endParaRPr lang="de-DE" dirty="0"/>
          </a:p>
        </p:txBody>
      </p:sp>
      <p:sp>
        <p:nvSpPr>
          <p:cNvPr id="7" name="Textfeld 6"/>
          <p:cNvSpPr txBox="1"/>
          <p:nvPr/>
        </p:nvSpPr>
        <p:spPr>
          <a:xfrm>
            <a:off x="0" y="5467796"/>
            <a:ext cx="9143999" cy="646331"/>
          </a:xfrm>
          <a:prstGeom prst="rect">
            <a:avLst/>
          </a:prstGeom>
          <a:noFill/>
        </p:spPr>
        <p:txBody>
          <a:bodyPr wrap="square" rtlCol="0">
            <a:spAutoFit/>
          </a:bodyPr>
          <a:lstStyle/>
          <a:p>
            <a:pPr algn="ctr"/>
            <a:r>
              <a:rPr lang="de-DE" b="1" dirty="0" smtClean="0">
                <a:solidFill>
                  <a:schemeClr val="accent1"/>
                </a:solidFill>
              </a:rPr>
              <a:t>Kernfrage: Sind alle Anwender in die Prozesse meiner Software-Paketierung-eingebunden?</a:t>
            </a:r>
            <a:endParaRPr lang="de-DE" b="1" dirty="0">
              <a:solidFill>
                <a:schemeClr val="accent1"/>
              </a:solidFill>
            </a:endParaRPr>
          </a:p>
        </p:txBody>
      </p:sp>
    </p:spTree>
    <p:extLst>
      <p:ext uri="{BB962C8B-B14F-4D97-AF65-F5344CB8AC3E}">
        <p14:creationId xmlns:p14="http://schemas.microsoft.com/office/powerpoint/2010/main" val="3587589313"/>
      </p:ext>
    </p:extLst>
  </p:cSld>
  <p:clrMapOvr>
    <a:masterClrMapping/>
  </p:clrMapOvr>
  <p:transition spd="slow">
    <p:pull/>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3"/>
          </p:nvPr>
        </p:nvSpPr>
        <p:spPr/>
        <p:txBody>
          <a:bodyPr/>
          <a:lstStyle/>
          <a:p>
            <a:r>
              <a:rPr lang="de-DE" dirty="0" smtClean="0"/>
              <a:t>Offizielle Stores</a:t>
            </a:r>
          </a:p>
          <a:p>
            <a:pPr lvl="1"/>
            <a:r>
              <a:rPr lang="de-DE" sz="1400" dirty="0" smtClean="0"/>
              <a:t>Sind die zu empfehlende Option, wenn die Anwender Ihrer Anwendung hauptsächlich Anonym aus dem Internet heraus auf die Anwendung zugreifen</a:t>
            </a:r>
          </a:p>
          <a:p>
            <a:pPr lvl="1"/>
            <a:r>
              <a:rPr lang="de-DE" sz="1400" dirty="0" smtClean="0"/>
              <a:t>Bieten die Möglichkeit eines ausgelagerten Billings der App</a:t>
            </a:r>
          </a:p>
          <a:p>
            <a:pPr lvl="1"/>
            <a:r>
              <a:rPr lang="de-DE" sz="1400" dirty="0" smtClean="0"/>
              <a:t>Haben einen teilweise recht langwierigen Bewilligungs-Prozess und </a:t>
            </a:r>
          </a:p>
          <a:p>
            <a:pPr lvl="1"/>
            <a:r>
              <a:rPr lang="de-DE" sz="1400" dirty="0" smtClean="0"/>
              <a:t>Apps könnten aufgrund von </a:t>
            </a:r>
            <a:r>
              <a:rPr lang="de-DE" sz="1400" dirty="0" err="1" smtClean="0"/>
              <a:t>Policy</a:t>
            </a:r>
            <a:r>
              <a:rPr lang="de-DE" sz="1400" dirty="0" smtClean="0"/>
              <a:t>-Verstößen vom Betreiber abgelehnt werden</a:t>
            </a:r>
          </a:p>
          <a:p>
            <a:pPr lvl="1"/>
            <a:r>
              <a:rPr lang="de-DE" sz="1400" dirty="0" smtClean="0"/>
              <a:t>Bei mehreren Plattformen muss die Anwendung für jede Plattform in einem anderen Store bereitgestellt werden</a:t>
            </a:r>
          </a:p>
          <a:p>
            <a:endParaRPr lang="de-DE" dirty="0" smtClean="0"/>
          </a:p>
          <a:p>
            <a:endParaRPr lang="de-DE" dirty="0"/>
          </a:p>
          <a:p>
            <a:endParaRPr lang="de-DE" dirty="0" smtClean="0"/>
          </a:p>
          <a:p>
            <a:r>
              <a:rPr lang="de-DE" dirty="0" smtClean="0"/>
              <a:t>Wichtige Kriterien zur Entscheidungsfindung</a:t>
            </a:r>
            <a:endParaRPr lang="de-DE" dirty="0"/>
          </a:p>
          <a:p>
            <a:pPr lvl="1">
              <a:tabLst>
                <a:tab pos="2959100" algn="l"/>
              </a:tabLst>
            </a:pPr>
            <a:r>
              <a:rPr lang="de-DE" sz="1400" dirty="0" smtClean="0"/>
              <a:t>Benutzergruppe	– Zwingend notwendig bei unbekannten Benutzern</a:t>
            </a:r>
            <a:endParaRPr lang="de-DE" sz="1400" dirty="0"/>
          </a:p>
          <a:p>
            <a:pPr lvl="1">
              <a:tabLst>
                <a:tab pos="2959100" algn="l"/>
              </a:tabLst>
            </a:pPr>
            <a:r>
              <a:rPr lang="de-DE" sz="1400" dirty="0" smtClean="0"/>
              <a:t>Update-Häufigkeit	</a:t>
            </a:r>
            <a:r>
              <a:rPr lang="de-DE" sz="1400" dirty="0"/>
              <a:t>– </a:t>
            </a:r>
            <a:r>
              <a:rPr lang="de-DE" sz="1400" dirty="0" smtClean="0"/>
              <a:t>Jedes Update muss erneut durch den Genehmigungsprozess</a:t>
            </a:r>
          </a:p>
          <a:p>
            <a:pPr lvl="1">
              <a:tabLst>
                <a:tab pos="2959100" algn="l"/>
              </a:tabLst>
            </a:pPr>
            <a:r>
              <a:rPr lang="de-DE" sz="1400" dirty="0" smtClean="0"/>
              <a:t>Anzahl der Anwendungen	</a:t>
            </a:r>
            <a:r>
              <a:rPr lang="de-DE" sz="1400" dirty="0"/>
              <a:t>– </a:t>
            </a:r>
            <a:r>
              <a:rPr lang="de-DE" sz="1400" dirty="0" smtClean="0"/>
              <a:t>Manche Stores erheben eine Gebühr</a:t>
            </a:r>
          </a:p>
          <a:p>
            <a:pPr lvl="1">
              <a:tabLst>
                <a:tab pos="2959100" algn="l"/>
              </a:tabLst>
            </a:pPr>
            <a:r>
              <a:rPr lang="de-DE" sz="1400" dirty="0" smtClean="0"/>
              <a:t>Plattformen	</a:t>
            </a:r>
            <a:r>
              <a:rPr lang="de-DE" sz="1400" dirty="0"/>
              <a:t>– </a:t>
            </a:r>
            <a:r>
              <a:rPr lang="de-DE" sz="1400" dirty="0" smtClean="0"/>
              <a:t>Jede Plattform hat ihren eigenen Store</a:t>
            </a:r>
          </a:p>
        </p:txBody>
      </p:sp>
      <p:sp>
        <p:nvSpPr>
          <p:cNvPr id="3" name="Titel 2"/>
          <p:cNvSpPr>
            <a:spLocks noGrp="1"/>
          </p:cNvSpPr>
          <p:nvPr>
            <p:ph type="title"/>
          </p:nvPr>
        </p:nvSpPr>
        <p:spPr/>
        <p:txBody>
          <a:bodyPr/>
          <a:lstStyle/>
          <a:p>
            <a:r>
              <a:rPr lang="de-DE" dirty="0" err="1" smtClean="0"/>
              <a:t>Deployment</a:t>
            </a:r>
            <a:r>
              <a:rPr lang="de-DE" dirty="0" smtClean="0"/>
              <a:t> von Anwendungen auf mobilen Geräten</a:t>
            </a:r>
            <a:endParaRPr lang="de-DE" dirty="0"/>
          </a:p>
        </p:txBody>
      </p:sp>
    </p:spTree>
    <p:extLst>
      <p:ext uri="{BB962C8B-B14F-4D97-AF65-F5344CB8AC3E}">
        <p14:creationId xmlns:p14="http://schemas.microsoft.com/office/powerpoint/2010/main" val="2521112498"/>
      </p:ext>
    </p:extLst>
  </p:cSld>
  <p:clrMapOvr>
    <a:masterClrMapping/>
  </p:clrMapOvr>
  <p:transition spd="slow">
    <p:pull/>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3"/>
          </p:nvPr>
        </p:nvSpPr>
        <p:spPr/>
        <p:txBody>
          <a:bodyPr/>
          <a:lstStyle/>
          <a:p>
            <a:r>
              <a:rPr lang="de-DE" dirty="0" smtClean="0"/>
              <a:t>In-House Store</a:t>
            </a:r>
          </a:p>
          <a:p>
            <a:pPr lvl="1"/>
            <a:r>
              <a:rPr lang="de-DE" sz="1400" dirty="0" smtClean="0"/>
              <a:t>Wenn ausschließlich bekannte, an das Unternehmen angegliederte Benutzer die Anwendung nutzen können auch In-house-Stores genutzt werden.</a:t>
            </a:r>
          </a:p>
          <a:p>
            <a:pPr lvl="1"/>
            <a:r>
              <a:rPr lang="de-DE" sz="1400" dirty="0" smtClean="0"/>
              <a:t>Update- und Release-Zyklen können selbst bestimmt werden</a:t>
            </a:r>
          </a:p>
          <a:p>
            <a:pPr lvl="1"/>
            <a:r>
              <a:rPr lang="de-DE" sz="1400" dirty="0" smtClean="0"/>
              <a:t>Eine Einbindung in die eigenen Entwicklungs-Prozesse ist nur hiermit möglich</a:t>
            </a:r>
          </a:p>
          <a:p>
            <a:pPr lvl="1"/>
            <a:r>
              <a:rPr lang="de-DE" sz="1400" dirty="0" smtClean="0"/>
              <a:t>Bei mehreren Plattformen muss die Anwendung für jede Plattform in einem anderen Store bereitgestellt werden</a:t>
            </a:r>
          </a:p>
          <a:p>
            <a:pPr lvl="1"/>
            <a:r>
              <a:rPr lang="de-DE" sz="1400" dirty="0" smtClean="0"/>
              <a:t>Die Stores müssen administriert werden und geeignete Sicherheitssysteme müssen eingeführt und etabliert werden, da die Stores (der Store) </a:t>
            </a:r>
            <a:r>
              <a:rPr lang="de-DE" sz="1400" dirty="0" err="1" smtClean="0"/>
              <a:t>natpürlich</a:t>
            </a:r>
            <a:r>
              <a:rPr lang="de-DE" sz="1400" dirty="0" smtClean="0"/>
              <a:t> aus dem Internet heraus erreichbar ist.</a:t>
            </a:r>
          </a:p>
          <a:p>
            <a:endParaRPr lang="de-DE" dirty="0"/>
          </a:p>
          <a:p>
            <a:endParaRPr lang="de-DE" dirty="0" smtClean="0"/>
          </a:p>
          <a:p>
            <a:r>
              <a:rPr lang="de-DE" dirty="0" smtClean="0"/>
              <a:t>Wichtige Kriterien zur Entscheidungsfindung</a:t>
            </a:r>
            <a:endParaRPr lang="de-DE" dirty="0"/>
          </a:p>
          <a:p>
            <a:pPr lvl="1">
              <a:tabLst>
                <a:tab pos="2959100" algn="l"/>
              </a:tabLst>
            </a:pPr>
            <a:r>
              <a:rPr lang="de-DE" sz="1400" dirty="0" smtClean="0"/>
              <a:t>Benutzergruppe	– Zwingend notwendig bei unbekannten Benutzern</a:t>
            </a:r>
            <a:endParaRPr lang="de-DE" sz="1400" dirty="0"/>
          </a:p>
          <a:p>
            <a:pPr lvl="1">
              <a:tabLst>
                <a:tab pos="2959100" algn="l"/>
              </a:tabLst>
            </a:pPr>
            <a:r>
              <a:rPr lang="de-DE" sz="1400" dirty="0" smtClean="0"/>
              <a:t>Update-Häufigkeit	</a:t>
            </a:r>
            <a:r>
              <a:rPr lang="de-DE" sz="1400" dirty="0"/>
              <a:t>– </a:t>
            </a:r>
            <a:r>
              <a:rPr lang="de-DE" sz="1400" dirty="0" smtClean="0"/>
              <a:t>Jedes Update muss erneut durch den Genehmigungsprozess</a:t>
            </a:r>
          </a:p>
          <a:p>
            <a:pPr lvl="1">
              <a:tabLst>
                <a:tab pos="2959100" algn="l"/>
              </a:tabLst>
            </a:pPr>
            <a:r>
              <a:rPr lang="de-DE" sz="1400" dirty="0" smtClean="0"/>
              <a:t>Anzahl der Anwendungen	</a:t>
            </a:r>
            <a:r>
              <a:rPr lang="de-DE" sz="1400" dirty="0"/>
              <a:t>– </a:t>
            </a:r>
            <a:r>
              <a:rPr lang="de-DE" sz="1400" dirty="0" smtClean="0"/>
              <a:t>Manche Stores erheben eine Gebühr</a:t>
            </a:r>
          </a:p>
          <a:p>
            <a:pPr lvl="1">
              <a:tabLst>
                <a:tab pos="2959100" algn="l"/>
              </a:tabLst>
            </a:pPr>
            <a:r>
              <a:rPr lang="de-DE" sz="1400" dirty="0" smtClean="0"/>
              <a:t>Plattformen	</a:t>
            </a:r>
            <a:r>
              <a:rPr lang="de-DE" sz="1400" dirty="0"/>
              <a:t>– </a:t>
            </a:r>
            <a:r>
              <a:rPr lang="de-DE" sz="1400" dirty="0" smtClean="0"/>
              <a:t>Jede Plattform hat ihren eigenen Store</a:t>
            </a:r>
          </a:p>
        </p:txBody>
      </p:sp>
      <p:sp>
        <p:nvSpPr>
          <p:cNvPr id="3" name="Titel 2"/>
          <p:cNvSpPr>
            <a:spLocks noGrp="1"/>
          </p:cNvSpPr>
          <p:nvPr>
            <p:ph type="title"/>
          </p:nvPr>
        </p:nvSpPr>
        <p:spPr/>
        <p:txBody>
          <a:bodyPr/>
          <a:lstStyle/>
          <a:p>
            <a:r>
              <a:rPr lang="de-DE" dirty="0" err="1" smtClean="0"/>
              <a:t>Deployment</a:t>
            </a:r>
            <a:r>
              <a:rPr lang="de-DE" dirty="0" smtClean="0"/>
              <a:t> von Anwendungen auf mobilen Geräten</a:t>
            </a:r>
            <a:endParaRPr lang="de-DE" dirty="0"/>
          </a:p>
        </p:txBody>
      </p:sp>
    </p:spTree>
    <p:extLst>
      <p:ext uri="{BB962C8B-B14F-4D97-AF65-F5344CB8AC3E}">
        <p14:creationId xmlns:p14="http://schemas.microsoft.com/office/powerpoint/2010/main" val="637398677"/>
      </p:ext>
    </p:extLst>
  </p:cSld>
  <p:clrMapOvr>
    <a:masterClrMapping/>
  </p:clrMapOvr>
  <p:transition spd="slow">
    <p:pull/>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3"/>
          </p:nvPr>
        </p:nvSpPr>
        <p:spPr/>
        <p:txBody>
          <a:bodyPr/>
          <a:lstStyle/>
          <a:p>
            <a:r>
              <a:rPr lang="de-DE" dirty="0" smtClean="0"/>
              <a:t>Mobile Anwendungen und Lösungen sind aus dem heutigen Geschäftsalltag nicht mehr wegzudenken.</a:t>
            </a:r>
          </a:p>
          <a:p>
            <a:endParaRPr lang="de-DE" dirty="0" smtClean="0"/>
          </a:p>
          <a:p>
            <a:r>
              <a:rPr lang="de-DE" dirty="0" smtClean="0"/>
              <a:t>Dabei erwarten mobile Anwender, </a:t>
            </a:r>
            <a:r>
              <a:rPr lang="de-DE" dirty="0"/>
              <a:t>dass ihre zentralen Geschäftssysteme mit ihren mobilen Geräten verbunden sind, wo immer sie sind, in Meetings, auf der Durchreise oder beim Mittagsessen. </a:t>
            </a:r>
            <a:endParaRPr lang="de-DE" dirty="0" smtClean="0"/>
          </a:p>
          <a:p>
            <a:endParaRPr lang="de-DE" dirty="0"/>
          </a:p>
          <a:p>
            <a:r>
              <a:rPr lang="de-DE" dirty="0" smtClean="0"/>
              <a:t>Unternehmen müssen ihre Benutzer </a:t>
            </a:r>
            <a:r>
              <a:rPr lang="de-DE" dirty="0"/>
              <a:t>mit der Möglichkeit ausstatten, die Produktivität unabhängig von ihrem physischen Standort und </a:t>
            </a:r>
            <a:r>
              <a:rPr lang="de-DE" dirty="0" smtClean="0"/>
              <a:t>dem genutzten Gerät, </a:t>
            </a:r>
            <a:r>
              <a:rPr lang="de-DE" dirty="0"/>
              <a:t>beizubehalten.</a:t>
            </a:r>
          </a:p>
          <a:p>
            <a:endParaRPr lang="de-DE" dirty="0"/>
          </a:p>
        </p:txBody>
      </p:sp>
      <p:sp>
        <p:nvSpPr>
          <p:cNvPr id="4" name="Textplatzhalter 3"/>
          <p:cNvSpPr>
            <a:spLocks noGrp="1"/>
          </p:cNvSpPr>
          <p:nvPr>
            <p:ph type="body" sz="quarter" idx="16"/>
          </p:nvPr>
        </p:nvSpPr>
        <p:spPr>
          <a:xfrm>
            <a:off x="393128" y="3584350"/>
            <a:ext cx="3350872" cy="1461209"/>
          </a:xfrm>
        </p:spPr>
        <p:txBody>
          <a:bodyPr/>
          <a:lstStyle/>
          <a:p>
            <a:pPr marL="0" indent="0" algn="ctr">
              <a:buNone/>
            </a:pPr>
            <a:r>
              <a:rPr lang="de-DE" dirty="0" err="1"/>
              <a:t>Any</a:t>
            </a:r>
            <a:r>
              <a:rPr lang="de-DE" dirty="0"/>
              <a:t> Information </a:t>
            </a:r>
            <a:r>
              <a:rPr lang="de-DE" dirty="0" err="1"/>
              <a:t>anytime</a:t>
            </a:r>
            <a:r>
              <a:rPr lang="de-DE" dirty="0"/>
              <a:t> </a:t>
            </a:r>
            <a:r>
              <a:rPr lang="de-DE" dirty="0" err="1"/>
              <a:t>at</a:t>
            </a:r>
            <a:r>
              <a:rPr lang="de-DE" dirty="0"/>
              <a:t> </a:t>
            </a:r>
            <a:r>
              <a:rPr lang="de-DE" dirty="0" err="1"/>
              <a:t>any</a:t>
            </a:r>
            <a:r>
              <a:rPr lang="de-DE" dirty="0"/>
              <a:t> </a:t>
            </a:r>
            <a:r>
              <a:rPr lang="de-DE" dirty="0" err="1"/>
              <a:t>place</a:t>
            </a:r>
            <a:endParaRPr lang="de-DE" dirty="0"/>
          </a:p>
        </p:txBody>
      </p:sp>
      <p:sp>
        <p:nvSpPr>
          <p:cNvPr id="2" name="Titel 1"/>
          <p:cNvSpPr>
            <a:spLocks noGrp="1"/>
          </p:cNvSpPr>
          <p:nvPr>
            <p:ph type="title"/>
          </p:nvPr>
        </p:nvSpPr>
        <p:spPr/>
        <p:txBody>
          <a:bodyPr/>
          <a:lstStyle/>
          <a:p>
            <a:r>
              <a:rPr lang="de-DE" dirty="0" smtClean="0"/>
              <a:t>Ausgangssituation</a:t>
            </a:r>
            <a:endParaRPr lang="de-DE" dirty="0"/>
          </a:p>
        </p:txBody>
      </p:sp>
      <p:pic>
        <p:nvPicPr>
          <p:cNvPr id="6" name="Bildplatzhalter 5" descr="Satellite.jpeg"/>
          <p:cNvPicPr>
            <a:picLocks noGrp="1" noChangeAspect="1"/>
          </p:cNvPicPr>
          <p:nvPr>
            <p:ph type="pic" sz="quarter" idx="17"/>
          </p:nvPr>
        </p:nvPicPr>
        <p:blipFill>
          <a:blip r:embed="rId3" cstate="email">
            <a:extLst>
              <a:ext uri="{28A0092B-C50C-407E-A947-70E740481C1C}">
                <a14:useLocalDpi xmlns:a14="http://schemas.microsoft.com/office/drawing/2010/main"/>
              </a:ext>
            </a:extLst>
          </a:blip>
          <a:srcRect t="-27410" b="-27410"/>
          <a:stretch>
            <a:fillRect/>
          </a:stretch>
        </p:blipFill>
        <p:spPr/>
      </p:pic>
    </p:spTree>
    <p:extLst>
      <p:ext uri="{BB962C8B-B14F-4D97-AF65-F5344CB8AC3E}">
        <p14:creationId xmlns:p14="http://schemas.microsoft.com/office/powerpoint/2010/main" val="2802348159"/>
      </p:ext>
    </p:extLst>
  </p:cSld>
  <p:clrMapOvr>
    <a:masterClrMapping/>
  </p:clrMapOvr>
  <p:transition spd="slow">
    <p:pull/>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Bildplatzhalter 7" descr="SAP_Mobile_technologien_Vergleich_121219_1.jpg"/>
          <p:cNvPicPr>
            <a:picLocks noGrp="1" noChangeAspect="1"/>
          </p:cNvPicPr>
          <p:nvPr>
            <p:ph type="pic" sz="quarter" idx="17"/>
          </p:nvPr>
        </p:nvPicPr>
        <p:blipFill rotWithShape="1">
          <a:blip r:embed="rId3" cstate="email">
            <a:extLst>
              <a:ext uri="{28A0092B-C50C-407E-A947-70E740481C1C}">
                <a14:useLocalDpi xmlns:a14="http://schemas.microsoft.com/office/drawing/2010/main"/>
              </a:ext>
            </a:extLst>
          </a:blip>
          <a:srcRect/>
          <a:stretch/>
        </p:blipFill>
        <p:spPr>
          <a:xfrm>
            <a:off x="492852" y="1405994"/>
            <a:ext cx="8140700" cy="3807356"/>
          </a:xfrm>
        </p:spPr>
      </p:pic>
      <p:sp>
        <p:nvSpPr>
          <p:cNvPr id="6" name="Textplatzhalter 5"/>
          <p:cNvSpPr>
            <a:spLocks noGrp="1"/>
          </p:cNvSpPr>
          <p:nvPr>
            <p:ph type="body" sz="quarter" idx="16"/>
          </p:nvPr>
        </p:nvSpPr>
        <p:spPr/>
        <p:txBody>
          <a:bodyPr/>
          <a:lstStyle/>
          <a:p>
            <a:pPr marL="0" indent="0" defTabSz="1406525">
              <a:buNone/>
              <a:tabLst>
                <a:tab pos="3582988" algn="l"/>
              </a:tabLst>
            </a:pPr>
            <a:r>
              <a:rPr lang="de-DE" dirty="0" smtClean="0"/>
              <a:t>1 </a:t>
            </a:r>
            <a:r>
              <a:rPr lang="de-DE" dirty="0"/>
              <a:t>– Device-</a:t>
            </a:r>
            <a:r>
              <a:rPr lang="de-DE" dirty="0" smtClean="0"/>
              <a:t>Unabhängigkeit	2 </a:t>
            </a:r>
            <a:r>
              <a:rPr lang="de-DE" dirty="0"/>
              <a:t>– </a:t>
            </a:r>
            <a:r>
              <a:rPr lang="de-DE" dirty="0" smtClean="0"/>
              <a:t>Anpassung ohne </a:t>
            </a:r>
            <a:r>
              <a:rPr lang="de-DE" dirty="0"/>
              <a:t>spezielles Mobile-Know-</a:t>
            </a:r>
            <a:r>
              <a:rPr lang="de-DE" dirty="0" smtClean="0"/>
              <a:t>how</a:t>
            </a:r>
          </a:p>
          <a:p>
            <a:pPr marL="0" indent="0" defTabSz="1406525">
              <a:buNone/>
              <a:tabLst>
                <a:tab pos="3582988" algn="l"/>
              </a:tabLst>
            </a:pPr>
            <a:r>
              <a:rPr lang="de-DE" dirty="0" smtClean="0"/>
              <a:t>3 </a:t>
            </a:r>
            <a:r>
              <a:rPr lang="de-DE" dirty="0"/>
              <a:t>– Breite Unterstützung durch </a:t>
            </a:r>
            <a:r>
              <a:rPr lang="de-DE" dirty="0" smtClean="0"/>
              <a:t>Partner	4 </a:t>
            </a:r>
            <a:r>
              <a:rPr lang="de-DE" dirty="0"/>
              <a:t>– </a:t>
            </a:r>
            <a:r>
              <a:rPr lang="de-DE" dirty="0" smtClean="0"/>
              <a:t>Eine </a:t>
            </a:r>
            <a:r>
              <a:rPr lang="de-DE" dirty="0"/>
              <a:t>Plattform für alle </a:t>
            </a:r>
            <a:r>
              <a:rPr lang="de-DE" dirty="0" smtClean="0"/>
              <a:t>Applikationen</a:t>
            </a:r>
          </a:p>
          <a:p>
            <a:pPr marL="0" indent="0" defTabSz="1406525">
              <a:buNone/>
              <a:tabLst>
                <a:tab pos="3582988" algn="l"/>
              </a:tabLst>
            </a:pPr>
            <a:r>
              <a:rPr lang="de-DE" dirty="0" smtClean="0"/>
              <a:t>5 </a:t>
            </a:r>
            <a:r>
              <a:rPr lang="de-DE" dirty="0"/>
              <a:t>– Aktuelles </a:t>
            </a:r>
            <a:r>
              <a:rPr lang="de-DE" dirty="0" smtClean="0"/>
              <a:t>Bedienkonzept	6 </a:t>
            </a:r>
            <a:r>
              <a:rPr lang="de-DE" dirty="0"/>
              <a:t>– Langfristige </a:t>
            </a:r>
            <a:r>
              <a:rPr lang="de-DE" dirty="0" smtClean="0"/>
              <a:t>Wartungszusagen</a:t>
            </a:r>
          </a:p>
          <a:p>
            <a:pPr marL="0" indent="0" defTabSz="1406525">
              <a:buNone/>
              <a:tabLst>
                <a:tab pos="3582988" algn="l"/>
              </a:tabLst>
            </a:pPr>
            <a:r>
              <a:rPr lang="de-DE" dirty="0" smtClean="0"/>
              <a:t>7 </a:t>
            </a:r>
            <a:r>
              <a:rPr lang="de-DE" dirty="0"/>
              <a:t>– </a:t>
            </a:r>
            <a:r>
              <a:rPr lang="de-DE" dirty="0" smtClean="0"/>
              <a:t>Aufwärtskompatibilität	8 </a:t>
            </a:r>
            <a:r>
              <a:rPr lang="de-DE" dirty="0"/>
              <a:t>– Leistungsfähige </a:t>
            </a:r>
            <a:r>
              <a:rPr lang="de-DE" dirty="0" smtClean="0"/>
              <a:t>Middleware</a:t>
            </a:r>
          </a:p>
          <a:p>
            <a:pPr marL="0" indent="0" defTabSz="1406525">
              <a:buNone/>
              <a:tabLst>
                <a:tab pos="3582988" algn="l"/>
              </a:tabLst>
            </a:pPr>
            <a:r>
              <a:rPr lang="de-DE" dirty="0" smtClean="0"/>
              <a:t>9 </a:t>
            </a:r>
            <a:r>
              <a:rPr lang="de-DE" dirty="0"/>
              <a:t>– Beherrschbare </a:t>
            </a:r>
            <a:r>
              <a:rPr lang="de-DE" dirty="0" smtClean="0"/>
              <a:t>Komplexität</a:t>
            </a:r>
          </a:p>
        </p:txBody>
      </p:sp>
      <p:sp>
        <p:nvSpPr>
          <p:cNvPr id="5" name="Titel 4"/>
          <p:cNvSpPr>
            <a:spLocks noGrp="1"/>
          </p:cNvSpPr>
          <p:nvPr>
            <p:ph type="title"/>
          </p:nvPr>
        </p:nvSpPr>
        <p:spPr/>
        <p:txBody>
          <a:bodyPr/>
          <a:lstStyle/>
          <a:p>
            <a:r>
              <a:rPr lang="de-DE" dirty="0" smtClean="0"/>
              <a:t>Vergleich mobiler Lösungen im SAP Umfeld</a:t>
            </a:r>
            <a:endParaRPr lang="de-DE" dirty="0"/>
          </a:p>
        </p:txBody>
      </p:sp>
      <p:sp>
        <p:nvSpPr>
          <p:cNvPr id="9" name="Rechteck 8"/>
          <p:cNvSpPr/>
          <p:nvPr/>
        </p:nvSpPr>
        <p:spPr>
          <a:xfrm>
            <a:off x="5584807" y="4844018"/>
            <a:ext cx="3135331" cy="369332"/>
          </a:xfrm>
          <a:prstGeom prst="rect">
            <a:avLst/>
          </a:prstGeom>
        </p:spPr>
        <p:txBody>
          <a:bodyPr wrap="none">
            <a:spAutoFit/>
          </a:bodyPr>
          <a:lstStyle/>
          <a:p>
            <a:r>
              <a:rPr lang="de-DE" dirty="0"/>
              <a:t>Grafik: </a:t>
            </a:r>
            <a:r>
              <a:rPr lang="de-DE" dirty="0" err="1"/>
              <a:t>grasundsterne</a:t>
            </a:r>
            <a:r>
              <a:rPr lang="de-DE" dirty="0"/>
              <a:t> GmbH</a:t>
            </a:r>
          </a:p>
        </p:txBody>
      </p:sp>
      <p:sp>
        <p:nvSpPr>
          <p:cNvPr id="2" name="Textfeld 1"/>
          <p:cNvSpPr txBox="1"/>
          <p:nvPr/>
        </p:nvSpPr>
        <p:spPr>
          <a:xfrm>
            <a:off x="0" y="1096703"/>
            <a:ext cx="9144000" cy="369332"/>
          </a:xfrm>
          <a:prstGeom prst="rect">
            <a:avLst/>
          </a:prstGeom>
          <a:noFill/>
        </p:spPr>
        <p:txBody>
          <a:bodyPr wrap="square" rtlCol="0">
            <a:spAutoFit/>
          </a:bodyPr>
          <a:lstStyle/>
          <a:p>
            <a:pPr algn="ctr"/>
            <a:r>
              <a:rPr lang="de-DE" dirty="0" smtClean="0"/>
              <a:t>Welche Plattformen gibt es und wie sieht die Planungssicherheit bei diesen aus?</a:t>
            </a:r>
            <a:endParaRPr lang="de-DE" dirty="0"/>
          </a:p>
        </p:txBody>
      </p:sp>
    </p:spTree>
    <p:extLst>
      <p:ext uri="{BB962C8B-B14F-4D97-AF65-F5344CB8AC3E}">
        <p14:creationId xmlns:p14="http://schemas.microsoft.com/office/powerpoint/2010/main" val="2165679785"/>
      </p:ext>
    </p:extLst>
  </p:cSld>
  <p:clrMapOvr>
    <a:masterClrMapping/>
  </p:clrMapOvr>
  <p:transition spd="slow">
    <p:pull/>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platzhalter 4"/>
          <p:cNvSpPr>
            <a:spLocks noGrp="1"/>
          </p:cNvSpPr>
          <p:nvPr>
            <p:ph type="body" sz="quarter" idx="13"/>
          </p:nvPr>
        </p:nvSpPr>
        <p:spPr/>
        <p:txBody>
          <a:bodyPr/>
          <a:lstStyle/>
          <a:p>
            <a:r>
              <a:rPr lang="de-DE" dirty="0" smtClean="0"/>
              <a:t>SAP / Sybase </a:t>
            </a:r>
            <a:r>
              <a:rPr lang="de-DE" dirty="0" err="1" smtClean="0"/>
              <a:t>Unwired</a:t>
            </a:r>
            <a:r>
              <a:rPr lang="de-DE" dirty="0" smtClean="0"/>
              <a:t> </a:t>
            </a:r>
            <a:r>
              <a:rPr lang="de-DE" dirty="0" err="1" smtClean="0"/>
              <a:t>Platform</a:t>
            </a:r>
            <a:endParaRPr lang="de-DE" dirty="0" smtClean="0"/>
          </a:p>
          <a:p>
            <a:pPr lvl="1"/>
            <a:r>
              <a:rPr lang="de-DE" sz="1800" dirty="0" smtClean="0"/>
              <a:t>Die </a:t>
            </a:r>
            <a:r>
              <a:rPr lang="de-DE" sz="1800" dirty="0"/>
              <a:t>Wartungszusagen für </a:t>
            </a:r>
            <a:r>
              <a:rPr lang="de-DE" sz="1800" dirty="0" smtClean="0"/>
              <a:t>SUP reichen </a:t>
            </a:r>
            <a:r>
              <a:rPr lang="de-DE" sz="1800" dirty="0"/>
              <a:t>bis zum übernächsten </a:t>
            </a:r>
            <a:r>
              <a:rPr lang="de-DE" sz="1800" dirty="0" smtClean="0"/>
              <a:t>Release</a:t>
            </a:r>
          </a:p>
          <a:p>
            <a:pPr lvl="1"/>
            <a:r>
              <a:rPr lang="de-DE" sz="1800" dirty="0" smtClean="0"/>
              <a:t>Unklarheit, wann dieses kommt und was danach geschieht</a:t>
            </a:r>
          </a:p>
          <a:p>
            <a:endParaRPr lang="de-DE" dirty="0" smtClean="0"/>
          </a:p>
          <a:p>
            <a:r>
              <a:rPr lang="de-DE" dirty="0" smtClean="0"/>
              <a:t>SAP NetWeaver Mobile / </a:t>
            </a:r>
            <a:r>
              <a:rPr lang="de-DE" dirty="0" err="1" smtClean="0"/>
              <a:t>xMam</a:t>
            </a:r>
            <a:endParaRPr lang="de-DE" dirty="0" smtClean="0"/>
          </a:p>
          <a:p>
            <a:pPr lvl="1"/>
            <a:r>
              <a:rPr lang="de-DE" sz="1800" dirty="0" smtClean="0"/>
              <a:t>Planungssicherheit durch </a:t>
            </a:r>
            <a:r>
              <a:rPr lang="de-DE" sz="1800" dirty="0" err="1" smtClean="0"/>
              <a:t>Wartungs</a:t>
            </a:r>
            <a:r>
              <a:rPr lang="de-DE" sz="1800" dirty="0" smtClean="0"/>
              <a:t>/Release-Garantie bis 2020</a:t>
            </a:r>
          </a:p>
          <a:p>
            <a:endParaRPr lang="de-DE" dirty="0" smtClean="0"/>
          </a:p>
          <a:p>
            <a:r>
              <a:rPr lang="de-DE" dirty="0" err="1" smtClean="0"/>
              <a:t>Syclo</a:t>
            </a:r>
            <a:endParaRPr lang="de-DE" dirty="0"/>
          </a:p>
          <a:p>
            <a:pPr lvl="1"/>
            <a:r>
              <a:rPr lang="de-DE" sz="1800" dirty="0"/>
              <a:t>Keine Aussage über zukünftige Releases</a:t>
            </a:r>
          </a:p>
          <a:p>
            <a:pPr lvl="1"/>
            <a:endParaRPr lang="de-DE" sz="1800" dirty="0"/>
          </a:p>
          <a:p>
            <a:endParaRPr lang="de-DE" dirty="0"/>
          </a:p>
        </p:txBody>
      </p:sp>
      <p:sp>
        <p:nvSpPr>
          <p:cNvPr id="4" name="Titel 3"/>
          <p:cNvSpPr>
            <a:spLocks noGrp="1"/>
          </p:cNvSpPr>
          <p:nvPr>
            <p:ph type="title"/>
          </p:nvPr>
        </p:nvSpPr>
        <p:spPr/>
        <p:txBody>
          <a:bodyPr/>
          <a:lstStyle/>
          <a:p>
            <a:r>
              <a:rPr lang="de-DE" dirty="0" smtClean="0"/>
              <a:t>Welche Strategien sind tragfähig?</a:t>
            </a:r>
            <a:endParaRPr lang="de-DE" dirty="0"/>
          </a:p>
        </p:txBody>
      </p:sp>
    </p:spTree>
    <p:extLst>
      <p:ext uri="{BB962C8B-B14F-4D97-AF65-F5344CB8AC3E}">
        <p14:creationId xmlns:p14="http://schemas.microsoft.com/office/powerpoint/2010/main" val="1195235666"/>
      </p:ext>
    </p:extLst>
  </p:cSld>
  <p:clrMapOvr>
    <a:masterClrMapping/>
  </p:clrMapOvr>
  <p:transition spd="slow">
    <p:pull/>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normAutofit/>
          </a:bodyPr>
          <a:lstStyle/>
          <a:p>
            <a:r>
              <a:rPr lang="de-DE" dirty="0" smtClean="0"/>
              <a:t>Verfügbare/Nutzbare Betriebssysteme und Plattformen</a:t>
            </a:r>
            <a:endParaRPr lang="de-DE" dirty="0"/>
          </a:p>
        </p:txBody>
      </p:sp>
      <p:pic>
        <p:nvPicPr>
          <p:cNvPr id="6" name="Picture 3" descr="H:\Eigene Dateien Citrix\Bilder\comscore-us-smartphones.png"/>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l="6672" t="10019" r="7941" b="15281"/>
          <a:stretch/>
        </p:blipFill>
        <p:spPr bwMode="auto">
          <a:xfrm>
            <a:off x="649406" y="1100278"/>
            <a:ext cx="7966050" cy="50029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5859007"/>
      </p:ext>
    </p:extLst>
  </p:cSld>
  <p:clrMapOvr>
    <a:masterClrMapping/>
  </p:clrMapOvr>
  <p:transition spd="slow">
    <p:pull/>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3"/>
          </p:nvPr>
        </p:nvSpPr>
        <p:spPr/>
        <p:txBody>
          <a:bodyPr/>
          <a:lstStyle/>
          <a:p>
            <a:r>
              <a:rPr lang="de-DE" sz="1700" dirty="0" smtClean="0"/>
              <a:t>Symbian / Palm</a:t>
            </a:r>
          </a:p>
          <a:p>
            <a:pPr lvl="1"/>
            <a:r>
              <a:rPr lang="de-DE" sz="1700" dirty="0" smtClean="0"/>
              <a:t>Die Plattform ist faktisch nicht mehr existent</a:t>
            </a:r>
          </a:p>
          <a:p>
            <a:r>
              <a:rPr lang="de-DE" sz="1700" dirty="0" smtClean="0"/>
              <a:t>RIM (mittlerweile zu Blackberry umbenannt)</a:t>
            </a:r>
          </a:p>
          <a:p>
            <a:pPr lvl="1"/>
            <a:r>
              <a:rPr lang="de-DE" sz="1700" dirty="0" smtClean="0"/>
              <a:t>Im Asiatischen Markt immer noch stark</a:t>
            </a:r>
          </a:p>
          <a:p>
            <a:pPr lvl="1"/>
            <a:r>
              <a:rPr lang="de-DE" sz="1700" dirty="0" smtClean="0"/>
              <a:t>Die neue Plattform wird von Experten durchweg gelobt</a:t>
            </a:r>
          </a:p>
          <a:p>
            <a:pPr lvl="1"/>
            <a:r>
              <a:rPr lang="de-DE" sz="1700" dirty="0" smtClean="0"/>
              <a:t>Ist in Deutschland aber kaum mehr im Gebrauch</a:t>
            </a:r>
          </a:p>
          <a:p>
            <a:r>
              <a:rPr lang="de-DE" sz="1700" dirty="0" smtClean="0"/>
              <a:t>Microsoft</a:t>
            </a:r>
            <a:endParaRPr lang="de-DE" sz="1700" dirty="0"/>
          </a:p>
          <a:p>
            <a:pPr lvl="1"/>
            <a:r>
              <a:rPr lang="de-DE" sz="1700" dirty="0" smtClean="0"/>
              <a:t>Auch das neueste Release wird nicht angenommen</a:t>
            </a:r>
          </a:p>
          <a:p>
            <a:pPr lvl="1"/>
            <a:r>
              <a:rPr lang="de-DE" sz="1700" dirty="0" smtClean="0"/>
              <a:t>Die Verkaufszahlen stagnieren über alle Gerätetypen hinweg</a:t>
            </a:r>
          </a:p>
          <a:p>
            <a:r>
              <a:rPr lang="de-DE" sz="1700" dirty="0" smtClean="0"/>
              <a:t>Google/</a:t>
            </a:r>
            <a:r>
              <a:rPr lang="de-DE" sz="1700" dirty="0" err="1" smtClean="0"/>
              <a:t>Android</a:t>
            </a:r>
            <a:endParaRPr lang="de-DE" sz="1700" dirty="0"/>
          </a:p>
          <a:p>
            <a:pPr lvl="1"/>
            <a:r>
              <a:rPr lang="de-DE" sz="1700" dirty="0" smtClean="0"/>
              <a:t>Durch Low-</a:t>
            </a:r>
            <a:r>
              <a:rPr lang="de-DE" sz="1700" dirty="0" err="1" smtClean="0"/>
              <a:t>Cost</a:t>
            </a:r>
            <a:r>
              <a:rPr lang="de-DE" sz="1700" dirty="0" smtClean="0"/>
              <a:t>-Modelle deutlich höhere Zuwachszahlen als Apple</a:t>
            </a:r>
          </a:p>
          <a:p>
            <a:pPr lvl="1"/>
            <a:r>
              <a:rPr lang="de-DE" sz="1700" dirty="0" smtClean="0"/>
              <a:t>Die Plattform wird im Business-Bereich durchaus angenommen</a:t>
            </a:r>
          </a:p>
          <a:p>
            <a:r>
              <a:rPr lang="de-DE" sz="1700" dirty="0" smtClean="0"/>
              <a:t>Apple</a:t>
            </a:r>
            <a:endParaRPr lang="de-DE" sz="1700" dirty="0"/>
          </a:p>
          <a:p>
            <a:pPr lvl="1"/>
            <a:r>
              <a:rPr lang="de-DE" sz="1700" dirty="0" smtClean="0"/>
              <a:t>Absatzzahlen im Premium-Segment ungebrochen hoch </a:t>
            </a:r>
          </a:p>
          <a:p>
            <a:pPr lvl="1"/>
            <a:r>
              <a:rPr lang="de-DE" sz="1700" dirty="0" smtClean="0"/>
              <a:t>Im Premium-Segment immer noch Nr. 1 nach Geräten</a:t>
            </a:r>
          </a:p>
          <a:p>
            <a:pPr lvl="1"/>
            <a:r>
              <a:rPr lang="de-DE" sz="1700" dirty="0" smtClean="0"/>
              <a:t>Probleme gibt es im Mid- und Low-</a:t>
            </a:r>
            <a:r>
              <a:rPr lang="de-DE" sz="1700" dirty="0" err="1" smtClean="0"/>
              <a:t>Cost</a:t>
            </a:r>
            <a:r>
              <a:rPr lang="de-DE" sz="1700" dirty="0" smtClean="0"/>
              <a:t> Segment</a:t>
            </a:r>
          </a:p>
          <a:p>
            <a:pPr lvl="1"/>
            <a:r>
              <a:rPr lang="de-DE" sz="1700" dirty="0" smtClean="0"/>
              <a:t>Experten beobachten scharf, wie Apple hier agiert</a:t>
            </a:r>
            <a:endParaRPr lang="de-DE" sz="1700" dirty="0"/>
          </a:p>
        </p:txBody>
      </p:sp>
      <p:sp>
        <p:nvSpPr>
          <p:cNvPr id="3" name="Titel 2"/>
          <p:cNvSpPr>
            <a:spLocks noGrp="1"/>
          </p:cNvSpPr>
          <p:nvPr>
            <p:ph type="title"/>
          </p:nvPr>
        </p:nvSpPr>
        <p:spPr/>
        <p:txBody>
          <a:bodyPr/>
          <a:lstStyle/>
          <a:p>
            <a:r>
              <a:rPr lang="de-DE" dirty="0" smtClean="0"/>
              <a:t>Marktsituation der einzelnen Plattformen</a:t>
            </a:r>
            <a:endParaRPr lang="de-DE" dirty="0"/>
          </a:p>
        </p:txBody>
      </p:sp>
    </p:spTree>
    <p:extLst>
      <p:ext uri="{BB962C8B-B14F-4D97-AF65-F5344CB8AC3E}">
        <p14:creationId xmlns:p14="http://schemas.microsoft.com/office/powerpoint/2010/main" val="2862625143"/>
      </p:ext>
    </p:extLst>
  </p:cSld>
  <p:clrMapOvr>
    <a:masterClrMapping/>
  </p:clrMapOvr>
  <p:transition spd="slow">
    <p:pull/>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Box 6"/>
          <p:cNvSpPr txBox="1">
            <a:spLocks noChangeArrowheads="1"/>
          </p:cNvSpPr>
          <p:nvPr/>
        </p:nvSpPr>
        <p:spPr bwMode="auto">
          <a:xfrm>
            <a:off x="522272" y="2103370"/>
            <a:ext cx="5575933" cy="2832697"/>
          </a:xfrm>
          <a:prstGeom prst="rect">
            <a:avLst/>
          </a:prstGeom>
          <a:noFill/>
          <a:ln w="9525">
            <a:noFill/>
            <a:miter lim="800000"/>
            <a:headEnd/>
            <a:tailEnd/>
          </a:ln>
        </p:spPr>
        <p:txBody>
          <a:bodyPr/>
          <a:lstStyle/>
          <a:p>
            <a:pPr defTabSz="914400"/>
            <a:r>
              <a:rPr lang="de-DE" sz="2000" b="1" dirty="0" smtClean="0">
                <a:solidFill>
                  <a:schemeClr val="accent2"/>
                </a:solidFill>
                <a:ea typeface="ヒラギノ角ゴ Pro W3" pitchFamily="-65" charset="-128"/>
              </a:rPr>
              <a:t>Christian Günther</a:t>
            </a:r>
          </a:p>
          <a:p>
            <a:pPr defTabSz="914400"/>
            <a:r>
              <a:rPr lang="de-DE" sz="1600" b="1" dirty="0" err="1" smtClean="0">
                <a:solidFill>
                  <a:schemeClr val="tx2"/>
                </a:solidFill>
                <a:ea typeface="ヒラギノ角ゴ Pro W3" pitchFamily="-65" charset="-128"/>
              </a:rPr>
              <a:t>Chief</a:t>
            </a:r>
            <a:r>
              <a:rPr lang="de-DE" sz="1600" b="1" dirty="0" smtClean="0">
                <a:solidFill>
                  <a:schemeClr val="tx2"/>
                </a:solidFill>
                <a:ea typeface="ヒラギノ角ゴ Pro W3" pitchFamily="-65" charset="-128"/>
              </a:rPr>
              <a:t> Solution </a:t>
            </a:r>
            <a:r>
              <a:rPr lang="de-DE" sz="1600" b="1" dirty="0" err="1" smtClean="0">
                <a:solidFill>
                  <a:schemeClr val="tx2"/>
                </a:solidFill>
                <a:ea typeface="ヒラギノ角ゴ Pro W3" pitchFamily="-65" charset="-128"/>
              </a:rPr>
              <a:t>Architect</a:t>
            </a:r>
            <a:endParaRPr lang="de-DE" sz="1600" b="1" dirty="0" smtClean="0">
              <a:solidFill>
                <a:schemeClr val="tx2"/>
              </a:solidFill>
              <a:ea typeface="ヒラギノ角ゴ Pro W3" pitchFamily="-65" charset="-128"/>
            </a:endParaRPr>
          </a:p>
          <a:p>
            <a:pPr defTabSz="914400"/>
            <a:r>
              <a:rPr lang="de-DE" sz="1600" b="1" dirty="0" smtClean="0">
                <a:solidFill>
                  <a:schemeClr val="accent1"/>
                </a:solidFill>
                <a:ea typeface="ヒラギノ角ゴ Pro W3" pitchFamily="-65" charset="-128"/>
              </a:rPr>
              <a:t>COMLINE </a:t>
            </a:r>
            <a:r>
              <a:rPr lang="de-DE" sz="1600" b="1" dirty="0" smtClean="0">
                <a:solidFill>
                  <a:srgbClr val="666666"/>
                </a:solidFill>
                <a:ea typeface="ヒラギノ角ゴ Pro W3" pitchFamily="-65" charset="-128"/>
              </a:rPr>
              <a:t>Computer und Softwarelösungen AG</a:t>
            </a:r>
          </a:p>
          <a:p>
            <a:pPr defTabSz="914400"/>
            <a:endParaRPr lang="de-DE" sz="1600" b="1" dirty="0" smtClean="0">
              <a:solidFill>
                <a:srgbClr val="262626"/>
              </a:solidFill>
              <a:ea typeface="ヒラギノ角ゴ Pro W3" pitchFamily="-65" charset="-128"/>
            </a:endParaRPr>
          </a:p>
          <a:p>
            <a:pPr defTabSz="914400">
              <a:spcBef>
                <a:spcPct val="50000"/>
              </a:spcBef>
              <a:tabLst>
                <a:tab pos="631825" algn="l"/>
              </a:tabLst>
            </a:pPr>
            <a:endParaRPr lang="de-DE" sz="1600" b="1" dirty="0" smtClean="0">
              <a:ea typeface="ヒラギノ角ゴ Pro W3" pitchFamily="-65" charset="-128"/>
            </a:endParaRPr>
          </a:p>
          <a:p>
            <a:pPr defTabSz="914400">
              <a:lnSpc>
                <a:spcPct val="50000"/>
              </a:lnSpc>
              <a:spcBef>
                <a:spcPct val="50000"/>
              </a:spcBef>
              <a:tabLst>
                <a:tab pos="631825" algn="l"/>
              </a:tabLst>
            </a:pPr>
            <a:r>
              <a:rPr lang="de-DE" sz="1600" b="1" dirty="0" smtClean="0">
                <a:solidFill>
                  <a:srgbClr val="666666"/>
                </a:solidFill>
                <a:ea typeface="ヒラギノ角ゴ Pro W3" pitchFamily="-65" charset="-128"/>
              </a:rPr>
              <a:t>Mobile:	+49 1511 22 40 942</a:t>
            </a:r>
          </a:p>
          <a:p>
            <a:pPr defTabSz="914400">
              <a:lnSpc>
                <a:spcPct val="50000"/>
              </a:lnSpc>
              <a:spcBef>
                <a:spcPct val="50000"/>
              </a:spcBef>
              <a:tabLst>
                <a:tab pos="631825" algn="l"/>
              </a:tabLst>
            </a:pPr>
            <a:r>
              <a:rPr lang="de-DE" sz="1600" b="1" dirty="0" smtClean="0">
                <a:solidFill>
                  <a:srgbClr val="666666"/>
                </a:solidFill>
                <a:ea typeface="ヒラギノ角ゴ Pro W3" pitchFamily="-65" charset="-128"/>
              </a:rPr>
              <a:t>E-Mail:	</a:t>
            </a:r>
            <a:r>
              <a:rPr lang="de-DE" sz="1600" b="1" dirty="0" err="1" smtClean="0">
                <a:solidFill>
                  <a:srgbClr val="666666"/>
                </a:solidFill>
                <a:ea typeface="ヒラギノ角ゴ Pro W3" pitchFamily="-65" charset="-128"/>
              </a:rPr>
              <a:t>christian.guenther@comlineag.de</a:t>
            </a:r>
            <a:endParaRPr lang="de-DE" sz="1600" b="1" dirty="0" smtClean="0">
              <a:solidFill>
                <a:srgbClr val="666666"/>
              </a:solidFill>
              <a:ea typeface="ヒラギノ角ゴ Pro W3" pitchFamily="-65" charset="-128"/>
            </a:endParaRPr>
          </a:p>
          <a:p>
            <a:pPr defTabSz="914400">
              <a:lnSpc>
                <a:spcPct val="50000"/>
              </a:lnSpc>
              <a:spcBef>
                <a:spcPct val="50000"/>
              </a:spcBef>
              <a:tabLst>
                <a:tab pos="631825" algn="l"/>
              </a:tabLst>
            </a:pPr>
            <a:r>
              <a:rPr lang="de-DE" sz="1600" b="1" dirty="0" smtClean="0">
                <a:solidFill>
                  <a:srgbClr val="666666"/>
                </a:solidFill>
                <a:ea typeface="ヒラギノ角ゴ Pro W3" pitchFamily="-65" charset="-128"/>
              </a:rPr>
              <a:t>Internet:	</a:t>
            </a:r>
            <a:r>
              <a:rPr lang="de-DE" sz="1600" b="1" dirty="0" err="1" smtClean="0">
                <a:solidFill>
                  <a:srgbClr val="666666"/>
                </a:solidFill>
                <a:ea typeface="ヒラギノ角ゴ Pro W3" pitchFamily="-65" charset="-128"/>
              </a:rPr>
              <a:t>www.comlineag.de</a:t>
            </a:r>
            <a:endParaRPr lang="de-DE" sz="1600" b="1" dirty="0" smtClean="0">
              <a:solidFill>
                <a:srgbClr val="666666"/>
              </a:solidFill>
              <a:ea typeface="ヒラギノ角ゴ Pro W3" pitchFamily="-65" charset="-128"/>
            </a:endParaRPr>
          </a:p>
          <a:p>
            <a:pPr defTabSz="914400">
              <a:lnSpc>
                <a:spcPct val="50000"/>
              </a:lnSpc>
              <a:spcBef>
                <a:spcPct val="50000"/>
              </a:spcBef>
              <a:tabLst>
                <a:tab pos="631825" algn="l"/>
              </a:tabLst>
            </a:pPr>
            <a:endParaRPr lang="de-DE" sz="1600" b="1" dirty="0" smtClean="0">
              <a:solidFill>
                <a:srgbClr val="666666"/>
              </a:solidFill>
              <a:ea typeface="ヒラギノ角ゴ Pro W3" pitchFamily="-65" charset="-128"/>
            </a:endParaRPr>
          </a:p>
          <a:p>
            <a:pPr defTabSz="914400">
              <a:lnSpc>
                <a:spcPct val="50000"/>
              </a:lnSpc>
              <a:spcBef>
                <a:spcPct val="50000"/>
              </a:spcBef>
            </a:pPr>
            <a:r>
              <a:rPr lang="de-DE" sz="1600" b="1" dirty="0" smtClean="0">
                <a:solidFill>
                  <a:schemeClr val="accent1"/>
                </a:solidFill>
                <a:ea typeface="ヒラギノ角ゴ Pro W3" pitchFamily="-65" charset="-128"/>
              </a:rPr>
              <a:t>COMLINE </a:t>
            </a:r>
            <a:r>
              <a:rPr lang="de-DE" sz="1600" b="1" dirty="0" smtClean="0">
                <a:solidFill>
                  <a:srgbClr val="666666"/>
                </a:solidFill>
                <a:ea typeface="ヒラギノ角ゴ Pro W3" pitchFamily="-65" charset="-128"/>
              </a:rPr>
              <a:t>Computer und Softwarelösungen AG</a:t>
            </a:r>
          </a:p>
          <a:p>
            <a:pPr defTabSz="914400">
              <a:lnSpc>
                <a:spcPct val="50000"/>
              </a:lnSpc>
              <a:spcBef>
                <a:spcPct val="50000"/>
              </a:spcBef>
            </a:pPr>
            <a:r>
              <a:rPr lang="de-DE" sz="1600" b="1" dirty="0" smtClean="0">
                <a:solidFill>
                  <a:srgbClr val="666666"/>
                </a:solidFill>
                <a:ea typeface="ヒラギノ角ゴ Pro W3" pitchFamily="-65" charset="-128"/>
              </a:rPr>
              <a:t>Leverkusenstr. 54</a:t>
            </a:r>
          </a:p>
          <a:p>
            <a:pPr defTabSz="914400">
              <a:lnSpc>
                <a:spcPct val="50000"/>
              </a:lnSpc>
              <a:spcBef>
                <a:spcPct val="50000"/>
              </a:spcBef>
            </a:pPr>
            <a:r>
              <a:rPr lang="de-DE" sz="1600" b="1" dirty="0" smtClean="0">
                <a:solidFill>
                  <a:srgbClr val="666666"/>
                </a:solidFill>
                <a:ea typeface="ヒラギノ角ゴ Pro W3" pitchFamily="-65" charset="-128"/>
              </a:rPr>
              <a:t>DE - 22761 Hamburg</a:t>
            </a:r>
          </a:p>
          <a:p>
            <a:pPr defTabSz="914400">
              <a:lnSpc>
                <a:spcPct val="50000"/>
              </a:lnSpc>
            </a:pPr>
            <a:endParaRPr lang="de-DE" sz="1600" b="1" dirty="0" smtClean="0">
              <a:solidFill>
                <a:srgbClr val="666666"/>
              </a:solidFill>
              <a:ea typeface="ヒラギノ角ゴ Pro W3" pitchFamily="-65" charset="-128"/>
            </a:endParaRPr>
          </a:p>
        </p:txBody>
      </p:sp>
      <p:sp>
        <p:nvSpPr>
          <p:cNvPr id="18" name="Text Box 6"/>
          <p:cNvSpPr txBox="1">
            <a:spLocks noChangeArrowheads="1"/>
          </p:cNvSpPr>
          <p:nvPr/>
        </p:nvSpPr>
        <p:spPr bwMode="auto">
          <a:xfrm>
            <a:off x="544665" y="6172200"/>
            <a:ext cx="2540006" cy="431800"/>
          </a:xfrm>
          <a:prstGeom prst="rect">
            <a:avLst/>
          </a:prstGeom>
          <a:noFill/>
          <a:ln w="9525">
            <a:noFill/>
            <a:miter lim="800000"/>
            <a:headEnd/>
            <a:tailEnd/>
          </a:ln>
        </p:spPr>
        <p:txBody>
          <a:bodyPr/>
          <a:lstStyle/>
          <a:p>
            <a:pPr defTabSz="914400">
              <a:spcBef>
                <a:spcPct val="50000"/>
              </a:spcBef>
              <a:tabLst>
                <a:tab pos="2960688" algn="l"/>
              </a:tabLst>
            </a:pPr>
            <a:r>
              <a:rPr lang="de-DE" sz="1400" dirty="0" smtClean="0">
                <a:ea typeface="ヒラギノ角ゴ Pro W3" pitchFamily="-65" charset="-128"/>
              </a:rPr>
              <a:t>www.comlineag.de</a:t>
            </a:r>
            <a:r>
              <a:rPr lang="de-DE" sz="1400" b="1" dirty="0" smtClean="0">
                <a:solidFill>
                  <a:srgbClr val="00538A"/>
                </a:solidFill>
                <a:ea typeface="ヒラギノ角ゴ Pro W3" pitchFamily="-65" charset="-128"/>
              </a:rPr>
              <a:t> </a:t>
            </a:r>
            <a:r>
              <a:rPr lang="de-DE" sz="1400" b="1" dirty="0">
                <a:solidFill>
                  <a:srgbClr val="00538A"/>
                </a:solidFill>
                <a:ea typeface="ヒラギノ角ゴ Pro W3" pitchFamily="-65" charset="-128"/>
              </a:rPr>
              <a:t>	</a:t>
            </a:r>
          </a:p>
        </p:txBody>
      </p:sp>
      <p:sp>
        <p:nvSpPr>
          <p:cNvPr id="7" name="Titel 6"/>
          <p:cNvSpPr>
            <a:spLocks noGrp="1"/>
          </p:cNvSpPr>
          <p:nvPr>
            <p:ph type="title"/>
          </p:nvPr>
        </p:nvSpPr>
        <p:spPr/>
        <p:txBody>
          <a:bodyPr/>
          <a:lstStyle/>
          <a:p>
            <a:pPr lvl="0"/>
            <a:r>
              <a:rPr lang="de-DE" smtClean="0"/>
              <a:t>Vielen Dank für Ihre Aufmerksamkeit.</a:t>
            </a:r>
            <a:endParaRPr lang="de-DE" dirty="0"/>
          </a:p>
        </p:txBody>
      </p:sp>
    </p:spTree>
    <p:extLst>
      <p:ext uri="{BB962C8B-B14F-4D97-AF65-F5344CB8AC3E}">
        <p14:creationId xmlns:p14="http://schemas.microsoft.com/office/powerpoint/2010/main" val="911578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normAutofit fontScale="90000"/>
          </a:bodyPr>
          <a:lstStyle/>
          <a:p>
            <a:r>
              <a:rPr lang="de-DE" dirty="0" smtClean="0"/>
              <a:t>Erweiterte Fragestellungen im Kontext Enterprise Mobility</a:t>
            </a:r>
            <a:endParaRPr lang="de-DE" dirty="0"/>
          </a:p>
        </p:txBody>
      </p:sp>
      <p:pic>
        <p:nvPicPr>
          <p:cNvPr id="4" name="Bild 3"/>
          <p:cNvPicPr>
            <a:picLocks noChangeAspect="1"/>
          </p:cNvPicPr>
          <p:nvPr/>
        </p:nvPicPr>
        <p:blipFill>
          <a:blip r:embed="rId2"/>
          <a:stretch>
            <a:fillRect/>
          </a:stretch>
        </p:blipFill>
        <p:spPr>
          <a:xfrm>
            <a:off x="1041400" y="1231900"/>
            <a:ext cx="7061200" cy="4394200"/>
          </a:xfrm>
          <a:prstGeom prst="rect">
            <a:avLst/>
          </a:prstGeom>
        </p:spPr>
      </p:pic>
    </p:spTree>
    <p:extLst>
      <p:ext uri="{BB962C8B-B14F-4D97-AF65-F5344CB8AC3E}">
        <p14:creationId xmlns:p14="http://schemas.microsoft.com/office/powerpoint/2010/main" val="969083117"/>
      </p:ext>
    </p:extLst>
  </p:cSld>
  <p:clrMapOvr>
    <a:masterClrMapping/>
  </p:clrMapOvr>
  <p:transition spd="slow">
    <p:pull/>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3"/>
          </p:nvPr>
        </p:nvSpPr>
        <p:spPr/>
        <p:txBody>
          <a:bodyPr/>
          <a:lstStyle/>
          <a:p>
            <a:pPr marL="0" indent="0">
              <a:buNone/>
            </a:pPr>
            <a:r>
              <a:rPr lang="de-DE" dirty="0" smtClean="0"/>
              <a:t>Einer </a:t>
            </a:r>
            <a:r>
              <a:rPr lang="de-DE" dirty="0"/>
              <a:t>Gartner Studie zufolge werden in 2012 ca. 400 Millionen mobile </a:t>
            </a:r>
            <a:r>
              <a:rPr lang="de-DE" dirty="0" smtClean="0"/>
              <a:t>Endgeräte </a:t>
            </a:r>
            <a:r>
              <a:rPr lang="de-DE" dirty="0"/>
              <a:t>im Vergleich zu gerade einmal 120 Millionen </a:t>
            </a:r>
            <a:r>
              <a:rPr lang="de-DE" dirty="0" smtClean="0"/>
              <a:t>PCs </a:t>
            </a:r>
            <a:r>
              <a:rPr lang="de-DE" dirty="0"/>
              <a:t>ausgeliefert (s. Gartner Website)</a:t>
            </a:r>
            <a:r>
              <a:rPr lang="de-DE" dirty="0" smtClean="0"/>
              <a:t>.</a:t>
            </a:r>
          </a:p>
          <a:p>
            <a:pPr marL="0" indent="0">
              <a:buNone/>
            </a:pPr>
            <a:endParaRPr lang="de-DE" dirty="0"/>
          </a:p>
          <a:p>
            <a:pPr marL="0" indent="0">
              <a:buNone/>
            </a:pPr>
            <a:r>
              <a:rPr lang="de-DE" dirty="0" smtClean="0"/>
              <a:t>33% des IT Budgets werden mittlerweile in die Bereitstellung mobiler Anwendungen investiert.</a:t>
            </a:r>
          </a:p>
          <a:p>
            <a:pPr marL="0" indent="0">
              <a:buNone/>
            </a:pPr>
            <a:endParaRPr lang="de-DE" dirty="0" smtClean="0"/>
          </a:p>
          <a:p>
            <a:pPr marL="0" indent="0">
              <a:buNone/>
            </a:pPr>
            <a:r>
              <a:rPr lang="de-DE" dirty="0" smtClean="0"/>
              <a:t>Die Zahl an Anwendungen für mobile Endgeräte „Apps“ wächst explosionsartig.</a:t>
            </a:r>
          </a:p>
        </p:txBody>
      </p:sp>
      <p:sp>
        <p:nvSpPr>
          <p:cNvPr id="3" name="Textplatzhalter 2"/>
          <p:cNvSpPr>
            <a:spLocks noGrp="1"/>
          </p:cNvSpPr>
          <p:nvPr>
            <p:ph type="body" sz="quarter" idx="16"/>
          </p:nvPr>
        </p:nvSpPr>
        <p:spPr/>
        <p:txBody>
          <a:bodyPr/>
          <a:lstStyle/>
          <a:p>
            <a:pPr marL="0" indent="0">
              <a:buNone/>
            </a:pPr>
            <a:r>
              <a:rPr lang="de-DE" dirty="0" smtClean="0"/>
              <a:t>Anzahl geladener Apps in den Stores in Milliarden</a:t>
            </a:r>
            <a:endParaRPr lang="de-DE" dirty="0"/>
          </a:p>
        </p:txBody>
      </p:sp>
      <p:pic>
        <p:nvPicPr>
          <p:cNvPr id="7" name="Bildplatzhalter 6" descr="tabelle1.png"/>
          <p:cNvPicPr>
            <a:picLocks noGrp="1" noChangeAspect="1"/>
          </p:cNvPicPr>
          <p:nvPr>
            <p:ph type="pic" sz="quarter" idx="17"/>
          </p:nvPr>
        </p:nvPicPr>
        <p:blipFill>
          <a:blip r:embed="rId2" cstate="email">
            <a:extLst>
              <a:ext uri="{28A0092B-C50C-407E-A947-70E740481C1C}">
                <a14:useLocalDpi xmlns:a14="http://schemas.microsoft.com/office/drawing/2010/main"/>
              </a:ext>
            </a:extLst>
          </a:blip>
          <a:srcRect t="-22355" b="-22355"/>
          <a:stretch>
            <a:fillRect/>
          </a:stretch>
        </p:blipFill>
        <p:spPr/>
      </p:pic>
      <p:sp>
        <p:nvSpPr>
          <p:cNvPr id="5" name="Titel 4"/>
          <p:cNvSpPr>
            <a:spLocks noGrp="1"/>
          </p:cNvSpPr>
          <p:nvPr>
            <p:ph type="title"/>
          </p:nvPr>
        </p:nvSpPr>
        <p:spPr/>
        <p:txBody>
          <a:bodyPr/>
          <a:lstStyle/>
          <a:p>
            <a:r>
              <a:rPr lang="de-DE" dirty="0"/>
              <a:t>Mobile </a:t>
            </a:r>
            <a:r>
              <a:rPr lang="de-DE" dirty="0" smtClean="0"/>
              <a:t>Endgeräte </a:t>
            </a:r>
            <a:r>
              <a:rPr lang="de-DE" dirty="0"/>
              <a:t>laufen dem PC den Rang </a:t>
            </a:r>
            <a:r>
              <a:rPr lang="de-DE" dirty="0" smtClean="0"/>
              <a:t>ab</a:t>
            </a:r>
            <a:endParaRPr lang="de-DE" dirty="0"/>
          </a:p>
        </p:txBody>
      </p:sp>
    </p:spTree>
    <p:extLst>
      <p:ext uri="{BB962C8B-B14F-4D97-AF65-F5344CB8AC3E}">
        <p14:creationId xmlns:p14="http://schemas.microsoft.com/office/powerpoint/2010/main" val="3452149511"/>
      </p:ext>
    </p:extLst>
  </p:cSld>
  <p:clrMapOvr>
    <a:masterClrMapping/>
  </p:clrMapOvr>
  <p:transition spd="slow">
    <p:pull/>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3"/>
          </p:nvPr>
        </p:nvSpPr>
        <p:spPr/>
        <p:txBody>
          <a:bodyPr/>
          <a:lstStyle/>
          <a:p>
            <a:r>
              <a:rPr lang="de-DE" dirty="0" smtClean="0"/>
              <a:t>Reduktion auf das Wesentliche: </a:t>
            </a:r>
            <a:r>
              <a:rPr lang="de-DE" i="1" dirty="0" smtClean="0"/>
              <a:t>Mobile Anwendungen, führen den Benutzer intuitiv zum Ergebnis!</a:t>
            </a:r>
          </a:p>
          <a:p>
            <a:endParaRPr lang="de-DE" dirty="0" smtClean="0"/>
          </a:p>
          <a:p>
            <a:r>
              <a:rPr lang="de-DE" dirty="0" smtClean="0"/>
              <a:t>Standortunabhängige Teilnahme an Geschäftsprozessen!</a:t>
            </a:r>
          </a:p>
          <a:p>
            <a:endParaRPr lang="de-DE" dirty="0" smtClean="0"/>
          </a:p>
          <a:p>
            <a:r>
              <a:rPr lang="de-DE" dirty="0" smtClean="0"/>
              <a:t>Eliminieren von Medienbrüchen und Beschleunigung der Prozessdurchlaufgeschwindigkeit! </a:t>
            </a:r>
          </a:p>
          <a:p>
            <a:pPr lvl="1"/>
            <a:r>
              <a:rPr lang="de-DE" sz="1400" dirty="0" smtClean="0"/>
              <a:t>z.B. Validation von Eingaben gegen Backend</a:t>
            </a:r>
          </a:p>
          <a:p>
            <a:pPr lvl="1"/>
            <a:r>
              <a:rPr lang="de-DE" sz="1400" dirty="0" smtClean="0"/>
              <a:t>Keine Doppelerfassung notwendig</a:t>
            </a:r>
          </a:p>
          <a:p>
            <a:endParaRPr lang="de-DE" dirty="0"/>
          </a:p>
          <a:p>
            <a:r>
              <a:rPr lang="de-DE" dirty="0" smtClean="0"/>
              <a:t>Neue Lösungsansätze</a:t>
            </a:r>
          </a:p>
          <a:p>
            <a:pPr lvl="1"/>
            <a:r>
              <a:rPr lang="de-DE" sz="1400" dirty="0" smtClean="0"/>
              <a:t>Kameras nehmen Bilder zum Prozess auf</a:t>
            </a:r>
          </a:p>
          <a:p>
            <a:pPr lvl="1"/>
            <a:r>
              <a:rPr lang="de-DE" sz="1400" dirty="0" smtClean="0"/>
              <a:t>GPS zeigt den Standort</a:t>
            </a:r>
            <a:endParaRPr lang="de-DE" sz="1400" dirty="0"/>
          </a:p>
        </p:txBody>
      </p:sp>
      <p:sp>
        <p:nvSpPr>
          <p:cNvPr id="3" name="Textplatzhalter 2"/>
          <p:cNvSpPr>
            <a:spLocks noGrp="1"/>
          </p:cNvSpPr>
          <p:nvPr>
            <p:ph type="body" sz="quarter" idx="16"/>
          </p:nvPr>
        </p:nvSpPr>
        <p:spPr/>
        <p:txBody>
          <a:bodyPr/>
          <a:lstStyle/>
          <a:p>
            <a:endParaRPr lang="de-DE"/>
          </a:p>
        </p:txBody>
      </p:sp>
      <p:pic>
        <p:nvPicPr>
          <p:cNvPr id="6" name="Bildplatzhalter 5" descr="Business Transformation.png"/>
          <p:cNvPicPr>
            <a:picLocks noGrp="1" noChangeAspect="1"/>
          </p:cNvPicPr>
          <p:nvPr>
            <p:ph type="pic" sz="quarter" idx="17"/>
          </p:nvPr>
        </p:nvPicPr>
        <p:blipFill>
          <a:blip r:embed="rId3" cstate="email">
            <a:extLst>
              <a:ext uri="{28A0092B-C50C-407E-A947-70E740481C1C}">
                <a14:useLocalDpi xmlns:a14="http://schemas.microsoft.com/office/drawing/2010/main"/>
              </a:ext>
            </a:extLst>
          </a:blip>
          <a:srcRect t="-89321" b="-89321"/>
          <a:stretch>
            <a:fillRect/>
          </a:stretch>
        </p:blipFill>
        <p:spPr/>
      </p:pic>
      <p:sp>
        <p:nvSpPr>
          <p:cNvPr id="5" name="Titel 4"/>
          <p:cNvSpPr>
            <a:spLocks noGrp="1"/>
          </p:cNvSpPr>
          <p:nvPr>
            <p:ph type="title"/>
          </p:nvPr>
        </p:nvSpPr>
        <p:spPr/>
        <p:txBody>
          <a:bodyPr/>
          <a:lstStyle/>
          <a:p>
            <a:r>
              <a:rPr lang="de-DE" dirty="0" smtClean="0"/>
              <a:t>Vorteile mobiler Lösungen</a:t>
            </a:r>
            <a:endParaRPr lang="de-DE" dirty="0"/>
          </a:p>
        </p:txBody>
      </p:sp>
    </p:spTree>
    <p:extLst>
      <p:ext uri="{BB962C8B-B14F-4D97-AF65-F5344CB8AC3E}">
        <p14:creationId xmlns:p14="http://schemas.microsoft.com/office/powerpoint/2010/main" val="248624567"/>
      </p:ext>
    </p:extLst>
  </p:cSld>
  <p:clrMapOvr>
    <a:masterClrMapping/>
  </p:clrMapOvr>
  <p:transition spd="slow">
    <p:pull/>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3"/>
          </p:nvPr>
        </p:nvSpPr>
        <p:spPr/>
        <p:txBody>
          <a:bodyPr/>
          <a:lstStyle/>
          <a:p>
            <a:pPr marL="0" indent="0">
              <a:buNone/>
            </a:pPr>
            <a:r>
              <a:rPr lang="de-DE" sz="1600" b="1" dirty="0" smtClean="0"/>
              <a:t>Integration von mobilen Lösungen in die </a:t>
            </a:r>
            <a:r>
              <a:rPr lang="de-DE" sz="1600" b="1" dirty="0" err="1" smtClean="0"/>
              <a:t>LoB</a:t>
            </a:r>
            <a:r>
              <a:rPr lang="de-DE" sz="1600" b="1" dirty="0" smtClean="0"/>
              <a:t> (Line of Business) Systeme.</a:t>
            </a:r>
          </a:p>
          <a:p>
            <a:r>
              <a:rPr lang="de-DE" sz="1600" dirty="0" smtClean="0"/>
              <a:t>Integrierte Prozesse müssen für mobile Lösungen in einzeln aufrufbare Services geschnitten werden</a:t>
            </a:r>
          </a:p>
          <a:p>
            <a:endParaRPr lang="de-DE" sz="600" dirty="0" smtClean="0"/>
          </a:p>
          <a:p>
            <a:endParaRPr lang="de-DE" sz="600" dirty="0" smtClean="0"/>
          </a:p>
          <a:p>
            <a:pPr marL="0" indent="0">
              <a:buNone/>
            </a:pPr>
            <a:r>
              <a:rPr lang="de-DE" sz="1600" b="1" dirty="0" smtClean="0"/>
              <a:t>Sicherheit der Informationssystem in der mobilen Welt</a:t>
            </a:r>
            <a:r>
              <a:rPr lang="de-DE" sz="1600" b="1" dirty="0"/>
              <a:t>.</a:t>
            </a:r>
          </a:p>
          <a:p>
            <a:r>
              <a:rPr lang="de-DE" sz="1600" dirty="0" err="1" smtClean="0"/>
              <a:t>Smartphones</a:t>
            </a:r>
            <a:r>
              <a:rPr lang="de-DE" sz="1600" dirty="0" smtClean="0"/>
              <a:t> und </a:t>
            </a:r>
            <a:r>
              <a:rPr lang="de-DE" sz="1600" dirty="0" err="1" smtClean="0"/>
              <a:t>Tablets</a:t>
            </a:r>
            <a:r>
              <a:rPr lang="de-DE" sz="1600" dirty="0" smtClean="0"/>
              <a:t> können schnell gestohlen werden</a:t>
            </a:r>
          </a:p>
          <a:p>
            <a:r>
              <a:rPr lang="de-DE" sz="1600" dirty="0" smtClean="0"/>
              <a:t>Auf dem Gerät gespeicherte Daten sind über aktiviertes Bluetooth abrufbar</a:t>
            </a:r>
          </a:p>
          <a:p>
            <a:endParaRPr lang="de-DE" sz="600" dirty="0" smtClean="0"/>
          </a:p>
          <a:p>
            <a:endParaRPr lang="de-DE" sz="600" dirty="0"/>
          </a:p>
          <a:p>
            <a:pPr marL="0" indent="0">
              <a:buNone/>
            </a:pPr>
            <a:r>
              <a:rPr lang="de-DE" sz="1600" b="1" dirty="0" smtClean="0"/>
              <a:t>Hardwarekomplexität</a:t>
            </a:r>
            <a:r>
              <a:rPr lang="de-DE" sz="1600" b="1" dirty="0"/>
              <a:t>.</a:t>
            </a:r>
          </a:p>
          <a:p>
            <a:r>
              <a:rPr lang="de-DE" sz="1600" dirty="0" smtClean="0"/>
              <a:t>Mobile Endgeräte unterliegen sehr schnellen Innovationszyklen</a:t>
            </a:r>
          </a:p>
          <a:p>
            <a:r>
              <a:rPr lang="de-DE" sz="1600" dirty="0" smtClean="0"/>
              <a:t>Formfaktoren ändern sich, neue Features werden kontinuierlich hinzugefügt</a:t>
            </a:r>
          </a:p>
          <a:p>
            <a:endParaRPr lang="de-DE" sz="600" dirty="0" smtClean="0"/>
          </a:p>
          <a:p>
            <a:endParaRPr lang="de-DE" sz="600" dirty="0"/>
          </a:p>
          <a:p>
            <a:pPr marL="0" indent="0">
              <a:buNone/>
            </a:pPr>
            <a:r>
              <a:rPr lang="de-DE" sz="1600" b="1" dirty="0" smtClean="0"/>
              <a:t>Benutzererlebnis</a:t>
            </a:r>
            <a:r>
              <a:rPr lang="de-DE" sz="1600" b="1" dirty="0"/>
              <a:t>.</a:t>
            </a:r>
          </a:p>
          <a:p>
            <a:r>
              <a:rPr lang="de-DE" sz="1600" dirty="0" smtClean="0"/>
              <a:t>Anwender sind schneller abgelenkt, wenn Anwendungen zu langsam auf Eingaben reagieren, als bei einem Desktop-System</a:t>
            </a:r>
          </a:p>
          <a:p>
            <a:r>
              <a:rPr lang="de-DE" sz="1600" dirty="0" smtClean="0"/>
              <a:t>Schulungen sind im mobilen Umfeld eher unüblich. Es wird erwartet, dass die Anwendung intuitiv, ohne Einarbeitungszeit bedient werden kann</a:t>
            </a:r>
            <a:endParaRPr lang="de-DE" sz="1600" dirty="0"/>
          </a:p>
          <a:p>
            <a:pPr marL="0" indent="0">
              <a:buNone/>
            </a:pPr>
            <a:endParaRPr lang="de-DE" sz="1600" b="1" dirty="0"/>
          </a:p>
        </p:txBody>
      </p:sp>
      <p:sp>
        <p:nvSpPr>
          <p:cNvPr id="5" name="Titel 4"/>
          <p:cNvSpPr>
            <a:spLocks noGrp="1"/>
          </p:cNvSpPr>
          <p:nvPr>
            <p:ph type="title"/>
          </p:nvPr>
        </p:nvSpPr>
        <p:spPr/>
        <p:txBody>
          <a:bodyPr/>
          <a:lstStyle/>
          <a:p>
            <a:r>
              <a:rPr lang="de-DE" dirty="0" smtClean="0"/>
              <a:t>Herausforderungen (Auszug)</a:t>
            </a:r>
            <a:endParaRPr lang="de-DE" dirty="0"/>
          </a:p>
        </p:txBody>
      </p:sp>
    </p:spTree>
    <p:extLst>
      <p:ext uri="{BB962C8B-B14F-4D97-AF65-F5344CB8AC3E}">
        <p14:creationId xmlns:p14="http://schemas.microsoft.com/office/powerpoint/2010/main" val="4071118258"/>
      </p:ext>
    </p:extLst>
  </p:cSld>
  <p:clrMapOvr>
    <a:masterClrMapping/>
  </p:clrMapOvr>
  <p:transition spd="slow">
    <p:pull/>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Bildplatzhalter 13"/>
          <p:cNvPicPr>
            <a:picLocks noGrp="1" noChangeAspect="1"/>
          </p:cNvPicPr>
          <p:nvPr>
            <p:ph type="pic" sz="quarter" idx="17"/>
          </p:nvPr>
        </p:nvPicPr>
        <p:blipFill>
          <a:blip r:embed="rId2" cstate="screen">
            <a:extLst>
              <a:ext uri="{28A0092B-C50C-407E-A947-70E740481C1C}">
                <a14:useLocalDpi xmlns:a14="http://schemas.microsoft.com/office/drawing/2010/main"/>
              </a:ext>
            </a:extLst>
          </a:blip>
          <a:srcRect/>
          <a:stretch>
            <a:fillRect/>
          </a:stretch>
        </p:blipFill>
        <p:spPr>
          <a:xfrm>
            <a:off x="579438" y="1285875"/>
            <a:ext cx="8140700" cy="3468688"/>
          </a:xfrm>
        </p:spPr>
      </p:pic>
      <p:sp>
        <p:nvSpPr>
          <p:cNvPr id="10" name="Textplatzhalter 9"/>
          <p:cNvSpPr>
            <a:spLocks noGrp="1"/>
          </p:cNvSpPr>
          <p:nvPr>
            <p:ph type="body" sz="quarter" idx="16"/>
          </p:nvPr>
        </p:nvSpPr>
        <p:spPr>
          <a:xfrm>
            <a:off x="529165" y="4753795"/>
            <a:ext cx="8191501" cy="1089617"/>
          </a:xfrm>
        </p:spPr>
        <p:txBody>
          <a:bodyPr/>
          <a:lstStyle/>
          <a:p>
            <a:pPr marL="0" indent="0">
              <a:buNone/>
            </a:pPr>
            <a:r>
              <a:rPr lang="de-DE" sz="1600" dirty="0"/>
              <a:t>Was </a:t>
            </a:r>
            <a:r>
              <a:rPr lang="de-DE" sz="1600" dirty="0" smtClean="0"/>
              <a:t>Unternehmen brauchen</a:t>
            </a:r>
            <a:r>
              <a:rPr lang="de-DE" sz="1600" dirty="0"/>
              <a:t>, ist ein beherrschbare </a:t>
            </a:r>
            <a:r>
              <a:rPr lang="de-DE" sz="1600" dirty="0" smtClean="0"/>
              <a:t>Komplexität und eine </a:t>
            </a:r>
            <a:r>
              <a:rPr lang="de-DE" sz="1600" dirty="0"/>
              <a:t>überschaubare </a:t>
            </a:r>
            <a:r>
              <a:rPr lang="de-DE" sz="1600" dirty="0" smtClean="0"/>
              <a:t>und durchdachte Anzahl </a:t>
            </a:r>
            <a:r>
              <a:rPr lang="de-DE" sz="1600" dirty="0"/>
              <a:t>von </a:t>
            </a:r>
            <a:r>
              <a:rPr lang="de-DE" sz="1600" dirty="0" smtClean="0"/>
              <a:t>Funktionen. </a:t>
            </a:r>
          </a:p>
          <a:p>
            <a:pPr marL="0" indent="0">
              <a:buNone/>
            </a:pPr>
            <a:r>
              <a:rPr lang="de-DE" sz="1600" dirty="0" smtClean="0"/>
              <a:t>Dabei ist es wichtig</a:t>
            </a:r>
            <a:r>
              <a:rPr lang="de-DE" sz="1600" dirty="0"/>
              <a:t>, nach der Investitionsentscheidung noch unabhängig bleiben zu können – von </a:t>
            </a:r>
            <a:r>
              <a:rPr lang="de-DE" sz="1600" dirty="0" smtClean="0"/>
              <a:t>Implementierungspartnern und Hardware</a:t>
            </a:r>
            <a:r>
              <a:rPr lang="de-DE" sz="1600" dirty="0"/>
              <a:t>- wie Betriebssystemanbietern.</a:t>
            </a:r>
          </a:p>
        </p:txBody>
      </p:sp>
      <p:sp>
        <p:nvSpPr>
          <p:cNvPr id="6" name="Titel 5"/>
          <p:cNvSpPr>
            <a:spLocks noGrp="1"/>
          </p:cNvSpPr>
          <p:nvPr>
            <p:ph type="title"/>
          </p:nvPr>
        </p:nvSpPr>
        <p:spPr/>
        <p:txBody>
          <a:bodyPr/>
          <a:lstStyle/>
          <a:p>
            <a:r>
              <a:rPr lang="de-DE" dirty="0" smtClean="0"/>
              <a:t>Unternehmen im Dschungel mobiler Lösungen</a:t>
            </a:r>
            <a:endParaRPr lang="de-DE" dirty="0"/>
          </a:p>
        </p:txBody>
      </p:sp>
    </p:spTree>
    <p:extLst>
      <p:ext uri="{BB962C8B-B14F-4D97-AF65-F5344CB8AC3E}">
        <p14:creationId xmlns:p14="http://schemas.microsoft.com/office/powerpoint/2010/main" val="2475392453"/>
      </p:ext>
    </p:extLst>
  </p:cSld>
  <p:clrMapOvr>
    <a:masterClrMapping/>
  </p:clrMapOvr>
  <p:transition spd="slow">
    <p:pull/>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3"/>
          </p:nvPr>
        </p:nvSpPr>
        <p:spPr>
          <a:xfrm>
            <a:off x="509733" y="1302508"/>
            <a:ext cx="8244800" cy="822597"/>
          </a:xfrm>
        </p:spPr>
        <p:txBody>
          <a:bodyPr/>
          <a:lstStyle/>
          <a:p>
            <a:pPr marL="0" indent="0">
              <a:buNone/>
            </a:pPr>
            <a:r>
              <a:rPr lang="de-DE" b="1" dirty="0" smtClean="0"/>
              <a:t>Die Kernfrage: </a:t>
            </a:r>
            <a:r>
              <a:rPr lang="de-DE" dirty="0" smtClean="0"/>
              <a:t>Soll ich meine mobile Anwendung fertig kaufen, oder eine individualisierte Anwendung speziell für mich entwickeln/entwickeln lassen?</a:t>
            </a:r>
          </a:p>
          <a:p>
            <a:pPr marL="0" indent="0">
              <a:buNone/>
            </a:pPr>
            <a:endParaRPr lang="de-DE" dirty="0"/>
          </a:p>
          <a:p>
            <a:pPr marL="0" indent="0">
              <a:buNone/>
            </a:pPr>
            <a:r>
              <a:rPr lang="de-DE" dirty="0" smtClean="0"/>
              <a:t>Diese Frage kann nicht generell beantwortet werden. Sie ist abhängig von einer Vielzahl individueller Gegebenheiten, nicht zuletzt der Frage, ob es eine solche Anwendung überhaupt gibt. </a:t>
            </a:r>
          </a:p>
          <a:p>
            <a:pPr marL="0" indent="0">
              <a:buNone/>
            </a:pPr>
            <a:r>
              <a:rPr lang="de-DE" dirty="0" smtClean="0"/>
              <a:t>Aber, neben der eigenen IT-Strategie, dem verfügbaren Personal und KnowHow in der IT und der generellen Ausrichtung des Unternehmens, lassen sich dennoch zwei grundlegende Tendenzen im Markt erkennen:</a:t>
            </a:r>
          </a:p>
          <a:p>
            <a:endParaRPr lang="de-DE" dirty="0" smtClean="0"/>
          </a:p>
          <a:p>
            <a:endParaRPr lang="de-DE" dirty="0" smtClean="0"/>
          </a:p>
        </p:txBody>
      </p:sp>
      <p:sp>
        <p:nvSpPr>
          <p:cNvPr id="6" name="Titel 5"/>
          <p:cNvSpPr>
            <a:spLocks noGrp="1"/>
          </p:cNvSpPr>
          <p:nvPr>
            <p:ph type="title"/>
          </p:nvPr>
        </p:nvSpPr>
        <p:spPr/>
        <p:txBody>
          <a:bodyPr/>
          <a:lstStyle/>
          <a:p>
            <a:r>
              <a:rPr lang="de-DE" dirty="0" smtClean="0"/>
              <a:t>Mobile Apps – </a:t>
            </a:r>
            <a:r>
              <a:rPr lang="de-DE" dirty="0" err="1" smtClean="0"/>
              <a:t>Make</a:t>
            </a:r>
            <a:r>
              <a:rPr lang="de-DE" dirty="0" smtClean="0"/>
              <a:t> </a:t>
            </a:r>
            <a:r>
              <a:rPr lang="de-DE" dirty="0" err="1" smtClean="0"/>
              <a:t>or</a:t>
            </a:r>
            <a:r>
              <a:rPr lang="de-DE" dirty="0" smtClean="0"/>
              <a:t> </a:t>
            </a:r>
            <a:r>
              <a:rPr lang="de-DE" dirty="0" err="1" smtClean="0"/>
              <a:t>Buy</a:t>
            </a:r>
            <a:endParaRPr lang="de-DE" dirty="0"/>
          </a:p>
        </p:txBody>
      </p:sp>
      <p:sp>
        <p:nvSpPr>
          <p:cNvPr id="3" name="Textfeld 2"/>
          <p:cNvSpPr txBox="1"/>
          <p:nvPr/>
        </p:nvSpPr>
        <p:spPr>
          <a:xfrm>
            <a:off x="509733" y="4634963"/>
            <a:ext cx="4116532" cy="1306511"/>
          </a:xfrm>
          <a:prstGeom prst="rect">
            <a:avLst/>
          </a:prstGeom>
          <a:noFill/>
        </p:spPr>
        <p:txBody>
          <a:bodyPr wrap="square" numCol="1" rtlCol="0">
            <a:spAutoFit/>
          </a:bodyPr>
          <a:lstStyle/>
          <a:p>
            <a:pPr>
              <a:lnSpc>
                <a:spcPct val="110000"/>
              </a:lnSpc>
            </a:pPr>
            <a:r>
              <a:rPr lang="de-DE" b="1" i="1" dirty="0" err="1" smtClean="0"/>
              <a:t>Make</a:t>
            </a:r>
            <a:r>
              <a:rPr lang="de-DE" b="1" i="1" dirty="0" smtClean="0"/>
              <a:t>:</a:t>
            </a:r>
            <a:r>
              <a:rPr lang="de-DE" dirty="0" smtClean="0"/>
              <a:t> Wenn es um Ihre Kernprozesse, welche Sie und Ihr Unternehmen von anderen Unterscheidet, geht</a:t>
            </a:r>
            <a:r>
              <a:rPr lang="de-DE" dirty="0"/>
              <a:t>.</a:t>
            </a:r>
          </a:p>
        </p:txBody>
      </p:sp>
      <p:sp>
        <p:nvSpPr>
          <p:cNvPr id="7" name="Textfeld 6"/>
          <p:cNvSpPr txBox="1"/>
          <p:nvPr/>
        </p:nvSpPr>
        <p:spPr>
          <a:xfrm>
            <a:off x="4626265" y="4634963"/>
            <a:ext cx="4339935" cy="1306511"/>
          </a:xfrm>
          <a:prstGeom prst="rect">
            <a:avLst/>
          </a:prstGeom>
          <a:noFill/>
        </p:spPr>
        <p:txBody>
          <a:bodyPr wrap="square" numCol="1" rtlCol="0">
            <a:spAutoFit/>
          </a:bodyPr>
          <a:lstStyle/>
          <a:p>
            <a:pPr>
              <a:lnSpc>
                <a:spcPct val="110000"/>
              </a:lnSpc>
            </a:pPr>
            <a:r>
              <a:rPr lang="de-DE" b="1" i="1" dirty="0" err="1" smtClean="0"/>
              <a:t>Buy</a:t>
            </a:r>
            <a:r>
              <a:rPr lang="de-DE" b="1" i="1" dirty="0" smtClean="0"/>
              <a:t>:</a:t>
            </a:r>
            <a:r>
              <a:rPr lang="de-DE" dirty="0" smtClean="0"/>
              <a:t> Wenn der abzubildende Prozess ein in weiten Teilen automatisierbarer Standardprozess und zudem gut gekapselt ist.</a:t>
            </a:r>
          </a:p>
        </p:txBody>
      </p:sp>
    </p:spTree>
    <p:extLst>
      <p:ext uri="{BB962C8B-B14F-4D97-AF65-F5344CB8AC3E}">
        <p14:creationId xmlns:p14="http://schemas.microsoft.com/office/powerpoint/2010/main" val="1018310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err="1" smtClean="0"/>
              <a:t>Make</a:t>
            </a:r>
            <a:r>
              <a:rPr lang="de-DE" dirty="0" smtClean="0"/>
              <a:t> </a:t>
            </a:r>
            <a:r>
              <a:rPr lang="de-DE" dirty="0" err="1" smtClean="0"/>
              <a:t>or</a:t>
            </a:r>
            <a:r>
              <a:rPr lang="de-DE" dirty="0" smtClean="0"/>
              <a:t> </a:t>
            </a:r>
            <a:r>
              <a:rPr lang="de-DE" dirty="0" err="1" smtClean="0"/>
              <a:t>Buy</a:t>
            </a:r>
            <a:r>
              <a:rPr lang="de-DE" dirty="0" smtClean="0"/>
              <a:t>? – Zwei Meinungen</a:t>
            </a:r>
            <a:endParaRPr lang="de-DE" dirty="0"/>
          </a:p>
        </p:txBody>
      </p:sp>
      <p:sp>
        <p:nvSpPr>
          <p:cNvPr id="5" name="Rechteck 4"/>
          <p:cNvSpPr/>
          <p:nvPr/>
        </p:nvSpPr>
        <p:spPr>
          <a:xfrm>
            <a:off x="482413" y="1318820"/>
            <a:ext cx="8278667" cy="1549234"/>
          </a:xfrm>
          <a:prstGeom prst="rect">
            <a:avLst/>
          </a:prstGeom>
        </p:spPr>
        <p:style>
          <a:lnRef idx="1">
            <a:schemeClr val="accent1"/>
          </a:lnRef>
          <a:fillRef idx="3">
            <a:schemeClr val="accent1"/>
          </a:fillRef>
          <a:effectRef idx="2">
            <a:schemeClr val="accent1"/>
          </a:effectRef>
          <a:fontRef idx="minor">
            <a:schemeClr val="lt1"/>
          </a:fontRef>
        </p:style>
        <p:txBody>
          <a:bodyPr rtlCol="0" anchor="t"/>
          <a:lstStyle/>
          <a:p>
            <a:r>
              <a:rPr lang="en-US" b="1" dirty="0" smtClean="0">
                <a:solidFill>
                  <a:srgbClr val="4D4D4D"/>
                </a:solidFill>
              </a:rPr>
              <a:t>"Everybody knows that the more standardized you are and the more you buy off-the-shelf, the more cost effective it will be for both implementation and ongoing maintenance,“</a:t>
            </a:r>
          </a:p>
          <a:p>
            <a:endParaRPr lang="en-US" dirty="0" smtClean="0"/>
          </a:p>
          <a:p>
            <a:pPr algn="r"/>
            <a:r>
              <a:rPr lang="en-US" dirty="0" smtClean="0"/>
              <a:t>	Mark </a:t>
            </a:r>
            <a:r>
              <a:rPr lang="en-US" dirty="0" err="1" smtClean="0"/>
              <a:t>Lutchen</a:t>
            </a:r>
            <a:r>
              <a:rPr lang="en-US" dirty="0" smtClean="0"/>
              <a:t>, former global CIO of </a:t>
            </a:r>
            <a:r>
              <a:rPr lang="en-US" dirty="0" err="1" smtClean="0"/>
              <a:t>PriceWaterhouseCoopers</a:t>
            </a:r>
            <a:endParaRPr lang="en-US" dirty="0" smtClean="0"/>
          </a:p>
          <a:p>
            <a:pPr algn="ctr"/>
            <a:endParaRPr lang="en-US" dirty="0"/>
          </a:p>
        </p:txBody>
      </p:sp>
      <p:sp>
        <p:nvSpPr>
          <p:cNvPr id="8" name="Rechteck 7"/>
          <p:cNvSpPr/>
          <p:nvPr/>
        </p:nvSpPr>
        <p:spPr>
          <a:xfrm>
            <a:off x="516280" y="3953519"/>
            <a:ext cx="8244800" cy="1525748"/>
          </a:xfrm>
          <a:prstGeom prst="rect">
            <a:avLst/>
          </a:prstGeom>
        </p:spPr>
        <p:style>
          <a:lnRef idx="1">
            <a:schemeClr val="accent1"/>
          </a:lnRef>
          <a:fillRef idx="3">
            <a:schemeClr val="accent1"/>
          </a:fillRef>
          <a:effectRef idx="2">
            <a:schemeClr val="accent1"/>
          </a:effectRef>
          <a:fontRef idx="minor">
            <a:schemeClr val="lt1"/>
          </a:fontRef>
        </p:style>
        <p:txBody>
          <a:bodyPr rtlCol="0" anchor="t"/>
          <a:lstStyle/>
          <a:p>
            <a:r>
              <a:rPr lang="en-US" b="1" dirty="0" smtClean="0">
                <a:solidFill>
                  <a:schemeClr val="tx2">
                    <a:lumMod val="75000"/>
                  </a:schemeClr>
                </a:solidFill>
              </a:rPr>
              <a:t>"Where we invest in individual development is where we can get incremental revenue, market differentiation or competitive advantage,“</a:t>
            </a:r>
          </a:p>
          <a:p>
            <a:endParaRPr lang="en-US" dirty="0" smtClean="0"/>
          </a:p>
          <a:p>
            <a:endParaRPr lang="en-US" dirty="0" smtClean="0"/>
          </a:p>
          <a:p>
            <a:pPr algn="r"/>
            <a:r>
              <a:rPr lang="en-US" dirty="0" smtClean="0"/>
              <a:t>	Bob Laird, IT chief architect at MCI (now part of Verizon Business)</a:t>
            </a:r>
          </a:p>
          <a:p>
            <a:pPr algn="ctr"/>
            <a:endParaRPr lang="en-US" dirty="0"/>
          </a:p>
        </p:txBody>
      </p:sp>
    </p:spTree>
    <p:extLst>
      <p:ext uri="{BB962C8B-B14F-4D97-AF65-F5344CB8AC3E}">
        <p14:creationId xmlns:p14="http://schemas.microsoft.com/office/powerpoint/2010/main" val="1234332399"/>
      </p:ext>
    </p:extLst>
  </p:cSld>
  <p:clrMapOvr>
    <a:masterClrMapping/>
  </p:clrMapOvr>
  <p:transition spd="slow">
    <p:pull/>
  </p:transition>
  <p:timing>
    <p:tnLst>
      <p:par>
        <p:cTn id="1" dur="indefinite" restart="never" nodeType="tmRoot"/>
      </p:par>
    </p:tnLst>
  </p:timing>
</p:sld>
</file>

<file path=ppt/theme/theme1.xml><?xml version="1.0" encoding="utf-8"?>
<a:theme xmlns:a="http://schemas.openxmlformats.org/drawingml/2006/main" name="Folienmaster COMLINE Standard">
  <a:themeElements>
    <a:clrScheme name="COMLINE">
      <a:dk1>
        <a:srgbClr val="262626"/>
      </a:dk1>
      <a:lt1>
        <a:srgbClr val="FFFFFF"/>
      </a:lt1>
      <a:dk2>
        <a:srgbClr val="666666"/>
      </a:dk2>
      <a:lt2>
        <a:srgbClr val="FFFFFF"/>
      </a:lt2>
      <a:accent1>
        <a:srgbClr val="E64415"/>
      </a:accent1>
      <a:accent2>
        <a:srgbClr val="666666"/>
      </a:accent2>
      <a:accent3>
        <a:srgbClr val="E7A28E"/>
      </a:accent3>
      <a:accent4>
        <a:srgbClr val="F4DAD1"/>
      </a:accent4>
      <a:accent5>
        <a:srgbClr val="B2B2B2"/>
      </a:accent5>
      <a:accent6>
        <a:srgbClr val="E0E0E0"/>
      </a:accent6>
      <a:hlink>
        <a:srgbClr val="262626"/>
      </a:hlink>
      <a:folHlink>
        <a:srgbClr val="E64415"/>
      </a:folHlink>
    </a:clrScheme>
    <a:fontScheme name="Office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Folienmaster mit Grenzlinien">
  <a:themeElements>
    <a:clrScheme name="COMLINE">
      <a:dk1>
        <a:srgbClr val="262626"/>
      </a:dk1>
      <a:lt1>
        <a:srgbClr val="FFFFFF"/>
      </a:lt1>
      <a:dk2>
        <a:srgbClr val="666666"/>
      </a:dk2>
      <a:lt2>
        <a:srgbClr val="FFFFFF"/>
      </a:lt2>
      <a:accent1>
        <a:srgbClr val="E64415"/>
      </a:accent1>
      <a:accent2>
        <a:srgbClr val="666666"/>
      </a:accent2>
      <a:accent3>
        <a:srgbClr val="E7A28E"/>
      </a:accent3>
      <a:accent4>
        <a:srgbClr val="F4DAD1"/>
      </a:accent4>
      <a:accent5>
        <a:srgbClr val="B2B2B2"/>
      </a:accent5>
      <a:accent6>
        <a:srgbClr val="E0E0E0"/>
      </a:accent6>
      <a:hlink>
        <a:srgbClr val="262626"/>
      </a:hlink>
      <a:folHlink>
        <a:srgbClr val="E64415"/>
      </a:folHlink>
    </a:clrScheme>
    <a:fontScheme name="Office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1587</Words>
  <Application>Microsoft Office PowerPoint</Application>
  <PresentationFormat>Bildschirmpräsentation (4:3)</PresentationFormat>
  <Paragraphs>235</Paragraphs>
  <Slides>24</Slides>
  <Notes>4</Notes>
  <HiddenSlides>0</HiddenSlides>
  <MMClips>0</MMClips>
  <ScaleCrop>false</ScaleCrop>
  <HeadingPairs>
    <vt:vector size="4" baseType="variant">
      <vt:variant>
        <vt:lpstr>Design</vt:lpstr>
      </vt:variant>
      <vt:variant>
        <vt:i4>2</vt:i4>
      </vt:variant>
      <vt:variant>
        <vt:lpstr>Folientitel</vt:lpstr>
      </vt:variant>
      <vt:variant>
        <vt:i4>24</vt:i4>
      </vt:variant>
    </vt:vector>
  </HeadingPairs>
  <TitlesOfParts>
    <vt:vector size="26" baseType="lpstr">
      <vt:lpstr>Folienmaster COMLINE Standard</vt:lpstr>
      <vt:lpstr>Folienmaster mit Grenzlinien</vt:lpstr>
      <vt:lpstr>Die COMLINE AG präsentiert</vt:lpstr>
      <vt:lpstr>Ausgangssituation</vt:lpstr>
      <vt:lpstr>Erweiterte Fragestellungen im Kontext Enterprise Mobility</vt:lpstr>
      <vt:lpstr>Mobile Endgeräte laufen dem PC den Rang ab</vt:lpstr>
      <vt:lpstr>Vorteile mobiler Lösungen</vt:lpstr>
      <vt:lpstr>Herausforderungen (Auszug)</vt:lpstr>
      <vt:lpstr>Unternehmen im Dschungel mobiler Lösungen</vt:lpstr>
      <vt:lpstr>Mobile Apps – Make or Buy</vt:lpstr>
      <vt:lpstr>Make or Buy? – Zwei Meinungen</vt:lpstr>
      <vt:lpstr>Fragestellungen – Entwicklung mobiler Lösungen Unterstützung unterschiedlicher Endgeräte</vt:lpstr>
      <vt:lpstr>Fragestellungen – Entwicklung mobiler Lösungen Anpassung der mobile App</vt:lpstr>
      <vt:lpstr>Fragestellungen – Entwicklung mobiler Lösungen Sicherheit mobiler Geräte und Anwendungen</vt:lpstr>
      <vt:lpstr>Fragestellungen – Entwicklung mobiler Lösungen Integration mit den LoB (Line of Business) Systemen</vt:lpstr>
      <vt:lpstr>Lifecycle mobiler Anwendungen</vt:lpstr>
      <vt:lpstr>Fragen im Zuge des Livecycle einer Anwendung</vt:lpstr>
      <vt:lpstr>Mobile Device Management </vt:lpstr>
      <vt:lpstr>Deployment von Anwendungen auf mobilen Geräten</vt:lpstr>
      <vt:lpstr>Deployment von Anwendungen auf mobilen Geräten</vt:lpstr>
      <vt:lpstr>Deployment von Anwendungen auf mobilen Geräten</vt:lpstr>
      <vt:lpstr>Vergleich mobiler Lösungen im SAP Umfeld</vt:lpstr>
      <vt:lpstr>Welche Strategien sind tragfähig?</vt:lpstr>
      <vt:lpstr>Verfügbare/Nutzbare Betriebssysteme und Plattformen</vt:lpstr>
      <vt:lpstr>Marktsituation der einzelnen Plattformen</vt:lpstr>
      <vt:lpstr>Vielen Dank für Ihre Aufmerksamkeit.</vt:lpstr>
    </vt:vector>
  </TitlesOfParts>
  <Company>RosenbauerSolbach</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Folie 1</dc:title>
  <dc:creator>Lena Wilke</dc:creator>
  <cp:lastModifiedBy>Christian, Günther</cp:lastModifiedBy>
  <cp:revision>1486</cp:revision>
  <cp:lastPrinted>2010-10-27T08:51:08Z</cp:lastPrinted>
  <dcterms:created xsi:type="dcterms:W3CDTF">2012-06-19T13:28:08Z</dcterms:created>
  <dcterms:modified xsi:type="dcterms:W3CDTF">2014-09-04T14:59:21Z</dcterms:modified>
</cp:coreProperties>
</file>