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3" r:id="rId2"/>
    <p:sldMasterId id="2147483670" r:id="rId3"/>
    <p:sldMasterId id="2147483677" r:id="rId4"/>
    <p:sldMasterId id="2147483753" r:id="rId5"/>
    <p:sldMasterId id="2147483768" r:id="rId6"/>
    <p:sldMasterId id="2147483782" r:id="rId7"/>
  </p:sldMasterIdLst>
  <p:notesMasterIdLst>
    <p:notesMasterId r:id="rId16"/>
  </p:notesMasterIdLst>
  <p:handoutMasterIdLst>
    <p:handoutMasterId r:id="rId17"/>
  </p:handoutMasterIdLst>
  <p:sldIdLst>
    <p:sldId id="508" r:id="rId8"/>
    <p:sldId id="527" r:id="rId9"/>
    <p:sldId id="595" r:id="rId10"/>
    <p:sldId id="599" r:id="rId11"/>
    <p:sldId id="597" r:id="rId12"/>
    <p:sldId id="598" r:id="rId13"/>
    <p:sldId id="594" r:id="rId14"/>
    <p:sldId id="592" r:id="rId15"/>
  </p:sldIdLst>
  <p:sldSz cx="9144000" cy="6858000" type="screen4x3"/>
  <p:notesSz cx="6797675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FB8D62"/>
    <a:srgbClr val="E7737F"/>
    <a:srgbClr val="963E45"/>
    <a:srgbClr val="F28E71"/>
    <a:srgbClr val="94D153"/>
    <a:srgbClr val="FD3019"/>
    <a:srgbClr val="FF0000"/>
    <a:srgbClr val="FFFFFF"/>
    <a:srgbClr val="3F454A"/>
    <a:srgbClr val="74747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64" autoAdjust="0"/>
    <p:restoredTop sz="99304" autoAdjust="0"/>
  </p:normalViewPr>
  <p:slideViewPr>
    <p:cSldViewPr snapToGrid="0" snapToObjects="1">
      <p:cViewPr varScale="1">
        <p:scale>
          <a:sx n="125" d="100"/>
          <a:sy n="125" d="100"/>
        </p:scale>
        <p:origin x="-1176" y="-104"/>
      </p:cViewPr>
      <p:guideLst>
        <p:guide orient="horz" pos="1079"/>
        <p:guide orient="horz" pos="3672"/>
        <p:guide orient="horz" pos="1081"/>
        <p:guide orient="horz" pos="731"/>
        <p:guide orient="horz" pos="356"/>
        <p:guide pos="1231"/>
        <p:guide pos="817"/>
        <p:guide pos="2160"/>
        <p:guide pos="3345"/>
        <p:guide pos="5418"/>
        <p:guide pos="332"/>
        <p:guide pos="4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7ABDC67-83FD-4E3E-B514-8DFBA9A49B45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77CA4C2-6352-4C41-B27C-3288288CD8A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656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3D1C907-551F-4686-A009-E0A1A18588E3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342651A-1C47-40F6-B896-7EB5DEFDC93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74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0.png"/><Relationship Id="rId3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0F426AE-4427-42A9-8F06-830C65C448A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C54DAA2-83B4-44CA-947D-CB17430460ED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.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46100" y="1816100"/>
            <a:ext cx="2971800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22300" y="1905000"/>
            <a:ext cx="2816225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16E5D76-F8CD-46C6-8999-C9B8E8FF16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012EA5DB-E251-43E7-A3DD-4C700D81F1B5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+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616575" y="1825625"/>
            <a:ext cx="2971800" cy="4024313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s Rechteck 7"/>
          <p:cNvSpPr/>
          <p:nvPr userDrawn="1"/>
        </p:nvSpPr>
        <p:spPr>
          <a:xfrm>
            <a:off x="546100" y="1816100"/>
            <a:ext cx="4751388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1887538"/>
            <a:ext cx="4648200" cy="2536824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8"/>
            <a:ext cx="4845050" cy="855518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772149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C315AB0-D66C-4A9B-BB0D-C276F1AE08B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867B6AC3-2581-4D96-9045-A2961075E885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>
          <a:xfrm>
            <a:off x="546100" y="1816098"/>
            <a:ext cx="8053388" cy="4050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7B86A97-6BFB-4C9F-8038-3B71149B8B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3C55C3B-D61E-4605-B268-959963A86468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0"/>
          </p:nvPr>
        </p:nvSpPr>
        <p:spPr>
          <a:xfrm>
            <a:off x="534988" y="1824038"/>
            <a:ext cx="8064000" cy="4050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3200"/>
            </a:lvl1pPr>
          </a:lstStyle>
          <a:p>
            <a:pPr lvl="0"/>
            <a:endParaRPr lang="de-DE" noProof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587F8234-F654-4FDE-9574-DF9C2979881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544B6E0F-7E9F-4D9B-9214-E4FF6F598946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01EFDF9F-A084-4A3F-9DB2-7695441AD26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A30E897D-C8F6-4EEF-9E4E-240FBFF23127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57200" y="1692000"/>
            <a:ext cx="82359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C3F3DA65-ACB5-482E-A6A1-DD422DC625C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2C8F2069-09D6-4EDF-8963-BB0C7CC55F96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.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46100" y="1816100"/>
            <a:ext cx="2971800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22300" y="1905000"/>
            <a:ext cx="2816225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09345AC1-B532-4716-93D6-16F8DC3E2E9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666A90F-4E5E-456A-AD0F-08A271BD1021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+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616575" y="1825625"/>
            <a:ext cx="2971800" cy="4024313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s Rechteck 7"/>
          <p:cNvSpPr/>
          <p:nvPr userDrawn="1"/>
        </p:nvSpPr>
        <p:spPr>
          <a:xfrm>
            <a:off x="546100" y="1816100"/>
            <a:ext cx="4764088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51930" y="1905000"/>
            <a:ext cx="4561419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8"/>
            <a:ext cx="4845050" cy="855518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772149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C9236D24-8B95-4092-B289-ADC7D5660D3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C5732A60-BA43-41DB-B70F-F678AF145820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546100" y="1816100"/>
            <a:ext cx="8053388" cy="360203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40801" y="1886400"/>
            <a:ext cx="7848000" cy="34488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5426078"/>
            <a:ext cx="8142288" cy="56246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1273DE06-A79E-4A57-939A-82181859914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8CD7D2ED-3348-486B-A96C-B394A8F552B1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0"/>
          </p:nvPr>
        </p:nvSpPr>
        <p:spPr>
          <a:xfrm>
            <a:off x="534988" y="1824038"/>
            <a:ext cx="8064000" cy="4050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1200"/>
            </a:lvl1pPr>
          </a:lstStyle>
          <a:p>
            <a:pPr lvl="0"/>
            <a:endParaRPr lang="de-DE" noProof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9FD6BD5-CD6E-42A4-BFA4-EEF3D334822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D5EA70F-DC4E-49CE-A29F-351EF8F7E629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57200" y="1692000"/>
            <a:ext cx="82359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CAEEECF-4C56-43FC-9F8E-94B0FAE263F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AAACBEA-23FB-4186-B5C3-BA3F1BA71BEF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9" name="Bildplatzhalter 12"/>
          <p:cNvSpPr>
            <a:spLocks noGrp="1" noChangeAspect="1"/>
          </p:cNvSpPr>
          <p:nvPr>
            <p:ph type="pic" sz="quarter" idx="18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D17717A-D8B0-4140-9C6A-9F07AE5F5F7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A360028-C2AD-4F81-922E-B9B2C104B26B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.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46100" y="1816100"/>
            <a:ext cx="2971800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22300" y="1905000"/>
            <a:ext cx="2816225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5FA19527-FA8A-43E8-93C0-D3467087A414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8EC5F8C9-2095-4218-9F52-11ADCC4EB150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+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616575" y="1825625"/>
            <a:ext cx="2971800" cy="4024313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s Rechteck 7"/>
          <p:cNvSpPr/>
          <p:nvPr userDrawn="1"/>
        </p:nvSpPr>
        <p:spPr>
          <a:xfrm>
            <a:off x="546100" y="1816100"/>
            <a:ext cx="4764088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51930" y="1905000"/>
            <a:ext cx="4561419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8"/>
            <a:ext cx="4845050" cy="855518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772149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B06F5BE2-0C4F-4863-BF4E-36346E2A75D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4A4BBBF-EA88-4052-AC11-A2F64F17622C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57200" y="1692000"/>
            <a:ext cx="82359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9F915381-336A-4A16-B218-7026AA7BC3C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67C88C78-2F21-41EB-8177-1770B0F52E28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546100" y="1816100"/>
            <a:ext cx="8053388" cy="360203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40800" y="1886400"/>
            <a:ext cx="7848000" cy="34488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5426078"/>
            <a:ext cx="8142288" cy="56246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1941099-68B4-47C0-A109-BD084E6B52E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A987D7F-34EF-4FBB-8809-8CA0E6932D71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5F48BE57-CAA5-284E-AA3B-EA65E24573BA}" type="datetime1">
              <a:rPr lang="de-DE" smtClean="0"/>
              <a:pPr/>
              <a:t>28.01.15</a:t>
            </a:fld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8" name="Bild 7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9" name="Bildplatzhalter 6"/>
          <p:cNvSpPr>
            <a:spLocks noGrp="1"/>
          </p:cNvSpPr>
          <p:nvPr>
            <p:ph type="pic" sz="quarter" idx="10"/>
          </p:nvPr>
        </p:nvSpPr>
        <p:spPr>
          <a:xfrm>
            <a:off x="534988" y="1824038"/>
            <a:ext cx="8064000" cy="4050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3200"/>
            </a:lvl1pPr>
          </a:lstStyle>
          <a:p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FAA2E945-39DB-A447-8619-E31C0F218831}" type="datetime1">
              <a:rPr lang="de-DE" smtClean="0"/>
              <a:pPr/>
              <a:t>28.01.15</a:t>
            </a:fld>
            <a:endParaRPr lang="de-DE" dirty="0"/>
          </a:p>
        </p:txBody>
      </p:sp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57200" y="1692000"/>
            <a:ext cx="82359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5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02422FAF-8C26-004E-AE4C-82F94718822E}" type="datetime1">
              <a:rPr lang="de-DE" smtClean="0"/>
              <a:pPr/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.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bgerundetes Rechteck 16"/>
          <p:cNvSpPr/>
          <p:nvPr userDrawn="1"/>
        </p:nvSpPr>
        <p:spPr>
          <a:xfrm>
            <a:off x="546100" y="1816100"/>
            <a:ext cx="2971801" cy="268374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srgbClr val="FF36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22300" y="1905000"/>
            <a:ext cx="2816225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76334FC4-19B9-384E-9231-864FB5BAE66E}" type="datetime1">
              <a:rPr lang="de-DE" smtClean="0"/>
              <a:pPr/>
              <a:t>28.01.15</a:t>
            </a:fld>
            <a:endParaRPr lang="de-DE" dirty="0"/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+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/>
          <p:cNvSpPr/>
          <p:nvPr userDrawn="1"/>
        </p:nvSpPr>
        <p:spPr>
          <a:xfrm>
            <a:off x="5616000" y="1825401"/>
            <a:ext cx="2971801" cy="4024800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srgbClr val="FF3600"/>
              </a:solidFill>
            </a:endParaRPr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51930" y="1905000"/>
            <a:ext cx="4561419" cy="25146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8"/>
            <a:ext cx="4845050" cy="855518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37FF4340-3E88-9043-ACC6-CDD82567AFE9}" type="datetime1">
              <a:rPr lang="de-DE" smtClean="0"/>
              <a:pPr/>
              <a:t>28.01.15</a:t>
            </a:fld>
            <a:endParaRPr lang="de-DE" dirty="0"/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10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772149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Abgerundetes Rechteck 11"/>
          <p:cNvSpPr/>
          <p:nvPr userDrawn="1"/>
        </p:nvSpPr>
        <p:spPr>
          <a:xfrm>
            <a:off x="546100" y="1816100"/>
            <a:ext cx="4764088" cy="268374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srgbClr val="FF3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.Grafi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46100" y="1816100"/>
            <a:ext cx="2971800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624946" y="1921930"/>
            <a:ext cx="2814638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80000" indent="-180000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57E95862-381D-4812-B465-1CA3B65B8D2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56381CA8-D920-4A7B-AC00-FEED78D3D3CE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/>
          <p:cNvSpPr/>
          <p:nvPr userDrawn="1"/>
        </p:nvSpPr>
        <p:spPr>
          <a:xfrm>
            <a:off x="546100" y="1816100"/>
            <a:ext cx="8053388" cy="360203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 dirty="0">
              <a:solidFill>
                <a:srgbClr val="FF3600"/>
              </a:solidFill>
            </a:endParaRPr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40801" y="1886400"/>
            <a:ext cx="7848000" cy="34488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5426078"/>
            <a:ext cx="8142288" cy="56246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42A22F81-D603-6C49-9366-5CD847A7F0B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fld id="{CEB221FA-811C-FF4C-90DF-970C0654C814}" type="datetime1">
              <a:rPr lang="de-DE" smtClean="0"/>
              <a:pPr/>
              <a:t>28.01.15</a:t>
            </a:fld>
            <a:endParaRPr lang="de-DE" dirty="0"/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2975" y="254000"/>
            <a:ext cx="6365875" cy="9683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0188" y="1268413"/>
            <a:ext cx="8593137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www.realtech.de   -   </a:t>
            </a:r>
            <a:fld id="{504166B7-9383-4157-B775-F4C4569AB2CB}" type="datetime1">
              <a:rPr lang="de-DE"/>
              <a:pPr/>
              <a:t>28.01.15</a:t>
            </a:fld>
            <a:r>
              <a:rPr lang="de-DE" altLang="de-DE"/>
              <a:t>, © 2005, Page </a:t>
            </a:r>
            <a:fld id="{8555A108-FBC0-4A15-87E5-A35527CF199D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2975" y="254000"/>
            <a:ext cx="6365875" cy="9683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30188" y="1268413"/>
            <a:ext cx="8593137" cy="4968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95275" y="6553200"/>
            <a:ext cx="8524875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www.realtech.de   -   </a:t>
            </a:r>
            <a:fld id="{55301191-B2B0-4F24-86DC-0720BC22676B}" type="datetime1">
              <a:rPr lang="de-DE"/>
              <a:pPr/>
              <a:t>28.01.15</a:t>
            </a:fld>
            <a:r>
              <a:rPr lang="de-DE" altLang="de-DE"/>
              <a:t>, © 2005, Page </a:t>
            </a:r>
            <a:fld id="{D9C6380E-71F8-4930-9372-75AEBF64420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2975" y="254000"/>
            <a:ext cx="6365875" cy="9683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30188" y="1268413"/>
            <a:ext cx="4219575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2163" y="1268413"/>
            <a:ext cx="4221162" cy="2408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2163" y="3829050"/>
            <a:ext cx="4221162" cy="240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295275" y="6553200"/>
            <a:ext cx="8524875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www.realtech.de   -   </a:t>
            </a:r>
            <a:fld id="{4572AA64-D1EA-41C4-A401-8AB953DAAC88}" type="datetime1">
              <a:rPr lang="de-DE"/>
              <a:pPr/>
              <a:t>28.01.15</a:t>
            </a:fld>
            <a:r>
              <a:rPr lang="de-DE" altLang="de-DE"/>
              <a:t>, © 2005, Page </a:t>
            </a:r>
            <a:fld id="{EFAB28D4-441B-4054-9EF2-E516122BA881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942975" y="254000"/>
            <a:ext cx="6365875" cy="96837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30188" y="1268413"/>
            <a:ext cx="4219575" cy="2408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2163" y="1268413"/>
            <a:ext cx="4221162" cy="2408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30188" y="3829050"/>
            <a:ext cx="4219575" cy="240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02163" y="3829050"/>
            <a:ext cx="4221162" cy="240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95275" y="6553200"/>
            <a:ext cx="8524875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www.realtech.de   -   </a:t>
            </a:r>
            <a:fld id="{00AFE4AF-709A-4673-95AF-151CA6589BBC}" type="datetime1">
              <a:rPr lang="de-DE"/>
              <a:pPr/>
              <a:t>28.01.15</a:t>
            </a:fld>
            <a:r>
              <a:rPr lang="de-DE" altLang="de-DE"/>
              <a:t>, © 2005, Page </a:t>
            </a:r>
            <a:fld id="{C62640D9-31E5-4140-A3F4-3A6306606DD0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53CEB-B19D-4A48-B7C2-725CD3BA638F}" type="datetime1">
              <a:rPr lang="de-DE"/>
              <a:pPr>
                <a:defRPr/>
              </a:pPr>
              <a:t>28.01.15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>
                <a:solidFill>
                  <a:srgbClr val="3F454A"/>
                </a:solidFill>
                <a:latin typeface="Calibri"/>
                <a:cs typeface="+mn-cs"/>
              </a:rPr>
              <a:t>Arbeitsunfälle und Berufskrankheiten -  Ing.Büro Rolf Götze (VDSI)- Version: 1.0.0.1 - Stand: 1.4.2008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7F6B-B520-4AD5-BA9C-3FF092371BA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1928794" y="1000108"/>
            <a:ext cx="7215206" cy="417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9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.Grafik+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 userDrawn="1"/>
        </p:nvSpPr>
        <p:spPr>
          <a:xfrm>
            <a:off x="5616575" y="1825625"/>
            <a:ext cx="2971800" cy="4024313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7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s Rechteck 7"/>
          <p:cNvSpPr/>
          <p:nvPr userDrawn="1"/>
        </p:nvSpPr>
        <p:spPr>
          <a:xfrm>
            <a:off x="546100" y="1816100"/>
            <a:ext cx="4751388" cy="2684463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" name="Bildplatzhalter 12"/>
          <p:cNvSpPr>
            <a:spLocks noGrp="1" noChangeAspect="1"/>
          </p:cNvSpPr>
          <p:nvPr>
            <p:ph type="pic" sz="quarter" idx="15"/>
          </p:nvPr>
        </p:nvSpPr>
        <p:spPr>
          <a:xfrm>
            <a:off x="609600" y="1887538"/>
            <a:ext cx="4648200" cy="2536824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8"/>
            <a:ext cx="4845050" cy="855518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5772149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8DA0DBF-247F-4DEC-85A6-3A9FA4447E9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560BA6D-3A9E-4068-8267-FA56F735F5FC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0" y="1336386"/>
            <a:ext cx="4949150" cy="43160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4415"/>
              </a:buClr>
              <a:buFont typeface="Wingdings" pitchFamily="2" charset="2"/>
              <a:buChar char="§"/>
              <a:defRPr sz="1800">
                <a:latin typeface="+mj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6" y="3886715"/>
            <a:ext cx="3057524" cy="146120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8" y="1418151"/>
            <a:ext cx="2968624" cy="2443163"/>
          </a:xfrm>
          <a:prstGeom prst="rect">
            <a:avLst/>
          </a:prstGeom>
        </p:spPr>
      </p:sp>
      <p:pic>
        <p:nvPicPr>
          <p:cNvPr id="6" name="Bild 5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13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660252"/>
      </p:ext>
    </p:extLst>
  </p:cSld>
  <p:clrMapOvr>
    <a:masterClrMapping/>
  </p:clrMapOvr>
  <p:transition xmlns:p14="http://schemas.microsoft.com/office/powerpoint/2010/main"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9733" y="1302508"/>
            <a:ext cx="8244800" cy="43160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4415"/>
              </a:buClr>
              <a:buFont typeface="Wingdings" pitchFamily="2" charset="2"/>
              <a:buChar char="§"/>
              <a:defRPr sz="18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233742"/>
      </p:ext>
    </p:extLst>
  </p:cSld>
  <p:clrMapOvr>
    <a:masterClrMapping/>
  </p:clrMapOvr>
  <p:transition xmlns:p14="http://schemas.microsoft.com/office/powerpoint/2010/main"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7" y="1285496"/>
            <a:ext cx="8140700" cy="3927150"/>
          </a:xfrm>
          <a:prstGeom prst="rect">
            <a:avLst/>
          </a:prstGeom>
        </p:spPr>
      </p:sp>
      <p:sp>
        <p:nvSpPr>
          <p:cNvPr id="6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5" y="5250746"/>
            <a:ext cx="8191501" cy="5926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8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3528425"/>
      </p:ext>
    </p:extLst>
  </p:cSld>
  <p:clrMapOvr>
    <a:masterClrMapping/>
  </p:clrMapOvr>
  <p:transition xmlns:p14="http://schemas.microsoft.com/office/powerpoint/2010/main"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14500" y="695325"/>
            <a:ext cx="7244862" cy="533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1714500" y="1419226"/>
            <a:ext cx="7244862" cy="47529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3912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77FCE46D-E55A-478E-9C99-0EE7DCADB45C}" type="datetimeFigureOut">
              <a:rPr lang="de-DE" smtClean="0">
                <a:solidFill>
                  <a:srgbClr val="262626"/>
                </a:solidFill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28.01.15</a:t>
            </a:fld>
            <a:endParaRPr lang="de-DE">
              <a:solidFill>
                <a:srgbClr val="262626"/>
              </a:solidFill>
              <a:latin typeface="Arial"/>
              <a:cs typeface="+mn-cs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262626"/>
              </a:solidFill>
              <a:latin typeface="Arial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9227FEF-1DE1-48C3-8BD4-17C01CA642E6}" type="slidenum">
              <a:rPr lang="de-DE" smtClean="0">
                <a:solidFill>
                  <a:srgbClr val="262626"/>
                </a:solidFill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>
              <a:solidFill>
                <a:srgbClr val="262626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709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549275" y="1825625"/>
            <a:ext cx="2971800" cy="4024313"/>
          </a:xfrm>
          <a:prstGeom prst="roundRect">
            <a:avLst>
              <a:gd name="adj" fmla="val 3648"/>
            </a:avLst>
          </a:prstGeom>
          <a:solidFill>
            <a:srgbClr val="A2A2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6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748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87346" y="1905000"/>
            <a:ext cx="2755901" cy="38100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Lucida Grande"/>
              <a:buNone/>
              <a:defRPr sz="1400" b="0" i="0">
                <a:solidFill>
                  <a:srgbClr val="FFFFFF"/>
                </a:solidFill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8"/>
          </p:nvPr>
        </p:nvSpPr>
        <p:spPr>
          <a:xfrm>
            <a:off x="3744000" y="1691999"/>
            <a:ext cx="4949150" cy="413412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27" y="695325"/>
            <a:ext cx="7766759" cy="533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27" y="1604964"/>
            <a:ext cx="8225351" cy="452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27" y="695325"/>
            <a:ext cx="7766759" cy="533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57127" y="1604964"/>
            <a:ext cx="8225351" cy="4524375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27" y="695325"/>
            <a:ext cx="7766759" cy="5334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1075264" y="391825"/>
            <a:ext cx="7715958" cy="540297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/>
                <a:cs typeface="Arial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740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546100" y="1816100"/>
            <a:ext cx="8053388" cy="360203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6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Bildplatzhalter 6"/>
          <p:cNvSpPr>
            <a:spLocks noGrp="1" noChangeAspect="1"/>
          </p:cNvSpPr>
          <p:nvPr>
            <p:ph type="pic" sz="quarter" idx="10"/>
          </p:nvPr>
        </p:nvSpPr>
        <p:spPr>
          <a:xfrm>
            <a:off x="640820" y="1887538"/>
            <a:ext cx="7847999" cy="3448797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3200"/>
            </a:lvl1pPr>
          </a:lstStyle>
          <a:p>
            <a:pPr lvl="0"/>
            <a:endParaRPr lang="de-DE" noProof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5426078"/>
            <a:ext cx="8142288" cy="56246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9059780-E5C6-48EF-99D0-7FE72C48A5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EDBF610-10BD-4611-98DB-5F94FABE68C6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1075264" y="391825"/>
            <a:ext cx="7715958" cy="540297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Arial"/>
                <a:cs typeface="Arial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4" name="Bild 7" descr="COMLINE Signet_r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4" y="6212779"/>
            <a:ext cx="1549939" cy="24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78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748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9743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748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7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56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0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748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Tx/>
              <a:buBlip>
                <a:blip r:embed="rId2"/>
              </a:buBlip>
              <a:defRPr sz="1400" b="0" i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pic>
        <p:nvPicPr>
          <p:cNvPr id="24" name="Bild 23" descr="Pfeil_grau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838200"/>
            <a:ext cx="502564" cy="471600"/>
          </a:xfrm>
          <a:prstGeom prst="rect">
            <a:avLst/>
          </a:prstGeom>
        </p:spPr>
      </p:pic>
      <p:sp>
        <p:nvSpPr>
          <p:cNvPr id="9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98674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374900"/>
            <a:ext cx="748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72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0"/>
          </p:nvPr>
        </p:nvSpPr>
        <p:spPr>
          <a:xfrm>
            <a:off x="534988" y="1824038"/>
            <a:ext cx="8064000" cy="40500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1200"/>
            </a:lvl1pPr>
          </a:lstStyle>
          <a:p>
            <a:pPr lvl="0"/>
            <a:endParaRPr lang="de-DE" noProof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0376755F-713F-4710-AADC-A5DF3C58CEE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10B56D5A-B2A3-4205-8075-87E30AC263CD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 userDrawn="1"/>
        </p:nvSpPr>
        <p:spPr>
          <a:xfrm>
            <a:off x="546100" y="1816100"/>
            <a:ext cx="8053388" cy="3602038"/>
          </a:xfrm>
          <a:prstGeom prst="roundRect">
            <a:avLst>
              <a:gd name="adj" fmla="val 6427"/>
            </a:avLst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6" name="Bild 7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86462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Bildplatzhalter 6"/>
          <p:cNvSpPr>
            <a:spLocks noGrp="1" noChangeAspect="1"/>
          </p:cNvSpPr>
          <p:nvPr>
            <p:ph type="pic" sz="quarter" idx="10"/>
          </p:nvPr>
        </p:nvSpPr>
        <p:spPr>
          <a:xfrm>
            <a:off x="640800" y="1886400"/>
            <a:ext cx="7848000" cy="3448800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3200"/>
            </a:lvl1pPr>
          </a:lstStyle>
          <a:p>
            <a:pPr lvl="0"/>
            <a:endParaRPr lang="de-DE" noProof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5426078"/>
            <a:ext cx="8142288" cy="562460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1D4A136-5E20-46DF-8981-62DF1C7FCA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C6B13FBB-E926-497E-8A38-52E8995195FC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744000" y="1692000"/>
            <a:ext cx="4949150" cy="4316076"/>
          </a:xfrm>
          <a:prstGeom prst="rect">
            <a:avLst/>
          </a:prstGeom>
        </p:spPr>
        <p:txBody>
          <a:bodyPr vert="horz"/>
          <a:lstStyle>
            <a:lvl1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1pPr>
            <a:lvl2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2pPr>
            <a:lvl3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3pPr>
            <a:lvl4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4pPr>
            <a:lvl5pPr marL="179388" indent="-179388">
              <a:lnSpc>
                <a:spcPts val="2000"/>
              </a:lnSpc>
              <a:spcBef>
                <a:spcPts val="0"/>
              </a:spcBef>
              <a:buClr>
                <a:srgbClr val="FD3019"/>
              </a:buClr>
              <a:buSzPct val="75000"/>
              <a:buFont typeface="Lucida Grande"/>
              <a:buChar char="◼"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457200" y="4546867"/>
            <a:ext cx="3057524" cy="1461209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0" name="Bildplatzhalter 12"/>
          <p:cNvSpPr>
            <a:spLocks noGrp="1" noChangeAspect="1"/>
          </p:cNvSpPr>
          <p:nvPr>
            <p:ph type="pic" sz="quarter" idx="17"/>
          </p:nvPr>
        </p:nvSpPr>
        <p:spPr>
          <a:xfrm>
            <a:off x="546100" y="1816100"/>
            <a:ext cx="2968624" cy="2443163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611CD24E-F0F2-4552-837D-E43A3438730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5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5ABE292-F07D-45C7-A232-A6352AEAE901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23" descr="Pfeil_grau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50323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6000" y="863998"/>
            <a:ext cx="5868000" cy="736201"/>
          </a:xfrm>
          <a:prstGeom prst="rect">
            <a:avLst/>
          </a:prstGeom>
        </p:spPr>
        <p:txBody>
          <a:bodyPr anchor="t"/>
          <a:lstStyle>
            <a:lvl1pPr algn="l">
              <a:defRPr sz="2000" b="0" i="0">
                <a:solidFill>
                  <a:srgbClr val="747473"/>
                </a:solidFill>
                <a:latin typeface="RotisSansSerif"/>
                <a:cs typeface="RotisSansSerif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457200" y="1692000"/>
            <a:ext cx="8235950" cy="431607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1pPr>
            <a:lvl2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2pPr>
            <a:lvl3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3pPr>
            <a:lvl4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4pPr>
            <a:lvl5pPr marL="0" indent="0">
              <a:lnSpc>
                <a:spcPts val="2000"/>
              </a:lnSpc>
              <a:spcBef>
                <a:spcPts val="0"/>
              </a:spcBef>
              <a:buNone/>
              <a:defRPr sz="1400" b="0" i="0">
                <a:latin typeface="RotisSansSerif"/>
                <a:cs typeface="RotisSansSerif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D3A5B372-F061-4BC5-AF59-4CAF051BD7F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l"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F9F0CE4-4B3B-4A61-90E8-0BD0677F195F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1.jpeg"/><Relationship Id="rId9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Relationship Id="rId8" Type="http://schemas.openxmlformats.org/officeDocument/2006/relationships/image" Target="../media/image1.jpe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8" Type="http://schemas.openxmlformats.org/officeDocument/2006/relationships/image" Target="../media/image1.jpeg"/><Relationship Id="rId9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5.xml"/><Relationship Id="rId15" Type="http://schemas.openxmlformats.org/officeDocument/2006/relationships/image" Target="../media/image1.jpeg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theme" Target="../theme/theme6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theme" Target="../theme/theme7.xml"/><Relationship Id="rId11" Type="http://schemas.openxmlformats.org/officeDocument/2006/relationships/image" Target="../media/image7.pn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Bild 8" descr="lg_comline_RGB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272338" y="6249988"/>
            <a:ext cx="134461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413" y="6261100"/>
            <a:ext cx="900112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7BEEF8C-51D3-47E0-9257-6CF401016A78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25" y="6261100"/>
            <a:ext cx="28368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RotisSansSerif"/>
                <a:cs typeface="RotisSansSerif"/>
              </a:rPr>
              <a:t>|  COMLINE Infrastruktur-Services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1100"/>
            <a:ext cx="442913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70B47420-C29A-40C6-A3B2-9F293E632F3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054" name="Bild 10" descr="Kästchen_grün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069138" y="685800"/>
            <a:ext cx="17414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ild 8" descr="lg_comline_RGB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272338" y="6249988"/>
            <a:ext cx="134461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413" y="6261100"/>
            <a:ext cx="900112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E81A552E-CB2E-4456-8CBD-EAE6B95B0AE9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25" y="6261100"/>
            <a:ext cx="28368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RotisSansSerif"/>
                <a:cs typeface="RotisSansSerif"/>
              </a:rPr>
              <a:t>|  COMLINE Outsourcing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1100"/>
            <a:ext cx="442913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69078755-9597-4C46-A794-D8D1394030F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3078" name="Bild 17" descr="Kästchen_lila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124700" y="728663"/>
            <a:ext cx="166687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Bild 8" descr="lg_comline_RGB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272338" y="6249988"/>
            <a:ext cx="134461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413" y="6261100"/>
            <a:ext cx="900112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42153383-479F-4EB7-9291-30F6749734FE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25" y="6261100"/>
            <a:ext cx="28368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RotisSansSerif"/>
                <a:cs typeface="RotisSansSerif"/>
              </a:rPr>
              <a:t>|  COMLINE SAP-Services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1100"/>
            <a:ext cx="442913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28BDCB94-302A-4D80-96AC-FD851B6022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4102" name="Bild 20" descr="Kästchen_orange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727075"/>
            <a:ext cx="174942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Bild 8" descr="lg_comline_RGB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272338" y="6249988"/>
            <a:ext cx="1344612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413" y="6261100"/>
            <a:ext cx="900112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96DF46CD-3BE3-4F42-8D65-6676834D1354}" type="datetime1">
              <a:rPr lang="de-DE"/>
              <a:pPr>
                <a:defRPr/>
              </a:pPr>
              <a:t>28.01.15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25" y="6261100"/>
            <a:ext cx="28368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latin typeface="RotisSansSerif"/>
                <a:cs typeface="RotisSansSerif"/>
              </a:rPr>
              <a:t>|  COMLINE SAP-Immobilien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1100"/>
            <a:ext cx="442913" cy="230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>
              <a:defRPr/>
            </a:pPr>
            <a:fld id="{6AC94722-A58D-422C-B764-FE805462316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5126" name="Bild 13" descr="Kästchen_dunkelblau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7124700" y="698500"/>
            <a:ext cx="173513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tisSansSerif Light"/>
          <a:ea typeface="RotisSansSerif Light"/>
          <a:cs typeface="RotisSansSerif Light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RotisSansSerif Light"/>
          <a:ea typeface="RotisSansSerif Light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lg_comline_RGB.jp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72000" y="6249600"/>
            <a:ext cx="1345241" cy="179997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760039" y="6260400"/>
            <a:ext cx="900000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5C9BB40-3CE7-0642-A4ED-7348F087E869}" type="datetime1">
              <a:rPr lang="de-DE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28.01.15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386" y="6260400"/>
            <a:ext cx="2836769" cy="23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900" dirty="0" smtClean="0">
                <a:solidFill>
                  <a:srgbClr val="3F454A"/>
                </a:solidFill>
                <a:latin typeface="RotisSansSerif"/>
                <a:cs typeface="RotisSansSerif"/>
              </a:rPr>
              <a:t>|  COMLINE SAP-Services</a:t>
            </a:r>
            <a:endParaRPr lang="de-DE" sz="900" dirty="0">
              <a:solidFill>
                <a:srgbClr val="3F454A"/>
              </a:solidFill>
              <a:latin typeface="RotisSansSerif"/>
              <a:cs typeface="RotisSansSerif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457200" y="6260400"/>
            <a:ext cx="443523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3F454A"/>
                </a:solidFill>
                <a:latin typeface="RotisSansSerif"/>
                <a:cs typeface="RotisSansSerif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2A22F81-D603-6C49-9366-5CD847A7F0B0}" type="slidenum">
              <a:rPr lang="de-DE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dirty="0"/>
          </a:p>
        </p:txBody>
      </p:sp>
      <p:pic>
        <p:nvPicPr>
          <p:cNvPr id="21" name="Bild 20" descr="Kästchen_orange.jpg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95600" y="727200"/>
            <a:ext cx="1749674" cy="5924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tisSansSerif Light"/>
          <a:ea typeface="+mj-ea"/>
          <a:cs typeface="RotisSansSerif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Pfeil.png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615876" y="551903"/>
            <a:ext cx="253696" cy="2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7" r:id="rId8"/>
    <p:sldLayoutId id="2147483779" r:id="rId9"/>
    <p:sldLayoutId id="2147483780" r:id="rId10"/>
    <p:sldLayoutId id="2147483781" r:id="rId11"/>
  </p:sldLayoutIdLst>
  <p:transition xmlns:p14="http://schemas.microsoft.com/office/powerpoint/2010/main" spd="slow">
    <p:pull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Pfeil.png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615876" y="551903"/>
            <a:ext cx="253696" cy="2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5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RotisSansSerif Light"/>
          <a:ea typeface="+mj-ea"/>
          <a:cs typeface="RotisSansSerif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07505" y="5341170"/>
            <a:ext cx="6595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 smtClean="0"/>
              <a:t>SAP </a:t>
            </a:r>
            <a:r>
              <a:rPr lang="de-DE" sz="2000" i="1" dirty="0" err="1" smtClean="0"/>
              <a:t>Fiori</a:t>
            </a:r>
            <a:r>
              <a:rPr lang="de-DE" sz="2000" i="1" dirty="0" smtClean="0"/>
              <a:t> PoC</a:t>
            </a:r>
          </a:p>
          <a:p>
            <a:endParaRPr lang="de-DE" sz="2000" dirty="0" smtClean="0"/>
          </a:p>
          <a:p>
            <a:r>
              <a:rPr lang="de-DE" sz="2000" dirty="0" smtClean="0"/>
              <a:t>Hannover, den 21.01.2015</a:t>
            </a:r>
            <a:endParaRPr lang="de-DE" sz="1600" dirty="0" smtClean="0"/>
          </a:p>
        </p:txBody>
      </p:sp>
      <p:pic>
        <p:nvPicPr>
          <p:cNvPr id="6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96" y="1313104"/>
            <a:ext cx="5702496" cy="2689207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Die COMLINE AG präsentiert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7902715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WSmidt\Documents\1_COMLINE\5_Marketing\Bilder\COMLINE_Bilder\Comline_PPT\PPT_Lang\Bild_08PL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8549" y="1238920"/>
            <a:ext cx="8488691" cy="455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PoC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61769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Bildschirmfoto 2013-10-15 um 15.43.07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2" r="-19702"/>
          <a:stretch>
            <a:fillRect/>
          </a:stretch>
        </p:blipFill>
        <p:spPr>
          <a:xfrm>
            <a:off x="-913788" y="898255"/>
            <a:ext cx="10962039" cy="528819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– </a:t>
            </a:r>
            <a:r>
              <a:rPr lang="de-DE" dirty="0" err="1" smtClean="0"/>
              <a:t>keeping</a:t>
            </a:r>
            <a:r>
              <a:rPr lang="de-DE" dirty="0" smtClean="0"/>
              <a:t> simple </a:t>
            </a:r>
            <a:r>
              <a:rPr lang="de-DE" dirty="0" err="1" smtClean="0"/>
              <a:t>things</a:t>
            </a:r>
            <a:r>
              <a:rPr lang="de-DE" dirty="0" smtClean="0"/>
              <a:t> 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28291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Bildschirmfoto 2014-09-03 um 07.36.59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r="2729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SAP </a:t>
            </a:r>
            <a:r>
              <a:rPr lang="de-DE" dirty="0" err="1"/>
              <a:t>Fiori</a:t>
            </a:r>
            <a:r>
              <a:rPr lang="de-DE" dirty="0"/>
              <a:t> ist ein neuer Design-Ansatz, um Geschäftsprozesse der SAP Business-Suite-Systeme mit einer neuen, intuitiven Web-Oberflächen auszustatten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passt SAP </a:t>
            </a:r>
            <a:r>
              <a:rPr lang="de-DE" dirty="0" err="1" smtClean="0"/>
              <a:t>Fiori</a:t>
            </a:r>
            <a:r>
              <a:rPr lang="de-DE" dirty="0" smtClean="0"/>
              <a:t> in die UX Strategie der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501294"/>
      </p:ext>
    </p:extLst>
  </p:cSld>
  <p:clrMapOvr>
    <a:masterClrMapping/>
  </p:clrMapOvr>
  <p:transition xmlns:p14="http://schemas.microsoft.com/office/powerpoint/2010/main"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Apps werden nach dem Prinzip des Design </a:t>
            </a:r>
            <a:r>
              <a:rPr lang="de-DE" dirty="0" err="1" smtClean="0"/>
              <a:t>Thinking</a:t>
            </a:r>
            <a:r>
              <a:rPr lang="de-DE" dirty="0" smtClean="0"/>
              <a:t> entwickelt.</a:t>
            </a:r>
          </a:p>
          <a:p>
            <a:endParaRPr lang="de-DE" dirty="0"/>
          </a:p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r>
              <a:rPr lang="de-DE" dirty="0" smtClean="0"/>
              <a:t> stellt den Endanwender und seine Anforderungen an eine Anwendung in den Vordergrund.</a:t>
            </a:r>
          </a:p>
          <a:p>
            <a:endParaRPr lang="de-DE" dirty="0"/>
          </a:p>
          <a:p>
            <a:r>
              <a:rPr lang="de-DE" dirty="0" smtClean="0"/>
              <a:t>Zuerst wird ein Storyboard zur Anwendung erarbeitet.</a:t>
            </a:r>
          </a:p>
          <a:p>
            <a:r>
              <a:rPr lang="de-DE" dirty="0" smtClean="0"/>
              <a:t>Dieses dient als Grundlage für Mockups der Oberflächen.</a:t>
            </a:r>
          </a:p>
          <a:p>
            <a:r>
              <a:rPr lang="de-DE" dirty="0" smtClean="0"/>
              <a:t>Aus den Oberflächen und den benötigten Business-Objekten werden Datenmodelle und die Herkunft der Objekte und Prozesse abgeleitet.</a:t>
            </a:r>
          </a:p>
          <a:p>
            <a:endParaRPr lang="de-DE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29" r="229" b="10417"/>
          <a:stretch/>
        </p:blipFill>
        <p:spPr>
          <a:xfrm>
            <a:off x="579968" y="1418151"/>
            <a:ext cx="2968624" cy="2188649"/>
          </a:xfrm>
        </p:spPr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Beim design </a:t>
            </a:r>
            <a:r>
              <a:rPr lang="de-DE" dirty="0" err="1" smtClean="0"/>
              <a:t>Thinking</a:t>
            </a:r>
            <a:r>
              <a:rPr lang="de-DE" dirty="0" smtClean="0"/>
              <a:t> arbeitet ein interdisziplinäres Team aus Business-Experten, Designern und Software-Architekten zusammen, um für Anwender optimale Oberflächen zu entwickeln.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908677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Apps werden in SAPUI5 entwickelt.</a:t>
            </a:r>
          </a:p>
          <a:p>
            <a:endParaRPr lang="de-DE" dirty="0"/>
          </a:p>
          <a:p>
            <a:r>
              <a:rPr lang="de-DE" dirty="0" smtClean="0"/>
              <a:t>SAP UI5 basiert auf dem neuen Web-Standard HTML5 mit CSS3 (Cascading Style Sheets) un</a:t>
            </a:r>
            <a:r>
              <a:rPr lang="de-DE" dirty="0" smtClean="0"/>
              <a:t>d Server Side JavaScript.</a:t>
            </a:r>
          </a:p>
          <a:p>
            <a:endParaRPr lang="de-DE" dirty="0"/>
          </a:p>
          <a:p>
            <a:r>
              <a:rPr lang="de-DE" dirty="0" smtClean="0"/>
              <a:t>SAPUI5 bietet über </a:t>
            </a:r>
            <a:r>
              <a:rPr lang="de-DE" dirty="0" err="1" smtClean="0"/>
              <a:t>Responsive</a:t>
            </a:r>
            <a:r>
              <a:rPr lang="de-DE" dirty="0" smtClean="0"/>
              <a:t> Design die Möglichkeit, die Oberfläche einer Anwendung an die Möglichkeiten und Eigenschaften des Ausgabegerätes anzupassen, ohne für jedes Endgerät eine neue App bauen zu müssen.</a:t>
            </a:r>
            <a:endParaRPr 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Anwendungen sind sowohl </a:t>
            </a:r>
            <a:r>
              <a:rPr lang="de-DE" dirty="0" smtClean="0"/>
              <a:t>mobil</a:t>
            </a:r>
            <a:r>
              <a:rPr lang="de-DE" dirty="0" smtClean="0"/>
              <a:t>, als auch auf einem Desktop nutzbar und machen sich die jeweiligen Eigenschaften des Endgerätes zu nutze (</a:t>
            </a:r>
            <a:r>
              <a:rPr lang="de-DE" dirty="0" err="1" smtClean="0"/>
              <a:t>Responsive</a:t>
            </a:r>
            <a:r>
              <a:rPr lang="de-DE" dirty="0" smtClean="0"/>
              <a:t> Design)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875" b="-27875"/>
          <a:stretch>
            <a:fillRect/>
          </a:stretch>
        </p:blipFill>
        <p:spPr/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Worauf basieren </a:t>
            </a:r>
            <a:r>
              <a:rPr lang="de-DE" dirty="0" err="1" smtClean="0"/>
              <a:t>Fiori</a:t>
            </a:r>
            <a:r>
              <a:rPr lang="de-DE" dirty="0" smtClean="0"/>
              <a:t>-Apps?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844740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Ablauf </a:t>
            </a:r>
            <a:r>
              <a:rPr lang="de-DE" smtClean="0"/>
              <a:t>des Szenarios:</a:t>
            </a:r>
          </a:p>
          <a:p>
            <a:r>
              <a:rPr lang="de-DE" dirty="0" smtClean="0"/>
              <a:t>Benutzer 9711000 (ESS-User) beantragt Abwesenheiten</a:t>
            </a:r>
          </a:p>
          <a:p>
            <a:r>
              <a:rPr lang="de-DE" dirty="0" smtClean="0"/>
              <a:t>Benutzer 9711010 (MSS-User) genehmigt Anträge</a:t>
            </a:r>
          </a:p>
          <a:p>
            <a:r>
              <a:rPr lang="de-DE" dirty="0" smtClean="0"/>
              <a:t>Benutzer 9711010 (MSS-User) lehnt einen Antrag ab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Szenario Abwesenheitsantrag und -genehmigung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62613"/>
      </p:ext>
    </p:extLst>
  </p:cSld>
  <p:clrMapOvr>
    <a:masterClrMapping/>
  </p:clrMapOvr>
  <p:transition xmlns:p14="http://schemas.microsoft.com/office/powerpoint/2010/main"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22272" y="2103370"/>
            <a:ext cx="4106172" cy="283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de-DE" b="1" dirty="0" smtClean="0">
                <a:solidFill>
                  <a:srgbClr val="262626"/>
                </a:solidFill>
                <a:ea typeface="ヒラギノ角ゴ Pro W3" pitchFamily="-65" charset="-128"/>
              </a:rPr>
              <a:t>Christian Günther</a:t>
            </a:r>
          </a:p>
          <a:p>
            <a:pPr defTabSz="914400"/>
            <a:r>
              <a:rPr lang="de-DE" sz="1400" dirty="0" err="1" smtClean="0">
                <a:solidFill>
                  <a:srgbClr val="262626"/>
                </a:solidFill>
                <a:ea typeface="ヒラギノ角ゴ Pro W3" pitchFamily="-65" charset="-128"/>
              </a:rPr>
              <a:t>Principal</a:t>
            </a:r>
            <a:r>
              <a:rPr lang="de-DE" sz="1400" dirty="0" smtClean="0">
                <a:solidFill>
                  <a:srgbClr val="262626"/>
                </a:solidFill>
                <a:ea typeface="ヒラギノ角ゴ Pro W3" pitchFamily="-65" charset="-128"/>
              </a:rPr>
              <a:t> Solution </a:t>
            </a:r>
            <a:r>
              <a:rPr lang="de-DE" sz="1400" dirty="0" err="1" smtClean="0">
                <a:solidFill>
                  <a:srgbClr val="262626"/>
                </a:solidFill>
                <a:ea typeface="ヒラギノ角ゴ Pro W3" pitchFamily="-65" charset="-128"/>
              </a:rPr>
              <a:t>Architect</a:t>
            </a:r>
            <a:endParaRPr lang="de-DE" sz="1400" dirty="0" smtClean="0">
              <a:solidFill>
                <a:srgbClr val="262626"/>
              </a:solidFill>
              <a:ea typeface="ヒラギノ角ゴ Pro W3" pitchFamily="-65" charset="-128"/>
            </a:endParaRPr>
          </a:p>
          <a:p>
            <a:pPr defTabSz="914400">
              <a:spcBef>
                <a:spcPct val="50000"/>
              </a:spcBef>
              <a:tabLst>
                <a:tab pos="631825" algn="l"/>
              </a:tabLst>
            </a:pPr>
            <a:endParaRPr lang="de-DE" sz="1400" b="1" dirty="0" smtClean="0">
              <a:ea typeface="ヒラギノ角ゴ Pro W3" pitchFamily="-65" charset="-128"/>
            </a:endParaRPr>
          </a:p>
          <a:p>
            <a:pPr defTabSz="914400">
              <a:spcBef>
                <a:spcPct val="50000"/>
              </a:spcBef>
              <a:tabLst>
                <a:tab pos="631825" algn="l"/>
              </a:tabLst>
            </a:pPr>
            <a:r>
              <a:rPr lang="de-DE" sz="1400" dirty="0" smtClean="0">
                <a:ea typeface="ヒラギノ角ゴ Pro W3" pitchFamily="-65" charset="-128"/>
              </a:rPr>
              <a:t>Mobile:	+49 1511 22 40 942</a:t>
            </a:r>
            <a:br>
              <a:rPr lang="de-DE" sz="1400" dirty="0" smtClean="0">
                <a:ea typeface="ヒラギノ角ゴ Pro W3" pitchFamily="-65" charset="-128"/>
              </a:rPr>
            </a:br>
            <a:r>
              <a:rPr lang="de-DE" sz="1400" dirty="0" smtClean="0">
                <a:ea typeface="ヒラギノ角ゴ Pro W3" pitchFamily="-65" charset="-128"/>
              </a:rPr>
              <a:t>E-Mail:	</a:t>
            </a:r>
            <a:r>
              <a:rPr lang="de-DE" sz="1400" dirty="0" err="1" smtClean="0">
                <a:ea typeface="ヒラギノ角ゴ Pro W3" pitchFamily="-65" charset="-128"/>
              </a:rPr>
              <a:t>christian.guenther@comlineag.de</a:t>
            </a:r>
            <a:endParaRPr lang="de-DE" sz="1400" dirty="0" smtClean="0">
              <a:ea typeface="ヒラギノ角ゴ Pro W3" pitchFamily="-65" charset="-128"/>
            </a:endParaRPr>
          </a:p>
          <a:p>
            <a:pPr defTabSz="914400">
              <a:spcBef>
                <a:spcPct val="50000"/>
              </a:spcBef>
            </a:pPr>
            <a:r>
              <a:rPr lang="de-DE" sz="1400" dirty="0" smtClean="0">
                <a:solidFill>
                  <a:srgbClr val="262626"/>
                </a:solidFill>
                <a:ea typeface="ヒラギノ角ゴ Pro W3" pitchFamily="-65" charset="-128"/>
              </a:rPr>
              <a:t>COMLINE Computer und Softwarelösungen AG</a:t>
            </a:r>
          </a:p>
          <a:p>
            <a:pPr defTabSz="914400">
              <a:spcBef>
                <a:spcPct val="50000"/>
              </a:spcBef>
            </a:pPr>
            <a:r>
              <a:rPr lang="de-DE" sz="1400" dirty="0" smtClean="0">
                <a:solidFill>
                  <a:srgbClr val="262626"/>
                </a:solidFill>
                <a:ea typeface="ヒラギノ角ゴ Pro W3" pitchFamily="-65" charset="-128"/>
              </a:rPr>
              <a:t>Leverkusenstr. 54</a:t>
            </a:r>
          </a:p>
          <a:p>
            <a:pPr defTabSz="914400">
              <a:spcBef>
                <a:spcPct val="50000"/>
              </a:spcBef>
            </a:pPr>
            <a:r>
              <a:rPr lang="de-DE" sz="1400" dirty="0" smtClean="0">
                <a:solidFill>
                  <a:srgbClr val="262626"/>
                </a:solidFill>
                <a:ea typeface="ヒラギノ角ゴ Pro W3" pitchFamily="-65" charset="-128"/>
              </a:rPr>
              <a:t>DE - 22761 Hamburg</a:t>
            </a:r>
          </a:p>
          <a:p>
            <a:pPr defTabSz="914400"/>
            <a:endParaRPr lang="de-DE" sz="1400" dirty="0" smtClean="0">
              <a:solidFill>
                <a:srgbClr val="262626"/>
              </a:solidFill>
              <a:ea typeface="ヒラギノ角ゴ Pro W3" pitchFamily="-65" charset="-128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4665" y="6172200"/>
            <a:ext cx="254000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50000"/>
              </a:spcBef>
              <a:tabLst>
                <a:tab pos="2960688" algn="l"/>
              </a:tabLst>
            </a:pPr>
            <a:r>
              <a:rPr lang="de-DE" sz="1400" dirty="0" smtClean="0">
                <a:ea typeface="ヒラギノ角ゴ Pro W3" pitchFamily="-65" charset="-128"/>
              </a:rPr>
              <a:t>www.comlineag.de</a:t>
            </a:r>
            <a:r>
              <a:rPr lang="de-DE" sz="1400" b="1" dirty="0" smtClean="0">
                <a:solidFill>
                  <a:srgbClr val="00538A"/>
                </a:solidFill>
                <a:ea typeface="ヒラギノ角ゴ Pro W3" pitchFamily="-65" charset="-128"/>
              </a:rPr>
              <a:t> </a:t>
            </a:r>
            <a:r>
              <a:rPr lang="de-DE" sz="1400" b="1" dirty="0">
                <a:solidFill>
                  <a:srgbClr val="00538A"/>
                </a:solidFill>
                <a:ea typeface="ヒラギノ角ゴ Pro W3" pitchFamily="-65" charset="-128"/>
              </a:rPr>
              <a:t>	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mtClean="0"/>
              <a:t>Vielen Dank für Ihre Aufmerksamkeit.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63241"/>
      </p:ext>
    </p:extLst>
  </p:cSld>
  <p:clrMapOvr>
    <a:masterClrMapping/>
  </p:clrMapOvr>
  <p:transition xmlns:p14="http://schemas.microsoft.com/office/powerpoint/2010/main" spd="slow">
    <p:pull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frastrukturServices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utsourcing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AP-Services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SAP-Immobilien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AP-Services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Folienmaster COMLINE Standard">
  <a:themeElements>
    <a:clrScheme name="COMLINE">
      <a:dk1>
        <a:srgbClr val="262626"/>
      </a:dk1>
      <a:lt1>
        <a:srgbClr val="FFFFFF"/>
      </a:lt1>
      <a:dk2>
        <a:srgbClr val="666666"/>
      </a:dk2>
      <a:lt2>
        <a:srgbClr val="FFFFFF"/>
      </a:lt2>
      <a:accent1>
        <a:srgbClr val="E64415"/>
      </a:accent1>
      <a:accent2>
        <a:srgbClr val="666666"/>
      </a:accent2>
      <a:accent3>
        <a:srgbClr val="E7A28E"/>
      </a:accent3>
      <a:accent4>
        <a:srgbClr val="F4DAD1"/>
      </a:accent4>
      <a:accent5>
        <a:srgbClr val="B2B2B2"/>
      </a:accent5>
      <a:accent6>
        <a:srgbClr val="E0E0E0"/>
      </a:accent6>
      <a:hlink>
        <a:srgbClr val="262626"/>
      </a:hlink>
      <a:folHlink>
        <a:srgbClr val="E64415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mline Erstpräsentation">
  <a:themeElements>
    <a:clrScheme name="Headline Grau">
      <a:dk1>
        <a:srgbClr val="3F454A"/>
      </a:dk1>
      <a:lt1>
        <a:srgbClr val="FF3600"/>
      </a:lt1>
      <a:dk2>
        <a:srgbClr val="747473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Bildschirmpräsentation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7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InfrastrukturServices</vt:lpstr>
      <vt:lpstr>Outsourcing</vt:lpstr>
      <vt:lpstr>SAP-Services</vt:lpstr>
      <vt:lpstr>SAP-Immobilien</vt:lpstr>
      <vt:lpstr>1_SAP-Services</vt:lpstr>
      <vt:lpstr>Folienmaster COMLINE Standard</vt:lpstr>
      <vt:lpstr>Comline Erstpräsentation</vt:lpstr>
      <vt:lpstr>Die COMLINE AG präsentiert</vt:lpstr>
      <vt:lpstr>SAP Fiori PoC</vt:lpstr>
      <vt:lpstr>SAP Fiori – keeping simple things simple</vt:lpstr>
      <vt:lpstr>Wie passt SAP Fiori in die UX Strategie der SAP</vt:lpstr>
      <vt:lpstr>Design Thinking</vt:lpstr>
      <vt:lpstr>Worauf basieren Fiori-Apps?</vt:lpstr>
      <vt:lpstr>Szenario Abwesenheitsantrag und -genehmigung</vt:lpstr>
      <vt:lpstr>Vielen Dank für Ihre Aufmerksamkeit.</vt:lpstr>
    </vt:vector>
  </TitlesOfParts>
  <Company>RosenbauerSolbach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Lena Wilke</dc:creator>
  <cp:lastModifiedBy>Christian Guenther</cp:lastModifiedBy>
  <cp:revision>1028</cp:revision>
  <cp:lastPrinted>2010-10-27T08:51:08Z</cp:lastPrinted>
  <dcterms:created xsi:type="dcterms:W3CDTF">2010-10-27T10:19:44Z</dcterms:created>
  <dcterms:modified xsi:type="dcterms:W3CDTF">2015-01-28T08:38:43Z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</Properties>
</file>