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9945A4-585C-4D44-BC25-D070A2031346}">
  <a:tblStyle styleId="{429945A4-585C-4D44-BC25-D070A203134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79" autoAdjust="0"/>
  </p:normalViewPr>
  <p:slideViewPr>
    <p:cSldViewPr snapToGrid="0">
      <p:cViewPr varScale="1">
        <p:scale>
          <a:sx n="91" d="100"/>
          <a:sy n="91" d="100"/>
        </p:scale>
        <p:origin x="121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sl-proxy-updated.herokuapp.com/6ac407c723c05bb1d399d2faa51b6f1e8dbfd12e/687474703a2f2f7777772e746563686e6970616765732e636f6d2f77702d636f6e74656e742f75706c6f6164732f323031342f30342f476f6f676c652d4368726f6d652d70726f6365737365732d696e2d57696e646f77732d5461736b2d4d616e616765722e706e6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 Thank you for joining us today. For our project, we decided to research further into Web Bundles. Web Bundles are a fairly new feature that Google has implemented. Today web bundles are only available in the Chrome browser, but potentially can be adopted by other developers in the future.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d0cfcc5e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d0cfcc5e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Ricardo:</a:t>
            </a:r>
            <a:endParaRPr b="1" dirty="0"/>
          </a:p>
          <a:p>
            <a:pPr marL="0" lvl="0" indent="0" algn="l" rtl="0">
              <a:spcBef>
                <a:spcPts val="0"/>
              </a:spcBef>
              <a:spcAft>
                <a:spcPts val="0"/>
              </a:spcAft>
              <a:buNone/>
            </a:pPr>
            <a:r>
              <a:rPr lang="en" dirty="0"/>
              <a:t>1st bullet point: </a:t>
            </a:r>
            <a:endParaRPr dirty="0"/>
          </a:p>
          <a:p>
            <a:pPr marL="0" lvl="0" indent="0" algn="l" rtl="0">
              <a:spcBef>
                <a:spcPts val="0"/>
              </a:spcBef>
              <a:spcAft>
                <a:spcPts val="0"/>
              </a:spcAft>
              <a:buNone/>
            </a:pPr>
            <a:r>
              <a:rPr lang="en" dirty="0"/>
              <a:t>	A sandbox is a tightly controlled environment where programs can be run. For example, Google Chrome and Internet Explorer both run in a sandbox themselves. These browsers are programs running on your computer, but they don't have access to your entire computer. They run in a low-permission mode. When decoding (CBOR) and executing the code, we are trusting that the browser is running the decoded CBOR byte stream in the browser’s sandbox and not elsewhere in the user systems. There is no clear documentation on what standard or procedure that Google plans to implement with the decoding and execution of web bundles.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2nd bullet point: </a:t>
            </a:r>
            <a:endParaRPr dirty="0"/>
          </a:p>
          <a:p>
            <a:pPr marL="0" lvl="0" indent="457200" algn="l" rtl="0">
              <a:spcBef>
                <a:spcPts val="0"/>
              </a:spcBef>
              <a:spcAft>
                <a:spcPts val="0"/>
              </a:spcAft>
              <a:buNone/>
            </a:pPr>
            <a:r>
              <a:rPr lang="en" dirty="0"/>
              <a:t>According to WICG, the HTTP exchanges will be changed: there will be signatures on them to ensure integrity in transit (when sending data back/forth to servers). </a:t>
            </a:r>
            <a:endParaRPr dirty="0"/>
          </a:p>
          <a:p>
            <a:pPr marL="0" lvl="0" indent="0" algn="l" rtl="0">
              <a:spcBef>
                <a:spcPts val="0"/>
              </a:spcBef>
              <a:spcAft>
                <a:spcPts val="0"/>
              </a:spcAft>
              <a:buNone/>
            </a:pPr>
            <a:r>
              <a:rPr lang="en" dirty="0"/>
              <a:t>HTTP resources in a Web Bundle are indexed by request URLs, and can OPTIONALLY come with signatures that vouch for the sources. Signatures allow browsers to understand and verify where each resource came from, and treats each as coming from its true origin. This is similar to how Signed HTTP Exchanges, a feature for signing a single HTTP resource, are handled.But Google might not follow this standard in Chrome. This is another important point of contention for integrity because many people use Chrome.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d0cfcc5e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d0cfcc5e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Thomas:</a:t>
            </a:r>
            <a:endParaRPr b="1"/>
          </a:p>
          <a:p>
            <a:pPr marL="0" lvl="0" indent="0" algn="l" rtl="0">
              <a:spcBef>
                <a:spcPts val="0"/>
              </a:spcBef>
              <a:spcAft>
                <a:spcPts val="0"/>
              </a:spcAft>
              <a:buNone/>
            </a:pPr>
            <a:r>
              <a:rPr lang="en"/>
              <a:t>1st bullet point-</a:t>
            </a:r>
            <a:endParaRPr/>
          </a:p>
          <a:p>
            <a:pPr marL="0" lvl="0" indent="0" algn="l" rtl="0">
              <a:spcBef>
                <a:spcPts val="0"/>
              </a:spcBef>
              <a:spcAft>
                <a:spcPts val="0"/>
              </a:spcAft>
              <a:buNone/>
            </a:pPr>
            <a:r>
              <a:rPr lang="en"/>
              <a:t>Lack of availability of these tools.</a:t>
            </a:r>
            <a:endParaRPr/>
          </a:p>
          <a:p>
            <a:pPr marL="0" lvl="0" indent="0" algn="l" rtl="0">
              <a:spcBef>
                <a:spcPts val="0"/>
              </a:spcBef>
              <a:spcAft>
                <a:spcPts val="0"/>
              </a:spcAft>
              <a:buNone/>
            </a:pPr>
            <a:r>
              <a:rPr lang="en"/>
              <a:t>2nd bullet point - </a:t>
            </a:r>
            <a:endParaRPr/>
          </a:p>
          <a:p>
            <a:pPr marL="0" lvl="0" indent="0" algn="l" rtl="0">
              <a:spcBef>
                <a:spcPts val="0"/>
              </a:spcBef>
              <a:spcAft>
                <a:spcPts val="0"/>
              </a:spcAft>
              <a:buNone/>
            </a:pPr>
            <a:r>
              <a:rPr lang="en"/>
              <a:t>Because it executes in binary format.</a:t>
            </a:r>
            <a:endParaRPr/>
          </a:p>
          <a:p>
            <a:pPr marL="0" lvl="0" indent="0" algn="l" rtl="0">
              <a:spcBef>
                <a:spcPts val="0"/>
              </a:spcBef>
              <a:spcAft>
                <a:spcPts val="0"/>
              </a:spcAft>
              <a:buNone/>
            </a:pPr>
            <a:r>
              <a:rPr lang="en"/>
              <a:t>Continue sending http exchanges (request/responses) to overload cache - and slow.</a:t>
            </a:r>
            <a:endParaRPr/>
          </a:p>
          <a:p>
            <a:pPr marL="0" lvl="0" indent="0" algn="l" rtl="0">
              <a:spcBef>
                <a:spcPts val="0"/>
              </a:spcBef>
              <a:spcAft>
                <a:spcPts val="0"/>
              </a:spcAft>
              <a:buNone/>
            </a:pPr>
            <a:endParaRPr/>
          </a:p>
          <a:p>
            <a:pPr marL="0" lvl="0" indent="0" algn="l" rtl="0">
              <a:spcBef>
                <a:spcPts val="0"/>
              </a:spcBef>
              <a:spcAft>
                <a:spcPts val="0"/>
              </a:spcAft>
              <a:buNone/>
            </a:pPr>
            <a:r>
              <a:rPr lang="en"/>
              <a:t>Image - </a:t>
            </a:r>
            <a:r>
              <a:rPr lang="en" u="sng">
                <a:solidFill>
                  <a:schemeClr val="hlink"/>
                </a:solidFill>
                <a:hlinkClick r:id="rId3"/>
              </a:rPr>
              <a:t>https://ssl-proxy-updated.herokuapp.com/6ac407c723c05bb1d399d2faa51b6f1e8dbfd12e/687474703a2f2f7777772e746563686e6970616765732e636f6d2f77702d636f6e74656e742f75706c6f6164732f323031342f30342f476f6f676c652d4368726f6d652d70726f6365737365732d696e2d57696e646f77732d5461736b2d4d616e616765722e706e67/</a:t>
            </a:r>
            <a:br>
              <a:rPr lang="en"/>
            </a:b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0cfcc5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0cfcc5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siliconninja:</a:t>
            </a:r>
            <a:endParaRPr u="sng" dirty="0"/>
          </a:p>
          <a:p>
            <a:pPr marL="0" lvl="0" indent="0" algn="l" rtl="0">
              <a:spcBef>
                <a:spcPts val="0"/>
              </a:spcBef>
              <a:spcAft>
                <a:spcPts val="0"/>
              </a:spcAft>
              <a:buNone/>
            </a:pPr>
            <a:r>
              <a:rPr lang="en" dirty="0"/>
              <a:t>Whitelists provide user control by allowing the user to choose webpages they deem non-malicious.</a:t>
            </a:r>
            <a:endParaRPr dirty="0"/>
          </a:p>
          <a:p>
            <a:pPr marL="0" lvl="0" indent="0" algn="l" rtl="0">
              <a:spcBef>
                <a:spcPts val="0"/>
              </a:spcBef>
              <a:spcAft>
                <a:spcPts val="0"/>
              </a:spcAft>
              <a:buNone/>
            </a:pPr>
            <a:r>
              <a:rPr lang="en" dirty="0"/>
              <a:t>Can also be applied at the network level, but have to tell admin that you want to unblock new URLs, say if you’re developing a new app and need URLs unblocked.</a:t>
            </a:r>
            <a:endParaRPr dirty="0"/>
          </a:p>
          <a:p>
            <a:pPr marL="0" lvl="0" indent="0" algn="l" rtl="0">
              <a:spcBef>
                <a:spcPts val="0"/>
              </a:spcBef>
              <a:spcAft>
                <a:spcPts val="0"/>
              </a:spcAft>
              <a:buNone/>
            </a:pPr>
            <a:r>
              <a:rPr lang="en" dirty="0"/>
              <a:t>Antiviruses can use heuristics to detect suspicious requests (detect stage).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d0cfcc5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d0cfcc5e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siliconninja:</a:t>
            </a:r>
            <a:endParaRPr u="sng" dirty="0"/>
          </a:p>
          <a:p>
            <a:pPr marL="0" lvl="0" indent="0" algn="l" rtl="0">
              <a:spcBef>
                <a:spcPts val="0"/>
              </a:spcBef>
              <a:spcAft>
                <a:spcPts val="0"/>
              </a:spcAft>
              <a:buNone/>
            </a:pPr>
            <a:r>
              <a:rPr lang="en" dirty="0"/>
              <a:t>“Filter lists” provide most usability for this strategy. Does come with cost of trusting user, but easier than placing load on network admins.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d0cfcc5e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d0cfcc5e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e3480884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e3480884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d0cfcc5e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d0cfcc5e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Ricardo:</a:t>
            </a:r>
            <a:endParaRPr/>
          </a:p>
          <a:p>
            <a:pPr marL="0" lvl="0" indent="0" algn="l" rtl="0">
              <a:spcBef>
                <a:spcPts val="0"/>
              </a:spcBef>
              <a:spcAft>
                <a:spcPts val="0"/>
              </a:spcAft>
              <a:buNone/>
            </a:pPr>
            <a:r>
              <a:rPr lang="en"/>
              <a:t>Here is an overview of what we will be discussing.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d0cfcc5e3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d0cfcc5e3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Thomas:</a:t>
            </a:r>
            <a:r>
              <a:rPr lang="en"/>
              <a:t> To begin, with Web Bundles we can package multiple web files (js, css, html) into the final webpage into a single file which you see on your right. It uses a specially formatted webpage using the CBOR format which compacts and jumbles code so it becomes extremely difficult for humans to read, (so you don’t cheat in the game) which we’ll go into detail about later. However, there have been some concerns raised about the possible exploits of this new technology that we will also go into further in this paper. </a:t>
            </a:r>
            <a:endParaRPr/>
          </a:p>
          <a:p>
            <a:pPr marL="0" lvl="0" indent="0" algn="l" rtl="0">
              <a:spcBef>
                <a:spcPts val="0"/>
              </a:spcBef>
              <a:spcAft>
                <a:spcPts val="0"/>
              </a:spcAft>
              <a:buNone/>
            </a:pPr>
            <a:endParaRPr/>
          </a:p>
          <a:p>
            <a:pPr marL="0" lvl="0" indent="0" algn="l" rtl="0">
              <a:spcBef>
                <a:spcPts val="0"/>
              </a:spcBef>
              <a:spcAft>
                <a:spcPts val="0"/>
              </a:spcAft>
              <a:buNone/>
            </a:pPr>
            <a:r>
              <a:rPr lang="en"/>
              <a:t>No demonstrations of CBOR, and packing into single file.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d0cfcc5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d0cfcc5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siliconninja:</a:t>
            </a:r>
            <a:endParaRPr u="sng" dirty="0"/>
          </a:p>
          <a:p>
            <a:pPr marL="0" lvl="0" indent="0" algn="l" rtl="0">
              <a:spcBef>
                <a:spcPts val="0"/>
              </a:spcBef>
              <a:spcAft>
                <a:spcPts val="0"/>
              </a:spcAft>
              <a:buNone/>
            </a:pPr>
            <a:r>
              <a:rPr lang="en" dirty="0"/>
              <a:t>… As you saw on the previous slide, the bundle contains all these web files.</a:t>
            </a:r>
            <a:endParaRPr dirty="0"/>
          </a:p>
          <a:p>
            <a:pPr marL="0" lvl="0" indent="0" algn="l" rtl="0">
              <a:spcBef>
                <a:spcPts val="0"/>
              </a:spcBef>
              <a:spcAft>
                <a:spcPts val="0"/>
              </a:spcAft>
              <a:buNone/>
            </a:pPr>
            <a:r>
              <a:rPr lang="en" dirty="0"/>
              <a:t>It’s an improvement over separate HTTP requests because it’s faster...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d0cfcc5e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d0cfcc5e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t>Thomas:</a:t>
            </a:r>
            <a:endParaRPr b="1" u="sng" dirty="0"/>
          </a:p>
          <a:p>
            <a:pPr marL="0" lvl="0" indent="0" algn="l" rtl="0">
              <a:spcBef>
                <a:spcPts val="0"/>
              </a:spcBef>
              <a:spcAft>
                <a:spcPts val="0"/>
              </a:spcAft>
              <a:buNone/>
            </a:pPr>
            <a:r>
              <a:rPr lang="en" u="sng" dirty="0"/>
              <a:t>EXAMPLES:</a:t>
            </a:r>
            <a:endParaRPr u="sng" dirty="0"/>
          </a:p>
          <a:p>
            <a:pPr marL="0" lvl="0" indent="0" algn="l" rtl="0">
              <a:spcBef>
                <a:spcPts val="0"/>
              </a:spcBef>
              <a:spcAft>
                <a:spcPts val="0"/>
              </a:spcAft>
              <a:buNone/>
            </a:pPr>
            <a:r>
              <a:rPr lang="en" dirty="0"/>
              <a:t>Native Application: Microsoft Word</a:t>
            </a:r>
            <a:endParaRPr dirty="0"/>
          </a:p>
          <a:p>
            <a:pPr marL="0" lvl="0" indent="0" algn="l" rtl="0">
              <a:spcBef>
                <a:spcPts val="0"/>
              </a:spcBef>
              <a:spcAft>
                <a:spcPts val="0"/>
              </a:spcAft>
              <a:buNone/>
            </a:pPr>
            <a:r>
              <a:rPr lang="en" dirty="0"/>
              <a:t>Web App: Microsoft Word in your browser</a:t>
            </a:r>
            <a:endParaRPr dirty="0"/>
          </a:p>
          <a:p>
            <a:pPr marL="0" lvl="0" indent="0" algn="l" rtl="0">
              <a:spcBef>
                <a:spcPts val="0"/>
              </a:spcBef>
              <a:spcAft>
                <a:spcPts val="0"/>
              </a:spcAft>
              <a:buNone/>
            </a:pPr>
            <a:r>
              <a:rPr lang="en" dirty="0"/>
              <a:t>Web Bundle: you saw an example earlier; it combines the best of both worlds in some cases</a:t>
            </a:r>
            <a:endParaRPr dirty="0"/>
          </a:p>
          <a:p>
            <a:pPr marL="0" lvl="0" indent="0" algn="l" rtl="0">
              <a:spcBef>
                <a:spcPts val="0"/>
              </a:spcBef>
              <a:spcAft>
                <a:spcPts val="0"/>
              </a:spcAft>
              <a:buNone/>
            </a:pPr>
            <a:r>
              <a:rPr lang="en" dirty="0"/>
              <a:t>Important Definitions to Explain:</a:t>
            </a:r>
            <a:endParaRPr dirty="0"/>
          </a:p>
          <a:p>
            <a:pPr marL="0" lvl="0" indent="0" algn="l" rtl="0">
              <a:spcBef>
                <a:spcPts val="0"/>
              </a:spcBef>
              <a:spcAft>
                <a:spcPts val="0"/>
              </a:spcAft>
              <a:buNone/>
            </a:pPr>
            <a:r>
              <a:rPr lang="en" dirty="0"/>
              <a:t>HTTP exchanges mean sets of requests and expected responses.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d0cfcc5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d0cfcc5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Ricardo </a:t>
            </a:r>
            <a:endParaRPr b="1"/>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Randomization of URL’s of the sources included in the bundle. For ad blockers, say we wan’t to block a JS resource named ads.js because we know that we do not want that source loaded when we are executing the web application/bundle. However, because web bundles are, in a sense like PDF, that they are an all-or-nothing file. You either don’t get any of the resources in the file or you get everything that is included in the bundle. Without a proper decoder to be able to inspect a web bundle, you aren’t sure what is included in the web bundle. You can easily block */ads.js in your ad-blocker for a normal web application to stop the javascript from even downloading. This practice may prove difficult in the web bundle since you download the whole bundle, and the resource can have an arbitrary name (say “forcedads.js”). You could also reuse the URL and make it point to different resources in each bundle. Or you change the URLs to ones you know won't be blocked. Therefore, this allows users no control over what is being downloaded and executed when using a web bundle, so ad companies are able to bring in more ad revenue. </a:t>
            </a:r>
            <a:endParaRPr>
              <a:solidFill>
                <a:schemeClr val="dk1"/>
              </a:solidFill>
            </a:endParaRPr>
          </a:p>
          <a:p>
            <a:pPr marL="0" lvl="0" indent="0" algn="ctr"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example, if you can build bundles on-the-fly per request, then you really can make almost any content unblockable. While Google's tool does not have a bundle edit implemented, it could be done on an edge server, which are powerful computers put at the “edge” of a given network where data computation needs to happen. They are the closest to the systems or applications that are creating the data being stored on, or used by, the edge server.</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d0cfcc5e3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d0cfcc5e3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Ricardo</a:t>
            </a:r>
            <a:endParaRPr b="1"/>
          </a:p>
          <a:p>
            <a:pPr marL="0" lvl="0" indent="0" algn="l" rtl="0">
              <a:spcBef>
                <a:spcPts val="0"/>
              </a:spcBef>
              <a:spcAft>
                <a:spcPts val="0"/>
              </a:spcAft>
              <a:buNone/>
            </a:pPr>
            <a:r>
              <a:rPr lang="en" sz="1050">
                <a:solidFill>
                  <a:srgbClr val="333333"/>
                </a:solidFill>
                <a:highlight>
                  <a:srgbClr val="FFFFFF"/>
                </a:highlight>
              </a:rPr>
              <a:t>CBOR is based on the JSON data model which includes: numbers, strings, arrays, maps (called objects in JSON), and a few values such as false, true, and null. </a:t>
            </a:r>
            <a:endParaRPr sz="1050">
              <a:solidFill>
                <a:srgbClr val="333333"/>
              </a:solidFill>
              <a:highlight>
                <a:srgbClr val="FFFFFF"/>
              </a:highlight>
            </a:endParaRPr>
          </a:p>
          <a:p>
            <a:pPr marL="0" lvl="0" indent="0" algn="l" rtl="0">
              <a:spcBef>
                <a:spcPts val="0"/>
              </a:spcBef>
              <a:spcAft>
                <a:spcPts val="0"/>
              </a:spcAft>
              <a:buNone/>
            </a:pPr>
            <a:r>
              <a:rPr lang="en" sz="1050">
                <a:solidFill>
                  <a:srgbClr val="333333"/>
                </a:solidFill>
                <a:highlight>
                  <a:srgbClr val="FFFFFF"/>
                </a:highlight>
              </a:rPr>
              <a:t>This is an example encoding of an object with the title “GeekcampSG 2020 Online”. It is first being encoded and then translated into Hex. </a:t>
            </a:r>
            <a:endParaRPr sz="1050">
              <a:solidFill>
                <a:srgbClr val="333333"/>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r>
              <a:rPr lang="en"/>
              <a:t>CBOR encoder must serialize data over network.</a:t>
            </a:r>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33333"/>
                </a:solidFill>
                <a:highlight>
                  <a:srgbClr val="FFFFFF"/>
                </a:highlight>
              </a:rPr>
              <a:t>This data is encoded (usually in base64 format), adding complexity and bulk to the file. </a:t>
            </a:r>
            <a:endParaRPr sz="1050">
              <a:solidFill>
                <a:srgbClr val="333333"/>
              </a:solidFill>
              <a:highlight>
                <a:srgbClr val="FFFFFF"/>
              </a:highlight>
            </a:endParaRPr>
          </a:p>
          <a:p>
            <a:pPr marL="0" lvl="0" indent="0" algn="l" rtl="0">
              <a:spcBef>
                <a:spcPts val="0"/>
              </a:spcBef>
              <a:spcAft>
                <a:spcPts val="0"/>
              </a:spcAft>
              <a:buNone/>
            </a:pPr>
            <a:endParaRPr sz="1050">
              <a:solidFill>
                <a:srgbClr val="333333"/>
              </a:solidFill>
              <a:highlight>
                <a:srgbClr val="FFFFFF"/>
              </a:highlight>
            </a:endParaRPr>
          </a:p>
          <a:p>
            <a:pPr marL="0" lvl="0" indent="0" algn="l" rtl="0">
              <a:spcBef>
                <a:spcPts val="0"/>
              </a:spcBef>
              <a:spcAft>
                <a:spcPts val="0"/>
              </a:spcAft>
              <a:buNone/>
            </a:pPr>
            <a:r>
              <a:rPr lang="en"/>
              <a:t>CBOR is an archive format with a parsable index and easy-to-read individual files based on their offset in the bundle. This allows for significant faster processing and faster transferring speeds, but lacks human readability,  which is what makes it difficult for the users (like us) to know what is included.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d0cfcc5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d0cfcc5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Thomas:</a:t>
            </a:r>
            <a:endParaRPr b="1"/>
          </a:p>
          <a:p>
            <a:pPr marL="0" lvl="0" indent="0" algn="l" rtl="0">
              <a:spcBef>
                <a:spcPts val="0"/>
              </a:spcBef>
              <a:spcAft>
                <a:spcPts val="0"/>
              </a:spcAft>
              <a:buNone/>
            </a:pPr>
            <a:r>
              <a:rPr lang="en" b="1"/>
              <a:t>Second bullet: it is a component on top of the web application</a:t>
            </a:r>
            <a:endParaRPr b="1"/>
          </a:p>
          <a:p>
            <a:pPr marL="0" lvl="0" indent="0" algn="l" rtl="0">
              <a:spcBef>
                <a:spcPts val="0"/>
              </a:spcBef>
              <a:spcAft>
                <a:spcPts val="0"/>
              </a:spcAft>
              <a:buNone/>
            </a:pPr>
            <a:r>
              <a:rPr lang="en" b="1"/>
              <a:t>This is a way that CBOR can jumble and randomize URLS which is called obfuscation. </a:t>
            </a:r>
            <a:endParaRPr b="1"/>
          </a:p>
          <a:p>
            <a:pPr marL="0" lvl="0" indent="0" algn="l" rtl="0">
              <a:spcBef>
                <a:spcPts val="0"/>
              </a:spcBef>
              <a:spcAft>
                <a:spcPts val="0"/>
              </a:spcAft>
              <a:buNone/>
            </a:pPr>
            <a:r>
              <a:rPr lang="en"/>
              <a:t>Ad.js, for example, malicious actors can utilize this tool to make their code unreadble so others cannot figure out what they may be doing. </a:t>
            </a:r>
            <a:endParaRPr/>
          </a:p>
          <a:p>
            <a:pPr marL="0" lvl="0" indent="0" algn="l" rtl="0">
              <a:spcBef>
                <a:spcPts val="0"/>
              </a:spcBef>
              <a:spcAft>
                <a:spcPts val="0"/>
              </a:spcAft>
              <a:buNone/>
            </a:pPr>
            <a:r>
              <a:rPr lang="en"/>
              <a:t>Also a lot of the spec does trust that CBOR encoders and decoders will do the right thing.</a:t>
            </a:r>
            <a:endParaRPr/>
          </a:p>
          <a:p>
            <a:pPr marL="0" lvl="0" indent="0" algn="l" rtl="0">
              <a:spcBef>
                <a:spcPts val="0"/>
              </a:spcBef>
              <a:spcAft>
                <a:spcPts val="0"/>
              </a:spcAft>
              <a:buNone/>
            </a:pPr>
            <a:r>
              <a:rPr lang="en">
                <a:solidFill>
                  <a:schemeClr val="dk1"/>
                </a:solidFill>
              </a:rPr>
              <a:t>On bottom: there are many ways in the parsable index of the CBOR file that a simple location to a JavaScript file (ads.js) can be loaded and executed.</a:t>
            </a:r>
            <a:endParaRPr>
              <a:solidFill>
                <a:schemeClr val="dk1"/>
              </a:solidFill>
            </a:endParaRPr>
          </a:p>
          <a:p>
            <a:pPr marL="0" lvl="0" indent="0" algn="l" rtl="0">
              <a:spcBef>
                <a:spcPts val="0"/>
              </a:spcBef>
              <a:spcAft>
                <a:spcPts val="0"/>
              </a:spcAft>
              <a:buNone/>
            </a:pPr>
            <a:r>
              <a:rPr lang="en">
                <a:solidFill>
                  <a:schemeClr val="dk1"/>
                </a:solidFill>
              </a:rPr>
              <a:t>For example, you can use different data types to encode different parts of the URL, making it hard for existing security tools, such as ad-blockers, to simply find “ads.js”.</a:t>
            </a:r>
            <a:endParaRPr>
              <a:solidFill>
                <a:schemeClr val="dk1"/>
              </a:solidFill>
            </a:endParaRPr>
          </a:p>
          <a:p>
            <a:pPr marL="0" lvl="0" indent="0" algn="l" rtl="0">
              <a:spcBef>
                <a:spcPts val="0"/>
              </a:spcBef>
              <a:spcAft>
                <a:spcPts val="0"/>
              </a:spcAft>
              <a:buNone/>
            </a:pPr>
            <a:r>
              <a:rPr lang="en">
                <a:solidFill>
                  <a:schemeClr val="dk1"/>
                </a:solidFill>
              </a:rPr>
              <a:t>These variations not only decrease file size in some cases, but also can obfuscate the URL or the set of HTTP requests.</a:t>
            </a:r>
            <a:endParaRPr>
              <a:solidFill>
                <a:schemeClr val="dk1"/>
              </a:solidFill>
            </a:endParaRPr>
          </a:p>
          <a:p>
            <a:pPr marL="0" lvl="0" indent="0" algn="l" rtl="0">
              <a:spcBef>
                <a:spcPts val="0"/>
              </a:spcBef>
              <a:spcAft>
                <a:spcPts val="0"/>
              </a:spcAft>
              <a:buNone/>
            </a:pPr>
            <a:r>
              <a:rPr lang="en">
                <a:solidFill>
                  <a:schemeClr val="dk1"/>
                </a:solidFill>
              </a:rPr>
              <a:t>Additioally, the tool itself is easy to use which can increase adotpion and thus the threats assocated with it.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d0cfcc5e3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d0cfcc5e3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siliconninja</a:t>
            </a:r>
            <a:endParaRPr u="sn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GdBTtEWEmc"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ssl-proxy-updated.herokuapp.com/6ac407c723c05bb1d399d2faa51b6f1e8dbfd12e/687474703a2f2f7777772e746563686e6970616765732e636f6d2f77702d636f6e74656e742f75706c6f6164732f323031342f30342f476f6f676c652d4368726f6d652d70726f6365737365732d696e2d57696e646f77732d5461736b2d4d616e616765722e706e67/" TargetMode="External"/><Relationship Id="rId5" Type="http://schemas.openxmlformats.org/officeDocument/2006/relationships/hyperlink" Target="https://emojipedia-us.s3.dualstack.us-west-1.amazonaws.com/thumbs/240/twitter/259/thinking-face_1f914.png" TargetMode="External"/><Relationship Id="rId4" Type="http://schemas.openxmlformats.org/officeDocument/2006/relationships/hyperlink" Target="https://web.de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WebBundles .wbn</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CSSE340: Fundamentals of Cybersecurity</a:t>
            </a:r>
            <a:endParaRPr dirty="0"/>
          </a:p>
          <a:p>
            <a:pPr marL="0" lvl="0" indent="0" algn="ctr" rtl="0">
              <a:spcBef>
                <a:spcPts val="0"/>
              </a:spcBef>
              <a:spcAft>
                <a:spcPts val="0"/>
              </a:spcAft>
              <a:buNone/>
            </a:pPr>
            <a:r>
              <a:rPr lang="en" b="1" u="sng" dirty="0"/>
              <a:t>Team</a:t>
            </a:r>
            <a:r>
              <a:rPr lang="en" dirty="0"/>
              <a:t>: siliconninja, Thomas Nandola, and Ricardo Hernandez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Threats - Integrity</a:t>
            </a:r>
            <a:endParaRPr/>
          </a:p>
        </p:txBody>
      </p:sp>
      <p:sp>
        <p:nvSpPr>
          <p:cNvPr id="128" name="Google Shape;128;p22"/>
          <p:cNvSpPr txBox="1">
            <a:spLocks noGrp="1"/>
          </p:cNvSpPr>
          <p:nvPr>
            <p:ph type="body" idx="1"/>
          </p:nvPr>
        </p:nvSpPr>
        <p:spPr>
          <a:xfrm>
            <a:off x="311700" y="1152475"/>
            <a:ext cx="7759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CBOR decoders: can’t prove they are executed in the browser’s sandbox</a:t>
            </a:r>
            <a:endParaRPr/>
          </a:p>
          <a:p>
            <a:pPr marL="914400" lvl="1" indent="-317500" algn="l" rtl="0">
              <a:spcBef>
                <a:spcPts val="0"/>
              </a:spcBef>
              <a:spcAft>
                <a:spcPts val="0"/>
              </a:spcAft>
              <a:buSzPts val="1400"/>
              <a:buChar char="○"/>
            </a:pPr>
            <a:r>
              <a:rPr lang="en"/>
              <a:t>TRUST the browser</a:t>
            </a:r>
            <a:endParaRPr/>
          </a:p>
          <a:p>
            <a:pPr marL="914400" lvl="1" indent="-317500" algn="l" rtl="0">
              <a:spcBef>
                <a:spcPts val="0"/>
              </a:spcBef>
              <a:spcAft>
                <a:spcPts val="0"/>
              </a:spcAft>
              <a:buSzPts val="1400"/>
              <a:buChar char="○"/>
            </a:pPr>
            <a:r>
              <a:rPr lang="en"/>
              <a:t>Doesn’t follow Simplicity</a:t>
            </a:r>
            <a:endParaRPr/>
          </a:p>
          <a:p>
            <a:pPr marL="457200" lvl="0" indent="-342900" algn="l" rtl="0">
              <a:spcBef>
                <a:spcPts val="0"/>
              </a:spcBef>
              <a:spcAft>
                <a:spcPts val="0"/>
              </a:spcAft>
              <a:buSzPts val="1800"/>
              <a:buChar char="●"/>
            </a:pPr>
            <a:r>
              <a:rPr lang="en"/>
              <a:t>Google (in Chrome) might not ensure the authenticity of HTTP exchanges by requiring signatures</a:t>
            </a:r>
            <a:endParaRPr/>
          </a:p>
          <a:p>
            <a:pPr marL="914400" lvl="1" indent="-317500" algn="l" rtl="0">
              <a:spcBef>
                <a:spcPts val="0"/>
              </a:spcBef>
              <a:spcAft>
                <a:spcPts val="0"/>
              </a:spcAft>
              <a:buSzPts val="1400"/>
              <a:buChar char="○"/>
            </a:pPr>
            <a:r>
              <a:rPr lang="en"/>
              <a:t>WICG: This is being done</a:t>
            </a:r>
            <a:endParaRPr/>
          </a:p>
          <a:p>
            <a:pPr marL="914400" lvl="1" indent="-317500" algn="l" rtl="0">
              <a:spcBef>
                <a:spcPts val="0"/>
              </a:spcBef>
              <a:spcAft>
                <a:spcPts val="0"/>
              </a:spcAft>
              <a:buSzPts val="1400"/>
              <a:buChar char="○"/>
            </a:pPr>
            <a:r>
              <a:rPr lang="en"/>
              <a:t>Will Google follow the standard?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Threats - Availability</a:t>
            </a:r>
            <a:endParaRPr/>
          </a:p>
        </p:txBody>
      </p:sp>
      <p:sp>
        <p:nvSpPr>
          <p:cNvPr id="134" name="Google Shape;134;p23"/>
          <p:cNvSpPr txBox="1">
            <a:spLocks noGrp="1"/>
          </p:cNvSpPr>
          <p:nvPr>
            <p:ph type="body" idx="1"/>
          </p:nvPr>
        </p:nvSpPr>
        <p:spPr>
          <a:xfrm>
            <a:off x="311700" y="1152475"/>
            <a:ext cx="484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Existing browser security tools won’t work at all</a:t>
            </a:r>
            <a:endParaRPr/>
          </a:p>
          <a:p>
            <a:pPr marL="457200" lvl="0" indent="-342900" algn="l" rtl="0">
              <a:spcBef>
                <a:spcPts val="0"/>
              </a:spcBef>
              <a:spcAft>
                <a:spcPts val="0"/>
              </a:spcAft>
              <a:buSzPts val="1800"/>
              <a:buChar char="●"/>
            </a:pPr>
            <a:r>
              <a:rPr lang="en"/>
              <a:t>Untrusted origins (that execute from unsigned Web Bundles) can fill up browser memory more easily than JavaScript</a:t>
            </a:r>
            <a:endParaRPr/>
          </a:p>
          <a:p>
            <a:pPr marL="914400" lvl="1" indent="-317500" algn="l" rtl="0">
              <a:spcBef>
                <a:spcPts val="0"/>
              </a:spcBef>
              <a:spcAft>
                <a:spcPts val="0"/>
              </a:spcAft>
              <a:buSzPts val="1400"/>
              <a:buChar char="○"/>
            </a:pPr>
            <a:r>
              <a:rPr lang="en"/>
              <a:t>Causes browser crashes</a:t>
            </a:r>
            <a:endParaRPr/>
          </a:p>
        </p:txBody>
      </p:sp>
      <p:pic>
        <p:nvPicPr>
          <p:cNvPr id="135" name="Google Shape;135;p23"/>
          <p:cNvPicPr preferRelativeResize="0"/>
          <p:nvPr/>
        </p:nvPicPr>
        <p:blipFill>
          <a:blip r:embed="rId3">
            <a:alphaModFix/>
          </a:blip>
          <a:stretch>
            <a:fillRect/>
          </a:stretch>
        </p:blipFill>
        <p:spPr>
          <a:xfrm>
            <a:off x="5311800" y="1170125"/>
            <a:ext cx="3679800" cy="25055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Mitigations - Fail-Safe Stance</a:t>
            </a:r>
            <a:endParaRPr/>
          </a:p>
        </p:txBody>
      </p:sp>
      <p:sp>
        <p:nvSpPr>
          <p:cNvPr id="141" name="Google Shape;141;p24"/>
          <p:cNvSpPr txBox="1">
            <a:spLocks noGrp="1"/>
          </p:cNvSpPr>
          <p:nvPr>
            <p:ph type="body" idx="1"/>
          </p:nvPr>
        </p:nvSpPr>
        <p:spPr>
          <a:xfrm>
            <a:off x="311700" y="1152475"/>
            <a:ext cx="7903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Sandboxes stop code from reading files</a:t>
            </a:r>
            <a:endParaRPr/>
          </a:p>
          <a:p>
            <a:pPr marL="914400" lvl="1" indent="-317500" algn="l" rtl="0">
              <a:spcBef>
                <a:spcPts val="0"/>
              </a:spcBef>
              <a:spcAft>
                <a:spcPts val="0"/>
              </a:spcAft>
              <a:buSzPts val="1400"/>
              <a:buChar char="○"/>
            </a:pPr>
            <a:r>
              <a:rPr lang="en"/>
              <a:t>Web Browser</a:t>
            </a:r>
            <a:endParaRPr/>
          </a:p>
          <a:p>
            <a:pPr marL="457200" lvl="0" indent="-342900" algn="l" rtl="0">
              <a:spcBef>
                <a:spcPts val="0"/>
              </a:spcBef>
              <a:spcAft>
                <a:spcPts val="0"/>
              </a:spcAft>
              <a:buSzPts val="1800"/>
              <a:buChar char="●"/>
            </a:pPr>
            <a:r>
              <a:rPr lang="en"/>
              <a:t>Whitelists (allow lists) stop URLs from sending anything that could be malicious</a:t>
            </a:r>
            <a:endParaRPr/>
          </a:p>
          <a:p>
            <a:pPr marL="914400" lvl="1" indent="-317500" algn="l" rtl="0">
              <a:spcBef>
                <a:spcPts val="0"/>
              </a:spcBef>
              <a:spcAft>
                <a:spcPts val="0"/>
              </a:spcAft>
              <a:buSzPts val="1400"/>
              <a:buChar char="○"/>
            </a:pPr>
            <a:r>
              <a:rPr lang="en"/>
              <a:t>OS, Network</a:t>
            </a:r>
            <a:endParaRPr/>
          </a:p>
          <a:p>
            <a:pPr marL="457200" lvl="0" indent="-342900" algn="l" rtl="0">
              <a:spcBef>
                <a:spcPts val="0"/>
              </a:spcBef>
              <a:spcAft>
                <a:spcPts val="0"/>
              </a:spcAft>
              <a:buSzPts val="1800"/>
              <a:buChar char="●"/>
            </a:pPr>
            <a:r>
              <a:rPr lang="en"/>
              <a:t>Antiviruses can detect suspicious requests</a:t>
            </a:r>
            <a:endParaRPr/>
          </a:p>
          <a:p>
            <a:pPr marL="914400" lvl="1" indent="-317500" algn="l" rtl="0">
              <a:spcBef>
                <a:spcPts val="0"/>
              </a:spcBef>
              <a:spcAft>
                <a:spcPts val="0"/>
              </a:spcAft>
              <a:buSzPts val="1400"/>
              <a:buChar char="○"/>
            </a:pPr>
            <a:r>
              <a:rPr lang="en"/>
              <a:t>OS,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Usability of Mitigations</a:t>
            </a:r>
            <a:endParaRPr/>
          </a:p>
        </p:txBody>
      </p:sp>
      <p:sp>
        <p:nvSpPr>
          <p:cNvPr id="147" name="Google Shape;147;p25"/>
          <p:cNvSpPr txBox="1">
            <a:spLocks noGrp="1"/>
          </p:cNvSpPr>
          <p:nvPr>
            <p:ph type="body" idx="1"/>
          </p:nvPr>
        </p:nvSpPr>
        <p:spPr>
          <a:xfrm>
            <a:off x="311700" y="1152475"/>
            <a:ext cx="7285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Whitelisting: could use existing sets of whitelists to improve usability</a:t>
            </a:r>
            <a:endParaRPr/>
          </a:p>
          <a:p>
            <a:pPr marL="457200" lvl="0" indent="-342900" algn="l" rtl="0">
              <a:spcBef>
                <a:spcPts val="0"/>
              </a:spcBef>
              <a:spcAft>
                <a:spcPts val="0"/>
              </a:spcAft>
              <a:buSzPts val="1800"/>
              <a:buChar char="●"/>
            </a:pPr>
            <a:r>
              <a:rPr lang="en"/>
              <a:t>Sandboxing generally usable</a:t>
            </a:r>
            <a:endParaRPr/>
          </a:p>
          <a:p>
            <a:pPr marL="457200" lvl="0" indent="-342900" algn="l" rtl="0">
              <a:spcBef>
                <a:spcPts val="0"/>
              </a:spcBef>
              <a:spcAft>
                <a:spcPts val="0"/>
              </a:spcAft>
              <a:buSzPts val="1800"/>
              <a:buChar char="●"/>
            </a:pPr>
            <a:r>
              <a:rPr lang="en"/>
              <a:t>Antiviruses: usable, but not perfect and expensive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Sources</a:t>
            </a:r>
            <a:endParaRPr/>
          </a:p>
        </p:txBody>
      </p:sp>
      <p:sp>
        <p:nvSpPr>
          <p:cNvPr id="158" name="Google Shape;15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Slide 3: </a:t>
            </a:r>
            <a:r>
              <a:rPr lang="en" u="sng" dirty="0">
                <a:solidFill>
                  <a:schemeClr val="hlink"/>
                </a:solidFill>
                <a:hlinkClick r:id="rId3"/>
              </a:rPr>
              <a:t>https://www.youtube.com/watch?v</a:t>
            </a:r>
            <a:r>
              <a:rPr lang="en" u="sng">
                <a:solidFill>
                  <a:schemeClr val="hlink"/>
                </a:solidFill>
                <a:hlinkClick r:id="rId3"/>
              </a:rPr>
              <a:t>=QGdBTtEWEmc</a:t>
            </a:r>
            <a:r>
              <a:rPr lang="en"/>
              <a:t>, </a:t>
            </a:r>
            <a:r>
              <a:rPr lang="en">
                <a:hlinkClick r:id="rId4"/>
              </a:rPr>
              <a:t>https</a:t>
            </a:r>
            <a:r>
              <a:rPr lang="en" dirty="0">
                <a:hlinkClick r:id="rId4"/>
              </a:rPr>
              <a:t>://web</a:t>
            </a:r>
            <a:r>
              <a:rPr lang="en">
                <a:hlinkClick r:id="rId4"/>
              </a:rPr>
              <a:t>.dev</a:t>
            </a:r>
            <a:endParaRPr dirty="0"/>
          </a:p>
          <a:p>
            <a:pPr marL="0" lvl="0" indent="0" algn="l" rtl="0">
              <a:spcBef>
                <a:spcPts val="1200"/>
              </a:spcBef>
              <a:spcAft>
                <a:spcPts val="0"/>
              </a:spcAft>
              <a:buNone/>
            </a:pPr>
            <a:r>
              <a:rPr lang="en" dirty="0"/>
              <a:t>Slide 5: </a:t>
            </a:r>
            <a:r>
              <a:rPr lang="en" u="sng" dirty="0">
                <a:solidFill>
                  <a:schemeClr val="hlink"/>
                </a:solidFill>
                <a:hlinkClick r:id="rId5"/>
              </a:rPr>
              <a:t>https://emojipedia-us.s3.dualstack.us-west-1.amazonaws.com/thumbs/240/twitter/259/thinking-face_1f914.png</a:t>
            </a:r>
            <a:r>
              <a:rPr lang="en" dirty="0"/>
              <a:t> </a:t>
            </a:r>
            <a:endParaRPr dirty="0"/>
          </a:p>
          <a:p>
            <a:pPr marL="0" lvl="0" indent="0" algn="l" rtl="0">
              <a:spcBef>
                <a:spcPts val="1200"/>
              </a:spcBef>
              <a:spcAft>
                <a:spcPts val="0"/>
              </a:spcAft>
              <a:buNone/>
            </a:pPr>
            <a:r>
              <a:rPr lang="en" dirty="0"/>
              <a:t>Slide 7: </a:t>
            </a:r>
            <a:r>
              <a:rPr lang="en" u="sng" dirty="0">
                <a:solidFill>
                  <a:schemeClr val="accent5"/>
                </a:solidFill>
                <a:hlinkClick r:id="rId3">
                  <a:extLst>
                    <a:ext uri="{A12FA001-AC4F-418D-AE19-62706E023703}">
                      <ahyp:hlinkClr xmlns:ahyp="http://schemas.microsoft.com/office/drawing/2018/hyperlinkcolor" val="tx"/>
                    </a:ext>
                  </a:extLst>
                </a:hlinkClick>
              </a:rPr>
              <a:t>https://www.youtube.com/watch?v=QGdBTtEWEmc</a:t>
            </a:r>
            <a:endParaRPr dirty="0"/>
          </a:p>
          <a:p>
            <a:pPr marL="0" lvl="0" indent="0" algn="l" rtl="0">
              <a:spcBef>
                <a:spcPts val="1200"/>
              </a:spcBef>
              <a:spcAft>
                <a:spcPts val="1200"/>
              </a:spcAft>
              <a:buNone/>
            </a:pPr>
            <a:r>
              <a:rPr lang="en" dirty="0"/>
              <a:t>Slide 11: </a:t>
            </a:r>
            <a:r>
              <a:rPr lang="en" u="sng" dirty="0">
                <a:solidFill>
                  <a:schemeClr val="hlink"/>
                </a:solidFill>
                <a:hlinkClick r:id="rId6"/>
              </a:rPr>
              <a:t>https://ssl-proxy-updated.herokuapp.com/6ac407c723c05bb1d399d2faa51b6f1e8dbfd12e/687474703a2f2f7777772e746563686e6970616765732e636f6d2f77702d636f6e74656e742f75706c6f6164732f323031342f30342f476f6f676c652d4368726f6d652d70726f6365737365732d696e2d57696e646f77732d5461736b2d4d616e616765722e706e67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romanUcPeriod"/>
            </a:pPr>
            <a:r>
              <a:rPr lang="en"/>
              <a:t>Introduction</a:t>
            </a:r>
            <a:endParaRPr/>
          </a:p>
          <a:p>
            <a:pPr marL="457200" lvl="0" indent="-342900" algn="l" rtl="0">
              <a:spcBef>
                <a:spcPts val="0"/>
              </a:spcBef>
              <a:spcAft>
                <a:spcPts val="0"/>
              </a:spcAft>
              <a:buSzPts val="1800"/>
              <a:buAutoNum type="romanUcPeriod"/>
            </a:pPr>
            <a:r>
              <a:rPr lang="en"/>
              <a:t>What are Web Bundles?</a:t>
            </a:r>
            <a:endParaRPr/>
          </a:p>
          <a:p>
            <a:pPr marL="457200" lvl="0" indent="-342900" algn="l" rtl="0">
              <a:spcBef>
                <a:spcPts val="0"/>
              </a:spcBef>
              <a:spcAft>
                <a:spcPts val="0"/>
              </a:spcAft>
              <a:buSzPts val="1800"/>
              <a:buAutoNum type="romanUcPeriod"/>
            </a:pPr>
            <a:r>
              <a:rPr lang="en"/>
              <a:t>How do native and web applications differ from Web Bundles?</a:t>
            </a:r>
            <a:endParaRPr/>
          </a:p>
          <a:p>
            <a:pPr marL="457200" lvl="0" indent="-342900" algn="l" rtl="0">
              <a:spcBef>
                <a:spcPts val="0"/>
              </a:spcBef>
              <a:spcAft>
                <a:spcPts val="0"/>
              </a:spcAft>
              <a:buSzPts val="1800"/>
              <a:buAutoNum type="romanUcPeriod"/>
            </a:pPr>
            <a:r>
              <a:rPr lang="en"/>
              <a:t>Motivation behind web bundles.</a:t>
            </a:r>
            <a:endParaRPr/>
          </a:p>
          <a:p>
            <a:pPr marL="457200" lvl="0" indent="-342900" algn="l" rtl="0">
              <a:spcBef>
                <a:spcPts val="0"/>
              </a:spcBef>
              <a:spcAft>
                <a:spcPts val="0"/>
              </a:spcAft>
              <a:buSzPts val="1800"/>
              <a:buAutoNum type="romanUcPeriod"/>
            </a:pPr>
            <a:r>
              <a:rPr lang="en"/>
              <a:t>CBOR Formatting</a:t>
            </a:r>
            <a:endParaRPr/>
          </a:p>
          <a:p>
            <a:pPr marL="457200" lvl="0" indent="-342900" algn="l" rtl="0">
              <a:spcBef>
                <a:spcPts val="0"/>
              </a:spcBef>
              <a:spcAft>
                <a:spcPts val="0"/>
              </a:spcAft>
              <a:buSzPts val="1800"/>
              <a:buAutoNum type="romanUcPeriod"/>
            </a:pPr>
            <a:r>
              <a:rPr lang="en"/>
              <a:t>Threats (CIA)</a:t>
            </a:r>
            <a:endParaRPr/>
          </a:p>
          <a:p>
            <a:pPr marL="457200" lvl="0" indent="-342900" algn="l" rtl="0">
              <a:spcBef>
                <a:spcPts val="0"/>
              </a:spcBef>
              <a:spcAft>
                <a:spcPts val="0"/>
              </a:spcAft>
              <a:buSzPts val="1800"/>
              <a:buAutoNum type="romanUcPeriod"/>
            </a:pPr>
            <a:r>
              <a:rPr lang="en"/>
              <a:t>Mitigation</a:t>
            </a:r>
            <a:endParaRPr/>
          </a:p>
          <a:p>
            <a:pPr marL="457200" lvl="0" indent="-342900" algn="l" rtl="0">
              <a:spcBef>
                <a:spcPts val="0"/>
              </a:spcBef>
              <a:spcAft>
                <a:spcPts val="0"/>
              </a:spcAft>
              <a:buSzPts val="1800"/>
              <a:buAutoNum type="romanUcPeriod"/>
            </a:pPr>
            <a:r>
              <a:rPr lang="en"/>
              <a:t>Usability of Mitigations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Web Bundles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73" name="Google Shape;73;p15"/>
          <p:cNvSpPr/>
          <p:nvPr/>
        </p:nvSpPr>
        <p:spPr>
          <a:xfrm>
            <a:off x="1071175" y="1686275"/>
            <a:ext cx="3882600" cy="279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201975" y="1817050"/>
            <a:ext cx="981000" cy="104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Game</a:t>
            </a:r>
            <a:endParaRPr sz="1200"/>
          </a:p>
          <a:p>
            <a:pPr marL="0" lvl="0" indent="0" algn="ctr" rtl="0">
              <a:spcBef>
                <a:spcPts val="0"/>
              </a:spcBef>
              <a:spcAft>
                <a:spcPts val="0"/>
              </a:spcAft>
              <a:buNone/>
            </a:pPr>
            <a:r>
              <a:rPr lang="en" sz="1200"/>
              <a:t>JavaScript</a:t>
            </a:r>
            <a:endParaRPr sz="1200"/>
          </a:p>
        </p:txBody>
      </p:sp>
      <p:sp>
        <p:nvSpPr>
          <p:cNvPr id="75" name="Google Shape;75;p15"/>
          <p:cNvSpPr/>
          <p:nvPr/>
        </p:nvSpPr>
        <p:spPr>
          <a:xfrm>
            <a:off x="2521975" y="1817050"/>
            <a:ext cx="981000" cy="10464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Button</a:t>
            </a:r>
            <a:endParaRPr sz="1200"/>
          </a:p>
          <a:p>
            <a:pPr marL="0" lvl="0" indent="0" algn="ctr" rtl="0">
              <a:spcBef>
                <a:spcPts val="0"/>
              </a:spcBef>
              <a:spcAft>
                <a:spcPts val="0"/>
              </a:spcAft>
              <a:buNone/>
            </a:pPr>
            <a:r>
              <a:rPr lang="en" sz="1200"/>
              <a:t>CSS</a:t>
            </a:r>
            <a:endParaRPr sz="1200"/>
          </a:p>
        </p:txBody>
      </p:sp>
      <p:sp>
        <p:nvSpPr>
          <p:cNvPr id="76" name="Google Shape;76;p15"/>
          <p:cNvSpPr/>
          <p:nvPr/>
        </p:nvSpPr>
        <p:spPr>
          <a:xfrm>
            <a:off x="1776300" y="3059125"/>
            <a:ext cx="981000" cy="1046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Analytics</a:t>
            </a:r>
            <a:endParaRPr sz="1200"/>
          </a:p>
          <a:p>
            <a:pPr marL="0" lvl="0" indent="0" algn="ctr" rtl="0">
              <a:spcBef>
                <a:spcPts val="0"/>
              </a:spcBef>
              <a:spcAft>
                <a:spcPts val="0"/>
              </a:spcAft>
              <a:buNone/>
            </a:pPr>
            <a:r>
              <a:rPr lang="en" sz="1200"/>
              <a:t>JavaScript</a:t>
            </a:r>
            <a:endParaRPr sz="1200"/>
          </a:p>
        </p:txBody>
      </p:sp>
      <p:sp>
        <p:nvSpPr>
          <p:cNvPr id="77" name="Google Shape;77;p15"/>
          <p:cNvSpPr/>
          <p:nvPr/>
        </p:nvSpPr>
        <p:spPr>
          <a:xfrm>
            <a:off x="3267600" y="3059125"/>
            <a:ext cx="981000" cy="1046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HTML</a:t>
            </a:r>
            <a:endParaRPr sz="1200"/>
          </a:p>
        </p:txBody>
      </p:sp>
      <p:sp>
        <p:nvSpPr>
          <p:cNvPr id="78" name="Google Shape;78;p15"/>
          <p:cNvSpPr/>
          <p:nvPr/>
        </p:nvSpPr>
        <p:spPr>
          <a:xfrm>
            <a:off x="3841975" y="1817050"/>
            <a:ext cx="981000" cy="10464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Webpage</a:t>
            </a:r>
            <a:endParaRPr sz="1200"/>
          </a:p>
          <a:p>
            <a:pPr marL="0" lvl="0" indent="0" algn="ctr" rtl="0">
              <a:spcBef>
                <a:spcPts val="0"/>
              </a:spcBef>
              <a:spcAft>
                <a:spcPts val="0"/>
              </a:spcAft>
              <a:buNone/>
            </a:pPr>
            <a:r>
              <a:rPr lang="en" sz="1200"/>
              <a:t>CSS</a:t>
            </a:r>
            <a:endParaRPr sz="1200"/>
          </a:p>
        </p:txBody>
      </p:sp>
      <p:grpSp>
        <p:nvGrpSpPr>
          <p:cNvPr id="79" name="Google Shape;79;p15"/>
          <p:cNvGrpSpPr/>
          <p:nvPr/>
        </p:nvGrpSpPr>
        <p:grpSpPr>
          <a:xfrm>
            <a:off x="5161975" y="1686275"/>
            <a:ext cx="3237000" cy="2790000"/>
            <a:chOff x="5207600" y="1686275"/>
            <a:chExt cx="3237000" cy="2790000"/>
          </a:xfrm>
        </p:grpSpPr>
        <p:sp>
          <p:nvSpPr>
            <p:cNvPr id="80" name="Google Shape;80;p15"/>
            <p:cNvSpPr/>
            <p:nvPr/>
          </p:nvSpPr>
          <p:spPr>
            <a:xfrm>
              <a:off x="5207600" y="1686275"/>
              <a:ext cx="3237000" cy="279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463050" y="1853000"/>
              <a:ext cx="2880300" cy="28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game.wbn</a:t>
              </a:r>
              <a:endParaRPr/>
            </a:p>
          </p:txBody>
        </p:sp>
        <p:pic>
          <p:nvPicPr>
            <p:cNvPr id="82" name="Google Shape;82;p15"/>
            <p:cNvPicPr preferRelativeResize="0"/>
            <p:nvPr/>
          </p:nvPicPr>
          <p:blipFill>
            <a:blip r:embed="rId3">
              <a:alphaModFix/>
            </a:blip>
            <a:stretch>
              <a:fillRect/>
            </a:stretch>
          </p:blipFill>
          <p:spPr>
            <a:xfrm>
              <a:off x="5991013" y="2231825"/>
              <a:ext cx="1670162" cy="2065350"/>
            </a:xfrm>
            <a:prstGeom prst="rect">
              <a:avLst/>
            </a:prstGeom>
            <a:noFill/>
            <a:ln>
              <a:noFill/>
            </a:ln>
          </p:spPr>
        </p:pic>
      </p:grpSp>
      <p:pic>
        <p:nvPicPr>
          <p:cNvPr id="83" name="Google Shape;83;p15"/>
          <p:cNvPicPr preferRelativeResize="0"/>
          <p:nvPr/>
        </p:nvPicPr>
        <p:blipFill>
          <a:blip r:embed="rId4">
            <a:alphaModFix/>
          </a:blip>
          <a:stretch>
            <a:fillRect/>
          </a:stretch>
        </p:blipFill>
        <p:spPr>
          <a:xfrm>
            <a:off x="5299500" y="2171350"/>
            <a:ext cx="3532800" cy="16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10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000"/>
                                        <p:tgtEl>
                                          <p:spTgt spid="83"/>
                                        </p:tgtEl>
                                      </p:cBhvr>
                                    </p:animEffect>
                                    <p:set>
                                      <p:cBhvr>
                                        <p:cTn id="37" dur="1" fill="hold">
                                          <p:stCondLst>
                                            <p:cond delay="1000"/>
                                          </p:stCondLst>
                                        </p:cTn>
                                        <p:tgtEl>
                                          <p:spTgt spid="83"/>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Web Bundles?</a:t>
            </a:r>
            <a:endParaRPr/>
          </a:p>
        </p:txBody>
      </p:sp>
      <p:sp>
        <p:nvSpPr>
          <p:cNvPr id="89" name="Google Shape;89;p16"/>
          <p:cNvSpPr txBox="1">
            <a:spLocks noGrp="1"/>
          </p:cNvSpPr>
          <p:nvPr>
            <p:ph type="body" idx="1"/>
          </p:nvPr>
        </p:nvSpPr>
        <p:spPr>
          <a:xfrm>
            <a:off x="311700" y="1152475"/>
            <a:ext cx="673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 Concise Binary Object Representation (CBOR) file with a “.wbn” extension, which is faster to send and decode.</a:t>
            </a:r>
            <a:endParaRPr/>
          </a:p>
          <a:p>
            <a:pPr marL="457200" lvl="0" indent="-342900" algn="l" rtl="0">
              <a:spcBef>
                <a:spcPts val="0"/>
              </a:spcBef>
              <a:spcAft>
                <a:spcPts val="0"/>
              </a:spcAft>
              <a:buSzPts val="1800"/>
              <a:buChar char="●"/>
            </a:pPr>
            <a:r>
              <a:rPr lang="en"/>
              <a:t>Bundled HTTP Exchanges: File that contains set of HTTP requests</a:t>
            </a:r>
            <a:endParaRPr/>
          </a:p>
          <a:p>
            <a:pPr marL="457200" lvl="0" indent="-342900" algn="l" rtl="0">
              <a:spcBef>
                <a:spcPts val="0"/>
              </a:spcBef>
              <a:spcAft>
                <a:spcPts val="0"/>
              </a:spcAft>
              <a:buSzPts val="1800"/>
              <a:buChar char="●"/>
            </a:pPr>
            <a:r>
              <a:rPr lang="en"/>
              <a:t>Allows for a self-contained web app that can be shared offline or over low-bandwidth connections</a:t>
            </a:r>
            <a:endParaRPr/>
          </a:p>
          <a:p>
            <a:pPr marL="457200" lvl="0" indent="-342900" algn="l" rtl="0">
              <a:spcBef>
                <a:spcPts val="0"/>
              </a:spcBef>
              <a:spcAft>
                <a:spcPts val="0"/>
              </a:spcAft>
              <a:buSzPts val="1800"/>
              <a:buChar char="●"/>
            </a:pPr>
            <a:r>
              <a:rPr lang="en"/>
              <a:t>Contains:</a:t>
            </a:r>
            <a:endParaRPr/>
          </a:p>
          <a:p>
            <a:pPr marL="914400" lvl="1" indent="-317500" algn="l" rtl="0">
              <a:spcBef>
                <a:spcPts val="0"/>
              </a:spcBef>
              <a:spcAft>
                <a:spcPts val="0"/>
              </a:spcAft>
              <a:buSzPts val="1400"/>
              <a:buChar char="○"/>
            </a:pPr>
            <a:r>
              <a:rPr lang="en"/>
              <a:t>HTML files</a:t>
            </a:r>
            <a:endParaRPr/>
          </a:p>
          <a:p>
            <a:pPr marL="914400" lvl="1" indent="-317500" algn="l" rtl="0">
              <a:spcBef>
                <a:spcPts val="0"/>
              </a:spcBef>
              <a:spcAft>
                <a:spcPts val="0"/>
              </a:spcAft>
              <a:buSzPts val="1400"/>
              <a:buChar char="○"/>
            </a:pPr>
            <a:r>
              <a:rPr lang="en"/>
              <a:t>CSS stylesheets</a:t>
            </a:r>
            <a:endParaRPr/>
          </a:p>
          <a:p>
            <a:pPr marL="914400" lvl="1" indent="-317500" algn="l" rtl="0">
              <a:spcBef>
                <a:spcPts val="0"/>
              </a:spcBef>
              <a:spcAft>
                <a:spcPts val="0"/>
              </a:spcAft>
              <a:buSzPts val="1400"/>
              <a:buChar char="○"/>
            </a:pPr>
            <a:r>
              <a:rPr lang="en"/>
              <a:t>Javascript Files</a:t>
            </a:r>
            <a:endParaRPr/>
          </a:p>
          <a:p>
            <a:pPr marL="914400" lvl="1" indent="-317500" algn="l" rtl="0">
              <a:spcBef>
                <a:spcPts val="0"/>
              </a:spcBef>
              <a:spcAft>
                <a:spcPts val="0"/>
              </a:spcAft>
              <a:buSzPts val="1400"/>
              <a:buChar char="○"/>
            </a:pPr>
            <a:r>
              <a:rPr lang="en"/>
              <a:t>Images</a:t>
            </a:r>
            <a:endParaRPr/>
          </a:p>
          <a:p>
            <a:pPr marL="914400" lvl="1" indent="-317500" algn="l" rtl="0">
              <a:spcBef>
                <a:spcPts val="0"/>
              </a:spcBef>
              <a:spcAft>
                <a:spcPts val="0"/>
              </a:spcAft>
              <a:buSzPts val="1400"/>
              <a:buChar char="○"/>
            </a:pPr>
            <a:r>
              <a:rPr lang="en"/>
              <a:t>Etc.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Native and Web Applications differ from Web Bundles?</a:t>
            </a:r>
            <a:endParaRPr/>
          </a:p>
        </p:txBody>
      </p:sp>
      <p:sp>
        <p:nvSpPr>
          <p:cNvPr id="95" name="Google Shape;95;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Native Applications</a:t>
            </a:r>
            <a:endParaRPr u="sng"/>
          </a:p>
          <a:p>
            <a:pPr marL="457200" lvl="0" indent="-317500" algn="l" rtl="0">
              <a:spcBef>
                <a:spcPts val="1200"/>
              </a:spcBef>
              <a:spcAft>
                <a:spcPts val="0"/>
              </a:spcAft>
              <a:buSzPts val="1400"/>
              <a:buChar char="●"/>
            </a:pPr>
            <a:r>
              <a:rPr lang="en"/>
              <a:t>Run on particular operating system</a:t>
            </a:r>
            <a:endParaRPr/>
          </a:p>
          <a:p>
            <a:pPr marL="457200" lvl="0" indent="-317500" algn="l" rtl="0">
              <a:spcBef>
                <a:spcPts val="0"/>
              </a:spcBef>
              <a:spcAft>
                <a:spcPts val="0"/>
              </a:spcAft>
              <a:buSzPts val="1400"/>
              <a:buChar char="●"/>
            </a:pPr>
            <a:r>
              <a:rPr lang="en"/>
              <a:t>Stand-alone</a:t>
            </a:r>
            <a:endParaRPr/>
          </a:p>
          <a:p>
            <a:pPr marL="457200" lvl="0" indent="-317500" algn="l" rtl="0">
              <a:spcBef>
                <a:spcPts val="0"/>
              </a:spcBef>
              <a:spcAft>
                <a:spcPts val="0"/>
              </a:spcAft>
              <a:buSzPts val="1400"/>
              <a:buChar char="●"/>
            </a:pPr>
            <a:r>
              <a:rPr lang="en"/>
              <a:t>Don’t use much bandwidth</a:t>
            </a:r>
            <a:endParaRPr/>
          </a:p>
          <a:p>
            <a:pPr marL="457200" lvl="0" indent="-317500" algn="l" rtl="0">
              <a:spcBef>
                <a:spcPts val="0"/>
              </a:spcBef>
              <a:spcAft>
                <a:spcPts val="0"/>
              </a:spcAft>
              <a:buSzPts val="1400"/>
              <a:buChar char="●"/>
            </a:pPr>
            <a:r>
              <a:rPr lang="en"/>
              <a:t>Large files at times</a:t>
            </a:r>
            <a:endParaRPr/>
          </a:p>
          <a:p>
            <a:pPr marL="0" lvl="0" indent="0" algn="l" rtl="0">
              <a:spcBef>
                <a:spcPts val="1200"/>
              </a:spcBef>
              <a:spcAft>
                <a:spcPts val="0"/>
              </a:spcAft>
              <a:buNone/>
            </a:pPr>
            <a:r>
              <a:rPr lang="en" u="sng"/>
              <a:t>Web Applications</a:t>
            </a:r>
            <a:endParaRPr u="sng"/>
          </a:p>
          <a:p>
            <a:pPr marL="457200" lvl="0" indent="-317500" algn="l" rtl="0">
              <a:spcBef>
                <a:spcPts val="1200"/>
              </a:spcBef>
              <a:spcAft>
                <a:spcPts val="0"/>
              </a:spcAft>
              <a:buSzPts val="1400"/>
              <a:buChar char="●"/>
            </a:pPr>
            <a:r>
              <a:rPr lang="en"/>
              <a:t>Require internet connection</a:t>
            </a:r>
            <a:endParaRPr/>
          </a:p>
          <a:p>
            <a:pPr marL="457200" lvl="0" indent="-317500" algn="l" rtl="0">
              <a:spcBef>
                <a:spcPts val="0"/>
              </a:spcBef>
              <a:spcAft>
                <a:spcPts val="0"/>
              </a:spcAft>
              <a:buSzPts val="1400"/>
              <a:buChar char="●"/>
            </a:pPr>
            <a:r>
              <a:rPr lang="en"/>
              <a:t>Runs on web server</a:t>
            </a:r>
            <a:endParaRPr/>
          </a:p>
          <a:p>
            <a:pPr marL="457200" lvl="0" indent="-317500" algn="l" rtl="0">
              <a:spcBef>
                <a:spcPts val="0"/>
              </a:spcBef>
              <a:spcAft>
                <a:spcPts val="0"/>
              </a:spcAft>
              <a:buSzPts val="1400"/>
              <a:buChar char="●"/>
            </a:pPr>
            <a:r>
              <a:rPr lang="en"/>
              <a:t>Potentially slower load times over internet</a:t>
            </a:r>
            <a:endParaRPr/>
          </a:p>
        </p:txBody>
      </p:sp>
      <p:sp>
        <p:nvSpPr>
          <p:cNvPr id="96" name="Google Shape;96;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Web Bundles</a:t>
            </a:r>
            <a:endParaRPr u="sng"/>
          </a:p>
          <a:p>
            <a:pPr marL="457200" lvl="0" indent="-317500" algn="l" rtl="0">
              <a:spcBef>
                <a:spcPts val="1200"/>
              </a:spcBef>
              <a:spcAft>
                <a:spcPts val="0"/>
              </a:spcAft>
              <a:buSzPts val="1400"/>
              <a:buChar char="●"/>
            </a:pPr>
            <a:r>
              <a:rPr lang="en"/>
              <a:t>Package up website resources (HTML, CSS, Javascript, Images, Fonts)</a:t>
            </a:r>
            <a:endParaRPr/>
          </a:p>
          <a:p>
            <a:pPr marL="457200" lvl="0" indent="-317500" algn="l" rtl="0">
              <a:spcBef>
                <a:spcPts val="0"/>
              </a:spcBef>
              <a:spcAft>
                <a:spcPts val="0"/>
              </a:spcAft>
              <a:buSzPts val="1400"/>
              <a:buChar char="●"/>
            </a:pPr>
            <a:r>
              <a:rPr lang="en"/>
              <a:t>Bundles a group of HTTP exchanges</a:t>
            </a:r>
            <a:endParaRPr/>
          </a:p>
          <a:p>
            <a:pPr marL="457200" lvl="0" indent="-317500" algn="l" rtl="0">
              <a:spcBef>
                <a:spcPts val="0"/>
              </a:spcBef>
              <a:spcAft>
                <a:spcPts val="0"/>
              </a:spcAft>
              <a:buSzPts val="1400"/>
              <a:buChar char="●"/>
            </a:pPr>
            <a:r>
              <a:rPr lang="en"/>
              <a:t>Don’t need internet connection</a:t>
            </a:r>
            <a:endParaRPr/>
          </a:p>
          <a:p>
            <a:pPr marL="457200" lvl="0" indent="-317500" algn="l" rtl="0">
              <a:spcBef>
                <a:spcPts val="0"/>
              </a:spcBef>
              <a:spcAft>
                <a:spcPts val="0"/>
              </a:spcAft>
              <a:buSzPts val="1400"/>
              <a:buChar char="●"/>
            </a:pPr>
            <a:r>
              <a:rPr lang="en"/>
              <a:t>Can be transferred easily by any means (USB, NFC, Bluetooth, etc)</a:t>
            </a:r>
            <a:endParaRPr/>
          </a:p>
          <a:p>
            <a:pPr marL="457200" lvl="0" indent="-317500" algn="l" rtl="0">
              <a:spcBef>
                <a:spcPts val="0"/>
              </a:spcBef>
              <a:spcAft>
                <a:spcPts val="0"/>
              </a:spcAft>
              <a:buSzPts val="1400"/>
              <a:buChar char="●"/>
            </a:pPr>
            <a:r>
              <a:rPr lang="en"/>
              <a:t>Save data costs and make loading times instantaneous when served locally</a:t>
            </a:r>
            <a:endParaRPr/>
          </a:p>
          <a:p>
            <a:pPr marL="457200" lvl="0" indent="-317500" algn="l" rtl="0">
              <a:spcBef>
                <a:spcPts val="0"/>
              </a:spcBef>
              <a:spcAft>
                <a:spcPts val="0"/>
              </a:spcAft>
              <a:buSzPts val="1400"/>
              <a:buChar char="●"/>
            </a:pPr>
            <a:r>
              <a:rPr lang="en"/>
              <a:t>Currently requires Chrome 80 or later for loading, still experimental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motivation behind Web Bundles?</a:t>
            </a:r>
            <a:endParaRPr/>
          </a:p>
        </p:txBody>
      </p:sp>
      <p:sp>
        <p:nvSpPr>
          <p:cNvPr id="102" name="Google Shape;102;p18"/>
          <p:cNvSpPr txBox="1">
            <a:spLocks noGrp="1"/>
          </p:cNvSpPr>
          <p:nvPr>
            <p:ph type="body" idx="1"/>
          </p:nvPr>
        </p:nvSpPr>
        <p:spPr>
          <a:xfrm>
            <a:off x="311700" y="1152475"/>
            <a:ext cx="4059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 Companies:</a:t>
            </a:r>
            <a:endParaRPr/>
          </a:p>
          <a:p>
            <a:pPr marL="457200" lvl="0" indent="0" algn="l" rtl="0">
              <a:spcBef>
                <a:spcPts val="1200"/>
              </a:spcBef>
              <a:spcAft>
                <a:spcPts val="0"/>
              </a:spcAft>
              <a:buNone/>
            </a:pPr>
            <a:r>
              <a:rPr lang="en"/>
              <a:t>Harder to block ads ⇒ more money!</a:t>
            </a:r>
            <a:endParaRPr/>
          </a:p>
          <a:p>
            <a:pPr marL="0" lvl="0" indent="0" algn="l" rtl="0">
              <a:spcBef>
                <a:spcPts val="1200"/>
              </a:spcBef>
              <a:spcAft>
                <a:spcPts val="0"/>
              </a:spcAft>
              <a:buNone/>
            </a:pPr>
            <a:r>
              <a:rPr lang="en"/>
              <a:t>Google says:</a:t>
            </a:r>
            <a:endParaRPr/>
          </a:p>
          <a:p>
            <a:pPr marL="457200" lvl="0" indent="0" algn="l" rtl="0">
              <a:spcBef>
                <a:spcPts val="1200"/>
              </a:spcBef>
              <a:spcAft>
                <a:spcPts val="0"/>
              </a:spcAft>
              <a:buNone/>
            </a:pPr>
            <a:r>
              <a:rPr lang="en"/>
              <a:t>Makes Web Applications like Native Applications</a:t>
            </a:r>
            <a:endParaRPr/>
          </a:p>
          <a:p>
            <a:pPr marL="457200" lvl="0" indent="0" algn="l" rtl="0">
              <a:spcBef>
                <a:spcPts val="1200"/>
              </a:spcBef>
              <a:spcAft>
                <a:spcPts val="0"/>
              </a:spcAft>
              <a:buNone/>
            </a:pPr>
            <a:r>
              <a:rPr lang="en"/>
              <a:t>Lets you run things offline</a:t>
            </a:r>
            <a:endParaRPr/>
          </a:p>
          <a:p>
            <a:pPr marL="0" lvl="0" indent="0" algn="l" rtl="0">
              <a:spcBef>
                <a:spcPts val="1200"/>
              </a:spcBef>
              <a:spcAft>
                <a:spcPts val="1200"/>
              </a:spcAft>
              <a:buNone/>
            </a:pPr>
            <a:endParaRPr/>
          </a:p>
        </p:txBody>
      </p:sp>
      <p:pic>
        <p:nvPicPr>
          <p:cNvPr id="103" name="Google Shape;103;p18"/>
          <p:cNvPicPr preferRelativeResize="0"/>
          <p:nvPr/>
        </p:nvPicPr>
        <p:blipFill>
          <a:blip r:embed="rId3">
            <a:alphaModFix/>
          </a:blip>
          <a:stretch>
            <a:fillRect/>
          </a:stretch>
        </p:blipFill>
        <p:spPr>
          <a:xfrm>
            <a:off x="5021000" y="1229875"/>
            <a:ext cx="3608826" cy="3608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CBOR Formatting</a:t>
            </a:r>
            <a:endParaRPr/>
          </a:p>
        </p:txBody>
      </p:sp>
      <p:pic>
        <p:nvPicPr>
          <p:cNvPr id="109" name="Google Shape;109;p19"/>
          <p:cNvPicPr preferRelativeResize="0"/>
          <p:nvPr/>
        </p:nvPicPr>
        <p:blipFill>
          <a:blip r:embed="rId3">
            <a:alphaModFix/>
          </a:blip>
          <a:stretch>
            <a:fillRect/>
          </a:stretch>
        </p:blipFill>
        <p:spPr>
          <a:xfrm>
            <a:off x="625713" y="1200600"/>
            <a:ext cx="7892575" cy="288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they cause a threat?</a:t>
            </a:r>
            <a:endParaRPr/>
          </a:p>
        </p:txBody>
      </p:sp>
      <p:sp>
        <p:nvSpPr>
          <p:cNvPr id="115" name="Google Shape;115;p20"/>
          <p:cNvSpPr txBox="1">
            <a:spLocks noGrp="1"/>
          </p:cNvSpPr>
          <p:nvPr>
            <p:ph type="body" idx="1"/>
          </p:nvPr>
        </p:nvSpPr>
        <p:spPr>
          <a:xfrm>
            <a:off x="311700" y="1152475"/>
            <a:ext cx="7893900" cy="246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Existing security related browser extensions won’t work with Web Bundles</a:t>
            </a:r>
            <a:endParaRPr/>
          </a:p>
          <a:p>
            <a:pPr marL="457200" lvl="0" indent="-342900" algn="l" rtl="0">
              <a:spcBef>
                <a:spcPts val="0"/>
              </a:spcBef>
              <a:spcAft>
                <a:spcPts val="0"/>
              </a:spcAft>
              <a:buSzPts val="1800"/>
              <a:buChar char="●"/>
            </a:pPr>
            <a:r>
              <a:rPr lang="en"/>
              <a:t>Additional attack surface for CBOR decoders</a:t>
            </a:r>
            <a:endParaRPr/>
          </a:p>
          <a:p>
            <a:pPr marL="457200" lvl="0" indent="-342900" algn="l" rtl="0">
              <a:spcBef>
                <a:spcPts val="0"/>
              </a:spcBef>
              <a:spcAft>
                <a:spcPts val="0"/>
              </a:spcAft>
              <a:buSzPts val="1800"/>
              <a:buChar char="●"/>
            </a:pPr>
            <a:r>
              <a:rPr lang="en"/>
              <a:t>Can obfuscate things like JavaScript</a:t>
            </a:r>
            <a:endParaRPr/>
          </a:p>
          <a:p>
            <a:pPr marL="457200" lvl="0" indent="-342900" algn="l" rtl="0">
              <a:spcBef>
                <a:spcPts val="0"/>
              </a:spcBef>
              <a:spcAft>
                <a:spcPts val="0"/>
              </a:spcAft>
              <a:buSzPts val="1800"/>
              <a:buChar char="●"/>
            </a:pPr>
            <a:r>
              <a:rPr lang="en"/>
              <a:t>Easy to use so might increase adoption of this tool</a:t>
            </a:r>
            <a:endParaRPr/>
          </a:p>
        </p:txBody>
      </p:sp>
      <p:graphicFrame>
        <p:nvGraphicFramePr>
          <p:cNvPr id="116" name="Google Shape;116;p20"/>
          <p:cNvGraphicFramePr/>
          <p:nvPr/>
        </p:nvGraphicFramePr>
        <p:xfrm>
          <a:off x="938400" y="3707225"/>
          <a:ext cx="7267200" cy="1107440"/>
        </p:xfrm>
        <a:graphic>
          <a:graphicData uri="http://schemas.openxmlformats.org/drawingml/2006/table">
            <a:tbl>
              <a:tblPr>
                <a:noFill/>
                <a:tableStyleId>{429945A4-585C-4D44-BC25-D070A2031346}</a:tableStyleId>
              </a:tblPr>
              <a:tblGrid>
                <a:gridCol w="1816800">
                  <a:extLst>
                    <a:ext uri="{9D8B030D-6E8A-4147-A177-3AD203B41FA5}">
                      <a16:colId xmlns:a16="http://schemas.microsoft.com/office/drawing/2014/main" val="20000"/>
                    </a:ext>
                  </a:extLst>
                </a:gridCol>
                <a:gridCol w="1816800">
                  <a:extLst>
                    <a:ext uri="{9D8B030D-6E8A-4147-A177-3AD203B41FA5}">
                      <a16:colId xmlns:a16="http://schemas.microsoft.com/office/drawing/2014/main" val="20001"/>
                    </a:ext>
                  </a:extLst>
                </a:gridCol>
                <a:gridCol w="1816800">
                  <a:extLst>
                    <a:ext uri="{9D8B030D-6E8A-4147-A177-3AD203B41FA5}">
                      <a16:colId xmlns:a16="http://schemas.microsoft.com/office/drawing/2014/main" val="20002"/>
                    </a:ext>
                  </a:extLst>
                </a:gridCol>
                <a:gridCol w="18168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b="1">
                          <a:solidFill>
                            <a:srgbClr val="FFFFFF"/>
                          </a:solidFill>
                        </a:rPr>
                        <a:t>Major Types</a:t>
                      </a:r>
                      <a:endParaRPr b="1">
                        <a:solidFill>
                          <a:srgbClr val="FFFFFF"/>
                        </a:solidFill>
                      </a:endParaRPr>
                    </a:p>
                  </a:txBody>
                  <a:tcPr marL="63500" marR="63500" marT="63500" marB="63500"/>
                </a:tc>
                <a:tc>
                  <a:txBody>
                    <a:bodyPr/>
                    <a:lstStyle/>
                    <a:p>
                      <a:pPr marL="0" lvl="0" indent="0" algn="l" rtl="0">
                        <a:spcBef>
                          <a:spcPts val="0"/>
                        </a:spcBef>
                        <a:spcAft>
                          <a:spcPts val="0"/>
                        </a:spcAft>
                        <a:buNone/>
                      </a:pPr>
                      <a:r>
                        <a:rPr lang="en" b="1">
                          <a:solidFill>
                            <a:srgbClr val="FFFFFF"/>
                          </a:solidFill>
                        </a:rPr>
                        <a:t>Unsigned integer + text string</a:t>
                      </a:r>
                      <a:endParaRPr b="1">
                        <a:solidFill>
                          <a:srgbClr val="FFFFFF"/>
                        </a:solidFill>
                      </a:endParaRPr>
                    </a:p>
                  </a:txBody>
                  <a:tcPr marL="63500" marR="63500" marT="63500" marB="63500"/>
                </a:tc>
                <a:tc>
                  <a:txBody>
                    <a:bodyPr/>
                    <a:lstStyle/>
                    <a:p>
                      <a:pPr marL="0" lvl="0" indent="0" algn="l" rtl="0">
                        <a:spcBef>
                          <a:spcPts val="0"/>
                        </a:spcBef>
                        <a:spcAft>
                          <a:spcPts val="0"/>
                        </a:spcAft>
                        <a:buNone/>
                      </a:pPr>
                      <a:r>
                        <a:rPr lang="en" b="1">
                          <a:solidFill>
                            <a:srgbClr val="FFFFFF"/>
                          </a:solidFill>
                        </a:rPr>
                        <a:t>Array + text string</a:t>
                      </a:r>
                      <a:endParaRPr b="1">
                        <a:solidFill>
                          <a:srgbClr val="FFFFFF"/>
                        </a:solidFill>
                      </a:endParaRPr>
                    </a:p>
                  </a:txBody>
                  <a:tcPr marL="63500" marR="63500" marT="63500" marB="63500"/>
                </a:tc>
                <a:tc>
                  <a:txBody>
                    <a:bodyPr/>
                    <a:lstStyle/>
                    <a:p>
                      <a:pPr marL="0" lvl="0" indent="0" algn="l" rtl="0">
                        <a:spcBef>
                          <a:spcPts val="0"/>
                        </a:spcBef>
                        <a:spcAft>
                          <a:spcPts val="0"/>
                        </a:spcAft>
                        <a:buNone/>
                      </a:pPr>
                      <a:r>
                        <a:rPr lang="en" b="1">
                          <a:solidFill>
                            <a:srgbClr val="FFFFFF"/>
                          </a:solidFill>
                        </a:rPr>
                        <a:t>Array + Map (JSON object)</a:t>
                      </a:r>
                      <a:endParaRPr b="1">
                        <a:solidFill>
                          <a:srgbClr val="FFFFFF"/>
                        </a:solidFill>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1">
                          <a:solidFill>
                            <a:srgbClr val="FFFFFF"/>
                          </a:solidFill>
                        </a:rPr>
                        <a:t>Representation</a:t>
                      </a:r>
                      <a:endParaRPr b="1">
                        <a:solidFill>
                          <a:srgbClr val="FFFFFF"/>
                        </a:solidFill>
                      </a:endParaRPr>
                    </a:p>
                  </a:txBody>
                  <a:tcPr marL="63500" marR="63500" marT="63500" marB="63500"/>
                </a:tc>
                <a:tc>
                  <a:txBody>
                    <a:bodyPr/>
                    <a:lstStyle/>
                    <a:p>
                      <a:pPr marL="0" lvl="0" indent="0" algn="l" rtl="0">
                        <a:spcBef>
                          <a:spcPts val="0"/>
                        </a:spcBef>
                        <a:spcAft>
                          <a:spcPts val="0"/>
                        </a:spcAft>
                        <a:buNone/>
                      </a:pPr>
                      <a:r>
                        <a:rPr lang="en">
                          <a:solidFill>
                            <a:srgbClr val="FFFFFF"/>
                          </a:solidFill>
                        </a:rPr>
                        <a:t>Index 1: 97100115 Index 1000: ‘.js’</a:t>
                      </a:r>
                      <a:endParaRPr>
                        <a:solidFill>
                          <a:srgbClr val="FFFFFF"/>
                        </a:solidFill>
                      </a:endParaRPr>
                    </a:p>
                  </a:txBody>
                  <a:tcPr marL="63500" marR="63500" marT="63500" marB="63500"/>
                </a:tc>
                <a:tc>
                  <a:txBody>
                    <a:bodyPr/>
                    <a:lstStyle/>
                    <a:p>
                      <a:pPr marL="0" lvl="0" indent="0" algn="l" rtl="0">
                        <a:spcBef>
                          <a:spcPts val="0"/>
                        </a:spcBef>
                        <a:spcAft>
                          <a:spcPts val="0"/>
                        </a:spcAft>
                        <a:buNone/>
                      </a:pPr>
                      <a:r>
                        <a:rPr lang="en">
                          <a:solidFill>
                            <a:srgbClr val="FFFFFF"/>
                          </a:solidFill>
                        </a:rPr>
                        <a:t>Index 1: [‘a’, ‘d’, ‘s’] </a:t>
                      </a:r>
                      <a:endParaRPr>
                        <a:solidFill>
                          <a:srgbClr val="FFFFFF"/>
                        </a:solidFill>
                      </a:endParaRPr>
                    </a:p>
                    <a:p>
                      <a:pPr marL="0" lvl="0" indent="0" algn="l" rtl="0">
                        <a:spcBef>
                          <a:spcPts val="0"/>
                        </a:spcBef>
                        <a:spcAft>
                          <a:spcPts val="0"/>
                        </a:spcAft>
                        <a:buNone/>
                      </a:pPr>
                      <a:r>
                        <a:rPr lang="en">
                          <a:solidFill>
                            <a:srgbClr val="FFFFFF"/>
                          </a:solidFill>
                        </a:rPr>
                        <a:t>Index 1000: ‘.js’</a:t>
                      </a:r>
                      <a:endParaRPr>
                        <a:solidFill>
                          <a:srgbClr val="FFFFFF"/>
                        </a:solidFill>
                      </a:endParaRPr>
                    </a:p>
                  </a:txBody>
                  <a:tcPr marL="63500" marR="63500" marT="63500" marB="63500"/>
                </a:tc>
                <a:tc>
                  <a:txBody>
                    <a:bodyPr/>
                    <a:lstStyle/>
                    <a:p>
                      <a:pPr marL="0" lvl="0" indent="0" algn="l" rtl="0">
                        <a:spcBef>
                          <a:spcPts val="0"/>
                        </a:spcBef>
                        <a:spcAft>
                          <a:spcPts val="0"/>
                        </a:spcAft>
                        <a:buNone/>
                      </a:pPr>
                      <a:r>
                        <a:rPr lang="en" dirty="0">
                          <a:solidFill>
                            <a:srgbClr val="FFFFFF"/>
                          </a:solidFill>
                        </a:rPr>
                        <a:t>Index 1: [‘a’, ‘d’, ‘s’] </a:t>
                      </a:r>
                      <a:endParaRPr dirty="0">
                        <a:solidFill>
                          <a:srgbClr val="FFFFFF"/>
                        </a:solidFill>
                      </a:endParaRPr>
                    </a:p>
                    <a:p>
                      <a:pPr marL="0" lvl="0" indent="0" algn="l" rtl="0">
                        <a:spcBef>
                          <a:spcPts val="0"/>
                        </a:spcBef>
                        <a:spcAft>
                          <a:spcPts val="0"/>
                        </a:spcAft>
                        <a:buNone/>
                      </a:pPr>
                      <a:r>
                        <a:rPr lang="en" dirty="0">
                          <a:solidFill>
                            <a:srgbClr val="FFFFFF"/>
                          </a:solidFill>
                        </a:rPr>
                        <a:t>Index 1000: {‘j’: 115}</a:t>
                      </a:r>
                      <a:endParaRPr dirty="0">
                        <a:solidFill>
                          <a:srgbClr val="FFFFFF"/>
                        </a:solidFill>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Threats - Confidentiality</a:t>
            </a:r>
            <a:endParaRPr/>
          </a:p>
        </p:txBody>
      </p:sp>
      <p:sp>
        <p:nvSpPr>
          <p:cNvPr id="122" name="Google Shape;122;p21"/>
          <p:cNvSpPr txBox="1">
            <a:spLocks noGrp="1"/>
          </p:cNvSpPr>
          <p:nvPr>
            <p:ph type="body" idx="1"/>
          </p:nvPr>
        </p:nvSpPr>
        <p:spPr>
          <a:xfrm>
            <a:off x="311700" y="1152475"/>
            <a:ext cx="7782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Confidentiality of data on the OS it’s running on is compromised</a:t>
            </a:r>
            <a:endParaRPr/>
          </a:p>
          <a:p>
            <a:pPr marL="914400" lvl="1" indent="-317500" algn="l" rtl="0">
              <a:spcBef>
                <a:spcPts val="0"/>
              </a:spcBef>
              <a:spcAft>
                <a:spcPts val="0"/>
              </a:spcAft>
              <a:buSzPts val="1400"/>
              <a:buChar char="○"/>
            </a:pPr>
            <a:r>
              <a:rPr lang="en"/>
              <a:t>Can execute more malicious instructions faster with CBOR format vs. JS</a:t>
            </a:r>
            <a:endParaRPr/>
          </a:p>
          <a:p>
            <a:pPr marL="457200" lvl="0" indent="-342900" algn="l" rtl="0">
              <a:spcBef>
                <a:spcPts val="0"/>
              </a:spcBef>
              <a:spcAft>
                <a:spcPts val="0"/>
              </a:spcAft>
              <a:buSzPts val="1800"/>
              <a:buChar char="●"/>
            </a:pPr>
            <a:r>
              <a:rPr lang="en"/>
              <a:t>Existing security tools can’t decrypt URLs inside a Web Bundle</a:t>
            </a:r>
            <a:endParaRPr/>
          </a:p>
          <a:p>
            <a:pPr marL="914400" lvl="1" indent="-317500" algn="l" rtl="0">
              <a:spcBef>
                <a:spcPts val="0"/>
              </a:spcBef>
              <a:spcAft>
                <a:spcPts val="0"/>
              </a:spcAft>
              <a:buSzPts val="1400"/>
              <a:buChar char="○"/>
            </a:pPr>
            <a:r>
              <a:rPr lang="en"/>
              <a:t>Easier to perform something like MITM attacks on communications</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1984</Words>
  <Application>Microsoft Office PowerPoint</Application>
  <PresentationFormat>On-screen Show (16:9)</PresentationFormat>
  <Paragraphs>167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Average</vt:lpstr>
      <vt:lpstr>Oswald</vt:lpstr>
      <vt:lpstr>Slate</vt:lpstr>
      <vt:lpstr>WebBundles .wbn</vt:lpstr>
      <vt:lpstr>Overview</vt:lpstr>
      <vt:lpstr>Introduction | Web Bundles</vt:lpstr>
      <vt:lpstr>What are Web Bundles?</vt:lpstr>
      <vt:lpstr>How do Native and Web Applications differ from Web Bundles?</vt:lpstr>
      <vt:lpstr>What’s the motivation behind Web Bundles?</vt:lpstr>
      <vt:lpstr>CBOR Formatting</vt:lpstr>
      <vt:lpstr>Do they cause a threat?</vt:lpstr>
      <vt:lpstr>Threats - Confidentiality</vt:lpstr>
      <vt:lpstr>Threats - Integrity</vt:lpstr>
      <vt:lpstr>Threats - Availability</vt:lpstr>
      <vt:lpstr>Mitigations - Fail-Safe Stance</vt:lpstr>
      <vt:lpstr>Usability of Mitigations</vt:lpstr>
      <vt:lpstr>Questions?</vt:lpstr>
      <vt:lpstr>Image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2021-02-16T16:25:54Z</dcterms:modified>
</cp:coreProperties>
</file>