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23" r:id="rId4"/>
    <p:sldId id="333" r:id="rId5"/>
    <p:sldId id="324" r:id="rId6"/>
    <p:sldId id="274" r:id="rId7"/>
    <p:sldId id="289" r:id="rId8"/>
    <p:sldId id="325" r:id="rId9"/>
    <p:sldId id="318" r:id="rId10"/>
    <p:sldId id="291" r:id="rId11"/>
    <p:sldId id="278" r:id="rId12"/>
    <p:sldId id="329" r:id="rId13"/>
    <p:sldId id="279" r:id="rId14"/>
    <p:sldId id="297" r:id="rId15"/>
    <p:sldId id="298" r:id="rId16"/>
    <p:sldId id="280" r:id="rId17"/>
    <p:sldId id="283" r:id="rId18"/>
    <p:sldId id="301" r:id="rId19"/>
    <p:sldId id="335" r:id="rId20"/>
    <p:sldId id="306" r:id="rId21"/>
    <p:sldId id="326" r:id="rId22"/>
    <p:sldId id="308" r:id="rId23"/>
    <p:sldId id="313" r:id="rId24"/>
    <p:sldId id="321" r:id="rId25"/>
    <p:sldId id="309" r:id="rId26"/>
    <p:sldId id="322" r:id="rId27"/>
    <p:sldId id="314" r:id="rId28"/>
    <p:sldId id="320" r:id="rId29"/>
    <p:sldId id="317" r:id="rId30"/>
    <p:sldId id="299" r:id="rId31"/>
    <p:sldId id="282" r:id="rId32"/>
    <p:sldId id="302" r:id="rId33"/>
    <p:sldId id="303" r:id="rId34"/>
    <p:sldId id="304" r:id="rId35"/>
    <p:sldId id="305" r:id="rId36"/>
    <p:sldId id="327" r:id="rId37"/>
    <p:sldId id="310" r:id="rId38"/>
    <p:sldId id="311" r:id="rId39"/>
    <p:sldId id="312" r:id="rId40"/>
    <p:sldId id="319" r:id="rId41"/>
    <p:sldId id="328" r:id="rId42"/>
    <p:sldId id="300" r:id="rId43"/>
    <p:sldId id="281" r:id="rId44"/>
    <p:sldId id="336" r:id="rId45"/>
    <p:sldId id="28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ixcloutier.com/x86/" TargetMode="External"/><Relationship Id="rId2" Type="http://schemas.openxmlformats.org/officeDocument/2006/relationships/hyperlink" Target="https://github.com/siliconsam/imp2022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ixcloutier.com/x86/" TargetMode="External"/><Relationship Id="rId2" Type="http://schemas.openxmlformats.org/officeDocument/2006/relationships/hyperlink" Target="https://github.com/siliconsam/imp2022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history.dcs.ed.ac.uk/archive/staging-area/EDINBURGH_REUNION/imp77-vax/" TargetMode="External"/><Relationship Id="rId7" Type="http://schemas.openxmlformats.org/officeDocument/2006/relationships/hyperlink" Target="https://www.cs.otago.ac.nz/staffpriv/ok/anti-imp.htm" TargetMode="External"/><Relationship Id="rId2" Type="http://schemas.openxmlformats.org/officeDocument/2006/relationships/hyperlink" Target="http://history.dcs.ed.ac.uk/archive/langu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elixcloutier.com/x86/" TargetMode="External"/><Relationship Id="rId5" Type="http://schemas.openxmlformats.org/officeDocument/2006/relationships/hyperlink" Target="https://github.com/siliconsam/imp2022" TargetMode="External"/><Relationship Id="rId4" Type="http://schemas.openxmlformats.org/officeDocument/2006/relationships/hyperlink" Target="https://github.com/siliconsam/imp77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liconsam/imp202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810A-EE9B-4AE9-A766-9410F2078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73160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IMP77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9C086-F9B6-494D-B246-67C62CED6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147" y="1773238"/>
            <a:ext cx="8791575" cy="651180"/>
          </a:xfrm>
        </p:spPr>
        <p:txBody>
          <a:bodyPr/>
          <a:lstStyle/>
          <a:p>
            <a:pPr algn="ctr"/>
            <a:r>
              <a:rPr lang="en-GB" dirty="0"/>
              <a:t>A RETROGRADE Language and Compiler</a:t>
            </a:r>
          </a:p>
        </p:txBody>
      </p:sp>
      <p:pic>
        <p:nvPicPr>
          <p:cNvPr id="5" name="Picture 4" descr="A picture containing building, wooden, sculpture, knocker&#10;&#10;Description automatically generated">
            <a:extLst>
              <a:ext uri="{FF2B5EF4-FFF2-40B4-BE49-F238E27FC236}">
                <a16:creationId xmlns:a16="http://schemas.microsoft.com/office/drawing/2014/main" id="{B8D1C4FC-92EA-44A1-B74D-F36EACD5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616" y="2231136"/>
            <a:ext cx="1572768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2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5F07-F523-4CC2-95B2-2BC53C0D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166"/>
          </a:xfrm>
        </p:spPr>
        <p:txBody>
          <a:bodyPr/>
          <a:lstStyle/>
          <a:p>
            <a:pPr algn="ctr"/>
            <a:r>
              <a:rPr lang="en-GB" dirty="0"/>
              <a:t>TAKEON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B39C-B682-4942-972D-7ED400B2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3711"/>
            <a:ext cx="9905999" cy="4432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Written in IMP</a:t>
            </a:r>
          </a:p>
          <a:p>
            <a:pPr lvl="1"/>
            <a:r>
              <a:rPr lang="en-GB" dirty="0"/>
              <a:t>Common to Windows and Linux compiler versions</a:t>
            </a:r>
          </a:p>
          <a:p>
            <a:r>
              <a:rPr lang="en-GB" dirty="0"/>
              <a:t>Parses the IMP77 grammar definition file</a:t>
            </a:r>
          </a:p>
          <a:p>
            <a:r>
              <a:rPr lang="en-GB" dirty="0"/>
              <a:t>Generates lex/parse tables for use by IMP parser (pass1)</a:t>
            </a:r>
          </a:p>
          <a:p>
            <a:r>
              <a:rPr lang="en-GB" dirty="0"/>
              <a:t>Also generates debug data for the parse and lex table sections</a:t>
            </a:r>
          </a:p>
          <a:p>
            <a:r>
              <a:rPr lang="en-GB" dirty="0"/>
              <a:t>Could generate tables for other languages (i.e. Pascal)</a:t>
            </a:r>
          </a:p>
          <a:p>
            <a:endParaRPr lang="en-GB" dirty="0"/>
          </a:p>
          <a:p>
            <a:r>
              <a:rPr lang="en-GB" dirty="0"/>
              <a:t>Command line</a:t>
            </a:r>
          </a:p>
          <a:p>
            <a:pPr lvl="1"/>
            <a:r>
              <a:rPr lang="en-GB" dirty="0" err="1"/>
              <a:t>takeon</a:t>
            </a:r>
            <a:r>
              <a:rPr lang="en-GB" dirty="0"/>
              <a:t>  i77.grammar=i77.tables.inc,i77.parse_debug,i77.lex_debug</a:t>
            </a:r>
          </a:p>
        </p:txBody>
      </p:sp>
    </p:spTree>
    <p:extLst>
      <p:ext uri="{BB962C8B-B14F-4D97-AF65-F5344CB8AC3E}">
        <p14:creationId xmlns:p14="http://schemas.microsoft.com/office/powerpoint/2010/main" val="858803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5F07-F523-4CC2-95B2-2BC53C0D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4116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PASS 1 (syntax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B39C-B682-4942-972D-7ED400B2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59017"/>
            <a:ext cx="9905999" cy="4432184"/>
          </a:xfrm>
        </p:spPr>
        <p:txBody>
          <a:bodyPr>
            <a:normAutofit/>
          </a:bodyPr>
          <a:lstStyle/>
          <a:p>
            <a:r>
              <a:rPr lang="en-GB" dirty="0"/>
              <a:t>Written in IMP77</a:t>
            </a:r>
          </a:p>
          <a:p>
            <a:pPr lvl="1"/>
            <a:r>
              <a:rPr lang="en-GB" dirty="0"/>
              <a:t>Common to Windows and Linux compiler versions</a:t>
            </a:r>
          </a:p>
          <a:p>
            <a:r>
              <a:rPr lang="en-GB" dirty="0"/>
              <a:t>Parses the IMP77 source text</a:t>
            </a:r>
          </a:p>
          <a:p>
            <a:pPr lvl="1"/>
            <a:r>
              <a:rPr lang="en-GB" dirty="0"/>
              <a:t>Also reads standard permanent definitions (</a:t>
            </a:r>
            <a:r>
              <a:rPr lang="en-GB" dirty="0" err="1"/>
              <a:t>stdperm.imp</a:t>
            </a:r>
            <a:r>
              <a:rPr lang="en-GB" dirty="0"/>
              <a:t>)</a:t>
            </a:r>
          </a:p>
          <a:p>
            <a:r>
              <a:rPr lang="en-GB" dirty="0"/>
              <a:t>Uses a table-driven parser</a:t>
            </a:r>
          </a:p>
          <a:p>
            <a:r>
              <a:rPr lang="en-GB" dirty="0"/>
              <a:t>Generates intermediate code (</a:t>
            </a:r>
            <a:r>
              <a:rPr lang="en-GB" dirty="0" err="1"/>
              <a:t>iCode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iCode</a:t>
            </a:r>
            <a:r>
              <a:rPr lang="en-GB" dirty="0"/>
              <a:t> describes code generation steps</a:t>
            </a:r>
          </a:p>
          <a:p>
            <a:pPr lvl="1"/>
            <a:r>
              <a:rPr lang="en-GB" dirty="0"/>
              <a:t>Common to all machine/operating system versions of IMP77 compilers</a:t>
            </a:r>
          </a:p>
          <a:p>
            <a:pPr lvl="1"/>
            <a:r>
              <a:rPr lang="en-GB" dirty="0"/>
              <a:t>Intermediate code could be extended for different languages (Pascal)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508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5F07-F523-4CC2-95B2-2BC53C0D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4105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INVOKING PASS 1 (Syntax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B39C-B682-4942-972D-7ED400B2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59568"/>
            <a:ext cx="9905999" cy="475490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Command line:</a:t>
            </a:r>
          </a:p>
          <a:p>
            <a:pPr lvl="1"/>
            <a:r>
              <a:rPr lang="en-GB" dirty="0"/>
              <a:t>pass1 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imp,stdperm.imp</a:t>
            </a:r>
            <a:r>
              <a:rPr lang="en-GB" dirty="0"/>
              <a:t>=&lt;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icd:b</a:t>
            </a:r>
            <a:r>
              <a:rPr lang="en-GB" dirty="0"/>
              <a:t>,&lt;</a:t>
            </a:r>
            <a:r>
              <a:rPr lang="en-GB" dirty="0" err="1"/>
              <a:t>src</a:t>
            </a:r>
            <a:r>
              <a:rPr lang="en-GB" dirty="0"/>
              <a:t>&gt;.lst</a:t>
            </a:r>
          </a:p>
          <a:p>
            <a:r>
              <a:rPr lang="en-GB" dirty="0"/>
              <a:t>&lt;</a:t>
            </a:r>
            <a:r>
              <a:rPr lang="en-GB" dirty="0" err="1"/>
              <a:t>src</a:t>
            </a:r>
            <a:r>
              <a:rPr lang="en-GB" dirty="0"/>
              <a:t>&gt;.imp</a:t>
            </a:r>
          </a:p>
          <a:p>
            <a:pPr lvl="1"/>
            <a:r>
              <a:rPr lang="en-GB" dirty="0"/>
              <a:t>is the IMP77 source</a:t>
            </a:r>
          </a:p>
          <a:p>
            <a:r>
              <a:rPr lang="en-GB" dirty="0" err="1"/>
              <a:t>stdperm.imp</a:t>
            </a:r>
            <a:endParaRPr lang="en-GB" dirty="0"/>
          </a:p>
          <a:p>
            <a:pPr lvl="1"/>
            <a:r>
              <a:rPr lang="en-GB" dirty="0"/>
              <a:t>file of standard permanent IMP77 definitions</a:t>
            </a:r>
          </a:p>
          <a:p>
            <a:r>
              <a:rPr lang="en-GB" dirty="0"/>
              <a:t>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icd</a:t>
            </a:r>
            <a:endParaRPr lang="en-GB" dirty="0"/>
          </a:p>
          <a:p>
            <a:pPr lvl="1"/>
            <a:r>
              <a:rPr lang="en-GB" dirty="0"/>
              <a:t>Generated </a:t>
            </a:r>
            <a:r>
              <a:rPr lang="en-GB" dirty="0" err="1"/>
              <a:t>iCode</a:t>
            </a:r>
            <a:r>
              <a:rPr lang="en-GB" dirty="0"/>
              <a:t> data, describing code generation steps</a:t>
            </a:r>
          </a:p>
          <a:p>
            <a:pPr lvl="1"/>
            <a:r>
              <a:rPr lang="en-GB" dirty="0"/>
              <a:t>:b indicates this is a binary file</a:t>
            </a:r>
          </a:p>
          <a:p>
            <a:r>
              <a:rPr lang="en-GB" dirty="0"/>
              <a:t>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lst</a:t>
            </a:r>
            <a:endParaRPr lang="en-GB" dirty="0"/>
          </a:p>
          <a:p>
            <a:pPr lvl="1"/>
            <a:r>
              <a:rPr lang="en-GB" dirty="0"/>
              <a:t>Listing file showing input and reporting any errors</a:t>
            </a:r>
          </a:p>
        </p:txBody>
      </p:sp>
    </p:spTree>
    <p:extLst>
      <p:ext uri="{BB962C8B-B14F-4D97-AF65-F5344CB8AC3E}">
        <p14:creationId xmlns:p14="http://schemas.microsoft.com/office/powerpoint/2010/main" val="53213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02E4-7B78-4B06-87BB-583839881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3737"/>
            <a:ext cx="9905998" cy="69723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PASS 2 (code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3376-EC84-4C85-8AF8-3D137D396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665" y="1130968"/>
            <a:ext cx="9905999" cy="4725799"/>
          </a:xfrm>
        </p:spPr>
        <p:txBody>
          <a:bodyPr/>
          <a:lstStyle/>
          <a:p>
            <a:r>
              <a:rPr lang="en-GB" dirty="0"/>
              <a:t>Written in IMP77</a:t>
            </a:r>
          </a:p>
          <a:p>
            <a:r>
              <a:rPr lang="en-GB" dirty="0"/>
              <a:t>Source common to both Windows and Linux</a:t>
            </a:r>
          </a:p>
          <a:p>
            <a:pPr lvl="1"/>
            <a:r>
              <a:rPr lang="en-GB" dirty="0"/>
              <a:t>Assumes target is an Intel 386 architecture machine</a:t>
            </a:r>
          </a:p>
          <a:p>
            <a:pPr lvl="2"/>
            <a:r>
              <a:rPr lang="en-GB" dirty="0"/>
              <a:t> (32-bit integer arithmetic)</a:t>
            </a:r>
          </a:p>
          <a:p>
            <a:pPr lvl="1"/>
            <a:r>
              <a:rPr lang="en-GB" dirty="0"/>
              <a:t>There are versions of Pass2 for other “obsolete” machines (e.g. PDP-11)</a:t>
            </a:r>
          </a:p>
          <a:p>
            <a:pPr lvl="2"/>
            <a:r>
              <a:rPr lang="en-GB" dirty="0"/>
              <a:t>But NO compiler executables available</a:t>
            </a:r>
          </a:p>
          <a:p>
            <a:pPr lvl="2"/>
            <a:r>
              <a:rPr lang="en-GB" dirty="0"/>
              <a:t>(except for VAX/VMS and old version of RISCOS for ARM)</a:t>
            </a:r>
          </a:p>
          <a:p>
            <a:r>
              <a:rPr lang="en-GB" dirty="0"/>
              <a:t>Depends on format of intermediate code (</a:t>
            </a:r>
            <a:r>
              <a:rPr lang="en-GB" dirty="0" err="1"/>
              <a:t>iCode</a:t>
            </a:r>
            <a:r>
              <a:rPr lang="en-GB" dirty="0"/>
              <a:t>) from Pass1</a:t>
            </a:r>
          </a:p>
        </p:txBody>
      </p:sp>
    </p:spTree>
    <p:extLst>
      <p:ext uri="{BB962C8B-B14F-4D97-AF65-F5344CB8AC3E}">
        <p14:creationId xmlns:p14="http://schemas.microsoft.com/office/powerpoint/2010/main" val="1247454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5F07-F523-4CC2-95B2-2BC53C0D9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4554"/>
            <a:ext cx="9905998" cy="754541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INVOKING PASS 2 (CODE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B39C-B682-4942-972D-7ED400B2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79095"/>
            <a:ext cx="9905999" cy="461210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Command line:</a:t>
            </a:r>
          </a:p>
          <a:p>
            <a:pPr lvl="1"/>
            <a:r>
              <a:rPr lang="en-GB" dirty="0"/>
              <a:t>pass2 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icd:b</a:t>
            </a:r>
            <a:r>
              <a:rPr lang="en-GB" dirty="0"/>
              <a:t>,&lt;</a:t>
            </a:r>
            <a:r>
              <a:rPr lang="en-GB" dirty="0" err="1"/>
              <a:t>src</a:t>
            </a:r>
            <a:r>
              <a:rPr lang="en-GB" dirty="0"/>
              <a:t>&gt;.imp=&lt;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ibj</a:t>
            </a:r>
            <a:r>
              <a:rPr lang="en-GB" dirty="0"/>
              <a:t>,&lt;</a:t>
            </a:r>
            <a:r>
              <a:rPr lang="en-GB" dirty="0" err="1"/>
              <a:t>src</a:t>
            </a:r>
            <a:r>
              <a:rPr lang="en-GB" dirty="0"/>
              <a:t>&gt;.cod</a:t>
            </a:r>
          </a:p>
          <a:p>
            <a:r>
              <a:rPr lang="en-GB" dirty="0"/>
              <a:t>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icd:b</a:t>
            </a:r>
            <a:endParaRPr lang="en-GB" dirty="0"/>
          </a:p>
          <a:p>
            <a:pPr lvl="1"/>
            <a:r>
              <a:rPr lang="en-GB" dirty="0"/>
              <a:t>Is the </a:t>
            </a:r>
            <a:r>
              <a:rPr lang="en-GB" dirty="0" err="1"/>
              <a:t>iCode</a:t>
            </a:r>
            <a:r>
              <a:rPr lang="en-GB" dirty="0"/>
              <a:t> binary file</a:t>
            </a:r>
          </a:p>
          <a:p>
            <a:r>
              <a:rPr lang="en-GB" dirty="0"/>
              <a:t>&lt;</a:t>
            </a:r>
            <a:r>
              <a:rPr lang="en-GB" dirty="0" err="1"/>
              <a:t>src</a:t>
            </a:r>
            <a:r>
              <a:rPr lang="en-GB" dirty="0"/>
              <a:t>&gt;.imp</a:t>
            </a:r>
          </a:p>
          <a:p>
            <a:pPr lvl="1"/>
            <a:r>
              <a:rPr lang="en-GB" dirty="0"/>
              <a:t>is the corresponding IMP77 source</a:t>
            </a:r>
          </a:p>
          <a:p>
            <a:r>
              <a:rPr lang="en-GB" dirty="0"/>
              <a:t>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ibj</a:t>
            </a:r>
            <a:endParaRPr lang="en-GB" dirty="0"/>
          </a:p>
          <a:p>
            <a:pPr lvl="1"/>
            <a:r>
              <a:rPr lang="en-GB" dirty="0"/>
              <a:t>Intermediate object file containing machine code and symbol data</a:t>
            </a:r>
          </a:p>
          <a:p>
            <a:r>
              <a:rPr lang="en-GB" dirty="0"/>
              <a:t>&lt;</a:t>
            </a:r>
            <a:r>
              <a:rPr lang="en-GB" dirty="0" err="1"/>
              <a:t>src</a:t>
            </a:r>
            <a:r>
              <a:rPr lang="en-GB" dirty="0"/>
              <a:t>&gt;.cod</a:t>
            </a:r>
          </a:p>
          <a:p>
            <a:pPr lvl="1"/>
            <a:r>
              <a:rPr lang="en-GB" dirty="0"/>
              <a:t>Listing file showing source input and corresponding generated machine code</a:t>
            </a:r>
          </a:p>
        </p:txBody>
      </p:sp>
    </p:spTree>
    <p:extLst>
      <p:ext uri="{BB962C8B-B14F-4D97-AF65-F5344CB8AC3E}">
        <p14:creationId xmlns:p14="http://schemas.microsoft.com/office/powerpoint/2010/main" val="77003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874F-3234-4CEF-ABDB-2FF27554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9"/>
            <a:ext cx="9905998" cy="63276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PASS3 (OBJECT FILE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B437-2AD3-49CA-8EC6-B5686464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51285"/>
            <a:ext cx="9905999" cy="4687698"/>
          </a:xfrm>
        </p:spPr>
        <p:txBody>
          <a:bodyPr>
            <a:normAutofit/>
          </a:bodyPr>
          <a:lstStyle/>
          <a:p>
            <a:r>
              <a:rPr lang="en-GB" dirty="0"/>
              <a:t>Converts the intermediate object file to an actual object file</a:t>
            </a:r>
          </a:p>
          <a:p>
            <a:r>
              <a:rPr lang="en-GB" dirty="0"/>
              <a:t>Two versions</a:t>
            </a:r>
          </a:p>
          <a:p>
            <a:pPr lvl="1"/>
            <a:r>
              <a:rPr lang="en-GB" dirty="0"/>
              <a:t>Windows version generates 32-bit PE/COFF object files</a:t>
            </a:r>
          </a:p>
          <a:p>
            <a:pPr lvl="1"/>
            <a:r>
              <a:rPr lang="en-GB" dirty="0"/>
              <a:t>Linux version generates 32-bit ELF object files</a:t>
            </a:r>
          </a:p>
          <a:p>
            <a:r>
              <a:rPr lang="en-GB" dirty="0"/>
              <a:t>Both implemented in C</a:t>
            </a:r>
          </a:p>
          <a:p>
            <a:r>
              <a:rPr lang="en-GB" dirty="0"/>
              <a:t>But, new version of pass3 available</a:t>
            </a:r>
          </a:p>
          <a:p>
            <a:pPr lvl="1"/>
            <a:r>
              <a:rPr lang="en-GB" dirty="0"/>
              <a:t>Ibj2coff</a:t>
            </a:r>
          </a:p>
          <a:p>
            <a:pPr lvl="2"/>
            <a:r>
              <a:rPr lang="en-GB" dirty="0"/>
              <a:t>Generates Windows PE/COFF object file </a:t>
            </a:r>
          </a:p>
          <a:p>
            <a:pPr lvl="2"/>
            <a:r>
              <a:rPr lang="en-GB" dirty="0"/>
              <a:t>implemented in Free Pascal</a:t>
            </a:r>
          </a:p>
        </p:txBody>
      </p:sp>
    </p:spTree>
    <p:extLst>
      <p:ext uri="{BB962C8B-B14F-4D97-AF65-F5344CB8AC3E}">
        <p14:creationId xmlns:p14="http://schemas.microsoft.com/office/powerpoint/2010/main" val="65397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874F-3234-4CEF-ABDB-2FF27554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901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INVOKING PASS3 (OBJECT FILE GENERATION)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B437-2AD3-49CA-8EC6-B5686464F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31965"/>
            <a:ext cx="9905999" cy="4407018"/>
          </a:xfrm>
        </p:spPr>
        <p:txBody>
          <a:bodyPr>
            <a:normAutofit/>
          </a:bodyPr>
          <a:lstStyle/>
          <a:p>
            <a:r>
              <a:rPr lang="en-GB" dirty="0"/>
              <a:t>COFF file version</a:t>
            </a:r>
          </a:p>
          <a:p>
            <a:pPr lvl="1"/>
            <a:r>
              <a:rPr lang="en-GB" dirty="0"/>
              <a:t>Command line:</a:t>
            </a:r>
          </a:p>
          <a:p>
            <a:pPr lvl="1"/>
            <a:r>
              <a:rPr lang="en-GB" dirty="0"/>
              <a:t>pass3coff 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ibj</a:t>
            </a:r>
            <a:r>
              <a:rPr lang="en-GB" dirty="0"/>
              <a:t> 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obj</a:t>
            </a:r>
            <a:endParaRPr lang="en-GB" dirty="0"/>
          </a:p>
          <a:p>
            <a:r>
              <a:rPr lang="en-GB" dirty="0"/>
              <a:t>ELF file version</a:t>
            </a:r>
          </a:p>
          <a:p>
            <a:pPr lvl="1"/>
            <a:r>
              <a:rPr lang="en-GB" dirty="0"/>
              <a:t>Command line</a:t>
            </a:r>
          </a:p>
          <a:p>
            <a:pPr lvl="1"/>
            <a:r>
              <a:rPr lang="en-GB" dirty="0"/>
              <a:t>pass3elf 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ibj</a:t>
            </a:r>
            <a:r>
              <a:rPr lang="en-GB" dirty="0"/>
              <a:t> &lt;</a:t>
            </a:r>
            <a:r>
              <a:rPr lang="en-GB" dirty="0" err="1"/>
              <a:t>src</a:t>
            </a:r>
            <a:r>
              <a:rPr lang="en-GB" dirty="0"/>
              <a:t>&gt;.o</a:t>
            </a:r>
          </a:p>
          <a:p>
            <a:r>
              <a:rPr lang="en-GB" dirty="0"/>
              <a:t>COFF version (Pascal implementation)</a:t>
            </a:r>
          </a:p>
          <a:p>
            <a:pPr lvl="1"/>
            <a:r>
              <a:rPr lang="en-GB" dirty="0"/>
              <a:t>Command line</a:t>
            </a:r>
          </a:p>
          <a:p>
            <a:pPr lvl="1"/>
            <a:r>
              <a:rPr lang="en-GB" dirty="0"/>
              <a:t>Ibj2coff 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ibj</a:t>
            </a:r>
            <a:r>
              <a:rPr lang="en-GB" dirty="0"/>
              <a:t> &lt;</a:t>
            </a:r>
            <a:r>
              <a:rPr lang="en-GB" dirty="0" err="1"/>
              <a:t>src</a:t>
            </a:r>
            <a:r>
              <a:rPr lang="en-GB" dirty="0"/>
              <a:t>&gt;.</a:t>
            </a:r>
            <a:r>
              <a:rPr lang="en-GB" dirty="0" err="1"/>
              <a:t>obj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60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1F6B-0E1C-4219-AE6E-FFAF4236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02" y="299737"/>
            <a:ext cx="9905998" cy="883111"/>
          </a:xfrm>
        </p:spPr>
        <p:txBody>
          <a:bodyPr/>
          <a:lstStyle/>
          <a:p>
            <a:pPr algn="ctr"/>
            <a:r>
              <a:rPr lang="en-GB" dirty="0"/>
              <a:t>NEW IMP77 UTILITY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F487-FBF6-4782-8B8D-C13BEC0D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2848"/>
            <a:ext cx="9905999" cy="49830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GB" dirty="0"/>
              <a:t>icd2assemble – reads binary .</a:t>
            </a:r>
            <a:r>
              <a:rPr lang="en-GB" dirty="0" err="1"/>
              <a:t>icd</a:t>
            </a:r>
            <a:r>
              <a:rPr lang="en-GB" dirty="0"/>
              <a:t> / </a:t>
            </a:r>
            <a:r>
              <a:rPr lang="en-GB" dirty="0" err="1"/>
              <a:t>iCode</a:t>
            </a:r>
            <a:r>
              <a:rPr lang="en-GB" dirty="0"/>
              <a:t> file and generates textual version</a:t>
            </a:r>
          </a:p>
          <a:p>
            <a:pPr>
              <a:lnSpc>
                <a:spcPct val="100000"/>
              </a:lnSpc>
            </a:pPr>
            <a:r>
              <a:rPr lang="en-GB" dirty="0"/>
              <a:t>assemble2icd – reads textual </a:t>
            </a:r>
            <a:r>
              <a:rPr lang="en-GB" dirty="0" err="1"/>
              <a:t>iCode</a:t>
            </a:r>
            <a:r>
              <a:rPr lang="en-GB" dirty="0"/>
              <a:t> and generates binary .</a:t>
            </a:r>
            <a:r>
              <a:rPr lang="en-GB" dirty="0" err="1"/>
              <a:t>icd</a:t>
            </a:r>
            <a:r>
              <a:rPr lang="en-GB" dirty="0"/>
              <a:t> /</a:t>
            </a:r>
            <a:r>
              <a:rPr lang="en-GB" dirty="0" err="1"/>
              <a:t>iCode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ibj2assemble – reads pseudo binary .</a:t>
            </a:r>
            <a:r>
              <a:rPr lang="en-GB" dirty="0" err="1"/>
              <a:t>ibj</a:t>
            </a:r>
            <a:r>
              <a:rPr lang="en-GB" dirty="0"/>
              <a:t> file and generates textual version</a:t>
            </a:r>
          </a:p>
          <a:p>
            <a:pPr>
              <a:lnSpc>
                <a:spcPct val="100000"/>
              </a:lnSpc>
            </a:pPr>
            <a:r>
              <a:rPr lang="en-GB" dirty="0"/>
              <a:t>assemble2ibj – reads textual </a:t>
            </a:r>
            <a:r>
              <a:rPr lang="en-GB" dirty="0" err="1"/>
              <a:t>ibj</a:t>
            </a:r>
            <a:r>
              <a:rPr lang="en-GB" dirty="0"/>
              <a:t> and generates pseudo-binary .</a:t>
            </a:r>
            <a:r>
              <a:rPr lang="en-GB" dirty="0" err="1"/>
              <a:t>ibj</a:t>
            </a:r>
            <a:r>
              <a:rPr lang="en-GB" dirty="0"/>
              <a:t> file</a:t>
            </a:r>
          </a:p>
          <a:p>
            <a:pPr>
              <a:lnSpc>
                <a:spcPct val="100000"/>
              </a:lnSpc>
            </a:pPr>
            <a:r>
              <a:rPr lang="en-GB" dirty="0"/>
              <a:t>ibj2coff – reads .</a:t>
            </a:r>
            <a:r>
              <a:rPr lang="en-GB" dirty="0" err="1"/>
              <a:t>ibj</a:t>
            </a:r>
            <a:r>
              <a:rPr lang="en-GB" dirty="0"/>
              <a:t> file and generated PE/COFF file (= pass3coff)</a:t>
            </a:r>
          </a:p>
          <a:p>
            <a:pPr>
              <a:lnSpc>
                <a:spcPct val="100000"/>
              </a:lnSpc>
            </a:pPr>
            <a:r>
              <a:rPr lang="en-GB" dirty="0"/>
              <a:t>coff2dump – reads PE/COFF object and generates debug dump file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Similar to dumpbin for Windows (from Visual Studio)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All the above utility programs are written in Free Pascal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another “retrograde” language?</a:t>
            </a:r>
          </a:p>
          <a:p>
            <a:pPr>
              <a:lnSpc>
                <a:spcPct val="100000"/>
              </a:lnSpc>
            </a:pPr>
            <a:endParaRPr lang="en-GB" dirty="0"/>
          </a:p>
          <a:p>
            <a:pPr>
              <a:lnSpc>
                <a:spcPct val="100000"/>
              </a:lnSpc>
            </a:pPr>
            <a:r>
              <a:rPr lang="en-GB" dirty="0" err="1"/>
              <a:t>slimibj</a:t>
            </a:r>
            <a:r>
              <a:rPr lang="en-GB" dirty="0"/>
              <a:t> – reads the .</a:t>
            </a:r>
            <a:r>
              <a:rPr lang="en-GB" dirty="0" err="1"/>
              <a:t>ibj</a:t>
            </a:r>
            <a:r>
              <a:rPr lang="en-GB" dirty="0"/>
              <a:t> file and removes surplus </a:t>
            </a:r>
            <a:r>
              <a:rPr lang="en-GB" dirty="0" err="1"/>
              <a:t>ibj</a:t>
            </a:r>
            <a:r>
              <a:rPr lang="en-GB" dirty="0"/>
              <a:t> records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Written in IMP</a:t>
            </a:r>
          </a:p>
        </p:txBody>
      </p:sp>
    </p:spTree>
    <p:extLst>
      <p:ext uri="{BB962C8B-B14F-4D97-AF65-F5344CB8AC3E}">
        <p14:creationId xmlns:p14="http://schemas.microsoft.com/office/powerpoint/2010/main" val="1167346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CBFC-8E41-4A5D-A0DE-1C6FEE1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04777"/>
          </a:xfrm>
        </p:spPr>
        <p:txBody>
          <a:bodyPr/>
          <a:lstStyle/>
          <a:p>
            <a:pPr algn="ctr"/>
            <a:r>
              <a:rPr lang="en-GB" dirty="0"/>
              <a:t>Interpreting </a:t>
            </a:r>
            <a:r>
              <a:rPr lang="en-GB" dirty="0" err="1"/>
              <a:t>iCode</a:t>
            </a:r>
            <a:br>
              <a:rPr lang="en-GB" dirty="0"/>
            </a:br>
            <a:r>
              <a:rPr lang="en-GB" dirty="0"/>
              <a:t>(CODE GENERATION)</a:t>
            </a:r>
          </a:p>
        </p:txBody>
      </p:sp>
    </p:spTree>
    <p:extLst>
      <p:ext uri="{BB962C8B-B14F-4D97-AF65-F5344CB8AC3E}">
        <p14:creationId xmlns:p14="http://schemas.microsoft.com/office/powerpoint/2010/main" val="2888635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4"/>
            <a:ext cx="9905998" cy="77079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ICODE INSTRUCTIONS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55821"/>
            <a:ext cx="9905999" cy="4821690"/>
          </a:xfrm>
        </p:spPr>
        <p:txBody>
          <a:bodyPr>
            <a:normAutofit/>
          </a:bodyPr>
          <a:lstStyle/>
          <a:p>
            <a:r>
              <a:rPr lang="en-GB" dirty="0"/>
              <a:t>ICODE instructions described in “ICode2v0.pdf” in the docs folder</a:t>
            </a:r>
          </a:p>
          <a:p>
            <a:r>
              <a:rPr lang="en-GB" dirty="0"/>
              <a:t>Grouped by</a:t>
            </a:r>
          </a:p>
          <a:p>
            <a:pPr lvl="1"/>
            <a:r>
              <a:rPr lang="en-GB" dirty="0"/>
              <a:t>Access Variables</a:t>
            </a:r>
          </a:p>
          <a:p>
            <a:pPr lvl="1"/>
            <a:r>
              <a:rPr lang="en-GB" dirty="0"/>
              <a:t>Assignment</a:t>
            </a:r>
          </a:p>
          <a:p>
            <a:pPr lvl="1"/>
            <a:r>
              <a:rPr lang="en-GB" dirty="0"/>
              <a:t>Block Structure/Call</a:t>
            </a:r>
          </a:p>
          <a:p>
            <a:pPr lvl="1"/>
            <a:r>
              <a:rPr lang="en-GB" dirty="0"/>
              <a:t>Compiler Directives</a:t>
            </a:r>
          </a:p>
          <a:p>
            <a:pPr lvl="1"/>
            <a:r>
              <a:rPr lang="en-GB" dirty="0"/>
              <a:t>Embedding Machine Code</a:t>
            </a:r>
          </a:p>
          <a:p>
            <a:pPr lvl="1"/>
            <a:r>
              <a:rPr lang="en-GB" dirty="0"/>
              <a:t>Jumps and Labels</a:t>
            </a:r>
          </a:p>
          <a:p>
            <a:pPr lvl="1"/>
            <a:r>
              <a:rPr lang="en-GB" dirty="0"/>
              <a:t>Parameter/Variable declarations</a:t>
            </a:r>
          </a:p>
          <a:p>
            <a:pPr lvl="1"/>
            <a:r>
              <a:rPr lang="en-GB" dirty="0"/>
              <a:t>Stack operations</a:t>
            </a:r>
          </a:p>
        </p:txBody>
      </p:sp>
    </p:spTree>
    <p:extLst>
      <p:ext uri="{BB962C8B-B14F-4D97-AF65-F5344CB8AC3E}">
        <p14:creationId xmlns:p14="http://schemas.microsoft.com/office/powerpoint/2010/main" val="30592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2956-EC57-4697-ABF0-81AE2EE9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/>
          <a:lstStyle/>
          <a:p>
            <a:pPr algn="ctr"/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D39C-CAB1-4B94-80D1-88743CCCB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30" y="1584469"/>
            <a:ext cx="9905999" cy="354171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Get and build the Compiler </a:t>
            </a:r>
          </a:p>
          <a:p>
            <a:r>
              <a:rPr lang="en-GB" dirty="0"/>
              <a:t>Compiler Framework</a:t>
            </a:r>
          </a:p>
          <a:p>
            <a:r>
              <a:rPr lang="en-GB" dirty="0"/>
              <a:t>Interpreting </a:t>
            </a:r>
            <a:r>
              <a:rPr lang="en-GB" dirty="0" err="1"/>
              <a:t>iCode</a:t>
            </a:r>
            <a:endParaRPr lang="en-GB" dirty="0"/>
          </a:p>
          <a:p>
            <a:r>
              <a:rPr lang="en-GB" dirty="0"/>
              <a:t>Enhancements</a:t>
            </a:r>
          </a:p>
          <a:p>
            <a:pPr lvl="1"/>
            <a:r>
              <a:rPr lang="en-GB" dirty="0"/>
              <a:t>Implemented Enhancements</a:t>
            </a:r>
          </a:p>
          <a:p>
            <a:pPr lvl="1"/>
            <a:r>
              <a:rPr lang="en-GB" dirty="0"/>
              <a:t>Embedding machine code</a:t>
            </a:r>
          </a:p>
          <a:p>
            <a:pPr lvl="1"/>
            <a:r>
              <a:rPr lang="en-GB" dirty="0"/>
              <a:t>16-bit integers</a:t>
            </a:r>
          </a:p>
          <a:p>
            <a:pPr lvl="1"/>
            <a:r>
              <a:rPr lang="en-GB" dirty="0"/>
              <a:t>Intel x86 and </a:t>
            </a:r>
            <a:r>
              <a:rPr lang="en-GB" dirty="0" err="1"/>
              <a:t>iCode</a:t>
            </a:r>
            <a:endParaRPr lang="en-GB" dirty="0"/>
          </a:p>
          <a:p>
            <a:r>
              <a:rPr lang="en-GB" dirty="0"/>
              <a:t>Demon-</a:t>
            </a:r>
            <a:r>
              <a:rPr lang="en-GB" dirty="0" err="1"/>
              <a:t>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0338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4"/>
            <a:ext cx="9905998" cy="81892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ICODE INTERPRETATION USEs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974558"/>
            <a:ext cx="9905999" cy="5302953"/>
          </a:xfrm>
        </p:spPr>
        <p:txBody>
          <a:bodyPr>
            <a:normAutofit/>
          </a:bodyPr>
          <a:lstStyle/>
          <a:p>
            <a:r>
              <a:rPr lang="en-GB" dirty="0"/>
              <a:t>Uses 3 stacks</a:t>
            </a:r>
          </a:p>
          <a:p>
            <a:r>
              <a:rPr lang="en-GB" dirty="0"/>
              <a:t>Symbol  table stack</a:t>
            </a:r>
          </a:p>
          <a:p>
            <a:pPr lvl="1"/>
            <a:r>
              <a:rPr lang="en-GB" dirty="0"/>
              <a:t>Storing symbol definitions</a:t>
            </a:r>
          </a:p>
          <a:p>
            <a:pPr lvl="2"/>
            <a:r>
              <a:rPr lang="en-GB" dirty="0"/>
              <a:t>Routines</a:t>
            </a:r>
          </a:p>
          <a:p>
            <a:pPr lvl="2"/>
            <a:r>
              <a:rPr lang="en-GB" dirty="0"/>
              <a:t>Variables</a:t>
            </a:r>
          </a:p>
          <a:p>
            <a:pPr lvl="2"/>
            <a:r>
              <a:rPr lang="en-GB" dirty="0"/>
              <a:t>Record formats</a:t>
            </a:r>
          </a:p>
          <a:p>
            <a:pPr lvl="1"/>
            <a:r>
              <a:rPr lang="en-GB" dirty="0"/>
              <a:t>Used for symbol visibility</a:t>
            </a:r>
          </a:p>
          <a:p>
            <a:r>
              <a:rPr lang="en-GB" dirty="0"/>
              <a:t>Variable Access stack</a:t>
            </a:r>
          </a:p>
          <a:p>
            <a:pPr lvl="1"/>
            <a:r>
              <a:rPr lang="en-GB" dirty="0"/>
              <a:t>Stacks variable access (based on symbol table definitions)</a:t>
            </a:r>
          </a:p>
          <a:p>
            <a:r>
              <a:rPr lang="en-GB" dirty="0"/>
              <a:t>Operation/instruction stack</a:t>
            </a:r>
          </a:p>
          <a:p>
            <a:pPr lvl="1"/>
            <a:r>
              <a:rPr lang="en-GB" dirty="0"/>
              <a:t>add,  subtract, multiply etc</a:t>
            </a:r>
          </a:p>
        </p:txBody>
      </p:sp>
    </p:spTree>
    <p:extLst>
      <p:ext uri="{BB962C8B-B14F-4D97-AF65-F5344CB8AC3E}">
        <p14:creationId xmlns:p14="http://schemas.microsoft.com/office/powerpoint/2010/main" val="4251949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4"/>
            <a:ext cx="9905998" cy="770794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ICODE INSTRUCTIONS USING SYMBOL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455821"/>
            <a:ext cx="9905999" cy="4821690"/>
          </a:xfrm>
        </p:spPr>
        <p:txBody>
          <a:bodyPr>
            <a:normAutofit/>
          </a:bodyPr>
          <a:lstStyle/>
          <a:p>
            <a:r>
              <a:rPr lang="en-GB" dirty="0"/>
              <a:t>DEF &lt;n&gt;,&lt;name&gt;,&lt;variable descriptor&gt;</a:t>
            </a:r>
          </a:p>
          <a:p>
            <a:pPr lvl="1"/>
            <a:r>
              <a:rPr lang="en-GB" dirty="0"/>
              <a:t>Variable referenced by tag number &lt;n&gt;, with type/size information</a:t>
            </a:r>
          </a:p>
          <a:p>
            <a:pPr lvl="1"/>
            <a:r>
              <a:rPr lang="en-GB" dirty="0"/>
              <a:t>Forms a symbol table as a stack (separate from the </a:t>
            </a:r>
            <a:r>
              <a:rPr lang="en-GB" dirty="0" err="1"/>
              <a:t>iCode</a:t>
            </a:r>
            <a:r>
              <a:rPr lang="en-GB" dirty="0"/>
              <a:t> instruction stack)</a:t>
            </a:r>
          </a:p>
          <a:p>
            <a:pPr lvl="1"/>
            <a:r>
              <a:rPr lang="en-GB" dirty="0"/>
              <a:t>Allows forward specification of symbol</a:t>
            </a:r>
          </a:p>
          <a:p>
            <a:pPr lvl="1"/>
            <a:r>
              <a:rPr lang="en-GB" dirty="0"/>
              <a:t>IMP77 allows nested procedures (like PASCAL but unlike C)</a:t>
            </a:r>
          </a:p>
          <a:p>
            <a:pPr lvl="2"/>
            <a:r>
              <a:rPr lang="en-GB" dirty="0"/>
              <a:t>Entry into procedure “pushes” new symbol table level</a:t>
            </a:r>
          </a:p>
          <a:p>
            <a:pPr lvl="2"/>
            <a:r>
              <a:rPr lang="en-GB" dirty="0"/>
              <a:t>Exit from  procedure “pops” symbol table level</a:t>
            </a:r>
          </a:p>
        </p:txBody>
      </p:sp>
    </p:spTree>
    <p:extLst>
      <p:ext uri="{BB962C8B-B14F-4D97-AF65-F5344CB8AC3E}">
        <p14:creationId xmlns:p14="http://schemas.microsoft.com/office/powerpoint/2010/main" val="24812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71725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ICODE INSTRUCTIONS USES VARIABLE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Variable data copied from Symbol Stack</a:t>
            </a:r>
          </a:p>
          <a:p>
            <a:r>
              <a:rPr lang="en-GB" dirty="0"/>
              <a:t>Variable still referenced by tag number &lt;n&gt;, with type/size information</a:t>
            </a:r>
          </a:p>
          <a:p>
            <a:r>
              <a:rPr lang="en-GB" dirty="0"/>
              <a:t>Used to form instructions to access (read/write) the variable data</a:t>
            </a:r>
          </a:p>
          <a:p>
            <a:r>
              <a:rPr lang="en-GB" dirty="0"/>
              <a:t>ASSPAR</a:t>
            </a:r>
          </a:p>
          <a:p>
            <a:pPr lvl="1"/>
            <a:r>
              <a:rPr lang="en-GB" dirty="0"/>
              <a:t>Current variable is assigned as a parameter to a procedure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 is passed as the next parameter to SOS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 is removed from the stack leaving SOS as the new TOS.</a:t>
            </a:r>
            <a:endParaRPr lang="en-GB" dirty="0"/>
          </a:p>
          <a:p>
            <a:r>
              <a:rPr lang="en-GB" dirty="0"/>
              <a:t>ASSVAL</a:t>
            </a:r>
          </a:p>
          <a:p>
            <a:pPr lvl="1"/>
            <a:r>
              <a:rPr lang="en-GB" dirty="0"/>
              <a:t>Assign value to variable 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 represents value to be assigned, SOS represents target variable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TOS, SOS both removed from the stack </a:t>
            </a:r>
          </a:p>
          <a:p>
            <a:r>
              <a:rPr lang="en-GB" dirty="0"/>
              <a:t>CALL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procedure described by TOS is called.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 TOS is a procedure which returns a result TOS is replaced by that result</a:t>
            </a: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therwise TOS is removed from the stack.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509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99070"/>
            <a:ext cx="9905998" cy="931088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ICODE INSTRUCTIONS (USES Operation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214476"/>
            <a:ext cx="9905999" cy="544445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PUSH &lt;n&gt;</a:t>
            </a:r>
          </a:p>
          <a:p>
            <a:pPr lvl="1"/>
            <a:r>
              <a:rPr lang="en-GB" dirty="0"/>
              <a:t>Stacks reference to  tag variable &lt;n&gt; onto the operation stack (new TOS)</a:t>
            </a:r>
          </a:p>
          <a:p>
            <a:r>
              <a:rPr lang="en-GB" dirty="0"/>
              <a:t>PUSHI &lt;n&gt;</a:t>
            </a:r>
          </a:p>
          <a:p>
            <a:pPr lvl="1"/>
            <a:r>
              <a:rPr lang="en-GB" dirty="0"/>
              <a:t>Pushes an integer value &lt;n&gt; onto the instruction stack (new TOS)</a:t>
            </a:r>
          </a:p>
          <a:p>
            <a:r>
              <a:rPr lang="en-GB" dirty="0"/>
              <a:t>PUSHS &lt;string&gt;</a:t>
            </a:r>
          </a:p>
          <a:p>
            <a:pPr lvl="1"/>
            <a:r>
              <a:rPr lang="en-GB" dirty="0"/>
              <a:t>Pushes the constant &lt;string&gt; onto the instruction stack (new TOS)</a:t>
            </a:r>
          </a:p>
          <a:p>
            <a:r>
              <a:rPr lang="en-GB" dirty="0"/>
              <a:t>SUB</a:t>
            </a:r>
          </a:p>
          <a:p>
            <a:pPr lvl="1"/>
            <a:r>
              <a:rPr lang="en-GB" dirty="0"/>
              <a:t>Causes generation of instruction sequence which subtracts 2 variables/values</a:t>
            </a:r>
          </a:p>
          <a:p>
            <a:pPr lvl="1"/>
            <a:r>
              <a:rPr lang="en-GB" dirty="0"/>
              <a:t>Variables could be byte/word/long integers or  real numbers</a:t>
            </a:r>
          </a:p>
          <a:p>
            <a:pPr lvl="1"/>
            <a:r>
              <a:rPr lang="en-GB" dirty="0"/>
              <a:t>Subtracts TOS from SOS</a:t>
            </a:r>
          </a:p>
          <a:p>
            <a:pPr lvl="1"/>
            <a:r>
              <a:rPr lang="en-GB" dirty="0"/>
              <a:t>pops TOS,SOS and push result as new TOS</a:t>
            </a:r>
          </a:p>
          <a:p>
            <a:r>
              <a:rPr lang="en-GB" dirty="0"/>
              <a:t>ADD</a:t>
            </a:r>
          </a:p>
          <a:p>
            <a:pPr lvl="1"/>
            <a:r>
              <a:rPr lang="en-GB" dirty="0"/>
              <a:t>Causes generation of instruction sequence which adds 2 variables/values</a:t>
            </a:r>
          </a:p>
          <a:p>
            <a:pPr lvl="1"/>
            <a:r>
              <a:rPr lang="en-GB" dirty="0"/>
              <a:t>Variables could be byte/word/long integers or  real numbers</a:t>
            </a:r>
          </a:p>
        </p:txBody>
      </p:sp>
    </p:spTree>
    <p:extLst>
      <p:ext uri="{BB962C8B-B14F-4D97-AF65-F5344CB8AC3E}">
        <p14:creationId xmlns:p14="http://schemas.microsoft.com/office/powerpoint/2010/main" val="2992144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ICODE INSTRUCTIONS FOR CODE Flow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311981"/>
            <a:ext cx="9905999" cy="544445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LINE &lt;n&gt;</a:t>
            </a:r>
          </a:p>
          <a:p>
            <a:pPr lvl="1"/>
            <a:r>
              <a:rPr lang="en-GB" dirty="0"/>
              <a:t>Indicates  following </a:t>
            </a:r>
            <a:r>
              <a:rPr lang="en-GB" dirty="0" err="1"/>
              <a:t>iCode</a:t>
            </a:r>
            <a:r>
              <a:rPr lang="en-GB" dirty="0"/>
              <a:t> instructions are generated  by IMP source line &lt;n&gt;</a:t>
            </a:r>
          </a:p>
          <a:p>
            <a:r>
              <a:rPr lang="en-GB" dirty="0"/>
              <a:t>LOCATE &lt;n&gt;</a:t>
            </a:r>
          </a:p>
          <a:p>
            <a:pPr lvl="1"/>
            <a:r>
              <a:rPr lang="en-GB" dirty="0"/>
              <a:t>Location for label &lt;n&gt; 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Beware  duplicate declarations  of &lt;n&gt; are actually different label locations </a:t>
            </a:r>
          </a:p>
          <a:p>
            <a:r>
              <a:rPr lang="en-GB" dirty="0"/>
              <a:t>FORWARD &lt;n&gt;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code to jump forward  to  following label &lt;n&gt;</a:t>
            </a:r>
          </a:p>
          <a:p>
            <a:r>
              <a:rPr lang="en-GB" dirty="0"/>
              <a:t>REPEAT &lt;n&gt;</a:t>
            </a:r>
          </a:p>
          <a:p>
            <a:pPr lvl="1"/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code to jump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ward  to  preceding label &lt;n&gt;</a:t>
            </a:r>
          </a:p>
          <a:p>
            <a:r>
              <a:rPr lang="en-GB" dirty="0"/>
              <a:t>Conditional Jumps &lt;n&gt;</a:t>
            </a:r>
          </a:p>
          <a:p>
            <a:pPr lvl="1"/>
            <a:r>
              <a:rPr lang="en-GB" dirty="0"/>
              <a:t>Generate code to test appropriate condition and jump to label &lt;n&gt;</a:t>
            </a:r>
          </a:p>
          <a:p>
            <a:pPr lvl="1"/>
            <a:r>
              <a:rPr lang="en-GB" dirty="0"/>
              <a:t>JG – Branch if Greater Than</a:t>
            </a:r>
          </a:p>
          <a:p>
            <a:pPr lvl="1"/>
            <a:r>
              <a:rPr lang="en-GB" dirty="0"/>
              <a:t>JLE – Branch if Less Than or Equal</a:t>
            </a:r>
          </a:p>
          <a:p>
            <a:pPr lvl="1"/>
            <a:r>
              <a:rPr lang="en-GB" dirty="0"/>
              <a:t>…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376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EXAMPLE ICODE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Imp77 code sequence (assume the bilbo </a:t>
            </a:r>
            <a:r>
              <a:rPr lang="en-GB" b="1" u="sng" dirty="0"/>
              <a:t>routine</a:t>
            </a:r>
            <a:r>
              <a:rPr lang="en-GB" dirty="0"/>
              <a:t> is already defined and has “tag” = 2)</a:t>
            </a:r>
          </a:p>
          <a:p>
            <a:pPr lvl="1"/>
            <a:r>
              <a:rPr lang="en-GB" dirty="0"/>
              <a:t>%integer </a:t>
            </a:r>
            <a:r>
              <a:rPr lang="en-GB" dirty="0" err="1"/>
              <a:t>fred</a:t>
            </a:r>
            <a:r>
              <a:rPr lang="en-GB" dirty="0"/>
              <a:t> = 4</a:t>
            </a:r>
          </a:p>
          <a:p>
            <a:pPr lvl="1"/>
            <a:r>
              <a:rPr lang="en-GB" dirty="0"/>
              <a:t>Bilbo( “Variable name =“, </a:t>
            </a:r>
            <a:r>
              <a:rPr lang="en-GB" dirty="0" err="1"/>
              <a:t>fred</a:t>
            </a:r>
            <a:r>
              <a:rPr lang="en-GB" dirty="0"/>
              <a:t> + 8)</a:t>
            </a:r>
          </a:p>
          <a:p>
            <a:r>
              <a:rPr lang="en-GB" dirty="0"/>
              <a:t>ICODE sequence</a:t>
            </a:r>
          </a:p>
          <a:p>
            <a:pPr lvl="1"/>
            <a:r>
              <a:rPr lang="en-GB" dirty="0"/>
              <a:t>DEF 5, “</a:t>
            </a:r>
            <a:r>
              <a:rPr lang="en-GB" dirty="0" err="1"/>
              <a:t>fred</a:t>
            </a:r>
            <a:r>
              <a:rPr lang="en-GB" dirty="0"/>
              <a:t>”, integer    {  symbol “</a:t>
            </a:r>
            <a:r>
              <a:rPr lang="en-GB" dirty="0" err="1"/>
              <a:t>fred</a:t>
            </a:r>
            <a:r>
              <a:rPr lang="en-GB" dirty="0"/>
              <a:t>” has tag = 5 }</a:t>
            </a:r>
          </a:p>
          <a:p>
            <a:pPr lvl="1"/>
            <a:r>
              <a:rPr lang="en-GB" dirty="0"/>
              <a:t>PUSH 5	{ pushes def of “</a:t>
            </a:r>
            <a:r>
              <a:rPr lang="en-GB" dirty="0" err="1"/>
              <a:t>fred</a:t>
            </a:r>
            <a:r>
              <a:rPr lang="en-GB" dirty="0"/>
              <a:t>” onto stack }</a:t>
            </a:r>
          </a:p>
          <a:p>
            <a:pPr lvl="1"/>
            <a:r>
              <a:rPr lang="en-GB" dirty="0"/>
              <a:t>PUSHI 4            { pushes integer value of 4 onto stack }</a:t>
            </a:r>
          </a:p>
          <a:p>
            <a:pPr lvl="1"/>
            <a:r>
              <a:rPr lang="en-GB" dirty="0"/>
              <a:t>ASSVAL            { assigns t4 to “</a:t>
            </a:r>
            <a:r>
              <a:rPr lang="en-GB" dirty="0" err="1"/>
              <a:t>fred</a:t>
            </a:r>
            <a:r>
              <a:rPr lang="en-GB" dirty="0"/>
              <a:t>”, s2 values popped from stack  }</a:t>
            </a:r>
          </a:p>
          <a:p>
            <a:pPr lvl="1"/>
            <a:r>
              <a:rPr lang="en-GB" dirty="0"/>
              <a:t>PUSH 2</a:t>
            </a:r>
          </a:p>
          <a:p>
            <a:pPr lvl="1"/>
            <a:r>
              <a:rPr lang="en-GB" dirty="0"/>
              <a:t>PUSHS  “Variable name =“</a:t>
            </a:r>
          </a:p>
          <a:p>
            <a:pPr lvl="1"/>
            <a:r>
              <a:rPr lang="en-GB" dirty="0"/>
              <a:t>ASSPAR</a:t>
            </a:r>
          </a:p>
          <a:p>
            <a:pPr lvl="1"/>
            <a:r>
              <a:rPr lang="en-GB" dirty="0"/>
              <a:t>PUSH  4</a:t>
            </a:r>
          </a:p>
          <a:p>
            <a:pPr lvl="1"/>
            <a:r>
              <a:rPr lang="en-GB" dirty="0"/>
              <a:t>PUSHI 8</a:t>
            </a:r>
          </a:p>
          <a:p>
            <a:pPr lvl="1"/>
            <a:r>
              <a:rPr lang="en-GB" dirty="0"/>
              <a:t>ADD</a:t>
            </a:r>
          </a:p>
          <a:p>
            <a:pPr lvl="1"/>
            <a:r>
              <a:rPr lang="en-GB" dirty="0"/>
              <a:t>ASSPAR</a:t>
            </a:r>
          </a:p>
          <a:p>
            <a:pPr lvl="1"/>
            <a:r>
              <a:rPr lang="en-GB" dirty="0"/>
              <a:t>CALL</a:t>
            </a:r>
          </a:p>
        </p:txBody>
      </p:sp>
    </p:spTree>
    <p:extLst>
      <p:ext uri="{BB962C8B-B14F-4D97-AF65-F5344CB8AC3E}">
        <p14:creationId xmlns:p14="http://schemas.microsoft.com/office/powerpoint/2010/main" val="3398980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D701-DB30-7C26-64FF-9062355A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729" y="498202"/>
            <a:ext cx="9905998" cy="716987"/>
          </a:xfrm>
        </p:spPr>
        <p:txBody>
          <a:bodyPr>
            <a:normAutofit fontScale="90000"/>
          </a:bodyPr>
          <a:lstStyle/>
          <a:p>
            <a:r>
              <a:rPr lang="en-GB" dirty="0"/>
              <a:t>Showing ICODE and GENERATED 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39DF-6D71-685A-6396-4D1E001A9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15189"/>
            <a:ext cx="9905999" cy="5329990"/>
          </a:xfrm>
        </p:spPr>
        <p:txBody>
          <a:bodyPr>
            <a:normAutofit/>
          </a:bodyPr>
          <a:lstStyle/>
          <a:p>
            <a:r>
              <a:rPr lang="en-GB" dirty="0"/>
              <a:t>To show the Intel instructions generated by an ICODE sequence</a:t>
            </a:r>
          </a:p>
          <a:p>
            <a:pPr lvl="1"/>
            <a:r>
              <a:rPr lang="en-GB" dirty="0"/>
              <a:t>Set a shell variable IMP_DIAGNOSE=16  before compiling the IMP code</a:t>
            </a:r>
          </a:p>
          <a:p>
            <a:pPr lvl="1"/>
            <a:r>
              <a:rPr lang="en-GB" dirty="0"/>
              <a:t>Linux:</a:t>
            </a:r>
          </a:p>
          <a:p>
            <a:pPr lvl="2"/>
            <a:r>
              <a:rPr lang="en-GB" dirty="0"/>
              <a:t>export IMP_DIAGNOSE=16</a:t>
            </a:r>
          </a:p>
          <a:p>
            <a:pPr lvl="1"/>
            <a:r>
              <a:rPr lang="en-GB" dirty="0"/>
              <a:t>Windows</a:t>
            </a:r>
          </a:p>
          <a:p>
            <a:pPr lvl="2"/>
            <a:r>
              <a:rPr lang="en-GB" dirty="0"/>
              <a:t>set IMP_DIAGNOSE=16</a:t>
            </a:r>
          </a:p>
          <a:p>
            <a:r>
              <a:rPr lang="en-GB" dirty="0"/>
              <a:t>The ICODE will then be printed in the .cod listing file generated by pass2</a:t>
            </a:r>
          </a:p>
          <a:p>
            <a:r>
              <a:rPr lang="en-GB" dirty="0"/>
              <a:t>Use the –Fc –Fs –Fi options on the shell script to run the IMP compiler</a:t>
            </a:r>
          </a:p>
          <a:p>
            <a:pPr lvl="1"/>
            <a:r>
              <a:rPr lang="en-GB" dirty="0" err="1"/>
              <a:t>Eg</a:t>
            </a:r>
            <a:r>
              <a:rPr lang="en-GB" dirty="0"/>
              <a:t> Linux: imp77 –Fc –Fs –Fi </a:t>
            </a:r>
            <a:r>
              <a:rPr lang="en-GB" dirty="0" err="1"/>
              <a:t>bilbo.imp</a:t>
            </a:r>
            <a:endParaRPr lang="en-GB" dirty="0"/>
          </a:p>
          <a:p>
            <a:pPr lvl="1"/>
            <a:r>
              <a:rPr lang="en-GB" dirty="0" err="1"/>
              <a:t>Eg</a:t>
            </a:r>
            <a:r>
              <a:rPr lang="en-GB" dirty="0"/>
              <a:t> Windows : imp32 –Fc –Fs –Fi </a:t>
            </a:r>
            <a:r>
              <a:rPr lang="en-GB" dirty="0" err="1"/>
              <a:t>bilbo.imp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35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08165"/>
            <a:ext cx="9905998" cy="8663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INTEL X86 AND </a:t>
            </a:r>
            <a:r>
              <a:rPr lang="en-GB" dirty="0" err="1"/>
              <a:t>iCODE</a:t>
            </a:r>
            <a:br>
              <a:rPr lang="en-GB" dirty="0"/>
            </a:br>
            <a:r>
              <a:rPr lang="en-GB" dirty="0"/>
              <a:t>(Declaring NESTED PROCEDURES)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05380"/>
            <a:ext cx="9905999" cy="5444455"/>
          </a:xfrm>
        </p:spPr>
        <p:txBody>
          <a:bodyPr>
            <a:normAutofit fontScale="92500"/>
          </a:bodyPr>
          <a:lstStyle/>
          <a:p>
            <a:r>
              <a:rPr lang="en-GB" dirty="0"/>
              <a:t>IMP77 allows nested procedures</a:t>
            </a:r>
          </a:p>
          <a:p>
            <a:r>
              <a:rPr lang="en-GB" dirty="0"/>
              <a:t>DEF </a:t>
            </a:r>
            <a:r>
              <a:rPr lang="en-GB" dirty="0" err="1"/>
              <a:t>iCode</a:t>
            </a:r>
            <a:r>
              <a:rPr lang="en-GB" dirty="0"/>
              <a:t> is where a procedure/routine starts being defined (which may be nested)</a:t>
            </a:r>
          </a:p>
          <a:p>
            <a:r>
              <a:rPr lang="en-GB" dirty="0"/>
              <a:t>Intel x86  has 2 special instruction to assist in nesting routines</a:t>
            </a:r>
          </a:p>
          <a:p>
            <a:pPr lvl="1"/>
            <a:r>
              <a:rPr lang="en-GB" dirty="0"/>
              <a:t>ENTER &lt;level&gt;</a:t>
            </a:r>
          </a:p>
          <a:p>
            <a:pPr lvl="2"/>
            <a:r>
              <a:rPr lang="en-GB" dirty="0"/>
              <a:t>&lt;level&gt; indicates the nesting level of the routine definition</a:t>
            </a:r>
          </a:p>
          <a:p>
            <a:pPr lvl="2"/>
            <a:r>
              <a:rPr lang="en-GB" dirty="0"/>
              <a:t>placed at the start of code implementing routine definition</a:t>
            </a:r>
          </a:p>
          <a:p>
            <a:pPr lvl="2"/>
            <a:r>
              <a:rPr lang="en-GB" dirty="0"/>
              <a:t>it allows additional storage for pointers to previous &lt;level&gt; stack frames</a:t>
            </a:r>
          </a:p>
          <a:p>
            <a:pPr lvl="2"/>
            <a:r>
              <a:rPr lang="en-GB" dirty="0"/>
              <a:t>pushes these pointers into the reserved  memory</a:t>
            </a:r>
          </a:p>
          <a:p>
            <a:pPr lvl="2"/>
            <a:r>
              <a:rPr lang="en-GB" dirty="0"/>
              <a:t>maximum &lt;level&gt; allowed is 32</a:t>
            </a:r>
          </a:p>
          <a:p>
            <a:pPr lvl="1"/>
            <a:r>
              <a:rPr lang="en-GB" dirty="0"/>
              <a:t>LEAVE</a:t>
            </a:r>
          </a:p>
          <a:p>
            <a:pPr lvl="2"/>
            <a:r>
              <a:rPr lang="en-GB" dirty="0"/>
              <a:t>placed at end of routines code definition</a:t>
            </a:r>
          </a:p>
          <a:p>
            <a:pPr lvl="2"/>
            <a:r>
              <a:rPr lang="en-GB" dirty="0"/>
              <a:t>pops  from stack the &lt;level&gt; pointers</a:t>
            </a:r>
          </a:p>
          <a:p>
            <a:pPr lvl="2"/>
            <a:r>
              <a:rPr lang="en-GB" dirty="0"/>
              <a:t>RET instruction immediately follows LEAVE instruction</a:t>
            </a:r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5770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INTEL X86 AND </a:t>
            </a:r>
            <a:r>
              <a:rPr lang="en-GB" dirty="0" err="1"/>
              <a:t>iCODE</a:t>
            </a:r>
            <a:br>
              <a:rPr lang="en-GB" dirty="0"/>
            </a:br>
            <a:r>
              <a:rPr lang="en-GB" dirty="0"/>
              <a:t>(CALLING PROCEDURES)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4278"/>
            <a:ext cx="9905999" cy="3429443"/>
          </a:xfrm>
        </p:spPr>
        <p:txBody>
          <a:bodyPr>
            <a:normAutofit/>
          </a:bodyPr>
          <a:lstStyle/>
          <a:p>
            <a:r>
              <a:rPr lang="en-GB" dirty="0"/>
              <a:t>Standard CALL mechanism used</a:t>
            </a:r>
          </a:p>
          <a:p>
            <a:pPr lvl="1"/>
            <a:r>
              <a:rPr lang="en-GB" dirty="0"/>
              <a:t>“push” parameters onto stack before invoking CALL instruction</a:t>
            </a:r>
          </a:p>
          <a:p>
            <a:pPr lvl="1"/>
            <a:r>
              <a:rPr lang="en-GB" dirty="0"/>
              <a:t>“pop” stack by size of parameters</a:t>
            </a:r>
          </a:p>
          <a:p>
            <a:pPr lvl="1"/>
            <a:r>
              <a:rPr lang="en-GB" dirty="0"/>
              <a:t>N.B.  IMP77 pushes parameters onto stack left to right in procedure call</a:t>
            </a:r>
          </a:p>
          <a:p>
            <a:pPr lvl="2"/>
            <a:r>
              <a:rPr lang="en-GB" dirty="0"/>
              <a:t>First parameter is first on stack …</a:t>
            </a:r>
          </a:p>
          <a:p>
            <a:pPr lvl="1"/>
            <a:r>
              <a:rPr lang="en-GB" dirty="0"/>
              <a:t>C pushes parameters right to left</a:t>
            </a:r>
          </a:p>
          <a:p>
            <a:pPr lvl="2"/>
            <a:r>
              <a:rPr lang="en-GB" dirty="0"/>
              <a:t>Last parameter is first on stack!!!</a:t>
            </a:r>
          </a:p>
          <a:p>
            <a:pPr lvl="4"/>
            <a:endParaRPr lang="en-GB" dirty="0"/>
          </a:p>
          <a:p>
            <a:pPr lvl="2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6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ICODE and INTEL X86</a:t>
            </a:r>
            <a:br>
              <a:rPr lang="en-GB" dirty="0"/>
            </a:br>
            <a:r>
              <a:rPr lang="en-GB" dirty="0"/>
              <a:t>(IMP77 inside Window/Linux)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9273"/>
            <a:ext cx="9905999" cy="5170584"/>
          </a:xfrm>
        </p:spPr>
        <p:txBody>
          <a:bodyPr>
            <a:normAutofit/>
          </a:bodyPr>
          <a:lstStyle/>
          <a:p>
            <a:r>
              <a:rPr lang="en-GB" dirty="0"/>
              <a:t>IMP compiler assumes code is embedded inside a C based O/S environment</a:t>
            </a:r>
          </a:p>
          <a:p>
            <a:pPr lvl="1"/>
            <a:r>
              <a:rPr lang="en-GB" dirty="0"/>
              <a:t>Allows access to O/S environment</a:t>
            </a:r>
          </a:p>
          <a:p>
            <a:pPr lvl="1"/>
            <a:r>
              <a:rPr lang="en-GB" dirty="0"/>
              <a:t>E.g. access the program  arguments</a:t>
            </a:r>
          </a:p>
          <a:p>
            <a:pPr lvl="1"/>
            <a:r>
              <a:rPr lang="en-GB" dirty="0"/>
              <a:t>E.g. access the “shell” variables</a:t>
            </a:r>
          </a:p>
          <a:p>
            <a:r>
              <a:rPr lang="en-GB" dirty="0"/>
              <a:t>Caveats</a:t>
            </a:r>
          </a:p>
          <a:p>
            <a:pPr lvl="1"/>
            <a:r>
              <a:rPr lang="en-GB" dirty="0"/>
              <a:t>Beware C strings are null terminated and could be longer than 255 characters</a:t>
            </a:r>
          </a:p>
          <a:p>
            <a:pPr lvl="1"/>
            <a:r>
              <a:rPr lang="en-GB" dirty="0"/>
              <a:t>Accessing system provided routines use the C calling standard</a:t>
            </a:r>
          </a:p>
          <a:p>
            <a:pPr lvl="2"/>
            <a:r>
              <a:rPr lang="en-GB" dirty="0"/>
              <a:t>E.g. O/S provided routine parameters  in opposite order to IMP77 routine parameters</a:t>
            </a:r>
          </a:p>
          <a:p>
            <a:endParaRPr lang="en-GB" dirty="0"/>
          </a:p>
          <a:p>
            <a:r>
              <a:rPr lang="en-GB" dirty="0"/>
              <a:t>New IMP library routines already implemented to access O/S environment</a:t>
            </a:r>
          </a:p>
          <a:p>
            <a:pPr lvl="1"/>
            <a:r>
              <a:rPr lang="en-GB" dirty="0"/>
              <a:t>See new version of </a:t>
            </a:r>
            <a:r>
              <a:rPr lang="en-GB" dirty="0" err="1"/>
              <a:t>stdperm.imp</a:t>
            </a:r>
            <a:r>
              <a:rPr lang="en-GB" dirty="0"/>
              <a:t> (on </a:t>
            </a:r>
            <a:r>
              <a:rPr lang="en-GB" dirty="0" err="1"/>
              <a:t>github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9603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CBFC-8E41-4A5D-A0DE-1C6FEE1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04777"/>
          </a:xfrm>
        </p:spPr>
        <p:txBody>
          <a:bodyPr/>
          <a:lstStyle/>
          <a:p>
            <a:pPr algn="ctr"/>
            <a:r>
              <a:rPr lang="en-GB" dirty="0"/>
              <a:t>Get AND BUILD the COMPILER</a:t>
            </a:r>
          </a:p>
        </p:txBody>
      </p:sp>
    </p:spTree>
    <p:extLst>
      <p:ext uri="{BB962C8B-B14F-4D97-AF65-F5344CB8AC3E}">
        <p14:creationId xmlns:p14="http://schemas.microsoft.com/office/powerpoint/2010/main" val="2529855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CBFC-8E41-4A5D-A0DE-1C6FEE1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04777"/>
          </a:xfrm>
        </p:spPr>
        <p:txBody>
          <a:bodyPr/>
          <a:lstStyle/>
          <a:p>
            <a:pPr algn="ctr"/>
            <a:r>
              <a:rPr lang="en-GB" dirty="0"/>
              <a:t>ENHANCEMENTS</a:t>
            </a:r>
          </a:p>
        </p:txBody>
      </p:sp>
    </p:spTree>
    <p:extLst>
      <p:ext uri="{BB962C8B-B14F-4D97-AF65-F5344CB8AC3E}">
        <p14:creationId xmlns:p14="http://schemas.microsoft.com/office/powerpoint/2010/main" val="1455661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/>
          <a:lstStyle/>
          <a:p>
            <a:pPr algn="ctr"/>
            <a:r>
              <a:rPr lang="en-GB" dirty="0"/>
              <a:t>IMPLEMENTED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Modify PASS2 to be able to insert machine code embedded in IMP source</a:t>
            </a:r>
          </a:p>
          <a:p>
            <a:pPr lvl="1"/>
            <a:r>
              <a:rPr lang="en-GB" dirty="0"/>
              <a:t>PASS2 can recognise embedded machine code </a:t>
            </a:r>
            <a:r>
              <a:rPr lang="en-GB" dirty="0">
                <a:solidFill>
                  <a:srgbClr val="FF0000"/>
                </a:solidFill>
              </a:rPr>
              <a:t>– DONE</a:t>
            </a:r>
          </a:p>
          <a:p>
            <a:pPr lvl="2"/>
            <a:r>
              <a:rPr lang="en-GB" dirty="0">
                <a:solidFill>
                  <a:schemeClr val="tx1">
                    <a:lumMod val="95000"/>
                  </a:schemeClr>
                </a:solidFill>
              </a:rPr>
              <a:t>PASS1 already allowed embedded machine code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Work involved</a:t>
            </a:r>
          </a:p>
          <a:p>
            <a:pPr lvl="3"/>
            <a:r>
              <a:rPr lang="en-GB" dirty="0">
                <a:solidFill>
                  <a:srgbClr val="FF0000"/>
                </a:solidFill>
              </a:rPr>
              <a:t>Extensions to machine code assembler routine</a:t>
            </a:r>
          </a:p>
          <a:p>
            <a:pPr lvl="3"/>
            <a:r>
              <a:rPr lang="en-GB" dirty="0">
                <a:solidFill>
                  <a:srgbClr val="FF0000"/>
                </a:solidFill>
              </a:rPr>
              <a:t>Direct insertion of machine code into .</a:t>
            </a:r>
            <a:r>
              <a:rPr lang="en-GB" dirty="0" err="1">
                <a:solidFill>
                  <a:srgbClr val="FF0000"/>
                </a:solidFill>
              </a:rPr>
              <a:t>ibj</a:t>
            </a:r>
            <a:r>
              <a:rPr lang="en-GB" dirty="0">
                <a:solidFill>
                  <a:srgbClr val="FF0000"/>
                </a:solidFill>
              </a:rPr>
              <a:t> file stream</a:t>
            </a:r>
          </a:p>
          <a:p>
            <a:pPr lvl="2"/>
            <a:r>
              <a:rPr lang="en-GB" dirty="0"/>
              <a:t>Partially implemented in new PASS2 (available in </a:t>
            </a:r>
            <a:r>
              <a:rPr lang="en-GB" dirty="0" err="1"/>
              <a:t>Github</a:t>
            </a:r>
            <a:r>
              <a:rPr lang="en-GB" dirty="0"/>
              <a:t>). </a:t>
            </a:r>
          </a:p>
          <a:p>
            <a:r>
              <a:rPr lang="en-GB" dirty="0"/>
              <a:t>Implement true 16-bit integer type </a:t>
            </a:r>
            <a:r>
              <a:rPr lang="en-GB" dirty="0">
                <a:solidFill>
                  <a:srgbClr val="FF0000"/>
                </a:solidFill>
              </a:rPr>
              <a:t>– DONE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Work involved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upgrade to </a:t>
            </a:r>
            <a:r>
              <a:rPr lang="en-GB" dirty="0" err="1">
                <a:solidFill>
                  <a:srgbClr val="FF0000"/>
                </a:solidFill>
              </a:rPr>
              <a:t>iCode</a:t>
            </a:r>
            <a:r>
              <a:rPr lang="en-GB" dirty="0">
                <a:solidFill>
                  <a:srgbClr val="FF0000"/>
                </a:solidFill>
              </a:rPr>
              <a:t> interpreter routines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Extra Intel 386 instructions added</a:t>
            </a:r>
          </a:p>
          <a:p>
            <a:r>
              <a:rPr lang="en-GB" dirty="0"/>
              <a:t>Rewrite IMP runtime library from C to IMP77 </a:t>
            </a:r>
            <a:r>
              <a:rPr lang="en-GB" dirty="0">
                <a:solidFill>
                  <a:srgbClr val="FF0000"/>
                </a:solidFill>
              </a:rPr>
              <a:t>– DONE with one exception</a:t>
            </a:r>
          </a:p>
          <a:p>
            <a:pPr lvl="1"/>
            <a:r>
              <a:rPr lang="en-GB" dirty="0"/>
              <a:t>Add capability of Random Access files (read/write) </a:t>
            </a:r>
            <a:r>
              <a:rPr lang="en-GB" dirty="0">
                <a:solidFill>
                  <a:srgbClr val="FF0000"/>
                </a:solidFill>
              </a:rPr>
              <a:t>– DONE</a:t>
            </a:r>
          </a:p>
        </p:txBody>
      </p:sp>
    </p:spTree>
    <p:extLst>
      <p:ext uri="{BB962C8B-B14F-4D97-AF65-F5344CB8AC3E}">
        <p14:creationId xmlns:p14="http://schemas.microsoft.com/office/powerpoint/2010/main" val="2587652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CBFC-8E41-4A5D-A0DE-1C6FEE1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04777"/>
          </a:xfrm>
        </p:spPr>
        <p:txBody>
          <a:bodyPr/>
          <a:lstStyle/>
          <a:p>
            <a:pPr algn="ctr"/>
            <a:r>
              <a:rPr lang="en-GB" dirty="0"/>
              <a:t>EMBEDDING MACHINE CODE</a:t>
            </a:r>
          </a:p>
        </p:txBody>
      </p:sp>
    </p:spTree>
    <p:extLst>
      <p:ext uri="{BB962C8B-B14F-4D97-AF65-F5344CB8AC3E}">
        <p14:creationId xmlns:p14="http://schemas.microsoft.com/office/powerpoint/2010/main" val="2686821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/>
          <a:lstStyle/>
          <a:p>
            <a:pPr algn="ctr"/>
            <a:r>
              <a:rPr lang="en-GB" dirty="0"/>
              <a:t>EMBEDDING MACHINE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IMP77 has 2 mechanisms to embed machine code in IMP77 source</a:t>
            </a:r>
          </a:p>
          <a:p>
            <a:r>
              <a:rPr lang="en-GB" dirty="0"/>
              <a:t>Assembler notation</a:t>
            </a:r>
          </a:p>
          <a:p>
            <a:pPr lvl="1"/>
            <a:r>
              <a:rPr lang="en-GB" dirty="0"/>
              <a:t> *&lt;instruction&gt;_ &lt;parameters&gt;</a:t>
            </a:r>
          </a:p>
          <a:p>
            <a:pPr lvl="1"/>
            <a:r>
              <a:rPr lang="en-GB" dirty="0"/>
              <a:t>Examples</a:t>
            </a:r>
          </a:p>
          <a:p>
            <a:pPr lvl="2"/>
            <a:r>
              <a:rPr lang="en-GB" dirty="0"/>
              <a:t>*MOV _ %EAX,[%EBP+8]</a:t>
            </a:r>
          </a:p>
          <a:p>
            <a:pPr lvl="2"/>
            <a:r>
              <a:rPr lang="en-GB" dirty="0"/>
              <a:t>*ADD _ %EAX,#118</a:t>
            </a:r>
          </a:p>
          <a:p>
            <a:pPr lvl="2"/>
            <a:r>
              <a:rPr lang="en-GB" dirty="0"/>
              <a:t>*MOVSX_ %EAX,%AX</a:t>
            </a:r>
          </a:p>
          <a:p>
            <a:r>
              <a:rPr lang="en-GB" dirty="0"/>
              <a:t>Raw binary insertion</a:t>
            </a:r>
          </a:p>
          <a:p>
            <a:pPr lvl="1"/>
            <a:r>
              <a:rPr lang="en-GB" dirty="0"/>
              <a:t>*=&lt;byte integer&gt;</a:t>
            </a:r>
          </a:p>
          <a:p>
            <a:pPr lvl="1"/>
            <a:r>
              <a:rPr lang="en-GB" dirty="0"/>
              <a:t>Examples</a:t>
            </a:r>
          </a:p>
          <a:p>
            <a:pPr lvl="2"/>
            <a:r>
              <a:rPr lang="en-GB" dirty="0"/>
              <a:t>*=16_0f </a:t>
            </a:r>
          </a:p>
          <a:p>
            <a:pPr lvl="2"/>
            <a:r>
              <a:rPr lang="en-GB" dirty="0"/>
              <a:t>*=16_bf</a:t>
            </a:r>
          </a:p>
          <a:p>
            <a:pPr lvl="2"/>
            <a:r>
              <a:rPr lang="en-GB" dirty="0"/>
              <a:t>*=16_c0 </a:t>
            </a:r>
          </a:p>
        </p:txBody>
      </p:sp>
    </p:spTree>
    <p:extLst>
      <p:ext uri="{BB962C8B-B14F-4D97-AF65-F5344CB8AC3E}">
        <p14:creationId xmlns:p14="http://schemas.microsoft.com/office/powerpoint/2010/main" val="2532423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EMBEDDING MACHINE CODE</a:t>
            </a:r>
            <a:br>
              <a:rPr lang="en-GB" dirty="0"/>
            </a:br>
            <a:r>
              <a:rPr lang="en-GB" dirty="0"/>
              <a:t>(ASSEMBLER)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/>
          </a:bodyPr>
          <a:lstStyle/>
          <a:p>
            <a:r>
              <a:rPr lang="en-GB" dirty="0"/>
              <a:t>Assembler notation</a:t>
            </a:r>
          </a:p>
          <a:p>
            <a:pPr lvl="1"/>
            <a:r>
              <a:rPr lang="en-GB" dirty="0"/>
              <a:t>*&lt;instruction&gt;_ &lt;parameters&gt;</a:t>
            </a:r>
          </a:p>
          <a:p>
            <a:pPr lvl="1"/>
            <a:r>
              <a:rPr lang="en-GB" dirty="0"/>
              <a:t>Needs parser for assembler text</a:t>
            </a:r>
          </a:p>
          <a:p>
            <a:pPr lvl="1"/>
            <a:r>
              <a:rPr lang="en-GB" dirty="0"/>
              <a:t>Recognition of instruction and legal parameters</a:t>
            </a:r>
          </a:p>
          <a:p>
            <a:pPr lvl="1"/>
            <a:r>
              <a:rPr lang="en-GB" dirty="0"/>
              <a:t>Conversion from assembler text to actual binary instruction</a:t>
            </a:r>
          </a:p>
          <a:p>
            <a:pPr lvl="1"/>
            <a:r>
              <a:rPr lang="en-GB" dirty="0"/>
              <a:t>Recognition of registers, addressing mode, values</a:t>
            </a:r>
          </a:p>
          <a:p>
            <a:pPr lvl="1"/>
            <a:r>
              <a:rPr lang="en-GB" dirty="0"/>
              <a:t>What about assembler directives?</a:t>
            </a:r>
          </a:p>
          <a:p>
            <a:r>
              <a:rPr lang="en-GB" dirty="0"/>
              <a:t>Example</a:t>
            </a:r>
          </a:p>
          <a:p>
            <a:pPr lvl="1"/>
            <a:r>
              <a:rPr lang="en-GB" dirty="0"/>
              <a:t>*MOVSX_ %EAX,%AX</a:t>
            </a:r>
          </a:p>
          <a:p>
            <a:pPr lvl="1"/>
            <a:r>
              <a:rPr lang="en-GB" dirty="0"/>
              <a:t>Is MOVSX legal instruction?</a:t>
            </a:r>
          </a:p>
          <a:p>
            <a:pPr lvl="1"/>
            <a:r>
              <a:rPr lang="en-GB" dirty="0"/>
              <a:t>Is parameter sequence %EAX,%AX legal  for MOVSX?</a:t>
            </a:r>
          </a:p>
          <a:p>
            <a:pPr lvl="1"/>
            <a:r>
              <a:rPr lang="en-GB" dirty="0"/>
              <a:t>Are %EAX,%AX legal registers?</a:t>
            </a:r>
          </a:p>
        </p:txBody>
      </p:sp>
    </p:spTree>
    <p:extLst>
      <p:ext uri="{BB962C8B-B14F-4D97-AF65-F5344CB8AC3E}">
        <p14:creationId xmlns:p14="http://schemas.microsoft.com/office/powerpoint/2010/main" val="833196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EMBEDDING MACHINE CODE</a:t>
            </a:r>
            <a:br>
              <a:rPr lang="en-GB" dirty="0"/>
            </a:br>
            <a:r>
              <a:rPr lang="en-GB" dirty="0"/>
              <a:t>(RAW BINARY)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/>
          </a:bodyPr>
          <a:lstStyle/>
          <a:p>
            <a:r>
              <a:rPr lang="en-GB" dirty="0"/>
              <a:t>Raw binary insertion</a:t>
            </a:r>
          </a:p>
          <a:p>
            <a:pPr lvl="1"/>
            <a:r>
              <a:rPr lang="en-GB" dirty="0"/>
              <a:t>*=&lt;byte integer&gt;</a:t>
            </a:r>
          </a:p>
          <a:p>
            <a:pPr lvl="1"/>
            <a:r>
              <a:rPr lang="en-GB" dirty="0"/>
              <a:t>Is specified number in byte integer range 0..255 9or -128..127?</a:t>
            </a:r>
          </a:p>
          <a:p>
            <a:pPr lvl="1"/>
            <a:r>
              <a:rPr lang="en-GB" dirty="0"/>
              <a:t>Does the complete sequence form a valid instruction for the instruction set?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*=16_0f { MOVSX %EAX,%AX }</a:t>
            </a:r>
          </a:p>
          <a:p>
            <a:pPr lvl="1"/>
            <a:r>
              <a:rPr lang="en-GB" dirty="0"/>
              <a:t>*=16_bf</a:t>
            </a:r>
          </a:p>
          <a:p>
            <a:pPr lvl="1"/>
            <a:r>
              <a:rPr lang="en-GB" dirty="0"/>
              <a:t>*=16_c0 { the Mod/rm byte to sign extend 16-bit to 32-bit from %AX to %EAX }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This is a valid byte sequence for MOVSX %EAX,%AX</a:t>
            </a:r>
          </a:p>
          <a:p>
            <a:r>
              <a:rPr lang="en-GB" dirty="0"/>
              <a:t>Useful mechanism to add code if “assembler” is missing certain instructions</a:t>
            </a:r>
          </a:p>
        </p:txBody>
      </p:sp>
    </p:spTree>
    <p:extLst>
      <p:ext uri="{BB962C8B-B14F-4D97-AF65-F5344CB8AC3E}">
        <p14:creationId xmlns:p14="http://schemas.microsoft.com/office/powerpoint/2010/main" val="948642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CBFC-8E41-4A5D-A0DE-1C6FEE1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04777"/>
          </a:xfrm>
        </p:spPr>
        <p:txBody>
          <a:bodyPr/>
          <a:lstStyle/>
          <a:p>
            <a:pPr algn="ctr"/>
            <a:r>
              <a:rPr lang="en-GB" dirty="0"/>
              <a:t>IMPLEMENTING 16-bit INTEGERS</a:t>
            </a:r>
            <a:br>
              <a:rPr lang="en-GB" dirty="0"/>
            </a:br>
            <a:r>
              <a:rPr lang="en-GB" dirty="0"/>
              <a:t>(IN A 32-BIT ENVIRONMENT)</a:t>
            </a:r>
          </a:p>
        </p:txBody>
      </p:sp>
    </p:spTree>
    <p:extLst>
      <p:ext uri="{BB962C8B-B14F-4D97-AF65-F5344CB8AC3E}">
        <p14:creationId xmlns:p14="http://schemas.microsoft.com/office/powerpoint/2010/main" val="3540420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16-BIT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/>
          </a:bodyPr>
          <a:lstStyle/>
          <a:p>
            <a:r>
              <a:rPr lang="en-GB" dirty="0"/>
              <a:t>Imp77 allows concept of %short %integer which is a 16-bit integer</a:t>
            </a:r>
          </a:p>
          <a:p>
            <a:r>
              <a:rPr lang="en-GB" dirty="0"/>
              <a:t>Original Intel 386 IMP77 compiler “cheated”</a:t>
            </a:r>
          </a:p>
          <a:p>
            <a:pPr lvl="1"/>
            <a:r>
              <a:rPr lang="en-GB" dirty="0"/>
              <a:t>Implemented %short %integer as same size as %integer (32-bit signed value)</a:t>
            </a:r>
          </a:p>
          <a:p>
            <a:pPr lvl="1"/>
            <a:endParaRPr lang="en-GB" dirty="0"/>
          </a:p>
          <a:p>
            <a:r>
              <a:rPr lang="en-GB" dirty="0"/>
              <a:t>How to implement a %short %integer as a genuine 16-bit signed value?</a:t>
            </a:r>
          </a:p>
          <a:p>
            <a:pPr lvl="1"/>
            <a:r>
              <a:rPr lang="en-GB" dirty="0"/>
              <a:t>1) Alter IMP77 grammar to indicate %short %integer takes 2 bytes</a:t>
            </a:r>
          </a:p>
          <a:p>
            <a:pPr lvl="1"/>
            <a:r>
              <a:rPr lang="en-GB" dirty="0"/>
              <a:t>2) Ensure </a:t>
            </a:r>
            <a:r>
              <a:rPr lang="en-GB" dirty="0" err="1"/>
              <a:t>iCode</a:t>
            </a:r>
            <a:r>
              <a:rPr lang="en-GB" dirty="0"/>
              <a:t> DEF remembers size is 2 bytes</a:t>
            </a:r>
          </a:p>
          <a:p>
            <a:pPr lvl="1"/>
            <a:r>
              <a:rPr lang="en-GB" dirty="0"/>
              <a:t>3) Modify every arithmetic </a:t>
            </a:r>
            <a:r>
              <a:rPr lang="en-GB" dirty="0" err="1"/>
              <a:t>iCode</a:t>
            </a:r>
            <a:r>
              <a:rPr lang="en-GB" dirty="0"/>
              <a:t> instruction (i.e. ADD,SUB) to be aware of 16-bit values</a:t>
            </a:r>
          </a:p>
          <a:p>
            <a:pPr lvl="1"/>
            <a:r>
              <a:rPr lang="en-GB" dirty="0"/>
              <a:t>4) Modify ASSPAR, ASSVAL codes to be 16-bit aware.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There were problems for changes 3) and 4) !!!</a:t>
            </a:r>
          </a:p>
        </p:txBody>
      </p:sp>
    </p:spTree>
    <p:extLst>
      <p:ext uri="{BB962C8B-B14F-4D97-AF65-F5344CB8AC3E}">
        <p14:creationId xmlns:p14="http://schemas.microsoft.com/office/powerpoint/2010/main" val="965310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PROBLEMS with 16-BIT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Problem: What about arithmetic operations on 16-bit integers?</a:t>
            </a:r>
          </a:p>
          <a:p>
            <a:pPr lvl="1"/>
            <a:r>
              <a:rPr lang="en-GB" dirty="0"/>
              <a:t>Numeric overflow/underflow</a:t>
            </a:r>
          </a:p>
          <a:p>
            <a:pPr lvl="2"/>
            <a:r>
              <a:rPr lang="en-GB" dirty="0"/>
              <a:t>A problem for ADD, SUB </a:t>
            </a:r>
            <a:r>
              <a:rPr lang="en-GB" dirty="0" err="1"/>
              <a:t>iCODE</a:t>
            </a:r>
            <a:r>
              <a:rPr lang="en-GB" dirty="0"/>
              <a:t> instructions</a:t>
            </a:r>
          </a:p>
          <a:p>
            <a:pPr lvl="1"/>
            <a:r>
              <a:rPr lang="en-GB" dirty="0"/>
              <a:t>Assignment to/from 16-bit integers and 32-bit integers</a:t>
            </a:r>
          </a:p>
          <a:p>
            <a:pPr lvl="2"/>
            <a:r>
              <a:rPr lang="en-GB" dirty="0"/>
              <a:t>creates a problem for ASSVAL </a:t>
            </a:r>
            <a:r>
              <a:rPr lang="en-GB" dirty="0" err="1"/>
              <a:t>iCode</a:t>
            </a:r>
            <a:r>
              <a:rPr lang="en-GB" dirty="0"/>
              <a:t> instruction</a:t>
            </a:r>
          </a:p>
          <a:p>
            <a:pPr lvl="2"/>
            <a:endParaRPr lang="en-GB" dirty="0"/>
          </a:p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Store in a WORD location (= 16-bit)</a:t>
            </a:r>
          </a:p>
          <a:p>
            <a:pPr lvl="1"/>
            <a:r>
              <a:rPr lang="en-GB" dirty="0"/>
              <a:t>Sign extend 16-bit integer into a 32-bit integer using the Intel MOVSX instruction!</a:t>
            </a:r>
          </a:p>
          <a:p>
            <a:pPr lvl="1"/>
            <a:r>
              <a:rPr lang="en-GB" dirty="0"/>
              <a:t>Do all 16-bit integer arithmetic as 32-bit arithmetic in registers</a:t>
            </a:r>
          </a:p>
          <a:p>
            <a:pPr lvl="1"/>
            <a:r>
              <a:rPr lang="en-GB" dirty="0"/>
              <a:t>Check each 16-bit arithmetic operation for out-of-range results</a:t>
            </a:r>
          </a:p>
          <a:p>
            <a:pPr lvl="1"/>
            <a:r>
              <a:rPr lang="en-GB" dirty="0"/>
              <a:t>Check assignment into 16-bit variable is in 16-bit range.</a:t>
            </a:r>
          </a:p>
          <a:p>
            <a:pPr lvl="1"/>
            <a:r>
              <a:rPr lang="en-GB" dirty="0"/>
              <a:t>Signal an appropriate IMP77 event for error situations</a:t>
            </a:r>
          </a:p>
        </p:txBody>
      </p:sp>
    </p:spTree>
    <p:extLst>
      <p:ext uri="{BB962C8B-B14F-4D97-AF65-F5344CB8AC3E}">
        <p14:creationId xmlns:p14="http://schemas.microsoft.com/office/powerpoint/2010/main" val="3029633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9069"/>
            <a:ext cx="9905998" cy="86633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MORE PROBLEMS with 16-BIT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77859"/>
            <a:ext cx="9905999" cy="544445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Problem: What about passing 16-bit integers</a:t>
            </a:r>
          </a:p>
          <a:p>
            <a:pPr lvl="1"/>
            <a:r>
              <a:rPr lang="en-GB" dirty="0"/>
              <a:t>as parameters </a:t>
            </a:r>
          </a:p>
          <a:p>
            <a:pPr lvl="1"/>
            <a:r>
              <a:rPr lang="en-GB" dirty="0"/>
              <a:t>Being returned as a function result?</a:t>
            </a:r>
          </a:p>
          <a:p>
            <a:pPr lvl="1"/>
            <a:endParaRPr lang="en-GB" dirty="0"/>
          </a:p>
          <a:p>
            <a:r>
              <a:rPr lang="en-GB" dirty="0"/>
              <a:t>Constraints</a:t>
            </a:r>
          </a:p>
          <a:p>
            <a:pPr lvl="1"/>
            <a:r>
              <a:rPr lang="en-GB" dirty="0"/>
              <a:t>Parameters are passed on the stack for Intel  x86</a:t>
            </a:r>
          </a:p>
          <a:p>
            <a:pPr lvl="2"/>
            <a:r>
              <a:rPr lang="en-GB" dirty="0"/>
              <a:t>NB. Intel x86_64  uses the extra registers to pass parameters into a routine</a:t>
            </a:r>
          </a:p>
          <a:p>
            <a:pPr lvl="1"/>
            <a:r>
              <a:rPr lang="en-GB" dirty="0"/>
              <a:t>Function results  passed  back in the %EAX register</a:t>
            </a:r>
          </a:p>
          <a:p>
            <a:pPr lvl="1"/>
            <a:r>
              <a:rPr lang="en-GB" dirty="0"/>
              <a:t>Intel x86 instructions only allow</a:t>
            </a:r>
          </a:p>
          <a:p>
            <a:pPr lvl="2"/>
            <a:r>
              <a:rPr lang="en-GB" dirty="0"/>
              <a:t>Register, Register</a:t>
            </a:r>
          </a:p>
          <a:p>
            <a:pPr lvl="2"/>
            <a:r>
              <a:rPr lang="en-GB" dirty="0"/>
              <a:t>Register, Memory</a:t>
            </a:r>
          </a:p>
          <a:p>
            <a:pPr lvl="2"/>
            <a:r>
              <a:rPr lang="en-GB" dirty="0"/>
              <a:t>Memory, Memory NOT allowed</a:t>
            </a:r>
          </a:p>
          <a:p>
            <a:pPr lvl="1"/>
            <a:r>
              <a:rPr lang="en-GB" dirty="0"/>
              <a:t>BUT, the %ESP (Intel 386 stack pointer) must be aligned on a 4-byte boundary</a:t>
            </a:r>
          </a:p>
          <a:p>
            <a:pPr lvl="2"/>
            <a:r>
              <a:rPr lang="en-GB" dirty="0"/>
              <a:t>A 16-bit integer takes 2 bytes so there would be  stack alignment errors!!</a:t>
            </a:r>
          </a:p>
        </p:txBody>
      </p:sp>
    </p:spTree>
    <p:extLst>
      <p:ext uri="{BB962C8B-B14F-4D97-AF65-F5344CB8AC3E}">
        <p14:creationId xmlns:p14="http://schemas.microsoft.com/office/powerpoint/2010/main" val="356279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0143-E1BF-462E-B09D-A6DCBDB0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01" y="266181"/>
            <a:ext cx="9905998" cy="891500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GET the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8D09-464F-46EF-A068-D396121E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7681"/>
            <a:ext cx="9905999" cy="4974671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solidFill>
                  <a:srgbClr val="B8FA5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https://github.com/siliconsam/imp2022</a:t>
            </a:r>
            <a:endParaRPr lang="en-GB" dirty="0"/>
          </a:p>
          <a:p>
            <a:pPr lvl="1"/>
            <a:r>
              <a:rPr lang="en-GB" dirty="0"/>
              <a:t>README indicates prerequisites</a:t>
            </a:r>
          </a:p>
          <a:p>
            <a:pPr lvl="1"/>
            <a:r>
              <a:rPr lang="en-GB" dirty="0"/>
              <a:t>Documentation about </a:t>
            </a:r>
            <a:r>
              <a:rPr lang="en-GB" dirty="0" err="1"/>
              <a:t>iCode</a:t>
            </a:r>
            <a:r>
              <a:rPr lang="en-GB" dirty="0"/>
              <a:t>  and IBJ </a:t>
            </a:r>
            <a:r>
              <a:rPr lang="en-GB" dirty="0" err="1"/>
              <a:t>formatsi</a:t>
            </a:r>
            <a:r>
              <a:rPr lang="en-GB" dirty="0"/>
              <a:t> n the docs  folder </a:t>
            </a:r>
          </a:p>
          <a:p>
            <a:pPr lvl="1"/>
            <a:r>
              <a:rPr lang="en-GB" dirty="0"/>
              <a:t>Contains updated IMP77 compiler + source </a:t>
            </a:r>
            <a:endParaRPr lang="en-GB" dirty="0">
              <a:hlinkClick r:id="rId3"/>
            </a:endParaRPr>
          </a:p>
          <a:p>
            <a:r>
              <a:rPr lang="en-GB" dirty="0"/>
              <a:t>Assume you are using a Linux machine with </a:t>
            </a:r>
            <a:r>
              <a:rPr lang="en-GB" dirty="0" err="1"/>
              <a:t>gcc</a:t>
            </a:r>
            <a:r>
              <a:rPr lang="en-GB" dirty="0"/>
              <a:t> compiler present</a:t>
            </a:r>
          </a:p>
          <a:p>
            <a:r>
              <a:rPr lang="en-GB" dirty="0"/>
              <a:t>Update  Linux environment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 update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 upgrade</a:t>
            </a:r>
          </a:p>
          <a:p>
            <a:r>
              <a:rPr lang="en-GB" dirty="0"/>
              <a:t>Obtain required and useful utility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 install dos2unix</a:t>
            </a:r>
          </a:p>
          <a:p>
            <a:r>
              <a:rPr lang="en-GB" dirty="0"/>
              <a:t>Ensure you can compile/link 32-bit code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 install </a:t>
            </a:r>
            <a:r>
              <a:rPr lang="en-GB" dirty="0" err="1"/>
              <a:t>gcc-multilib</a:t>
            </a:r>
            <a:endParaRPr lang="en-GB" dirty="0"/>
          </a:p>
          <a:p>
            <a:r>
              <a:rPr lang="en-GB" dirty="0"/>
              <a:t>Obtain pascal compiler used to build useful utilities</a:t>
            </a:r>
          </a:p>
          <a:p>
            <a:pPr lvl="1"/>
            <a:r>
              <a:rPr lang="en-GB" dirty="0" err="1"/>
              <a:t>sudo</a:t>
            </a:r>
            <a:r>
              <a:rPr lang="en-GB" dirty="0"/>
              <a:t> apt install </a:t>
            </a:r>
            <a:r>
              <a:rPr lang="en-GB" dirty="0" err="1"/>
              <a:t>fpc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9110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SOLVING PROBLEMS with 16-BIT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785838"/>
            <a:ext cx="9905999" cy="3931471"/>
          </a:xfrm>
        </p:spPr>
        <p:txBody>
          <a:bodyPr>
            <a:normAutofit/>
          </a:bodyPr>
          <a:lstStyle/>
          <a:p>
            <a:r>
              <a:rPr lang="en-GB" dirty="0"/>
              <a:t>Solution:</a:t>
            </a:r>
          </a:p>
          <a:p>
            <a:pPr lvl="1"/>
            <a:r>
              <a:rPr lang="en-GB" dirty="0"/>
              <a:t>Pass 16-bit parameters as 32-bit values</a:t>
            </a:r>
          </a:p>
          <a:p>
            <a:pPr lvl="1"/>
            <a:r>
              <a:rPr lang="en-GB" dirty="0"/>
              <a:t>Use Intel 386 MOVSX instruction before stacking</a:t>
            </a:r>
          </a:p>
          <a:p>
            <a:pPr lvl="1"/>
            <a:r>
              <a:rPr lang="en-GB" dirty="0"/>
              <a:t>MOVSX sign extends a 16-bit integer into a 32-bit integer</a:t>
            </a:r>
          </a:p>
          <a:p>
            <a:pPr lvl="1"/>
            <a:r>
              <a:rPr lang="en-GB" dirty="0"/>
              <a:t>Truncate 32-bit values in %EAX register to be 16-bit integers</a:t>
            </a:r>
          </a:p>
          <a:p>
            <a:pPr lvl="2"/>
            <a:r>
              <a:rPr lang="en-GB" dirty="0"/>
              <a:t>E.g. take the %AX register value</a:t>
            </a:r>
          </a:p>
        </p:txBody>
      </p:sp>
    </p:spTree>
    <p:extLst>
      <p:ext uri="{BB962C8B-B14F-4D97-AF65-F5344CB8AC3E}">
        <p14:creationId xmlns:p14="http://schemas.microsoft.com/office/powerpoint/2010/main" val="2406327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2D2B-928C-4256-8DBF-CB1AF12E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POTENTIAL ENHANCEMENTs</a:t>
            </a:r>
          </a:p>
        </p:txBody>
      </p:sp>
    </p:spTree>
    <p:extLst>
      <p:ext uri="{BB962C8B-B14F-4D97-AF65-F5344CB8AC3E}">
        <p14:creationId xmlns:p14="http://schemas.microsoft.com/office/powerpoint/2010/main" val="1249781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8B5CB-6795-42BA-9820-2210B89E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8143"/>
            <a:ext cx="9905998" cy="866333"/>
          </a:xfrm>
        </p:spPr>
        <p:txBody>
          <a:bodyPr/>
          <a:lstStyle/>
          <a:p>
            <a:pPr algn="ctr"/>
            <a:r>
              <a:rPr lang="en-GB" dirty="0"/>
              <a:t>POSSIBLE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F91B-1FB7-4F57-B773-80FFC8B21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402"/>
            <a:ext cx="9905999" cy="544445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Write PASS3 PE/COFF generator in IMP77</a:t>
            </a:r>
          </a:p>
          <a:p>
            <a:pPr lvl="1"/>
            <a:r>
              <a:rPr lang="en-GB" dirty="0"/>
              <a:t>Try to eliminate embedded instruction selection</a:t>
            </a:r>
          </a:p>
          <a:p>
            <a:pPr lvl="1"/>
            <a:r>
              <a:rPr lang="en-GB" dirty="0"/>
              <a:t>Modify PASS2 to contain jump optimisation and be the only pass for instruction selection</a:t>
            </a:r>
          </a:p>
          <a:p>
            <a:r>
              <a:rPr lang="en-GB" dirty="0"/>
              <a:t>Write PASS3 ELF generator (for Intel 386 32-bit) in IMP77</a:t>
            </a:r>
          </a:p>
          <a:p>
            <a:r>
              <a:rPr lang="en-GB" dirty="0"/>
              <a:t>Upgrade Intel x86 32-bit compiler suite to generate 64-bit code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Needs 64-bit integer type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Needs 64-bit address data type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These new types likely to cause problems with historic IMP program source</a:t>
            </a:r>
            <a:endParaRPr lang="en-GB" dirty="0"/>
          </a:p>
          <a:p>
            <a:r>
              <a:rPr lang="en-GB" dirty="0"/>
              <a:t>Create new compiler suite for ARM instructions (native to Raspberry Pi)</a:t>
            </a:r>
          </a:p>
          <a:p>
            <a:pPr lvl="1"/>
            <a:r>
              <a:rPr lang="en-GB" dirty="0"/>
              <a:t>New version of PASS2 to generate ARM instructions</a:t>
            </a:r>
          </a:p>
          <a:p>
            <a:pPr lvl="1"/>
            <a:r>
              <a:rPr lang="en-GB" dirty="0"/>
              <a:t>Might need definitions of new 64-bit integer/address datatypes</a:t>
            </a:r>
          </a:p>
          <a:p>
            <a:pPr lvl="1"/>
            <a:r>
              <a:rPr lang="en-GB" dirty="0"/>
              <a:t>Modify PASS3 ELF generator for ARM</a:t>
            </a:r>
            <a:endParaRPr lang="en-GB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83423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2D2B-928C-4256-8DBF-CB1AF12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40633"/>
            <a:ext cx="9905998" cy="613609"/>
          </a:xfrm>
        </p:spPr>
        <p:txBody>
          <a:bodyPr/>
          <a:lstStyle/>
          <a:p>
            <a:pPr algn="ctr"/>
            <a:r>
              <a:rPr lang="en-GB" dirty="0"/>
              <a:t>DEMON-STRATION 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9F0B8-10FF-6CF8-ED91-3E01FF2F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770021"/>
            <a:ext cx="10202779" cy="5847347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hlinkClick r:id="rId2"/>
              </a:rPr>
              <a:t>https://github.com/siliconsam/imp2022</a:t>
            </a:r>
            <a:endParaRPr lang="en-GB" dirty="0"/>
          </a:p>
          <a:p>
            <a:pPr lvl="1"/>
            <a:r>
              <a:rPr lang="en-GB" dirty="0"/>
              <a:t>Documentation about </a:t>
            </a:r>
            <a:r>
              <a:rPr lang="en-GB" dirty="0" err="1"/>
              <a:t>iCode</a:t>
            </a:r>
            <a:r>
              <a:rPr lang="en-GB" dirty="0"/>
              <a:t>  and IBJ </a:t>
            </a:r>
            <a:r>
              <a:rPr lang="en-GB" dirty="0" err="1"/>
              <a:t>formatsi</a:t>
            </a:r>
            <a:r>
              <a:rPr lang="en-GB" dirty="0"/>
              <a:t> n the docs  folder </a:t>
            </a:r>
          </a:p>
          <a:p>
            <a:pPr lvl="1"/>
            <a:r>
              <a:rPr lang="en-GB" dirty="0"/>
              <a:t>Contains updated IMP77 compiler + source </a:t>
            </a:r>
            <a:endParaRPr lang="en-GB" dirty="0">
              <a:hlinkClick r:id="rId3"/>
            </a:endParaRPr>
          </a:p>
          <a:p>
            <a:r>
              <a:rPr lang="en-GB" dirty="0"/>
              <a:t>From GitHub</a:t>
            </a:r>
          </a:p>
          <a:p>
            <a:pPr lvl="1"/>
            <a:r>
              <a:rPr lang="en-GB" dirty="0"/>
              <a:t>Download the ZIP file of the code</a:t>
            </a:r>
          </a:p>
          <a:p>
            <a:pPr lvl="1"/>
            <a:r>
              <a:rPr lang="en-GB" dirty="0"/>
              <a:t>Unzip into a folder on a LINUX machine</a:t>
            </a:r>
          </a:p>
          <a:p>
            <a:pPr lvl="1"/>
            <a:r>
              <a:rPr lang="en-GB" dirty="0"/>
              <a:t>Check you have </a:t>
            </a:r>
          </a:p>
          <a:p>
            <a:pPr lvl="2"/>
            <a:r>
              <a:rPr lang="en-GB" dirty="0"/>
              <a:t> read, write, execute access to /</a:t>
            </a:r>
            <a:r>
              <a:rPr lang="en-GB" dirty="0" err="1"/>
              <a:t>usr</a:t>
            </a:r>
            <a:r>
              <a:rPr lang="en-GB" dirty="0"/>
              <a:t>/local folder tree</a:t>
            </a:r>
          </a:p>
          <a:p>
            <a:pPr lvl="2"/>
            <a:r>
              <a:rPr lang="en-GB" dirty="0"/>
              <a:t>Access to the </a:t>
            </a:r>
            <a:r>
              <a:rPr lang="en-GB" dirty="0" err="1"/>
              <a:t>gcc</a:t>
            </a:r>
            <a:r>
              <a:rPr lang="en-GB" dirty="0"/>
              <a:t> compiler</a:t>
            </a:r>
          </a:p>
          <a:p>
            <a:pPr lvl="1"/>
            <a:r>
              <a:rPr lang="en-GB" dirty="0"/>
              <a:t>cd into the pass3 folder</a:t>
            </a:r>
          </a:p>
          <a:p>
            <a:pPr lvl="2"/>
            <a:r>
              <a:rPr lang="en-GB" dirty="0"/>
              <a:t>make install</a:t>
            </a:r>
          </a:p>
          <a:p>
            <a:pPr lvl="1"/>
            <a:r>
              <a:rPr lang="en-GB" dirty="0"/>
              <a:t>cd into  the lib folder</a:t>
            </a:r>
          </a:p>
          <a:p>
            <a:pPr lvl="2"/>
            <a:r>
              <a:rPr lang="en-GB" dirty="0"/>
              <a:t>make bootstrap</a:t>
            </a:r>
          </a:p>
          <a:p>
            <a:pPr lvl="1"/>
            <a:r>
              <a:rPr lang="en-GB" dirty="0"/>
              <a:t>cd into the compiler folder</a:t>
            </a:r>
          </a:p>
          <a:p>
            <a:pPr lvl="2"/>
            <a:r>
              <a:rPr lang="en-GB" dirty="0"/>
              <a:t>make bootstrap</a:t>
            </a:r>
          </a:p>
          <a:p>
            <a:r>
              <a:rPr lang="en-GB" dirty="0"/>
              <a:t>You should now have a working IMP compiler for Linux</a:t>
            </a:r>
          </a:p>
          <a:p>
            <a:r>
              <a:rPr lang="en-GB" dirty="0"/>
              <a:t>You might want to install Free Pascal to build some useful utility programs</a:t>
            </a:r>
          </a:p>
        </p:txBody>
      </p:sp>
    </p:spTree>
    <p:extLst>
      <p:ext uri="{BB962C8B-B14F-4D97-AF65-F5344CB8AC3E}">
        <p14:creationId xmlns:p14="http://schemas.microsoft.com/office/powerpoint/2010/main" val="3780461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2D2B-928C-4256-8DBF-CB1AF12E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86" y="2916721"/>
            <a:ext cx="9905998" cy="613609"/>
          </a:xfrm>
        </p:spPr>
        <p:txBody>
          <a:bodyPr/>
          <a:lstStyle/>
          <a:p>
            <a:pPr algn="ctr"/>
            <a:r>
              <a:rPr lang="en-GB" dirty="0"/>
              <a:t>DEMON-STRATION</a:t>
            </a:r>
          </a:p>
        </p:txBody>
      </p:sp>
    </p:spTree>
    <p:extLst>
      <p:ext uri="{BB962C8B-B14F-4D97-AF65-F5344CB8AC3E}">
        <p14:creationId xmlns:p14="http://schemas.microsoft.com/office/powerpoint/2010/main" val="1304259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0143-E1BF-462E-B09D-A6DCBDB0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01" y="266181"/>
            <a:ext cx="9905998" cy="891500"/>
          </a:xfrm>
        </p:spPr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8D09-464F-46EF-A068-D396121E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7681"/>
            <a:ext cx="9905999" cy="497467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Useful URLs</a:t>
            </a:r>
          </a:p>
          <a:p>
            <a:pPr lvl="1"/>
            <a:r>
              <a:rPr lang="en-GB" dirty="0">
                <a:hlinkClick r:id="rId2"/>
              </a:rPr>
              <a:t>http://history.dcs.ed.ac.uk/archive/languages/</a:t>
            </a:r>
            <a:endParaRPr lang="en-GB" dirty="0"/>
          </a:p>
          <a:p>
            <a:pPr lvl="2"/>
            <a:r>
              <a:rPr lang="en-GB" dirty="0"/>
              <a:t>Useful IMP program source</a:t>
            </a:r>
          </a:p>
          <a:p>
            <a:pPr lvl="1"/>
            <a:r>
              <a:rPr lang="en-GB" dirty="0">
                <a:hlinkClick r:id="rId3"/>
              </a:rPr>
              <a:t>http://history.dcs.ed.ac.uk/archive/staging-area/EDINBURGH_REUNION/imp77-vax/</a:t>
            </a:r>
            <a:endParaRPr lang="en-GB" dirty="0"/>
          </a:p>
          <a:p>
            <a:pPr lvl="2"/>
            <a:r>
              <a:rPr lang="en-GB" dirty="0"/>
              <a:t>Imp source of an IMP77 compiler for the VAX (under VAX/VMS)</a:t>
            </a:r>
          </a:p>
          <a:p>
            <a:pPr lvl="1"/>
            <a:r>
              <a:rPr lang="en-GB" dirty="0">
                <a:hlinkClick r:id="rId4"/>
              </a:rPr>
              <a:t>https://github.com/siliconsam/imp77</a:t>
            </a:r>
            <a:endParaRPr lang="en-GB" dirty="0"/>
          </a:p>
          <a:p>
            <a:pPr lvl="2"/>
            <a:r>
              <a:rPr lang="en-GB" dirty="0"/>
              <a:t>Contains original “working” compiler + source (from Edinburgh Uni website) </a:t>
            </a:r>
          </a:p>
          <a:p>
            <a:pPr lvl="2"/>
            <a:r>
              <a:rPr lang="en-GB" dirty="0"/>
              <a:t>Useful documentation about IMP language and compiler implementation</a:t>
            </a:r>
          </a:p>
          <a:p>
            <a:pPr lvl="1"/>
            <a:r>
              <a:rPr lang="en-GB" dirty="0">
                <a:hlinkClick r:id="rId5"/>
              </a:rPr>
              <a:t>https://github.com/siliconsam/imp2022</a:t>
            </a:r>
            <a:endParaRPr lang="en-GB" dirty="0"/>
          </a:p>
          <a:p>
            <a:pPr lvl="2"/>
            <a:r>
              <a:rPr lang="en-GB" dirty="0"/>
              <a:t>Documentation about </a:t>
            </a:r>
            <a:r>
              <a:rPr lang="en-GB" dirty="0" err="1"/>
              <a:t>iCode</a:t>
            </a:r>
            <a:r>
              <a:rPr lang="en-GB" dirty="0"/>
              <a:t> in the docs  folder </a:t>
            </a:r>
          </a:p>
          <a:p>
            <a:pPr lvl="3"/>
            <a:r>
              <a:rPr lang="en-GB" dirty="0"/>
              <a:t>iCode2v0.pdf</a:t>
            </a:r>
          </a:p>
          <a:p>
            <a:pPr lvl="3"/>
            <a:r>
              <a:rPr lang="en-GB" dirty="0"/>
              <a:t>IBJ Format 2v0.pdf</a:t>
            </a:r>
          </a:p>
          <a:p>
            <a:pPr lvl="2"/>
            <a:r>
              <a:rPr lang="en-GB" dirty="0"/>
              <a:t>Contains updated IMP77 compiler + source </a:t>
            </a:r>
            <a:endParaRPr lang="en-GB" dirty="0">
              <a:hlinkClick r:id="rId6"/>
            </a:endParaRPr>
          </a:p>
          <a:p>
            <a:pPr lvl="1"/>
            <a:r>
              <a:rPr lang="en-GB" dirty="0">
                <a:hlinkClick r:id="rId6"/>
              </a:rPr>
              <a:t>https://www.felixcloutier.com/x86/</a:t>
            </a:r>
            <a:endParaRPr lang="en-GB" dirty="0"/>
          </a:p>
          <a:p>
            <a:pPr lvl="2"/>
            <a:r>
              <a:rPr lang="en-GB" dirty="0"/>
              <a:t>Lists most x86 instructions with assembler and binary format</a:t>
            </a:r>
          </a:p>
          <a:p>
            <a:r>
              <a:rPr lang="en-GB" dirty="0"/>
              <a:t>Interesting URL</a:t>
            </a:r>
          </a:p>
          <a:p>
            <a:pPr lvl="1"/>
            <a:r>
              <a:rPr lang="en-GB" dirty="0">
                <a:hlinkClick r:id="rId7"/>
              </a:rPr>
              <a:t>https://www.cs.otago.ac.nz/staffpriv/ok/anti-imp.htm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2685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0143-E1BF-462E-B09D-A6DCBDB0D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301" y="266181"/>
            <a:ext cx="9905998" cy="891500"/>
          </a:xfrm>
        </p:spPr>
        <p:txBody>
          <a:bodyPr/>
          <a:lstStyle/>
          <a:p>
            <a:pPr algn="ctr"/>
            <a:r>
              <a:rPr lang="en-GB" dirty="0"/>
              <a:t>GET the IMP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8D09-464F-46EF-A068-D396121EC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57681"/>
            <a:ext cx="9905999" cy="497467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From GitHub </a:t>
            </a:r>
            <a:r>
              <a:rPr lang="en-GB" dirty="0">
                <a:hlinkClick r:id="rId2"/>
              </a:rPr>
              <a:t>https://github.com/siliconsam/imp2022</a:t>
            </a:r>
            <a:endParaRPr lang="en-GB" dirty="0"/>
          </a:p>
          <a:p>
            <a:pPr lvl="1"/>
            <a:r>
              <a:rPr lang="en-GB" dirty="0"/>
              <a:t>Download the ZIP file of the code</a:t>
            </a:r>
          </a:p>
          <a:p>
            <a:pPr lvl="1"/>
            <a:r>
              <a:rPr lang="en-GB" dirty="0"/>
              <a:t>Unzip into a folder on a LINUX machine</a:t>
            </a:r>
          </a:p>
          <a:p>
            <a:pPr lvl="1"/>
            <a:r>
              <a:rPr lang="en-GB" dirty="0"/>
              <a:t>Check you have </a:t>
            </a:r>
          </a:p>
          <a:p>
            <a:pPr lvl="2"/>
            <a:r>
              <a:rPr lang="en-GB" dirty="0"/>
              <a:t> read, write, execute access to /</a:t>
            </a:r>
            <a:r>
              <a:rPr lang="en-GB" dirty="0" err="1"/>
              <a:t>usr</a:t>
            </a:r>
            <a:r>
              <a:rPr lang="en-GB" dirty="0"/>
              <a:t>/local folder tree</a:t>
            </a:r>
          </a:p>
          <a:p>
            <a:pPr lvl="2"/>
            <a:r>
              <a:rPr lang="en-GB" dirty="0"/>
              <a:t>Access to the </a:t>
            </a:r>
            <a:r>
              <a:rPr lang="en-GB" dirty="0" err="1"/>
              <a:t>gcc</a:t>
            </a:r>
            <a:r>
              <a:rPr lang="en-GB" dirty="0"/>
              <a:t> compiler</a:t>
            </a:r>
          </a:p>
          <a:p>
            <a:pPr lvl="1"/>
            <a:r>
              <a:rPr lang="en-GB" dirty="0"/>
              <a:t>cd into the pass3 folder</a:t>
            </a:r>
          </a:p>
          <a:p>
            <a:pPr lvl="2"/>
            <a:r>
              <a:rPr lang="en-GB" dirty="0"/>
              <a:t>make install</a:t>
            </a:r>
          </a:p>
          <a:p>
            <a:pPr lvl="1"/>
            <a:r>
              <a:rPr lang="en-GB" dirty="0"/>
              <a:t>cd into  the lib folder</a:t>
            </a:r>
          </a:p>
          <a:p>
            <a:pPr lvl="2"/>
            <a:r>
              <a:rPr lang="en-GB" dirty="0"/>
              <a:t>make bootstrap</a:t>
            </a:r>
          </a:p>
          <a:p>
            <a:pPr lvl="1"/>
            <a:r>
              <a:rPr lang="en-GB" dirty="0"/>
              <a:t>cd into the compiler folder</a:t>
            </a:r>
          </a:p>
          <a:p>
            <a:pPr lvl="2"/>
            <a:r>
              <a:rPr lang="en-GB" dirty="0"/>
              <a:t>make bootstrap</a:t>
            </a:r>
          </a:p>
          <a:p>
            <a:r>
              <a:rPr lang="en-GB" dirty="0"/>
              <a:t>You should now have a working IMP compiler for Linux</a:t>
            </a:r>
          </a:p>
          <a:p>
            <a:r>
              <a:rPr lang="en-GB" dirty="0"/>
              <a:t>You might want to install some useful utility programs (written in </a:t>
            </a:r>
            <a:r>
              <a:rPr lang="en-GB" dirty="0" err="1"/>
              <a:t>FreePascal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1856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DCBFC-8E41-4A5D-A0DE-1C6FEE18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404777"/>
          </a:xfrm>
        </p:spPr>
        <p:txBody>
          <a:bodyPr/>
          <a:lstStyle/>
          <a:p>
            <a:pPr algn="ctr"/>
            <a:r>
              <a:rPr lang="en-GB" dirty="0"/>
              <a:t>COMPILER FRAMEWORK</a:t>
            </a:r>
          </a:p>
        </p:txBody>
      </p:sp>
    </p:spTree>
    <p:extLst>
      <p:ext uri="{BB962C8B-B14F-4D97-AF65-F5344CB8AC3E}">
        <p14:creationId xmlns:p14="http://schemas.microsoft.com/office/powerpoint/2010/main" val="2892514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C64C-B047-47CD-BF50-1276921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5564"/>
            <a:ext cx="9905998" cy="106218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Compiler COMPONENTS</a:t>
            </a:r>
            <a:br>
              <a:rPr lang="en-GB" dirty="0"/>
            </a:br>
            <a:r>
              <a:rPr lang="en-GB" dirty="0"/>
              <a:t>(GRAMMAR AND SYNTAX ANALYSYS)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F863-551F-4B8D-B935-C0A55D34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85" y="1284152"/>
            <a:ext cx="10251399" cy="5381343"/>
          </a:xfrm>
        </p:spPr>
        <p:txBody>
          <a:bodyPr>
            <a:normAutofit/>
          </a:bodyPr>
          <a:lstStyle/>
          <a:p>
            <a:r>
              <a:rPr lang="en-GB" dirty="0"/>
              <a:t>Compiler suite consists of 3 phases/passes (but 4 programs!)</a:t>
            </a:r>
          </a:p>
          <a:p>
            <a:pPr lvl="1"/>
            <a:r>
              <a:rPr lang="en-GB" dirty="0"/>
              <a:t>Each pass implemented as  a separate program</a:t>
            </a:r>
          </a:p>
          <a:p>
            <a:pPr lvl="1"/>
            <a:r>
              <a:rPr lang="en-GB" dirty="0"/>
              <a:t>Additional program to generate lex/parse tables from IMP77 grammar</a:t>
            </a:r>
          </a:p>
          <a:p>
            <a:r>
              <a:rPr lang="en-GB" dirty="0" err="1"/>
              <a:t>Takeon</a:t>
            </a:r>
            <a:r>
              <a:rPr lang="en-GB" dirty="0"/>
              <a:t> is the </a:t>
            </a:r>
            <a:r>
              <a:rPr lang="en-GB" dirty="0" err="1"/>
              <a:t>lexer</a:t>
            </a:r>
            <a:r>
              <a:rPr lang="en-GB" dirty="0"/>
              <a:t>/parser generator program</a:t>
            </a:r>
          </a:p>
          <a:p>
            <a:pPr lvl="1"/>
            <a:r>
              <a:rPr lang="en-GB" dirty="0"/>
              <a:t>Input = the IMP77 grammar</a:t>
            </a:r>
          </a:p>
          <a:p>
            <a:pPr lvl="1"/>
            <a:r>
              <a:rPr lang="en-GB" dirty="0"/>
              <a:t>Output =  the lex/parse tables used by pass1 of the IMP77 compiler suite</a:t>
            </a:r>
          </a:p>
          <a:p>
            <a:r>
              <a:rPr lang="en-GB" dirty="0"/>
              <a:t>Phase 1: pass1 – analyses IMP77 source (.imp)</a:t>
            </a:r>
          </a:p>
          <a:p>
            <a:pPr lvl="1"/>
            <a:r>
              <a:rPr lang="en-GB" dirty="0"/>
              <a:t>Uses lex/parse tables generated by </a:t>
            </a:r>
            <a:r>
              <a:rPr lang="en-GB" dirty="0" err="1"/>
              <a:t>takeon</a:t>
            </a:r>
            <a:endParaRPr lang="en-GB" dirty="0"/>
          </a:p>
          <a:p>
            <a:pPr lvl="1"/>
            <a:r>
              <a:rPr lang="en-GB" dirty="0"/>
              <a:t>Reads external permanent IMP77 definitions (routines/variable/constants) in </a:t>
            </a:r>
            <a:r>
              <a:rPr lang="en-GB" dirty="0" err="1"/>
              <a:t>stdperm.imp</a:t>
            </a:r>
            <a:endParaRPr lang="en-GB" dirty="0"/>
          </a:p>
          <a:p>
            <a:pPr lvl="1"/>
            <a:r>
              <a:rPr lang="en-GB" dirty="0"/>
              <a:t>Reads IMP77 source file</a:t>
            </a:r>
          </a:p>
          <a:p>
            <a:pPr lvl="1"/>
            <a:r>
              <a:rPr lang="en-GB" dirty="0"/>
              <a:t>Generates </a:t>
            </a:r>
            <a:r>
              <a:rPr lang="en-GB" dirty="0" err="1"/>
              <a:t>iCODE</a:t>
            </a:r>
            <a:r>
              <a:rPr lang="en-GB" dirty="0"/>
              <a:t> intermediate code (.</a:t>
            </a:r>
            <a:r>
              <a:rPr lang="en-GB" dirty="0" err="1"/>
              <a:t>icd</a:t>
            </a:r>
            <a:r>
              <a:rPr lang="en-GB" dirty="0"/>
              <a:t>) + listing file</a:t>
            </a:r>
          </a:p>
        </p:txBody>
      </p:sp>
    </p:spTree>
    <p:extLst>
      <p:ext uri="{BB962C8B-B14F-4D97-AF65-F5344CB8AC3E}">
        <p14:creationId xmlns:p14="http://schemas.microsoft.com/office/powerpoint/2010/main" val="3620464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C64C-B047-47CD-BF50-1276921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5564"/>
            <a:ext cx="9905998" cy="106218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Compiler COMPONENTS</a:t>
            </a:r>
            <a:br>
              <a:rPr lang="en-GB" dirty="0"/>
            </a:br>
            <a:r>
              <a:rPr lang="en-GB" dirty="0"/>
              <a:t>(CODE GENERATION + OBJECT FILE 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F863-551F-4B8D-B935-C0A55D34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9253" y="1357745"/>
            <a:ext cx="9709483" cy="490448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Phase 2: pass2</a:t>
            </a:r>
          </a:p>
          <a:p>
            <a:pPr lvl="1"/>
            <a:r>
              <a:rPr lang="en-GB" dirty="0"/>
              <a:t>reads the </a:t>
            </a:r>
            <a:r>
              <a:rPr lang="en-GB" dirty="0" err="1"/>
              <a:t>iCode</a:t>
            </a:r>
            <a:r>
              <a:rPr lang="en-GB" dirty="0"/>
              <a:t> data (.</a:t>
            </a:r>
            <a:r>
              <a:rPr lang="en-GB" dirty="0" err="1"/>
              <a:t>icd</a:t>
            </a:r>
            <a:r>
              <a:rPr lang="en-GB" dirty="0"/>
              <a:t> file) from pass1</a:t>
            </a:r>
          </a:p>
          <a:p>
            <a:pPr lvl="1"/>
            <a:r>
              <a:rPr lang="en-GB" dirty="0"/>
              <a:t>uses </a:t>
            </a:r>
            <a:r>
              <a:rPr lang="en-GB" dirty="0" err="1"/>
              <a:t>iCode</a:t>
            </a:r>
            <a:r>
              <a:rPr lang="en-GB" dirty="0"/>
              <a:t>  to generate machine code</a:t>
            </a:r>
          </a:p>
          <a:p>
            <a:pPr lvl="1"/>
            <a:r>
              <a:rPr lang="en-GB" dirty="0"/>
              <a:t>creates  (.</a:t>
            </a:r>
            <a:r>
              <a:rPr lang="en-GB" dirty="0" err="1"/>
              <a:t>ibj</a:t>
            </a:r>
            <a:r>
              <a:rPr lang="en-GB" dirty="0"/>
              <a:t> file) with machine code + symbol data </a:t>
            </a:r>
          </a:p>
          <a:p>
            <a:pPr lvl="1"/>
            <a:r>
              <a:rPr lang="en-GB" dirty="0"/>
              <a:t>CAVEAT (only Intel 386 32-bit code at present)</a:t>
            </a:r>
          </a:p>
          <a:p>
            <a:endParaRPr lang="en-GB" dirty="0"/>
          </a:p>
          <a:p>
            <a:r>
              <a:rPr lang="en-GB" dirty="0"/>
              <a:t>Phase 3: (pass3coff , pass3elf) </a:t>
            </a:r>
          </a:p>
          <a:p>
            <a:pPr lvl="1"/>
            <a:r>
              <a:rPr lang="en-GB" dirty="0"/>
              <a:t>reads  .IBJ file containing machine code + symbol data file</a:t>
            </a:r>
          </a:p>
          <a:p>
            <a:pPr lvl="1"/>
            <a:r>
              <a:rPr lang="en-GB" dirty="0"/>
              <a:t>creates an object code file (.</a:t>
            </a:r>
            <a:r>
              <a:rPr lang="en-GB" dirty="0" err="1"/>
              <a:t>obj</a:t>
            </a:r>
            <a:r>
              <a:rPr lang="en-GB" dirty="0"/>
              <a:t> or .o)</a:t>
            </a:r>
          </a:p>
          <a:p>
            <a:pPr lvl="1"/>
            <a:r>
              <a:rPr lang="en-GB" dirty="0"/>
              <a:t>pass3coff generates object file in Windows COFF format (32-bit only)</a:t>
            </a:r>
          </a:p>
          <a:p>
            <a:pPr lvl="1"/>
            <a:r>
              <a:rPr lang="en-GB" dirty="0"/>
              <a:t>pass3elf generates object file in Linux  ELF format (32-bit only)</a:t>
            </a:r>
          </a:p>
        </p:txBody>
      </p:sp>
    </p:spTree>
    <p:extLst>
      <p:ext uri="{BB962C8B-B14F-4D97-AF65-F5344CB8AC3E}">
        <p14:creationId xmlns:p14="http://schemas.microsoft.com/office/powerpoint/2010/main" val="279870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DC64C-B047-47CD-BF50-12769215E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0909"/>
            <a:ext cx="9905998" cy="1330036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Compiler COMPONENTS</a:t>
            </a:r>
            <a:br>
              <a:rPr lang="en-GB" dirty="0"/>
            </a:br>
            <a:r>
              <a:rPr lang="en-GB" dirty="0"/>
              <a:t>(Library and Linking)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6F863-551F-4B8D-B935-C0A55D341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686" y="1545753"/>
            <a:ext cx="7942430" cy="4707508"/>
          </a:xfrm>
        </p:spPr>
        <p:txBody>
          <a:bodyPr>
            <a:normAutofit/>
          </a:bodyPr>
          <a:lstStyle/>
          <a:p>
            <a:r>
              <a:rPr lang="en-GB" dirty="0"/>
              <a:t>Program compilation references library code</a:t>
            </a:r>
          </a:p>
          <a:p>
            <a:pPr lvl="1"/>
            <a:r>
              <a:rPr lang="en-GB" dirty="0"/>
              <a:t>Almost all library code written in IMP77</a:t>
            </a:r>
          </a:p>
          <a:p>
            <a:pPr lvl="2"/>
            <a:r>
              <a:rPr lang="en-GB" dirty="0"/>
              <a:t>(some embedded Intel 386 assembler code  used)</a:t>
            </a:r>
          </a:p>
          <a:p>
            <a:pPr lvl="1"/>
            <a:r>
              <a:rPr lang="en-GB" dirty="0"/>
              <a:t>Interface to C file I/O held in single C source file </a:t>
            </a:r>
          </a:p>
          <a:p>
            <a:pPr lvl="2"/>
            <a:r>
              <a:rPr lang="en-GB" dirty="0"/>
              <a:t>(only non-IMP77 source) </a:t>
            </a:r>
          </a:p>
          <a:p>
            <a:pPr lvl="2"/>
            <a:r>
              <a:rPr lang="en-GB" dirty="0"/>
              <a:t>(common to Windows/Linux)</a:t>
            </a:r>
          </a:p>
          <a:p>
            <a:endParaRPr lang="en-GB" dirty="0"/>
          </a:p>
          <a:p>
            <a:r>
              <a:rPr lang="en-GB" dirty="0"/>
              <a:t>Program object files must be linked by appropriate linker</a:t>
            </a:r>
          </a:p>
          <a:p>
            <a:pPr lvl="1"/>
            <a:r>
              <a:rPr lang="en-GB" dirty="0"/>
              <a:t>Window linker in Visual Studio (needs COFF format object files)</a:t>
            </a:r>
          </a:p>
          <a:p>
            <a:pPr lvl="1"/>
            <a:r>
              <a:rPr lang="en-GB" dirty="0"/>
              <a:t>Linux linker from GCC collection (needs ELF format object files)</a:t>
            </a:r>
          </a:p>
        </p:txBody>
      </p:sp>
    </p:spTree>
    <p:extLst>
      <p:ext uri="{BB962C8B-B14F-4D97-AF65-F5344CB8AC3E}">
        <p14:creationId xmlns:p14="http://schemas.microsoft.com/office/powerpoint/2010/main" val="21594053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4973</TotalTime>
  <Words>3304</Words>
  <Application>Microsoft Office PowerPoint</Application>
  <PresentationFormat>Widescreen</PresentationFormat>
  <Paragraphs>462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Tw Cen MT</vt:lpstr>
      <vt:lpstr>Circuit</vt:lpstr>
      <vt:lpstr>IMP77 Internals</vt:lpstr>
      <vt:lpstr>OVERVIEW</vt:lpstr>
      <vt:lpstr>Get AND BUILD the COMPILER</vt:lpstr>
      <vt:lpstr>GET the Prerequisites</vt:lpstr>
      <vt:lpstr>GET the IMP COMPILER</vt:lpstr>
      <vt:lpstr>COMPILER FRAMEWORK</vt:lpstr>
      <vt:lpstr>Compiler COMPONENTS (GRAMMAR AND SYNTAX ANALYSYS)</vt:lpstr>
      <vt:lpstr>Compiler COMPONENTS (CODE GENERATION + OBJECT FILE CREATION)</vt:lpstr>
      <vt:lpstr>Compiler COMPONENTS (Library and Linking)</vt:lpstr>
      <vt:lpstr>TAKEON Program</vt:lpstr>
      <vt:lpstr>PASS 1 (syntax Analysis)</vt:lpstr>
      <vt:lpstr>INVOKING PASS 1 (Syntax analysis)</vt:lpstr>
      <vt:lpstr>PASS 2 (code generation)</vt:lpstr>
      <vt:lpstr>INVOKING PASS 2 (CODE GENERATION)</vt:lpstr>
      <vt:lpstr>PASS3 (OBJECT FILE GENERATION)</vt:lpstr>
      <vt:lpstr>INVOKING PASS3 (OBJECT FILE GENERATION)</vt:lpstr>
      <vt:lpstr>NEW IMP77 UTILITY TOOLS</vt:lpstr>
      <vt:lpstr>Interpreting iCode (CODE GENERATION)</vt:lpstr>
      <vt:lpstr>ICODE INSTRUCTIONS DOCUMENTATION</vt:lpstr>
      <vt:lpstr>ICODE INTERPRETATION USEs STACKS</vt:lpstr>
      <vt:lpstr>ICODE INSTRUCTIONS USING SYMBOL STACK</vt:lpstr>
      <vt:lpstr>ICODE INSTRUCTIONS USES VARIABLE Stack</vt:lpstr>
      <vt:lpstr>ICODE INSTRUCTIONS (USES Operation Stack)</vt:lpstr>
      <vt:lpstr>ICODE INSTRUCTIONS FOR CODE Flow Sequencing</vt:lpstr>
      <vt:lpstr>EXAMPLE ICODE SEQUENCES</vt:lpstr>
      <vt:lpstr>Showing ICODE and GENERATED MACHINE CODE</vt:lpstr>
      <vt:lpstr>INTEL X86 AND iCODE (Declaring NESTED PROCEDURES)</vt:lpstr>
      <vt:lpstr>INTEL X86 AND iCODE (CALLING PROCEDURES)</vt:lpstr>
      <vt:lpstr>ICODE and INTEL X86 (IMP77 inside Window/Linux)</vt:lpstr>
      <vt:lpstr>ENHANCEMENTS</vt:lpstr>
      <vt:lpstr>IMPLEMENTED ENHANCEMENTS</vt:lpstr>
      <vt:lpstr>EMBEDDING MACHINE CODE</vt:lpstr>
      <vt:lpstr>EMBEDDING MACHINE CODE</vt:lpstr>
      <vt:lpstr>EMBEDDING MACHINE CODE (ASSEMBLER)</vt:lpstr>
      <vt:lpstr>EMBEDDING MACHINE CODE (RAW BINARY)</vt:lpstr>
      <vt:lpstr>IMPLEMENTING 16-bit INTEGERS (IN A 32-BIT ENVIRONMENT)</vt:lpstr>
      <vt:lpstr>16-BIT INTEGERS</vt:lpstr>
      <vt:lpstr>PROBLEMS with 16-BIT INTEGERS</vt:lpstr>
      <vt:lpstr>MORE PROBLEMS with 16-BIT INTEGERS</vt:lpstr>
      <vt:lpstr>SOLVING PROBLEMS with 16-BIT INTEGERS</vt:lpstr>
      <vt:lpstr>POTENTIAL ENHANCEMENTs</vt:lpstr>
      <vt:lpstr>POSSIBLE ENHANCEMENTS</vt:lpstr>
      <vt:lpstr>DEMON-STRATION PREREQUISITES</vt:lpstr>
      <vt:lpstr>DEMON-STRATION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IMP77</dc:title>
  <dc:creator>john mcmullin</dc:creator>
  <cp:lastModifiedBy>john mcmullin</cp:lastModifiedBy>
  <cp:revision>82</cp:revision>
  <dcterms:created xsi:type="dcterms:W3CDTF">2021-01-16T15:28:52Z</dcterms:created>
  <dcterms:modified xsi:type="dcterms:W3CDTF">2023-09-11T14:44:47Z</dcterms:modified>
</cp:coreProperties>
</file>