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420" r:id="rId3"/>
    <p:sldId id="421" r:id="rId4"/>
    <p:sldId id="422" r:id="rId5"/>
    <p:sldId id="449" r:id="rId6"/>
    <p:sldId id="423" r:id="rId7"/>
    <p:sldId id="424" r:id="rId8"/>
    <p:sldId id="425" r:id="rId9"/>
    <p:sldId id="426" r:id="rId10"/>
    <p:sldId id="427" r:id="rId11"/>
    <p:sldId id="428" r:id="rId12"/>
    <p:sldId id="429"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47" r:id="rId29"/>
    <p:sldId id="448" r:id="rId30"/>
    <p:sldId id="446" r:id="rId31"/>
    <p:sldId id="41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3" autoAdjust="0"/>
    <p:restoredTop sz="94660"/>
  </p:normalViewPr>
  <p:slideViewPr>
    <p:cSldViewPr>
      <p:cViewPr varScale="1">
        <p:scale>
          <a:sx n="90" d="100"/>
          <a:sy n="90" d="100"/>
        </p:scale>
        <p:origin x="1422" y="90"/>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10</a:t>
            </a:fld>
            <a:endParaRPr lang="en-US"/>
          </a:p>
        </p:txBody>
      </p:sp>
    </p:spTree>
    <p:extLst>
      <p:ext uri="{BB962C8B-B14F-4D97-AF65-F5344CB8AC3E}">
        <p14:creationId xmlns:p14="http://schemas.microsoft.com/office/powerpoint/2010/main" val="2895903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11</a:t>
            </a:fld>
            <a:endParaRPr lang="en-US"/>
          </a:p>
        </p:txBody>
      </p:sp>
    </p:spTree>
    <p:extLst>
      <p:ext uri="{BB962C8B-B14F-4D97-AF65-F5344CB8AC3E}">
        <p14:creationId xmlns:p14="http://schemas.microsoft.com/office/powerpoint/2010/main" val="2732836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12</a:t>
            </a:fld>
            <a:endParaRPr lang="en-US"/>
          </a:p>
        </p:txBody>
      </p:sp>
    </p:spTree>
    <p:extLst>
      <p:ext uri="{BB962C8B-B14F-4D97-AF65-F5344CB8AC3E}">
        <p14:creationId xmlns:p14="http://schemas.microsoft.com/office/powerpoint/2010/main" val="841936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13</a:t>
            </a:fld>
            <a:endParaRPr lang="en-US"/>
          </a:p>
        </p:txBody>
      </p:sp>
    </p:spTree>
    <p:extLst>
      <p:ext uri="{BB962C8B-B14F-4D97-AF65-F5344CB8AC3E}">
        <p14:creationId xmlns:p14="http://schemas.microsoft.com/office/powerpoint/2010/main" val="427473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14</a:t>
            </a:fld>
            <a:endParaRPr lang="en-US"/>
          </a:p>
        </p:txBody>
      </p:sp>
    </p:spTree>
    <p:extLst>
      <p:ext uri="{BB962C8B-B14F-4D97-AF65-F5344CB8AC3E}">
        <p14:creationId xmlns:p14="http://schemas.microsoft.com/office/powerpoint/2010/main" val="1951166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15</a:t>
            </a:fld>
            <a:endParaRPr lang="en-US"/>
          </a:p>
        </p:txBody>
      </p:sp>
    </p:spTree>
    <p:extLst>
      <p:ext uri="{BB962C8B-B14F-4D97-AF65-F5344CB8AC3E}">
        <p14:creationId xmlns:p14="http://schemas.microsoft.com/office/powerpoint/2010/main" val="2832796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16</a:t>
            </a:fld>
            <a:endParaRPr lang="en-US"/>
          </a:p>
        </p:txBody>
      </p:sp>
    </p:spTree>
    <p:extLst>
      <p:ext uri="{BB962C8B-B14F-4D97-AF65-F5344CB8AC3E}">
        <p14:creationId xmlns:p14="http://schemas.microsoft.com/office/powerpoint/2010/main" val="2400932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17</a:t>
            </a:fld>
            <a:endParaRPr lang="en-US"/>
          </a:p>
        </p:txBody>
      </p:sp>
    </p:spTree>
    <p:extLst>
      <p:ext uri="{BB962C8B-B14F-4D97-AF65-F5344CB8AC3E}">
        <p14:creationId xmlns:p14="http://schemas.microsoft.com/office/powerpoint/2010/main" val="1562294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18</a:t>
            </a:fld>
            <a:endParaRPr lang="en-US"/>
          </a:p>
        </p:txBody>
      </p:sp>
    </p:spTree>
    <p:extLst>
      <p:ext uri="{BB962C8B-B14F-4D97-AF65-F5344CB8AC3E}">
        <p14:creationId xmlns:p14="http://schemas.microsoft.com/office/powerpoint/2010/main" val="2146771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19</a:t>
            </a:fld>
            <a:endParaRPr lang="en-US"/>
          </a:p>
        </p:txBody>
      </p:sp>
    </p:spTree>
    <p:extLst>
      <p:ext uri="{BB962C8B-B14F-4D97-AF65-F5344CB8AC3E}">
        <p14:creationId xmlns:p14="http://schemas.microsoft.com/office/powerpoint/2010/main" val="18610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a:t>
            </a:fld>
            <a:endParaRPr lang="en-US"/>
          </a:p>
        </p:txBody>
      </p:sp>
    </p:spTree>
    <p:extLst>
      <p:ext uri="{BB962C8B-B14F-4D97-AF65-F5344CB8AC3E}">
        <p14:creationId xmlns:p14="http://schemas.microsoft.com/office/powerpoint/2010/main" val="426638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20</a:t>
            </a:fld>
            <a:endParaRPr lang="en-US"/>
          </a:p>
        </p:txBody>
      </p:sp>
    </p:spTree>
    <p:extLst>
      <p:ext uri="{BB962C8B-B14F-4D97-AF65-F5344CB8AC3E}">
        <p14:creationId xmlns:p14="http://schemas.microsoft.com/office/powerpoint/2010/main" val="2200808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21</a:t>
            </a:fld>
            <a:endParaRPr lang="en-US"/>
          </a:p>
        </p:txBody>
      </p:sp>
    </p:spTree>
    <p:extLst>
      <p:ext uri="{BB962C8B-B14F-4D97-AF65-F5344CB8AC3E}">
        <p14:creationId xmlns:p14="http://schemas.microsoft.com/office/powerpoint/2010/main" val="1201692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22</a:t>
            </a:fld>
            <a:endParaRPr lang="en-US"/>
          </a:p>
        </p:txBody>
      </p:sp>
    </p:spTree>
    <p:extLst>
      <p:ext uri="{BB962C8B-B14F-4D97-AF65-F5344CB8AC3E}">
        <p14:creationId xmlns:p14="http://schemas.microsoft.com/office/powerpoint/2010/main" val="2256482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23</a:t>
            </a:fld>
            <a:endParaRPr lang="en-US"/>
          </a:p>
        </p:txBody>
      </p:sp>
    </p:spTree>
    <p:extLst>
      <p:ext uri="{BB962C8B-B14F-4D97-AF65-F5344CB8AC3E}">
        <p14:creationId xmlns:p14="http://schemas.microsoft.com/office/powerpoint/2010/main" val="553060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24</a:t>
            </a:fld>
            <a:endParaRPr lang="en-US"/>
          </a:p>
        </p:txBody>
      </p:sp>
    </p:spTree>
    <p:extLst>
      <p:ext uri="{BB962C8B-B14F-4D97-AF65-F5344CB8AC3E}">
        <p14:creationId xmlns:p14="http://schemas.microsoft.com/office/powerpoint/2010/main" val="3286868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25</a:t>
            </a:fld>
            <a:endParaRPr lang="en-US"/>
          </a:p>
        </p:txBody>
      </p:sp>
    </p:spTree>
    <p:extLst>
      <p:ext uri="{BB962C8B-B14F-4D97-AF65-F5344CB8AC3E}">
        <p14:creationId xmlns:p14="http://schemas.microsoft.com/office/powerpoint/2010/main" val="3275546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26</a:t>
            </a:fld>
            <a:endParaRPr lang="en-US"/>
          </a:p>
        </p:txBody>
      </p:sp>
    </p:spTree>
    <p:extLst>
      <p:ext uri="{BB962C8B-B14F-4D97-AF65-F5344CB8AC3E}">
        <p14:creationId xmlns:p14="http://schemas.microsoft.com/office/powerpoint/2010/main" val="225318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27</a:t>
            </a:fld>
            <a:endParaRPr lang="en-US"/>
          </a:p>
        </p:txBody>
      </p:sp>
    </p:spTree>
    <p:extLst>
      <p:ext uri="{BB962C8B-B14F-4D97-AF65-F5344CB8AC3E}">
        <p14:creationId xmlns:p14="http://schemas.microsoft.com/office/powerpoint/2010/main" val="3208952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28</a:t>
            </a:fld>
            <a:endParaRPr lang="en-US"/>
          </a:p>
        </p:txBody>
      </p:sp>
    </p:spTree>
    <p:extLst>
      <p:ext uri="{BB962C8B-B14F-4D97-AF65-F5344CB8AC3E}">
        <p14:creationId xmlns:p14="http://schemas.microsoft.com/office/powerpoint/2010/main" val="3349268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29</a:t>
            </a:fld>
            <a:endParaRPr lang="en-US"/>
          </a:p>
        </p:txBody>
      </p:sp>
    </p:spTree>
    <p:extLst>
      <p:ext uri="{BB962C8B-B14F-4D97-AF65-F5344CB8AC3E}">
        <p14:creationId xmlns:p14="http://schemas.microsoft.com/office/powerpoint/2010/main" val="251070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3</a:t>
            </a:fld>
            <a:endParaRPr lang="en-US"/>
          </a:p>
        </p:txBody>
      </p:sp>
    </p:spTree>
    <p:extLst>
      <p:ext uri="{BB962C8B-B14F-4D97-AF65-F5344CB8AC3E}">
        <p14:creationId xmlns:p14="http://schemas.microsoft.com/office/powerpoint/2010/main" val="2247578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30</a:t>
            </a:fld>
            <a:endParaRPr lang="en-US"/>
          </a:p>
        </p:txBody>
      </p:sp>
    </p:spTree>
    <p:extLst>
      <p:ext uri="{BB962C8B-B14F-4D97-AF65-F5344CB8AC3E}">
        <p14:creationId xmlns:p14="http://schemas.microsoft.com/office/powerpoint/2010/main" val="502786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31</a:t>
            </a:fld>
            <a:endParaRPr lang="en-US"/>
          </a:p>
        </p:txBody>
      </p:sp>
    </p:spTree>
    <p:extLst>
      <p:ext uri="{BB962C8B-B14F-4D97-AF65-F5344CB8AC3E}">
        <p14:creationId xmlns:p14="http://schemas.microsoft.com/office/powerpoint/2010/main" val="84362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4</a:t>
            </a:fld>
            <a:endParaRPr lang="en-US"/>
          </a:p>
        </p:txBody>
      </p:sp>
    </p:spTree>
    <p:extLst>
      <p:ext uri="{BB962C8B-B14F-4D97-AF65-F5344CB8AC3E}">
        <p14:creationId xmlns:p14="http://schemas.microsoft.com/office/powerpoint/2010/main" val="3936226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5</a:t>
            </a:fld>
            <a:endParaRPr lang="en-US"/>
          </a:p>
        </p:txBody>
      </p:sp>
    </p:spTree>
    <p:extLst>
      <p:ext uri="{BB962C8B-B14F-4D97-AF65-F5344CB8AC3E}">
        <p14:creationId xmlns:p14="http://schemas.microsoft.com/office/powerpoint/2010/main" val="4035677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6</a:t>
            </a:fld>
            <a:endParaRPr lang="en-US"/>
          </a:p>
        </p:txBody>
      </p:sp>
    </p:spTree>
    <p:extLst>
      <p:ext uri="{BB962C8B-B14F-4D97-AF65-F5344CB8AC3E}">
        <p14:creationId xmlns:p14="http://schemas.microsoft.com/office/powerpoint/2010/main" val="560167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7</a:t>
            </a:fld>
            <a:endParaRPr lang="en-US"/>
          </a:p>
        </p:txBody>
      </p:sp>
    </p:spTree>
    <p:extLst>
      <p:ext uri="{BB962C8B-B14F-4D97-AF65-F5344CB8AC3E}">
        <p14:creationId xmlns:p14="http://schemas.microsoft.com/office/powerpoint/2010/main" val="3652556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8</a:t>
            </a:fld>
            <a:endParaRPr lang="en-US"/>
          </a:p>
        </p:txBody>
      </p:sp>
    </p:spTree>
    <p:extLst>
      <p:ext uri="{BB962C8B-B14F-4D97-AF65-F5344CB8AC3E}">
        <p14:creationId xmlns:p14="http://schemas.microsoft.com/office/powerpoint/2010/main" val="176240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692987E-3A66-4994-9BE4-8BDBBB69D16B}" type="slidenum">
              <a:rPr lang="en-US" smtClean="0"/>
              <a:pPr>
                <a:defRPr/>
              </a:pPr>
              <a:t>9</a:t>
            </a:fld>
            <a:endParaRPr lang="en-US"/>
          </a:p>
        </p:txBody>
      </p:sp>
    </p:spTree>
    <p:extLst>
      <p:ext uri="{BB962C8B-B14F-4D97-AF65-F5344CB8AC3E}">
        <p14:creationId xmlns:p14="http://schemas.microsoft.com/office/powerpoint/2010/main" val="306303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nefian.com/research/face_reco.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features/storage-explor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l_3xt2chxn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github.com/siliconstrength/DeepAzureFinalProject" TargetMode="External"/><Relationship Id="rId4" Type="http://schemas.openxmlformats.org/officeDocument/2006/relationships/hyperlink" Target="https://www.youtube.com/watch?v=7dBOHjJYPj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Face API</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Patil, Aniruddha</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sz="1600" dirty="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Face API</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10</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Grab your Keys from Option 1 pointed below</a:t>
            </a:r>
          </a:p>
        </p:txBody>
      </p:sp>
      <p:pic>
        <p:nvPicPr>
          <p:cNvPr id="8" name="Picture 7">
            <a:extLst>
              <a:ext uri="{FF2B5EF4-FFF2-40B4-BE49-F238E27FC236}">
                <a16:creationId xmlns:a16="http://schemas.microsoft.com/office/drawing/2014/main" id="{E781C0C5-D855-438D-8AFA-9A26380B967D}"/>
              </a:ext>
            </a:extLst>
          </p:cNvPr>
          <p:cNvPicPr/>
          <p:nvPr/>
        </p:nvPicPr>
        <p:blipFill>
          <a:blip r:embed="rId3"/>
          <a:stretch>
            <a:fillRect/>
          </a:stretch>
        </p:blipFill>
        <p:spPr>
          <a:xfrm>
            <a:off x="838200" y="1757362"/>
            <a:ext cx="6705600" cy="4186238"/>
          </a:xfrm>
          <a:prstGeom prst="rect">
            <a:avLst/>
          </a:prstGeom>
        </p:spPr>
      </p:pic>
    </p:spTree>
    <p:extLst>
      <p:ext uri="{BB962C8B-B14F-4D97-AF65-F5344CB8AC3E}">
        <p14:creationId xmlns:p14="http://schemas.microsoft.com/office/powerpoint/2010/main" val="388945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Input Data Source – Image DB</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11</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Image database</a:t>
            </a:r>
          </a:p>
          <a:p>
            <a:pPr marL="0" indent="0">
              <a:buNone/>
            </a:pPr>
            <a:r>
              <a:rPr lang="en-US" u="sng" dirty="0">
                <a:hlinkClick r:id="rId3"/>
              </a:rPr>
              <a:t>http://www.anefian.com/research/face_reco.htm</a:t>
            </a:r>
            <a:endParaRPr lang="en-US" dirty="0"/>
          </a:p>
          <a:p>
            <a:pPr marL="0" indent="0">
              <a:buNone/>
            </a:pPr>
            <a:r>
              <a:rPr lang="en-US" dirty="0"/>
              <a:t> </a:t>
            </a:r>
          </a:p>
          <a:p>
            <a:r>
              <a:rPr lang="en-US" dirty="0"/>
              <a:t>To download, click ‘Georgia Tech face database’ below </a:t>
            </a:r>
          </a:p>
        </p:txBody>
      </p:sp>
      <p:pic>
        <p:nvPicPr>
          <p:cNvPr id="9" name="Picture 8">
            <a:extLst>
              <a:ext uri="{FF2B5EF4-FFF2-40B4-BE49-F238E27FC236}">
                <a16:creationId xmlns:a16="http://schemas.microsoft.com/office/drawing/2014/main" id="{E30914A1-DF82-40EE-AE82-0B8D9BE5DD8A}"/>
              </a:ext>
            </a:extLst>
          </p:cNvPr>
          <p:cNvPicPr/>
          <p:nvPr/>
        </p:nvPicPr>
        <p:blipFill>
          <a:blip r:embed="rId4"/>
          <a:stretch>
            <a:fillRect/>
          </a:stretch>
        </p:blipFill>
        <p:spPr>
          <a:xfrm>
            <a:off x="990600" y="2590800"/>
            <a:ext cx="6629400" cy="3765550"/>
          </a:xfrm>
          <a:prstGeom prst="rect">
            <a:avLst/>
          </a:prstGeom>
        </p:spPr>
      </p:pic>
    </p:spTree>
    <p:extLst>
      <p:ext uri="{BB962C8B-B14F-4D97-AF65-F5344CB8AC3E}">
        <p14:creationId xmlns:p14="http://schemas.microsoft.com/office/powerpoint/2010/main" val="185576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Input Data Source – Image DB</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12</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This Database has JPG images of multiple people in different lighting conditions. Complete database is about 128MB in size.</a:t>
            </a:r>
          </a:p>
          <a:p>
            <a:r>
              <a:rPr lang="en-US" dirty="0"/>
              <a:t>Download image database and take subset of images in a directory for Project demo. Below is a subset I used for this demo.</a:t>
            </a:r>
          </a:p>
          <a:p>
            <a:r>
              <a:rPr lang="en-US" dirty="0"/>
              <a:t>If you see below input images, I have added some random pictures which does not have any face in them. This is to test if Face API identify it correctly to not detect faces.</a:t>
            </a:r>
          </a:p>
          <a:p>
            <a:pPr marL="0" indent="0">
              <a:buNone/>
            </a:pPr>
            <a:endParaRPr lang="en-US" dirty="0"/>
          </a:p>
        </p:txBody>
      </p:sp>
      <p:pic>
        <p:nvPicPr>
          <p:cNvPr id="7" name="Picture 6">
            <a:extLst>
              <a:ext uri="{FF2B5EF4-FFF2-40B4-BE49-F238E27FC236}">
                <a16:creationId xmlns:a16="http://schemas.microsoft.com/office/drawing/2014/main" id="{1A685372-4500-4712-A73A-56D5BA55B6AE}"/>
              </a:ext>
            </a:extLst>
          </p:cNvPr>
          <p:cNvPicPr/>
          <p:nvPr/>
        </p:nvPicPr>
        <p:blipFill>
          <a:blip r:embed="rId3"/>
          <a:stretch>
            <a:fillRect/>
          </a:stretch>
        </p:blipFill>
        <p:spPr>
          <a:xfrm>
            <a:off x="1371600" y="3063764"/>
            <a:ext cx="5715000" cy="3262423"/>
          </a:xfrm>
          <a:prstGeom prst="rect">
            <a:avLst/>
          </a:prstGeom>
        </p:spPr>
      </p:pic>
    </p:spTree>
    <p:extLst>
      <p:ext uri="{BB962C8B-B14F-4D97-AF65-F5344CB8AC3E}">
        <p14:creationId xmlns:p14="http://schemas.microsoft.com/office/powerpoint/2010/main" val="305597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Create Azure Storage Account</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13</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Create Storage Account to store Face attribute results.</a:t>
            </a:r>
          </a:p>
        </p:txBody>
      </p:sp>
      <p:pic>
        <p:nvPicPr>
          <p:cNvPr id="8" name="Picture 7">
            <a:extLst>
              <a:ext uri="{FF2B5EF4-FFF2-40B4-BE49-F238E27FC236}">
                <a16:creationId xmlns:a16="http://schemas.microsoft.com/office/drawing/2014/main" id="{36A9912A-CC59-4388-B4A4-A554FA814087}"/>
              </a:ext>
            </a:extLst>
          </p:cNvPr>
          <p:cNvPicPr/>
          <p:nvPr/>
        </p:nvPicPr>
        <p:blipFill>
          <a:blip r:embed="rId3"/>
          <a:stretch>
            <a:fillRect/>
          </a:stretch>
        </p:blipFill>
        <p:spPr>
          <a:xfrm>
            <a:off x="76200" y="2362200"/>
            <a:ext cx="5105400" cy="3376930"/>
          </a:xfrm>
          <a:prstGeom prst="rect">
            <a:avLst/>
          </a:prstGeom>
        </p:spPr>
      </p:pic>
      <p:pic>
        <p:nvPicPr>
          <p:cNvPr id="7" name="Picture 6">
            <a:extLst>
              <a:ext uri="{FF2B5EF4-FFF2-40B4-BE49-F238E27FC236}">
                <a16:creationId xmlns:a16="http://schemas.microsoft.com/office/drawing/2014/main" id="{133D2D61-76A8-467D-9418-FFEF0ADB5747}"/>
              </a:ext>
            </a:extLst>
          </p:cNvPr>
          <p:cNvPicPr/>
          <p:nvPr/>
        </p:nvPicPr>
        <p:blipFill>
          <a:blip r:embed="rId4"/>
          <a:stretch>
            <a:fillRect/>
          </a:stretch>
        </p:blipFill>
        <p:spPr>
          <a:xfrm>
            <a:off x="5295900" y="1295400"/>
            <a:ext cx="3657600" cy="5060950"/>
          </a:xfrm>
          <a:prstGeom prst="rect">
            <a:avLst/>
          </a:prstGeom>
        </p:spPr>
      </p:pic>
    </p:spTree>
    <p:extLst>
      <p:ext uri="{BB962C8B-B14F-4D97-AF65-F5344CB8AC3E}">
        <p14:creationId xmlns:p14="http://schemas.microsoft.com/office/powerpoint/2010/main" val="367336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Create Azure Storage Table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14</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Get in Storage Account, click on Tables and add a new table</a:t>
            </a:r>
          </a:p>
          <a:p>
            <a:endParaRPr lang="en-US" dirty="0"/>
          </a:p>
        </p:txBody>
      </p:sp>
      <p:pic>
        <p:nvPicPr>
          <p:cNvPr id="9" name="Picture 8">
            <a:extLst>
              <a:ext uri="{FF2B5EF4-FFF2-40B4-BE49-F238E27FC236}">
                <a16:creationId xmlns:a16="http://schemas.microsoft.com/office/drawing/2014/main" id="{066F0DDD-C2E8-4239-A80F-74BA680452CA}"/>
              </a:ext>
            </a:extLst>
          </p:cNvPr>
          <p:cNvPicPr/>
          <p:nvPr/>
        </p:nvPicPr>
        <p:blipFill>
          <a:blip r:embed="rId3"/>
          <a:stretch>
            <a:fillRect/>
          </a:stretch>
        </p:blipFill>
        <p:spPr>
          <a:xfrm>
            <a:off x="1295400" y="1219983"/>
            <a:ext cx="6400800" cy="3149452"/>
          </a:xfrm>
          <a:prstGeom prst="rect">
            <a:avLst/>
          </a:prstGeom>
        </p:spPr>
      </p:pic>
      <p:pic>
        <p:nvPicPr>
          <p:cNvPr id="10" name="Picture 9">
            <a:extLst>
              <a:ext uri="{FF2B5EF4-FFF2-40B4-BE49-F238E27FC236}">
                <a16:creationId xmlns:a16="http://schemas.microsoft.com/office/drawing/2014/main" id="{49FF39DF-A0D3-45CF-BCDF-F343CEB12D44}"/>
              </a:ext>
            </a:extLst>
          </p:cNvPr>
          <p:cNvPicPr/>
          <p:nvPr/>
        </p:nvPicPr>
        <p:blipFill>
          <a:blip r:embed="rId4"/>
          <a:stretch>
            <a:fillRect/>
          </a:stretch>
        </p:blipFill>
        <p:spPr>
          <a:xfrm>
            <a:off x="1524000" y="4621043"/>
            <a:ext cx="5943600" cy="1932940"/>
          </a:xfrm>
          <a:prstGeom prst="rect">
            <a:avLst/>
          </a:prstGeom>
        </p:spPr>
      </p:pic>
    </p:spTree>
    <p:extLst>
      <p:ext uri="{BB962C8B-B14F-4D97-AF65-F5344CB8AC3E}">
        <p14:creationId xmlns:p14="http://schemas.microsoft.com/office/powerpoint/2010/main" val="271047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Create Azure Storage Table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15</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Give a name to table to see it created as below images</a:t>
            </a:r>
          </a:p>
          <a:p>
            <a:endParaRPr lang="en-US" dirty="0"/>
          </a:p>
        </p:txBody>
      </p:sp>
      <p:pic>
        <p:nvPicPr>
          <p:cNvPr id="8" name="Picture 7">
            <a:extLst>
              <a:ext uri="{FF2B5EF4-FFF2-40B4-BE49-F238E27FC236}">
                <a16:creationId xmlns:a16="http://schemas.microsoft.com/office/drawing/2014/main" id="{EABE8E19-F344-4213-90DA-D1F403314693}"/>
              </a:ext>
            </a:extLst>
          </p:cNvPr>
          <p:cNvPicPr/>
          <p:nvPr/>
        </p:nvPicPr>
        <p:blipFill>
          <a:blip r:embed="rId3"/>
          <a:stretch>
            <a:fillRect/>
          </a:stretch>
        </p:blipFill>
        <p:spPr>
          <a:xfrm>
            <a:off x="2286000" y="1202373"/>
            <a:ext cx="3897719" cy="2590800"/>
          </a:xfrm>
          <a:prstGeom prst="rect">
            <a:avLst/>
          </a:prstGeom>
        </p:spPr>
      </p:pic>
      <p:pic>
        <p:nvPicPr>
          <p:cNvPr id="11" name="Picture 10">
            <a:extLst>
              <a:ext uri="{FF2B5EF4-FFF2-40B4-BE49-F238E27FC236}">
                <a16:creationId xmlns:a16="http://schemas.microsoft.com/office/drawing/2014/main" id="{7473459F-D65B-44F0-91AC-20C1A464D789}"/>
              </a:ext>
            </a:extLst>
          </p:cNvPr>
          <p:cNvPicPr/>
          <p:nvPr/>
        </p:nvPicPr>
        <p:blipFill>
          <a:blip r:embed="rId4"/>
          <a:stretch>
            <a:fillRect/>
          </a:stretch>
        </p:blipFill>
        <p:spPr>
          <a:xfrm>
            <a:off x="990600" y="3901123"/>
            <a:ext cx="7162800" cy="2199958"/>
          </a:xfrm>
          <a:prstGeom prst="rect">
            <a:avLst/>
          </a:prstGeom>
        </p:spPr>
      </p:pic>
    </p:spTree>
    <p:extLst>
      <p:ext uri="{BB962C8B-B14F-4D97-AF65-F5344CB8AC3E}">
        <p14:creationId xmlns:p14="http://schemas.microsoft.com/office/powerpoint/2010/main" val="39556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Microsoft Azure Storage Explorer</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16</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To access and manage this table, we will need to install – Microsoft Azure Storage Explorer. From link below-</a:t>
            </a:r>
          </a:p>
          <a:p>
            <a:pPr marL="0" indent="0">
              <a:buNone/>
            </a:pPr>
            <a:r>
              <a:rPr lang="en-US" dirty="0">
                <a:hlinkClick r:id="rId3"/>
              </a:rPr>
              <a:t>https://azure.microsoft.com/en-us/features/storage-explorer/</a:t>
            </a:r>
            <a:endParaRPr lang="en-US" dirty="0"/>
          </a:p>
          <a:p>
            <a:r>
              <a:rPr lang="en-US" dirty="0"/>
              <a:t>Microsoft Azure Storage Explorer, when first opened, will ask for your Azure login credentials to connect to Azure storage</a:t>
            </a:r>
          </a:p>
        </p:txBody>
      </p:sp>
      <p:pic>
        <p:nvPicPr>
          <p:cNvPr id="9" name="Picture 8">
            <a:extLst>
              <a:ext uri="{FF2B5EF4-FFF2-40B4-BE49-F238E27FC236}">
                <a16:creationId xmlns:a16="http://schemas.microsoft.com/office/drawing/2014/main" id="{665686E6-E1D4-41BE-9AC3-381FBEC5AF96}"/>
              </a:ext>
            </a:extLst>
          </p:cNvPr>
          <p:cNvPicPr/>
          <p:nvPr/>
        </p:nvPicPr>
        <p:blipFill>
          <a:blip r:embed="rId4"/>
          <a:stretch>
            <a:fillRect/>
          </a:stretch>
        </p:blipFill>
        <p:spPr>
          <a:xfrm>
            <a:off x="1320209" y="2555875"/>
            <a:ext cx="6324600" cy="3800475"/>
          </a:xfrm>
          <a:prstGeom prst="rect">
            <a:avLst/>
          </a:prstGeom>
        </p:spPr>
      </p:pic>
    </p:spTree>
    <p:extLst>
      <p:ext uri="{BB962C8B-B14F-4D97-AF65-F5344CB8AC3E}">
        <p14:creationId xmlns:p14="http://schemas.microsoft.com/office/powerpoint/2010/main" val="185723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Microsoft Azure Storage Explorer</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17</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Once you click your storage Account, it will display respective tables inside it</a:t>
            </a:r>
          </a:p>
        </p:txBody>
      </p:sp>
      <p:pic>
        <p:nvPicPr>
          <p:cNvPr id="7" name="Picture 6">
            <a:extLst>
              <a:ext uri="{FF2B5EF4-FFF2-40B4-BE49-F238E27FC236}">
                <a16:creationId xmlns:a16="http://schemas.microsoft.com/office/drawing/2014/main" id="{03AF1876-5F3B-4E68-8373-C27C782B5468}"/>
              </a:ext>
            </a:extLst>
          </p:cNvPr>
          <p:cNvPicPr/>
          <p:nvPr/>
        </p:nvPicPr>
        <p:blipFill>
          <a:blip r:embed="rId3"/>
          <a:stretch>
            <a:fillRect/>
          </a:stretch>
        </p:blipFill>
        <p:spPr>
          <a:xfrm>
            <a:off x="1981200" y="1368425"/>
            <a:ext cx="2743200" cy="4987925"/>
          </a:xfrm>
          <a:prstGeom prst="rect">
            <a:avLst/>
          </a:prstGeom>
        </p:spPr>
      </p:pic>
    </p:spTree>
    <p:extLst>
      <p:ext uri="{BB962C8B-B14F-4D97-AF65-F5344CB8AC3E}">
        <p14:creationId xmlns:p14="http://schemas.microsoft.com/office/powerpoint/2010/main" val="123041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Python &amp; Azure CLI Login</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18</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See that you have Python 3.6 installed. </a:t>
            </a:r>
          </a:p>
          <a:p>
            <a:r>
              <a:rPr lang="en-US" dirty="0"/>
              <a:t>If not, download Anaconda Python 3.6 distribution.</a:t>
            </a:r>
          </a:p>
          <a:p>
            <a:r>
              <a:rPr lang="en-US" dirty="0"/>
              <a:t>Login to Azure with Azure CLI</a:t>
            </a:r>
          </a:p>
        </p:txBody>
      </p:sp>
      <p:pic>
        <p:nvPicPr>
          <p:cNvPr id="9" name="Picture 8">
            <a:extLst>
              <a:ext uri="{FF2B5EF4-FFF2-40B4-BE49-F238E27FC236}">
                <a16:creationId xmlns:a16="http://schemas.microsoft.com/office/drawing/2014/main" id="{74688D8B-8CE1-428E-9E2C-14C5B814CD46}"/>
              </a:ext>
            </a:extLst>
          </p:cNvPr>
          <p:cNvPicPr/>
          <p:nvPr/>
        </p:nvPicPr>
        <p:blipFill>
          <a:blip r:embed="rId3"/>
          <a:stretch>
            <a:fillRect/>
          </a:stretch>
        </p:blipFill>
        <p:spPr>
          <a:xfrm>
            <a:off x="1447800" y="2362200"/>
            <a:ext cx="5943600" cy="3343275"/>
          </a:xfrm>
          <a:prstGeom prst="rect">
            <a:avLst/>
          </a:prstGeom>
        </p:spPr>
      </p:pic>
    </p:spTree>
    <p:extLst>
      <p:ext uri="{BB962C8B-B14F-4D97-AF65-F5344CB8AC3E}">
        <p14:creationId xmlns:p14="http://schemas.microsoft.com/office/powerpoint/2010/main" val="141649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 Azure Storage Package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19</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Install storage package needed for working with Azure storage table</a:t>
            </a:r>
          </a:p>
        </p:txBody>
      </p:sp>
      <p:pic>
        <p:nvPicPr>
          <p:cNvPr id="7" name="Picture 6">
            <a:extLst>
              <a:ext uri="{FF2B5EF4-FFF2-40B4-BE49-F238E27FC236}">
                <a16:creationId xmlns:a16="http://schemas.microsoft.com/office/drawing/2014/main" id="{35EF1D0B-5095-4B30-B4AF-EF189A15BF2A}"/>
              </a:ext>
            </a:extLst>
          </p:cNvPr>
          <p:cNvPicPr/>
          <p:nvPr/>
        </p:nvPicPr>
        <p:blipFill>
          <a:blip r:embed="rId3"/>
          <a:stretch>
            <a:fillRect/>
          </a:stretch>
        </p:blipFill>
        <p:spPr>
          <a:xfrm>
            <a:off x="838200" y="1757362"/>
            <a:ext cx="6705600" cy="4262438"/>
          </a:xfrm>
          <a:prstGeom prst="rect">
            <a:avLst/>
          </a:prstGeom>
        </p:spPr>
      </p:pic>
    </p:spTree>
    <p:extLst>
      <p:ext uri="{BB962C8B-B14F-4D97-AF65-F5344CB8AC3E}">
        <p14:creationId xmlns:p14="http://schemas.microsoft.com/office/powerpoint/2010/main" val="115993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a:xfrm>
            <a:off x="457200" y="914400"/>
            <a:ext cx="8229600" cy="2743200"/>
          </a:xfrm>
        </p:spPr>
        <p:txBody>
          <a:bodyPr/>
          <a:lstStyle/>
          <a:p>
            <a:r>
              <a:rPr lang="en-US" sz="2400" b="1" u="sng" dirty="0"/>
              <a:t>Topic:</a:t>
            </a:r>
            <a:r>
              <a:rPr lang="en-US" sz="2400" dirty="0"/>
              <a:t> Demonstration of Azure Face API</a:t>
            </a:r>
          </a:p>
          <a:p>
            <a:endParaRPr lang="en-US" sz="2400" dirty="0"/>
          </a:p>
          <a:p>
            <a:r>
              <a:rPr lang="en-US" sz="2400" b="1" u="sng" dirty="0"/>
              <a:t>Problem:</a:t>
            </a:r>
            <a:r>
              <a:rPr lang="en-US" sz="2400" dirty="0"/>
              <a:t> To collect data intelligence from people’s faces , their expressions and kind of attendance for a specific public gathering/event with use of Azure Cognitive Services - Face API (Cognitive Services- Vision), Azure Storage and Visualization with Pandas.</a:t>
            </a:r>
          </a:p>
          <a:p>
            <a:endParaRPr lang="en-US" sz="2400" dirty="0"/>
          </a:p>
          <a:p>
            <a:endParaRPr lang="en-US" sz="24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pic>
        <p:nvPicPr>
          <p:cNvPr id="3" name="Picture 2">
            <a:extLst>
              <a:ext uri="{FF2B5EF4-FFF2-40B4-BE49-F238E27FC236}">
                <a16:creationId xmlns:a16="http://schemas.microsoft.com/office/drawing/2014/main" id="{09141265-BD42-413F-A0EA-67046626E874}"/>
              </a:ext>
            </a:extLst>
          </p:cNvPr>
          <p:cNvPicPr>
            <a:picLocks noChangeAspect="1"/>
          </p:cNvPicPr>
          <p:nvPr/>
        </p:nvPicPr>
        <p:blipFill>
          <a:blip r:embed="rId3"/>
          <a:stretch>
            <a:fillRect/>
          </a:stretch>
        </p:blipFill>
        <p:spPr>
          <a:xfrm>
            <a:off x="609600" y="3770829"/>
            <a:ext cx="8077200" cy="2691662"/>
          </a:xfrm>
          <a:prstGeom prst="rect">
            <a:avLst/>
          </a:prstGeom>
        </p:spPr>
      </p:pic>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Install Pandas</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20</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Install wheel, pandas, seaborn – This we will need later for visualization</a:t>
            </a:r>
          </a:p>
        </p:txBody>
      </p:sp>
      <p:pic>
        <p:nvPicPr>
          <p:cNvPr id="8" name="Picture 7">
            <a:extLst>
              <a:ext uri="{FF2B5EF4-FFF2-40B4-BE49-F238E27FC236}">
                <a16:creationId xmlns:a16="http://schemas.microsoft.com/office/drawing/2014/main" id="{4B1FF970-7DA8-48F3-A2FC-303EB593D17E}"/>
              </a:ext>
            </a:extLst>
          </p:cNvPr>
          <p:cNvPicPr/>
          <p:nvPr/>
        </p:nvPicPr>
        <p:blipFill>
          <a:blip r:embed="rId3"/>
          <a:stretch>
            <a:fillRect/>
          </a:stretch>
        </p:blipFill>
        <p:spPr>
          <a:xfrm>
            <a:off x="76200" y="2209800"/>
            <a:ext cx="4572000" cy="3216910"/>
          </a:xfrm>
          <a:prstGeom prst="rect">
            <a:avLst/>
          </a:prstGeom>
        </p:spPr>
      </p:pic>
      <p:pic>
        <p:nvPicPr>
          <p:cNvPr id="9" name="Picture 8">
            <a:extLst>
              <a:ext uri="{FF2B5EF4-FFF2-40B4-BE49-F238E27FC236}">
                <a16:creationId xmlns:a16="http://schemas.microsoft.com/office/drawing/2014/main" id="{F7715BB1-6ADA-43AA-94FE-CC5FA6CAEB45}"/>
              </a:ext>
            </a:extLst>
          </p:cNvPr>
          <p:cNvPicPr/>
          <p:nvPr/>
        </p:nvPicPr>
        <p:blipFill>
          <a:blip r:embed="rId4"/>
          <a:stretch>
            <a:fillRect/>
          </a:stretch>
        </p:blipFill>
        <p:spPr>
          <a:xfrm>
            <a:off x="4724400" y="2199640"/>
            <a:ext cx="4419600" cy="3227070"/>
          </a:xfrm>
          <a:prstGeom prst="rect">
            <a:avLst/>
          </a:prstGeom>
        </p:spPr>
      </p:pic>
    </p:spTree>
    <p:extLst>
      <p:ext uri="{BB962C8B-B14F-4D97-AF65-F5344CB8AC3E}">
        <p14:creationId xmlns:p14="http://schemas.microsoft.com/office/powerpoint/2010/main" val="321542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Face API Demonstration</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21</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Face API call and do some face detection and get face attributes</a:t>
            </a:r>
          </a:p>
          <a:p>
            <a:r>
              <a:rPr lang="en-US" dirty="0"/>
              <a:t>Below is code snippet of my Face API program- azfaceapi.py</a:t>
            </a:r>
          </a:p>
          <a:p>
            <a:r>
              <a:rPr lang="en-US" dirty="0"/>
              <a:t>Setting up subset of input images pulled from above Face Database to be processed by Face API-</a:t>
            </a:r>
          </a:p>
          <a:p>
            <a:endParaRPr lang="en-US" dirty="0"/>
          </a:p>
        </p:txBody>
      </p:sp>
      <p:pic>
        <p:nvPicPr>
          <p:cNvPr id="10" name="Picture 9">
            <a:extLst>
              <a:ext uri="{FF2B5EF4-FFF2-40B4-BE49-F238E27FC236}">
                <a16:creationId xmlns:a16="http://schemas.microsoft.com/office/drawing/2014/main" id="{A4632910-15AB-4951-87C9-0B3A7EC5D516}"/>
              </a:ext>
            </a:extLst>
          </p:cNvPr>
          <p:cNvPicPr/>
          <p:nvPr/>
        </p:nvPicPr>
        <p:blipFill>
          <a:blip r:embed="rId3"/>
          <a:stretch>
            <a:fillRect/>
          </a:stretch>
        </p:blipFill>
        <p:spPr>
          <a:xfrm>
            <a:off x="137116" y="2286000"/>
            <a:ext cx="4292009" cy="1838325"/>
          </a:xfrm>
          <a:prstGeom prst="rect">
            <a:avLst/>
          </a:prstGeom>
        </p:spPr>
      </p:pic>
      <p:pic>
        <p:nvPicPr>
          <p:cNvPr id="11" name="Picture 10">
            <a:extLst>
              <a:ext uri="{FF2B5EF4-FFF2-40B4-BE49-F238E27FC236}">
                <a16:creationId xmlns:a16="http://schemas.microsoft.com/office/drawing/2014/main" id="{B270EAD9-E208-4CFE-8472-4F8355F0F9DA}"/>
              </a:ext>
            </a:extLst>
          </p:cNvPr>
          <p:cNvPicPr/>
          <p:nvPr/>
        </p:nvPicPr>
        <p:blipFill>
          <a:blip r:embed="rId4"/>
          <a:stretch>
            <a:fillRect/>
          </a:stretch>
        </p:blipFill>
        <p:spPr>
          <a:xfrm>
            <a:off x="4429125" y="3677979"/>
            <a:ext cx="4714875" cy="2286000"/>
          </a:xfrm>
          <a:prstGeom prst="rect">
            <a:avLst/>
          </a:prstGeom>
        </p:spPr>
      </p:pic>
      <p:sp>
        <p:nvSpPr>
          <p:cNvPr id="4" name="TextBox 3">
            <a:extLst>
              <a:ext uri="{FF2B5EF4-FFF2-40B4-BE49-F238E27FC236}">
                <a16:creationId xmlns:a16="http://schemas.microsoft.com/office/drawing/2014/main" id="{9EA1FECF-85A7-478D-87B3-B32FC01B9EB5}"/>
              </a:ext>
            </a:extLst>
          </p:cNvPr>
          <p:cNvSpPr txBox="1"/>
          <p:nvPr/>
        </p:nvSpPr>
        <p:spPr>
          <a:xfrm>
            <a:off x="838200" y="4648200"/>
            <a:ext cx="2895600" cy="1200329"/>
          </a:xfrm>
          <a:prstGeom prst="rect">
            <a:avLst/>
          </a:prstGeom>
          <a:noFill/>
        </p:spPr>
        <p:txBody>
          <a:bodyPr wrap="square" rtlCol="0">
            <a:spAutoFit/>
          </a:bodyPr>
          <a:lstStyle/>
          <a:p>
            <a:r>
              <a:rPr lang="en-US" dirty="0">
                <a:latin typeface="+mn-lt"/>
              </a:rPr>
              <a:t>Set subscription key for face API and header and </a:t>
            </a:r>
            <a:r>
              <a:rPr lang="en-US" dirty="0" err="1">
                <a:latin typeface="+mn-lt"/>
              </a:rPr>
              <a:t>params</a:t>
            </a:r>
            <a:r>
              <a:rPr lang="en-US" dirty="0">
                <a:latin typeface="+mn-lt"/>
              </a:rPr>
              <a:t> for request</a:t>
            </a:r>
          </a:p>
          <a:p>
            <a:endParaRPr lang="en-US" dirty="0"/>
          </a:p>
        </p:txBody>
      </p:sp>
    </p:spTree>
    <p:extLst>
      <p:ext uri="{BB962C8B-B14F-4D97-AF65-F5344CB8AC3E}">
        <p14:creationId xmlns:p14="http://schemas.microsoft.com/office/powerpoint/2010/main" val="56288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Face API Demonstration</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22</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Call Face API for each of input image to analyze and collect face attributes</a:t>
            </a:r>
          </a:p>
          <a:p>
            <a:pPr marL="0" indent="0">
              <a:buNone/>
            </a:pPr>
            <a:endParaRPr lang="en-US" dirty="0"/>
          </a:p>
        </p:txBody>
      </p:sp>
      <p:pic>
        <p:nvPicPr>
          <p:cNvPr id="8" name="Picture 7">
            <a:extLst>
              <a:ext uri="{FF2B5EF4-FFF2-40B4-BE49-F238E27FC236}">
                <a16:creationId xmlns:a16="http://schemas.microsoft.com/office/drawing/2014/main" id="{3FF1AECA-BCD8-4871-84CB-5365422557D3}"/>
              </a:ext>
            </a:extLst>
          </p:cNvPr>
          <p:cNvPicPr/>
          <p:nvPr/>
        </p:nvPicPr>
        <p:blipFill>
          <a:blip r:embed="rId3"/>
          <a:stretch>
            <a:fillRect/>
          </a:stretch>
        </p:blipFill>
        <p:spPr>
          <a:xfrm>
            <a:off x="685800" y="1524000"/>
            <a:ext cx="5943600" cy="2531110"/>
          </a:xfrm>
          <a:prstGeom prst="rect">
            <a:avLst/>
          </a:prstGeom>
        </p:spPr>
      </p:pic>
    </p:spTree>
    <p:extLst>
      <p:ext uri="{BB962C8B-B14F-4D97-AF65-F5344CB8AC3E}">
        <p14:creationId xmlns:p14="http://schemas.microsoft.com/office/powerpoint/2010/main" val="156625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Store Face Attributes to Azure Storage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23</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Once we get requested face attributes, result will be in JSON format. We will collect respective values and store them in Azure Storage table as below</a:t>
            </a:r>
          </a:p>
          <a:p>
            <a:pPr marL="0" indent="0">
              <a:buNone/>
            </a:pPr>
            <a:endParaRPr lang="en-US" dirty="0"/>
          </a:p>
        </p:txBody>
      </p:sp>
      <p:pic>
        <p:nvPicPr>
          <p:cNvPr id="7" name="Picture 6">
            <a:extLst>
              <a:ext uri="{FF2B5EF4-FFF2-40B4-BE49-F238E27FC236}">
                <a16:creationId xmlns:a16="http://schemas.microsoft.com/office/drawing/2014/main" id="{054CA40A-29AE-4386-8D76-54E66665D948}"/>
              </a:ext>
            </a:extLst>
          </p:cNvPr>
          <p:cNvPicPr/>
          <p:nvPr/>
        </p:nvPicPr>
        <p:blipFill>
          <a:blip r:embed="rId3"/>
          <a:stretch>
            <a:fillRect/>
          </a:stretch>
        </p:blipFill>
        <p:spPr>
          <a:xfrm>
            <a:off x="1447800" y="1676400"/>
            <a:ext cx="5943600" cy="3982720"/>
          </a:xfrm>
          <a:prstGeom prst="rect">
            <a:avLst/>
          </a:prstGeom>
        </p:spPr>
      </p:pic>
    </p:spTree>
    <p:extLst>
      <p:ext uri="{BB962C8B-B14F-4D97-AF65-F5344CB8AC3E}">
        <p14:creationId xmlns:p14="http://schemas.microsoft.com/office/powerpoint/2010/main" val="2334123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Validate results for images with No Face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24</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We will also be checking for images with no faces in it and will count such images as below.</a:t>
            </a:r>
          </a:p>
          <a:p>
            <a:r>
              <a:rPr lang="en-US" dirty="0"/>
              <a:t>Snapshot of program output below shows 2 images with no face detected.</a:t>
            </a:r>
          </a:p>
          <a:p>
            <a:pPr marL="0" indent="0">
              <a:buNone/>
            </a:pPr>
            <a:endParaRPr lang="en-US" dirty="0"/>
          </a:p>
        </p:txBody>
      </p:sp>
      <p:pic>
        <p:nvPicPr>
          <p:cNvPr id="8" name="Picture 7">
            <a:extLst>
              <a:ext uri="{FF2B5EF4-FFF2-40B4-BE49-F238E27FC236}">
                <a16:creationId xmlns:a16="http://schemas.microsoft.com/office/drawing/2014/main" id="{492E8B76-080F-4233-A848-C3386A16EFB1}"/>
              </a:ext>
            </a:extLst>
          </p:cNvPr>
          <p:cNvPicPr/>
          <p:nvPr/>
        </p:nvPicPr>
        <p:blipFill>
          <a:blip r:embed="rId3"/>
          <a:stretch>
            <a:fillRect/>
          </a:stretch>
        </p:blipFill>
        <p:spPr>
          <a:xfrm>
            <a:off x="1371600" y="2438400"/>
            <a:ext cx="5943600" cy="956310"/>
          </a:xfrm>
          <a:prstGeom prst="rect">
            <a:avLst/>
          </a:prstGeom>
        </p:spPr>
      </p:pic>
      <p:pic>
        <p:nvPicPr>
          <p:cNvPr id="2" name="Picture 1">
            <a:extLst>
              <a:ext uri="{FF2B5EF4-FFF2-40B4-BE49-F238E27FC236}">
                <a16:creationId xmlns:a16="http://schemas.microsoft.com/office/drawing/2014/main" id="{E9B04DBF-2606-4388-B945-AB92C42BE430}"/>
              </a:ext>
            </a:extLst>
          </p:cNvPr>
          <p:cNvPicPr>
            <a:picLocks noChangeAspect="1"/>
          </p:cNvPicPr>
          <p:nvPr/>
        </p:nvPicPr>
        <p:blipFill>
          <a:blip r:embed="rId4"/>
          <a:stretch>
            <a:fillRect/>
          </a:stretch>
        </p:blipFill>
        <p:spPr>
          <a:xfrm>
            <a:off x="1400175" y="4629416"/>
            <a:ext cx="6343650" cy="285750"/>
          </a:xfrm>
          <a:prstGeom prst="rect">
            <a:avLst/>
          </a:prstGeom>
        </p:spPr>
      </p:pic>
    </p:spTree>
    <p:extLst>
      <p:ext uri="{BB962C8B-B14F-4D97-AF65-F5344CB8AC3E}">
        <p14:creationId xmlns:p14="http://schemas.microsoft.com/office/powerpoint/2010/main" val="408407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Run Face API Program</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25</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We will also be checking for images with no faces in it and will count such images as below</a:t>
            </a:r>
          </a:p>
          <a:p>
            <a:pPr marL="0" indent="0">
              <a:buNone/>
            </a:pPr>
            <a:endParaRPr lang="en-US" dirty="0"/>
          </a:p>
        </p:txBody>
      </p:sp>
      <p:pic>
        <p:nvPicPr>
          <p:cNvPr id="2" name="Picture 1">
            <a:extLst>
              <a:ext uri="{FF2B5EF4-FFF2-40B4-BE49-F238E27FC236}">
                <a16:creationId xmlns:a16="http://schemas.microsoft.com/office/drawing/2014/main" id="{F1D7104C-F869-416E-95C5-A68F37A76532}"/>
              </a:ext>
            </a:extLst>
          </p:cNvPr>
          <p:cNvPicPr>
            <a:picLocks noChangeAspect="1"/>
          </p:cNvPicPr>
          <p:nvPr/>
        </p:nvPicPr>
        <p:blipFill>
          <a:blip r:embed="rId3"/>
          <a:stretch>
            <a:fillRect/>
          </a:stretch>
        </p:blipFill>
        <p:spPr>
          <a:xfrm>
            <a:off x="2209800" y="1655814"/>
            <a:ext cx="4038600" cy="4646561"/>
          </a:xfrm>
          <a:prstGeom prst="rect">
            <a:avLst/>
          </a:prstGeom>
        </p:spPr>
      </p:pic>
    </p:spTree>
    <p:extLst>
      <p:ext uri="{BB962C8B-B14F-4D97-AF65-F5344CB8AC3E}">
        <p14:creationId xmlns:p14="http://schemas.microsoft.com/office/powerpoint/2010/main" val="2861555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Face API Results stored in Azure Storage Table</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26</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Output of Face Detection Analysis is stored in Azure Table Storage and when looked through Microsoft Azure Storage Explorer will look as below-</a:t>
            </a:r>
          </a:p>
          <a:p>
            <a:pPr marL="0" indent="0">
              <a:buNone/>
            </a:pPr>
            <a:endParaRPr lang="en-US" dirty="0"/>
          </a:p>
        </p:txBody>
      </p:sp>
      <p:pic>
        <p:nvPicPr>
          <p:cNvPr id="7" name="Picture 6">
            <a:extLst>
              <a:ext uri="{FF2B5EF4-FFF2-40B4-BE49-F238E27FC236}">
                <a16:creationId xmlns:a16="http://schemas.microsoft.com/office/drawing/2014/main" id="{68621C86-4A8D-4377-8BA3-09B51F123286}"/>
              </a:ext>
            </a:extLst>
          </p:cNvPr>
          <p:cNvPicPr/>
          <p:nvPr/>
        </p:nvPicPr>
        <p:blipFill>
          <a:blip r:embed="rId3"/>
          <a:stretch>
            <a:fillRect/>
          </a:stretch>
        </p:blipFill>
        <p:spPr>
          <a:xfrm>
            <a:off x="1219200" y="1757362"/>
            <a:ext cx="6324600" cy="3805238"/>
          </a:xfrm>
          <a:prstGeom prst="rect">
            <a:avLst/>
          </a:prstGeom>
        </p:spPr>
      </p:pic>
    </p:spTree>
    <p:extLst>
      <p:ext uri="{BB962C8B-B14F-4D97-AF65-F5344CB8AC3E}">
        <p14:creationId xmlns:p14="http://schemas.microsoft.com/office/powerpoint/2010/main" val="2280633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Visualization</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27</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Run some data visualization on output data in above storage table. Please extract this table data as csv file – azfaceattributes.csv</a:t>
            </a:r>
          </a:p>
          <a:p>
            <a:r>
              <a:rPr lang="en-US" dirty="0"/>
              <a:t>Now we will use Pandas to run visualization. I have created python program proj_viz.py for same.</a:t>
            </a:r>
          </a:p>
          <a:p>
            <a:r>
              <a:rPr lang="en-US" dirty="0"/>
              <a:t>Python 3.6 on windows 7 machine was giving error on some of python pandas package installation so I ran visualization using Python 2.7 on Windows 10 machine.</a:t>
            </a:r>
          </a:p>
          <a:p>
            <a:r>
              <a:rPr lang="en-US" dirty="0"/>
              <a:t>In this python code, I have calculated some statistical figures covering group of faces analyzed. It pulls minimum, maximum, average, mean, median age and smile factor of group. </a:t>
            </a:r>
          </a:p>
          <a:p>
            <a:r>
              <a:rPr lang="en-US" dirty="0"/>
              <a:t>Visualization shows average age and average smiling face attribute for group of faces analyzed. I created Bar chart showing these averages. </a:t>
            </a:r>
          </a:p>
        </p:txBody>
      </p:sp>
    </p:spTree>
    <p:extLst>
      <p:ext uri="{BB962C8B-B14F-4D97-AF65-F5344CB8AC3E}">
        <p14:creationId xmlns:p14="http://schemas.microsoft.com/office/powerpoint/2010/main" val="2817532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Visualization</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28</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Code snippet</a:t>
            </a:r>
          </a:p>
          <a:p>
            <a:pPr marL="0" indent="0">
              <a:buNone/>
            </a:pPr>
            <a:endParaRPr lang="en-US" dirty="0"/>
          </a:p>
        </p:txBody>
      </p:sp>
      <p:pic>
        <p:nvPicPr>
          <p:cNvPr id="2" name="Picture 1">
            <a:extLst>
              <a:ext uri="{FF2B5EF4-FFF2-40B4-BE49-F238E27FC236}">
                <a16:creationId xmlns:a16="http://schemas.microsoft.com/office/drawing/2014/main" id="{3DF8F11E-AFD9-40EA-B403-4B2087C84F67}"/>
              </a:ext>
            </a:extLst>
          </p:cNvPr>
          <p:cNvPicPr>
            <a:picLocks noChangeAspect="1"/>
          </p:cNvPicPr>
          <p:nvPr/>
        </p:nvPicPr>
        <p:blipFill>
          <a:blip r:embed="rId3"/>
          <a:stretch>
            <a:fillRect/>
          </a:stretch>
        </p:blipFill>
        <p:spPr>
          <a:xfrm>
            <a:off x="1423987" y="1266234"/>
            <a:ext cx="6296025" cy="5114925"/>
          </a:xfrm>
          <a:prstGeom prst="rect">
            <a:avLst/>
          </a:prstGeom>
        </p:spPr>
      </p:pic>
    </p:spTree>
    <p:extLst>
      <p:ext uri="{BB962C8B-B14F-4D97-AF65-F5344CB8AC3E}">
        <p14:creationId xmlns:p14="http://schemas.microsoft.com/office/powerpoint/2010/main" val="4241480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Visualization</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29</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Program will show data visualization as bar chart for average age and smile face attribute for all image faces for input data. Such data can be used for deriving social intelligence from public events.</a:t>
            </a:r>
          </a:p>
          <a:p>
            <a:pPr marL="0" indent="0">
              <a:buNone/>
            </a:pPr>
            <a:endParaRPr lang="en-US" dirty="0"/>
          </a:p>
        </p:txBody>
      </p:sp>
      <p:pic>
        <p:nvPicPr>
          <p:cNvPr id="8" name="Picture 7">
            <a:extLst>
              <a:ext uri="{FF2B5EF4-FFF2-40B4-BE49-F238E27FC236}">
                <a16:creationId xmlns:a16="http://schemas.microsoft.com/office/drawing/2014/main" id="{EAC8B0C5-BAC2-4A41-8B16-560645297ED2}"/>
              </a:ext>
            </a:extLst>
          </p:cNvPr>
          <p:cNvPicPr/>
          <p:nvPr/>
        </p:nvPicPr>
        <p:blipFill>
          <a:blip r:embed="rId3"/>
          <a:stretch>
            <a:fillRect/>
          </a:stretch>
        </p:blipFill>
        <p:spPr>
          <a:xfrm>
            <a:off x="1447800" y="2362200"/>
            <a:ext cx="5943600" cy="3341370"/>
          </a:xfrm>
          <a:prstGeom prst="rect">
            <a:avLst/>
          </a:prstGeom>
        </p:spPr>
      </p:pic>
    </p:spTree>
    <p:extLst>
      <p:ext uri="{BB962C8B-B14F-4D97-AF65-F5344CB8AC3E}">
        <p14:creationId xmlns:p14="http://schemas.microsoft.com/office/powerpoint/2010/main" val="205025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a:xfrm>
            <a:off x="457200" y="914400"/>
            <a:ext cx="8229600" cy="2743200"/>
          </a:xfrm>
        </p:spPr>
        <p:txBody>
          <a:bodyPr/>
          <a:lstStyle/>
          <a:p>
            <a:r>
              <a:rPr lang="en-US" sz="2400" b="1" u="sng" dirty="0"/>
              <a:t>Technology:</a:t>
            </a:r>
            <a:r>
              <a:rPr lang="en-US" sz="2400" dirty="0"/>
              <a:t> </a:t>
            </a:r>
          </a:p>
          <a:p>
            <a:pPr marL="0" indent="0">
              <a:buNone/>
            </a:pPr>
            <a:r>
              <a:rPr lang="en-US" sz="2400" dirty="0"/>
              <a:t>    Azure Cognitive Services, Azure Storage- Tables, Pandas</a:t>
            </a:r>
          </a:p>
          <a:p>
            <a:pPr marL="0" indent="0">
              <a:buNone/>
            </a:pPr>
            <a:endParaRPr lang="en-US" sz="2400" dirty="0"/>
          </a:p>
          <a:p>
            <a:r>
              <a:rPr lang="en-US" sz="2400" b="1" u="sng" dirty="0"/>
              <a:t>Hardware:</a:t>
            </a:r>
            <a:r>
              <a:rPr lang="en-US" sz="2400" dirty="0"/>
              <a:t> </a:t>
            </a:r>
            <a:r>
              <a:rPr lang="en-US" altLang="en-US" sz="2400" dirty="0">
                <a:latin typeface="Calibri" panose="020F0502020204030204" pitchFamily="34" charset="0"/>
                <a:ea typeface="Calibri" panose="020F0502020204030204" pitchFamily="34" charset="0"/>
                <a:cs typeface="Times New Roman" panose="02020603050405020304" pitchFamily="18" charset="0"/>
              </a:rPr>
              <a:t>Intel i5-6300U CPU 2.4Ghz, 16 GB RAM, 64 bit Windows 7 OS </a:t>
            </a:r>
          </a:p>
          <a:p>
            <a:endParaRPr lang="en-US" sz="2400" dirty="0">
              <a:latin typeface="Calibri" panose="020F0502020204030204" pitchFamily="34" charset="0"/>
              <a:cs typeface="Times New Roman" panose="02020603050405020304" pitchFamily="18" charset="0"/>
            </a:endParaRPr>
          </a:p>
          <a:p>
            <a:r>
              <a:rPr lang="en-US" sz="2400" b="1" u="sng" dirty="0"/>
              <a:t>Software:</a:t>
            </a:r>
          </a:p>
          <a:p>
            <a:endParaRPr lang="en-US" sz="2400" dirty="0"/>
          </a:p>
          <a:p>
            <a:endParaRPr lang="en-US" sz="24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3</a:t>
            </a:r>
          </a:p>
        </p:txBody>
      </p:sp>
      <p:graphicFrame>
        <p:nvGraphicFramePr>
          <p:cNvPr id="3" name="Table 2">
            <a:extLst>
              <a:ext uri="{FF2B5EF4-FFF2-40B4-BE49-F238E27FC236}">
                <a16:creationId xmlns:a16="http://schemas.microsoft.com/office/drawing/2014/main" id="{638B56F4-754B-464D-8357-8B01AFB0D608}"/>
              </a:ext>
            </a:extLst>
          </p:cNvPr>
          <p:cNvGraphicFramePr>
            <a:graphicFrameLocks noGrp="1"/>
          </p:cNvGraphicFramePr>
          <p:nvPr>
            <p:extLst>
              <p:ext uri="{D42A27DB-BD31-4B8C-83A1-F6EECF244321}">
                <p14:modId xmlns:p14="http://schemas.microsoft.com/office/powerpoint/2010/main" val="1411798324"/>
              </p:ext>
            </p:extLst>
          </p:nvPr>
        </p:nvGraphicFramePr>
        <p:xfrm>
          <a:off x="838200" y="4038600"/>
          <a:ext cx="7620000" cy="2438400"/>
        </p:xfrm>
        <a:graphic>
          <a:graphicData uri="http://schemas.openxmlformats.org/drawingml/2006/table">
            <a:tbl>
              <a:tblPr firstRow="1" firstCol="1" bandRow="1">
                <a:tableStyleId>{5C22544A-7EE6-4342-B048-85BDC9FD1C3A}</a:tableStyleId>
              </a:tblPr>
              <a:tblGrid>
                <a:gridCol w="3200400">
                  <a:extLst>
                    <a:ext uri="{9D8B030D-6E8A-4147-A177-3AD203B41FA5}">
                      <a16:colId xmlns:a16="http://schemas.microsoft.com/office/drawing/2014/main" val="2264263282"/>
                    </a:ext>
                  </a:extLst>
                </a:gridCol>
                <a:gridCol w="4419600">
                  <a:extLst>
                    <a:ext uri="{9D8B030D-6E8A-4147-A177-3AD203B41FA5}">
                      <a16:colId xmlns:a16="http://schemas.microsoft.com/office/drawing/2014/main" val="4001464866"/>
                    </a:ext>
                  </a:extLst>
                </a:gridCol>
              </a:tblGrid>
              <a:tr h="524541">
                <a:tc>
                  <a:txBody>
                    <a:bodyPr/>
                    <a:lstStyle/>
                    <a:p>
                      <a:pPr marL="0" marR="0">
                        <a:lnSpc>
                          <a:spcPct val="107000"/>
                        </a:lnSpc>
                        <a:spcBef>
                          <a:spcPts val="0"/>
                        </a:spcBef>
                        <a:spcAft>
                          <a:spcPts val="0"/>
                        </a:spcAft>
                      </a:pPr>
                      <a:r>
                        <a:rPr lang="en-US" sz="1600" dirty="0">
                          <a:effectLst/>
                        </a:rPr>
                        <a:t>Technology / Tools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5476623"/>
                  </a:ext>
                </a:extLst>
              </a:tr>
              <a:tr h="508438">
                <a:tc>
                  <a:txBody>
                    <a:bodyPr/>
                    <a:lstStyle/>
                    <a:p>
                      <a:pPr marL="0" marR="0">
                        <a:lnSpc>
                          <a:spcPct val="107000"/>
                        </a:lnSpc>
                        <a:spcBef>
                          <a:spcPts val="0"/>
                        </a:spcBef>
                        <a:spcAft>
                          <a:spcPts val="0"/>
                        </a:spcAft>
                      </a:pPr>
                      <a:r>
                        <a:rPr lang="en-US" sz="1600">
                          <a:effectLst/>
                        </a:rPr>
                        <a:t>Azure Cognitive Services – Face API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Azure’s Face API services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517090"/>
                  </a:ext>
                </a:extLst>
              </a:tr>
              <a:tr h="414821">
                <a:tc>
                  <a:txBody>
                    <a:bodyPr/>
                    <a:lstStyle/>
                    <a:p>
                      <a:pPr marL="0" marR="0">
                        <a:lnSpc>
                          <a:spcPct val="107000"/>
                        </a:lnSpc>
                        <a:spcBef>
                          <a:spcPts val="0"/>
                        </a:spcBef>
                        <a:spcAft>
                          <a:spcPts val="0"/>
                        </a:spcAft>
                      </a:pPr>
                      <a:r>
                        <a:rPr lang="en-US" sz="1600">
                          <a:effectLst/>
                        </a:rPr>
                        <a:t>Azure Storage - Table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Azure’s Storage services - Table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397844"/>
                  </a:ext>
                </a:extLst>
              </a:tr>
              <a:tr h="609600">
                <a:tc>
                  <a:txBody>
                    <a:bodyPr/>
                    <a:lstStyle/>
                    <a:p>
                      <a:pPr marL="0" marR="0">
                        <a:lnSpc>
                          <a:spcPct val="107000"/>
                        </a:lnSpc>
                        <a:spcBef>
                          <a:spcPts val="0"/>
                        </a:spcBef>
                        <a:spcAft>
                          <a:spcPts val="0"/>
                        </a:spcAft>
                      </a:pPr>
                      <a:r>
                        <a:rPr lang="en-US" sz="1600">
                          <a:effectLst/>
                        </a:rPr>
                        <a:t>Python 2.7 &amp; 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Python 2.7 &amp; 3.6 (Used 2.7 for Visualization due to 3.6 installation issues)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3495084"/>
                  </a:ext>
                </a:extLst>
              </a:tr>
              <a:tr h="381000">
                <a:tc>
                  <a:txBody>
                    <a:bodyPr/>
                    <a:lstStyle/>
                    <a:p>
                      <a:pPr marL="0" marR="0">
                        <a:lnSpc>
                          <a:spcPct val="107000"/>
                        </a:lnSpc>
                        <a:spcBef>
                          <a:spcPts val="0"/>
                        </a:spcBef>
                        <a:spcAft>
                          <a:spcPts val="0"/>
                        </a:spcAft>
                      </a:pPr>
                      <a:r>
                        <a:rPr lang="en-US" sz="1600">
                          <a:effectLst/>
                        </a:rPr>
                        <a:t>Microsoft Azure Storage Explorer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To manage Azure Table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912203"/>
                  </a:ext>
                </a:extLst>
              </a:tr>
            </a:tbl>
          </a:graphicData>
        </a:graphic>
      </p:graphicFrame>
    </p:spTree>
    <p:extLst>
      <p:ext uri="{BB962C8B-B14F-4D97-AF65-F5344CB8AC3E}">
        <p14:creationId xmlns:p14="http://schemas.microsoft.com/office/powerpoint/2010/main" val="2197562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Data Visualization</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30</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You can see that average age of group is 34.6 and Smile factor of 0.35. </a:t>
            </a:r>
          </a:p>
          <a:p>
            <a:pPr marL="0" indent="0">
              <a:buNone/>
            </a:pPr>
            <a:endParaRPr lang="en-US" dirty="0"/>
          </a:p>
        </p:txBody>
      </p:sp>
      <p:pic>
        <p:nvPicPr>
          <p:cNvPr id="9" name="Picture 8">
            <a:extLst>
              <a:ext uri="{FF2B5EF4-FFF2-40B4-BE49-F238E27FC236}">
                <a16:creationId xmlns:a16="http://schemas.microsoft.com/office/drawing/2014/main" id="{7E06036A-ADC8-4E1A-8083-357DA898889A}"/>
              </a:ext>
            </a:extLst>
          </p:cNvPr>
          <p:cNvPicPr/>
          <p:nvPr/>
        </p:nvPicPr>
        <p:blipFill>
          <a:blip r:embed="rId3"/>
          <a:stretch>
            <a:fillRect/>
          </a:stretch>
        </p:blipFill>
        <p:spPr>
          <a:xfrm>
            <a:off x="1600200" y="1758315"/>
            <a:ext cx="5943600" cy="3341370"/>
          </a:xfrm>
          <a:prstGeom prst="rect">
            <a:avLst/>
          </a:prstGeom>
        </p:spPr>
      </p:pic>
    </p:spTree>
    <p:extLst>
      <p:ext uri="{BB962C8B-B14F-4D97-AF65-F5344CB8AC3E}">
        <p14:creationId xmlns:p14="http://schemas.microsoft.com/office/powerpoint/2010/main" val="3220512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 </a:t>
            </a:r>
            <a:r>
              <a:rPr lang="en-US" dirty="0">
                <a:hlinkClick r:id="rId3"/>
              </a:rPr>
              <a:t>https://www.youtube.com/watch?v=l_3xt2chxns</a:t>
            </a:r>
            <a:endParaRPr lang="en-US" dirty="0"/>
          </a:p>
          <a:p>
            <a:r>
              <a:rPr lang="en-US" dirty="0"/>
              <a:t>15 minutes (long): </a:t>
            </a:r>
            <a:r>
              <a:rPr lang="en-US" dirty="0">
                <a:hlinkClick r:id="rId4"/>
              </a:rPr>
              <a:t>https://www.youtube.com/watch?v=7dBOHjJYPj4</a:t>
            </a:r>
            <a:endParaRPr lang="en-US" dirty="0"/>
          </a:p>
          <a:p>
            <a:r>
              <a:rPr lang="en-US" dirty="0"/>
              <a:t>GitHub Repository with all artifacts: </a:t>
            </a:r>
            <a:r>
              <a:rPr lang="en-US" dirty="0">
                <a:hlinkClick r:id="rId5"/>
              </a:rPr>
              <a:t>https://github.com/siliconstrength/DeepAzureFinalProject</a:t>
            </a:r>
            <a:endParaRPr lang="en-US" dirty="0"/>
          </a:p>
          <a:p>
            <a:pPr marL="0" indent="0">
              <a:buNone/>
            </a:pPr>
            <a:r>
              <a:rPr lang="en-US" dirty="0"/>
              <a:t> </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31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Azure Cognitive Services – Face API</a:t>
            </a:r>
          </a:p>
        </p:txBody>
      </p:sp>
      <p:sp>
        <p:nvSpPr>
          <p:cNvPr id="7" name="Content Placeholder 6"/>
          <p:cNvSpPr>
            <a:spLocks noGrp="1"/>
          </p:cNvSpPr>
          <p:nvPr>
            <p:ph idx="1"/>
          </p:nvPr>
        </p:nvSpPr>
        <p:spPr>
          <a:xfrm>
            <a:off x="457200" y="914400"/>
            <a:ext cx="8229600" cy="2743200"/>
          </a:xfrm>
        </p:spPr>
        <p:txBody>
          <a:bodyPr/>
          <a:lstStyle/>
          <a:p>
            <a:r>
              <a:rPr lang="en-US" sz="2400" b="1" u="sng" dirty="0"/>
              <a:t>Narrative:</a:t>
            </a:r>
            <a:r>
              <a:rPr lang="en-US" sz="2400" dirty="0"/>
              <a:t> </a:t>
            </a:r>
          </a:p>
          <a:p>
            <a:pPr marL="0" indent="0">
              <a:buNone/>
            </a:pPr>
            <a:r>
              <a:rPr lang="en-US" sz="2400" dirty="0"/>
              <a:t>Microsoft Face API is a cloud-based service that provides the most advanced face algorithms. Face API has two main functions: face detection with attributes and face recognition.</a:t>
            </a:r>
          </a:p>
          <a:p>
            <a:pPr marL="0" indent="0">
              <a:buNone/>
            </a:pPr>
            <a:endParaRPr lang="en-US" sz="2400" dirty="0"/>
          </a:p>
          <a:p>
            <a:pPr marL="0" indent="0">
              <a:buNone/>
            </a:pPr>
            <a:endParaRPr lang="en-US" sz="2400" dirty="0"/>
          </a:p>
          <a:p>
            <a:pPr marL="0" indent="0">
              <a:buNone/>
            </a:pPr>
            <a:endParaRPr lang="en-US" sz="24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4</a:t>
            </a:r>
          </a:p>
        </p:txBody>
      </p:sp>
      <p:pic>
        <p:nvPicPr>
          <p:cNvPr id="2" name="Picture 1">
            <a:extLst>
              <a:ext uri="{FF2B5EF4-FFF2-40B4-BE49-F238E27FC236}">
                <a16:creationId xmlns:a16="http://schemas.microsoft.com/office/drawing/2014/main" id="{C2087F01-E156-434E-AF3F-C8744D186E6C}"/>
              </a:ext>
            </a:extLst>
          </p:cNvPr>
          <p:cNvPicPr>
            <a:picLocks noChangeAspect="1"/>
          </p:cNvPicPr>
          <p:nvPr/>
        </p:nvPicPr>
        <p:blipFill>
          <a:blip r:embed="rId3"/>
          <a:stretch>
            <a:fillRect/>
          </a:stretch>
        </p:blipFill>
        <p:spPr>
          <a:xfrm>
            <a:off x="838200" y="3352800"/>
            <a:ext cx="7086600" cy="2632155"/>
          </a:xfrm>
          <a:prstGeom prst="rect">
            <a:avLst/>
          </a:prstGeom>
        </p:spPr>
      </p:pic>
    </p:spTree>
    <p:extLst>
      <p:ext uri="{BB962C8B-B14F-4D97-AF65-F5344CB8AC3E}">
        <p14:creationId xmlns:p14="http://schemas.microsoft.com/office/powerpoint/2010/main" val="151166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Azure Face API – Pros, Cons and Lessons Learnt</a:t>
            </a:r>
          </a:p>
        </p:txBody>
      </p:sp>
      <p:sp>
        <p:nvSpPr>
          <p:cNvPr id="7" name="Content Placeholder 6"/>
          <p:cNvSpPr>
            <a:spLocks noGrp="1"/>
          </p:cNvSpPr>
          <p:nvPr>
            <p:ph idx="1"/>
          </p:nvPr>
        </p:nvSpPr>
        <p:spPr>
          <a:xfrm>
            <a:off x="430619" y="769459"/>
            <a:ext cx="8229600" cy="5334000"/>
          </a:xfrm>
        </p:spPr>
        <p:txBody>
          <a:bodyPr/>
          <a:lstStyle/>
          <a:p>
            <a:r>
              <a:rPr lang="en-US" b="1" u="sng" dirty="0"/>
              <a:t>Pros :</a:t>
            </a:r>
            <a:endParaRPr lang="en-US" dirty="0"/>
          </a:p>
          <a:p>
            <a:pPr marL="0" lvl="0" indent="0">
              <a:buNone/>
            </a:pPr>
            <a:r>
              <a:rPr lang="en-US" dirty="0"/>
              <a:t>- Azure Face API accurately delivers face attributes and specially age</a:t>
            </a:r>
          </a:p>
          <a:p>
            <a:pPr marL="0" lvl="0" indent="0">
              <a:buNone/>
            </a:pPr>
            <a:r>
              <a:rPr lang="en-US" dirty="0"/>
              <a:t>- Face API can detect very small faces in images correctly. In one of my test image, it captured a face in picture on shirt person wearing in image</a:t>
            </a:r>
          </a:p>
          <a:p>
            <a:pPr marL="0" lvl="0" indent="0">
              <a:buNone/>
            </a:pPr>
            <a:r>
              <a:rPr lang="en-US" dirty="0"/>
              <a:t>- Free pricing Tier is available for use</a:t>
            </a:r>
          </a:p>
          <a:p>
            <a:endParaRPr lang="en-US" dirty="0"/>
          </a:p>
          <a:p>
            <a:r>
              <a:rPr lang="en-US" b="1" u="sng" dirty="0"/>
              <a:t>Cons:</a:t>
            </a:r>
            <a:endParaRPr lang="en-US" dirty="0"/>
          </a:p>
          <a:p>
            <a:pPr marL="0" lvl="0" indent="0">
              <a:buNone/>
            </a:pPr>
            <a:r>
              <a:rPr lang="en-US" dirty="0"/>
              <a:t>- Azure Face API does not work with RAW image formats produced by cameras. It only works with JPG, BMP, GIF and PNG</a:t>
            </a:r>
          </a:p>
          <a:p>
            <a:pPr marL="0" lvl="0" indent="0">
              <a:buNone/>
            </a:pPr>
            <a:r>
              <a:rPr lang="en-US" dirty="0"/>
              <a:t>- Free tier has limitation to run 20 calls in a minute</a:t>
            </a:r>
          </a:p>
          <a:p>
            <a:pPr marL="0" lvl="0" indent="0">
              <a:buNone/>
            </a:pPr>
            <a:endParaRPr lang="en-US" dirty="0"/>
          </a:p>
          <a:p>
            <a:r>
              <a:rPr lang="en-US" b="1" u="sng" dirty="0"/>
              <a:t>Lessons Learnt :</a:t>
            </a:r>
            <a:endParaRPr lang="en-US" dirty="0"/>
          </a:p>
          <a:p>
            <a:pPr marL="0" lvl="0" indent="0">
              <a:buNone/>
            </a:pPr>
            <a:r>
              <a:rPr lang="en-US" dirty="0"/>
              <a:t>- There are multiple image data sources available to test with but lot of images are in non JPG format mostly RAW format. I could not get Python packages working with non JPG format images. I also saw that Azure Face API only works with JPG, BMP, PNG and GIF files.</a:t>
            </a:r>
          </a:p>
          <a:p>
            <a:pPr marL="0" lvl="0" indent="0">
              <a:buNone/>
            </a:pPr>
            <a:r>
              <a:rPr lang="en-US" dirty="0"/>
              <a:t>- Azure Face API (Free pricing Tier) can only run 20 calls per minute. So when I was running for big batch, I was getting errors. I reduced down my input to &lt; 20 for Demo. We can use time delay function to overcome this limit to some extent.</a:t>
            </a:r>
          </a:p>
          <a:p>
            <a:pPr marL="0" lvl="0" indent="0">
              <a:buNone/>
            </a:pPr>
            <a:endParaRPr lang="en-US" dirty="0"/>
          </a:p>
          <a:p>
            <a:pPr marL="0" indent="0">
              <a:buNone/>
            </a:pPr>
            <a:endParaRPr lang="en-US" sz="2400" dirty="0"/>
          </a:p>
          <a:p>
            <a:pPr marL="0" indent="0">
              <a:buNone/>
            </a:pPr>
            <a:endParaRPr lang="en-US" sz="2400" dirty="0"/>
          </a:p>
          <a:p>
            <a:pPr marL="0" indent="0">
              <a:buNone/>
            </a:pPr>
            <a:endParaRPr lang="en-US" sz="24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5</a:t>
            </a:r>
          </a:p>
        </p:txBody>
      </p:sp>
    </p:spTree>
    <p:extLst>
      <p:ext uri="{BB962C8B-B14F-4D97-AF65-F5344CB8AC3E}">
        <p14:creationId xmlns:p14="http://schemas.microsoft.com/office/powerpoint/2010/main" val="79596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Azure Cognitive Services – Face API</a:t>
            </a:r>
          </a:p>
        </p:txBody>
      </p:sp>
      <p:sp>
        <p:nvSpPr>
          <p:cNvPr id="7" name="Content Placeholder 6"/>
          <p:cNvSpPr>
            <a:spLocks noGrp="1"/>
          </p:cNvSpPr>
          <p:nvPr>
            <p:ph idx="1"/>
          </p:nvPr>
        </p:nvSpPr>
        <p:spPr>
          <a:xfrm>
            <a:off x="457200" y="914399"/>
            <a:ext cx="8229600" cy="5807075"/>
          </a:xfrm>
        </p:spPr>
        <p:txBody>
          <a:bodyPr/>
          <a:lstStyle/>
          <a:p>
            <a:r>
              <a:rPr lang="en-US" sz="2200" b="1" u="sng" dirty="0"/>
              <a:t>Narrative:</a:t>
            </a:r>
            <a:r>
              <a:rPr lang="en-US" sz="2200" dirty="0"/>
              <a:t>  (continued)</a:t>
            </a:r>
          </a:p>
          <a:p>
            <a:pPr marL="0" indent="0">
              <a:buNone/>
            </a:pPr>
            <a:r>
              <a:rPr lang="en-US" sz="2200" b="1" u="sng" dirty="0"/>
              <a:t>Face Detection</a:t>
            </a:r>
          </a:p>
          <a:p>
            <a:pPr marL="0" indent="0">
              <a:buNone/>
            </a:pPr>
            <a:r>
              <a:rPr lang="en-US" sz="2200" dirty="0"/>
              <a:t>Face API detects human faces with high precision face location in an image. Face rectangle indicating the face location in the image is returned along with each detected face and a series of face related attributes such as pose, gender, age, head pose, facial hair and glasses.</a:t>
            </a:r>
          </a:p>
          <a:p>
            <a:pPr marL="0" indent="0">
              <a:buNone/>
            </a:pPr>
            <a:endParaRPr lang="en-US" sz="2200" dirty="0"/>
          </a:p>
          <a:p>
            <a:pPr marL="0" indent="0">
              <a:buNone/>
            </a:pPr>
            <a:r>
              <a:rPr lang="en-US" sz="2200" b="1" u="sng" dirty="0"/>
              <a:t>Face Recognition</a:t>
            </a:r>
          </a:p>
          <a:p>
            <a:pPr marL="0" indent="0">
              <a:buNone/>
            </a:pPr>
            <a:r>
              <a:rPr lang="en-US" sz="2200" dirty="0"/>
              <a:t>Face recognition is widely used in many scenarios including security, natural user interface, image content analysis and management, mobile apps, and robotics. Four face recognition functions are provided: face verification, finding similar faces, face grouping, and person identification.</a:t>
            </a:r>
          </a:p>
          <a:p>
            <a:pPr marL="0" indent="0">
              <a:buNone/>
            </a:pPr>
            <a:endParaRPr lang="en-US" sz="2200" dirty="0"/>
          </a:p>
          <a:p>
            <a:pPr marL="0" indent="0">
              <a:buNone/>
            </a:pPr>
            <a:endParaRPr lang="en-US" sz="22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6</a:t>
            </a:r>
          </a:p>
        </p:txBody>
      </p:sp>
    </p:spTree>
    <p:extLst>
      <p:ext uri="{BB962C8B-B14F-4D97-AF65-F5344CB8AC3E}">
        <p14:creationId xmlns:p14="http://schemas.microsoft.com/office/powerpoint/2010/main" val="317287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Azure Cognitive Services – Face API</a:t>
            </a:r>
          </a:p>
        </p:txBody>
      </p:sp>
      <p:sp>
        <p:nvSpPr>
          <p:cNvPr id="7" name="Content Placeholder 6"/>
          <p:cNvSpPr>
            <a:spLocks noGrp="1"/>
          </p:cNvSpPr>
          <p:nvPr>
            <p:ph idx="1"/>
          </p:nvPr>
        </p:nvSpPr>
        <p:spPr>
          <a:xfrm>
            <a:off x="457200" y="914399"/>
            <a:ext cx="8229600" cy="5807075"/>
          </a:xfrm>
        </p:spPr>
        <p:txBody>
          <a:bodyPr/>
          <a:lstStyle/>
          <a:p>
            <a:r>
              <a:rPr lang="en-US" sz="2200" b="1" u="sng" dirty="0"/>
              <a:t>Face Detection Demonstration Steps: </a:t>
            </a:r>
          </a:p>
          <a:p>
            <a:pPr marL="0" indent="0">
              <a:buNone/>
            </a:pPr>
            <a:endParaRPr lang="en-US" sz="2200" dirty="0"/>
          </a:p>
          <a:p>
            <a:r>
              <a:rPr lang="en-US" sz="2200" dirty="0"/>
              <a:t>1. Subscribe to Face API</a:t>
            </a:r>
          </a:p>
          <a:p>
            <a:r>
              <a:rPr lang="en-US" sz="2200" dirty="0"/>
              <a:t>2. Download Image Database for testing Face API </a:t>
            </a:r>
          </a:p>
          <a:p>
            <a:r>
              <a:rPr lang="en-US" sz="2200" dirty="0"/>
              <a:t>3. Setup Azure Storage Account to be used for storing all image attributes </a:t>
            </a:r>
          </a:p>
          <a:p>
            <a:r>
              <a:rPr lang="en-US" sz="2200" dirty="0"/>
              <a:t>4. Learn Face API. </a:t>
            </a:r>
          </a:p>
          <a:p>
            <a:r>
              <a:rPr lang="en-US" sz="2200" dirty="0"/>
              <a:t>5. Code development to use Face API for Face Detection and collect face attributes in Azure Storage</a:t>
            </a:r>
          </a:p>
          <a:p>
            <a:r>
              <a:rPr lang="en-US" sz="2200" dirty="0"/>
              <a:t>6. Data Visualization &amp; inference</a:t>
            </a:r>
          </a:p>
          <a:p>
            <a:pPr marL="0" indent="0">
              <a:buNone/>
            </a:pPr>
            <a:endParaRPr lang="en-US" sz="2400" dirty="0"/>
          </a:p>
          <a:p>
            <a:pPr marL="0" indent="0">
              <a:buNone/>
            </a:pPr>
            <a:endParaRPr lang="en-US" sz="2400"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7</a:t>
            </a:r>
          </a:p>
        </p:txBody>
      </p:sp>
    </p:spTree>
    <p:extLst>
      <p:ext uri="{BB962C8B-B14F-4D97-AF65-F5344CB8AC3E}">
        <p14:creationId xmlns:p14="http://schemas.microsoft.com/office/powerpoint/2010/main" val="27786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Subscribe to Face API</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8</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Login to Azure Portal and subscribe to Face API</a:t>
            </a:r>
          </a:p>
        </p:txBody>
      </p:sp>
      <p:pic>
        <p:nvPicPr>
          <p:cNvPr id="8" name="Picture 7">
            <a:extLst>
              <a:ext uri="{FF2B5EF4-FFF2-40B4-BE49-F238E27FC236}">
                <a16:creationId xmlns:a16="http://schemas.microsoft.com/office/drawing/2014/main" id="{FC9A6F4A-DBDF-4009-ACEE-79AE23530B43}"/>
              </a:ext>
            </a:extLst>
          </p:cNvPr>
          <p:cNvPicPr/>
          <p:nvPr/>
        </p:nvPicPr>
        <p:blipFill>
          <a:blip r:embed="rId3"/>
          <a:stretch>
            <a:fillRect/>
          </a:stretch>
        </p:blipFill>
        <p:spPr>
          <a:xfrm>
            <a:off x="1600200" y="1447800"/>
            <a:ext cx="5562600" cy="4666932"/>
          </a:xfrm>
          <a:prstGeom prst="rect">
            <a:avLst/>
          </a:prstGeom>
        </p:spPr>
      </p:pic>
    </p:spTree>
    <p:extLst>
      <p:ext uri="{BB962C8B-B14F-4D97-AF65-F5344CB8AC3E}">
        <p14:creationId xmlns:p14="http://schemas.microsoft.com/office/powerpoint/2010/main" val="137102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Subscribe to Face API</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Aniruddha Patil</a:t>
            </a:r>
          </a:p>
        </p:txBody>
      </p:sp>
      <p:sp>
        <p:nvSpPr>
          <p:cNvPr id="5" name="Slide Number Placeholder 4"/>
          <p:cNvSpPr>
            <a:spLocks noGrp="1"/>
          </p:cNvSpPr>
          <p:nvPr>
            <p:ph type="sldNum" sz="quarter" idx="12"/>
          </p:nvPr>
        </p:nvSpPr>
        <p:spPr/>
        <p:txBody>
          <a:bodyPr/>
          <a:lstStyle/>
          <a:p>
            <a:pPr>
              <a:defRPr/>
            </a:pPr>
            <a:r>
              <a:rPr lang="en-US" dirty="0"/>
              <a:t>9</a:t>
            </a:r>
          </a:p>
        </p:txBody>
      </p:sp>
      <p:sp>
        <p:nvSpPr>
          <p:cNvPr id="3" name="Content Placeholder 2">
            <a:extLst>
              <a:ext uri="{FF2B5EF4-FFF2-40B4-BE49-F238E27FC236}">
                <a16:creationId xmlns:a16="http://schemas.microsoft.com/office/drawing/2014/main" id="{B84AFFD6-BBB7-490A-97F0-11C97BB2E921}"/>
              </a:ext>
            </a:extLst>
          </p:cNvPr>
          <p:cNvSpPr>
            <a:spLocks noGrp="1"/>
          </p:cNvSpPr>
          <p:nvPr>
            <p:ph idx="1"/>
          </p:nvPr>
        </p:nvSpPr>
        <p:spPr/>
        <p:txBody>
          <a:bodyPr/>
          <a:lstStyle/>
          <a:p>
            <a:r>
              <a:rPr lang="en-US" dirty="0"/>
              <a:t>Below see that we have selected Free pricing Ties with 20 calls per minute limit</a:t>
            </a:r>
          </a:p>
        </p:txBody>
      </p:sp>
      <p:pic>
        <p:nvPicPr>
          <p:cNvPr id="7" name="Picture 6">
            <a:extLst>
              <a:ext uri="{FF2B5EF4-FFF2-40B4-BE49-F238E27FC236}">
                <a16:creationId xmlns:a16="http://schemas.microsoft.com/office/drawing/2014/main" id="{360FCF0D-5CED-44C4-821C-AFF81519621D}"/>
              </a:ext>
            </a:extLst>
          </p:cNvPr>
          <p:cNvPicPr/>
          <p:nvPr/>
        </p:nvPicPr>
        <p:blipFill>
          <a:blip r:embed="rId3"/>
          <a:stretch>
            <a:fillRect/>
          </a:stretch>
        </p:blipFill>
        <p:spPr>
          <a:xfrm>
            <a:off x="451884" y="2209800"/>
            <a:ext cx="5715000" cy="3505200"/>
          </a:xfrm>
          <a:prstGeom prst="rect">
            <a:avLst/>
          </a:prstGeom>
        </p:spPr>
      </p:pic>
      <p:pic>
        <p:nvPicPr>
          <p:cNvPr id="2" name="Picture 1">
            <a:extLst>
              <a:ext uri="{FF2B5EF4-FFF2-40B4-BE49-F238E27FC236}">
                <a16:creationId xmlns:a16="http://schemas.microsoft.com/office/drawing/2014/main" id="{B2A32C6C-C6CC-48BF-96A7-4996294C7E41}"/>
              </a:ext>
            </a:extLst>
          </p:cNvPr>
          <p:cNvPicPr>
            <a:picLocks noChangeAspect="1"/>
          </p:cNvPicPr>
          <p:nvPr/>
        </p:nvPicPr>
        <p:blipFill>
          <a:blip r:embed="rId4"/>
          <a:stretch>
            <a:fillRect/>
          </a:stretch>
        </p:blipFill>
        <p:spPr>
          <a:xfrm>
            <a:off x="5562600" y="2395537"/>
            <a:ext cx="3429000" cy="3133725"/>
          </a:xfrm>
          <a:prstGeom prst="rect">
            <a:avLst/>
          </a:prstGeom>
        </p:spPr>
      </p:pic>
    </p:spTree>
    <p:extLst>
      <p:ext uri="{BB962C8B-B14F-4D97-AF65-F5344CB8AC3E}">
        <p14:creationId xmlns:p14="http://schemas.microsoft.com/office/powerpoint/2010/main" val="3385306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9581</TotalTime>
  <Words>1505</Words>
  <Application>Microsoft Office PowerPoint</Application>
  <PresentationFormat>On-screen Show (4:3)</PresentationFormat>
  <Paragraphs>221</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 Final Project  Face API  </vt:lpstr>
      <vt:lpstr>Introduction</vt:lpstr>
      <vt:lpstr>Introduction</vt:lpstr>
      <vt:lpstr>Azure Cognitive Services – Face API</vt:lpstr>
      <vt:lpstr>Azure Face API – Pros, Cons and Lessons Learnt</vt:lpstr>
      <vt:lpstr>Azure Cognitive Services – Face API</vt:lpstr>
      <vt:lpstr>Azure Cognitive Services – Face API</vt:lpstr>
      <vt:lpstr>Subscribe to Face API</vt:lpstr>
      <vt:lpstr>Subscribe to Face API</vt:lpstr>
      <vt:lpstr>Face API</vt:lpstr>
      <vt:lpstr>Input Data Source – Image DB</vt:lpstr>
      <vt:lpstr>Input Data Source – Image DB</vt:lpstr>
      <vt:lpstr>Create Azure Storage Account</vt:lpstr>
      <vt:lpstr>Create Azure Storage Table</vt:lpstr>
      <vt:lpstr>Create Azure Storage Table</vt:lpstr>
      <vt:lpstr>Microsoft Azure Storage Explorer</vt:lpstr>
      <vt:lpstr>Microsoft Azure Storage Explorer</vt:lpstr>
      <vt:lpstr>Python &amp; Azure CLI Login</vt:lpstr>
      <vt:lpstr>Install Azure Storage Package</vt:lpstr>
      <vt:lpstr>Install Pandas</vt:lpstr>
      <vt:lpstr>Face API Demonstration</vt:lpstr>
      <vt:lpstr>Face API Demonstration</vt:lpstr>
      <vt:lpstr>Store Face Attributes to Azure Storage</vt:lpstr>
      <vt:lpstr>Validate results for images with No Face</vt:lpstr>
      <vt:lpstr>Run Face API Program</vt:lpstr>
      <vt:lpstr>Face API Results stored in Azure Storage Table</vt:lpstr>
      <vt:lpstr>Data Visualization</vt:lpstr>
      <vt:lpstr>Data Visualization</vt:lpstr>
      <vt:lpstr>Data Visualization</vt:lpstr>
      <vt:lpstr>Data Visualization</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Patil, Ani</cp:lastModifiedBy>
  <cp:revision>907</cp:revision>
  <cp:lastPrinted>2012-11-30T20:59:45Z</cp:lastPrinted>
  <dcterms:created xsi:type="dcterms:W3CDTF">2006-08-16T00:00:00Z</dcterms:created>
  <dcterms:modified xsi:type="dcterms:W3CDTF">2018-02-10T22:16:15Z</dcterms:modified>
</cp:coreProperties>
</file>