
<file path=[Content_Types].xml><?xml version="1.0" encoding="utf-8"?>
<Types xmlns="http://schemas.openxmlformats.org/package/2006/content-types">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67"/>
  </p:notesMasterIdLst>
  <p:handoutMasterIdLst>
    <p:handoutMasterId r:id="rId68"/>
  </p:handoutMasterIdLst>
  <p:sldIdLst>
    <p:sldId id="352" r:id="rId2"/>
    <p:sldId id="292" r:id="rId3"/>
    <p:sldId id="376" r:id="rId4"/>
    <p:sldId id="325" r:id="rId5"/>
    <p:sldId id="353" r:id="rId6"/>
    <p:sldId id="373" r:id="rId7"/>
    <p:sldId id="374" r:id="rId8"/>
    <p:sldId id="375" r:id="rId9"/>
    <p:sldId id="372" r:id="rId10"/>
    <p:sldId id="319" r:id="rId11"/>
    <p:sldId id="377" r:id="rId12"/>
    <p:sldId id="341" r:id="rId13"/>
    <p:sldId id="378" r:id="rId14"/>
    <p:sldId id="359" r:id="rId15"/>
    <p:sldId id="332" r:id="rId16"/>
    <p:sldId id="395" r:id="rId17"/>
    <p:sldId id="394" r:id="rId18"/>
    <p:sldId id="390" r:id="rId19"/>
    <p:sldId id="399" r:id="rId20"/>
    <p:sldId id="379" r:id="rId21"/>
    <p:sldId id="344" r:id="rId22"/>
    <p:sldId id="391" r:id="rId23"/>
    <p:sldId id="389" r:id="rId24"/>
    <p:sldId id="388" r:id="rId25"/>
    <p:sldId id="408" r:id="rId26"/>
    <p:sldId id="409" r:id="rId27"/>
    <p:sldId id="406" r:id="rId28"/>
    <p:sldId id="410" r:id="rId29"/>
    <p:sldId id="392" r:id="rId30"/>
    <p:sldId id="411" r:id="rId31"/>
    <p:sldId id="380" r:id="rId32"/>
    <p:sldId id="405" r:id="rId33"/>
    <p:sldId id="362" r:id="rId34"/>
    <p:sldId id="342" r:id="rId35"/>
    <p:sldId id="343" r:id="rId36"/>
    <p:sldId id="347" r:id="rId37"/>
    <p:sldId id="348" r:id="rId38"/>
    <p:sldId id="334" r:id="rId39"/>
    <p:sldId id="358" r:id="rId40"/>
    <p:sldId id="335" r:id="rId41"/>
    <p:sldId id="367" r:id="rId42"/>
    <p:sldId id="364" r:id="rId43"/>
    <p:sldId id="385" r:id="rId44"/>
    <p:sldId id="386" r:id="rId45"/>
    <p:sldId id="365" r:id="rId46"/>
    <p:sldId id="407" r:id="rId47"/>
    <p:sldId id="387" r:id="rId48"/>
    <p:sldId id="366" r:id="rId49"/>
    <p:sldId id="370" r:id="rId50"/>
    <p:sldId id="383" r:id="rId51"/>
    <p:sldId id="382" r:id="rId52"/>
    <p:sldId id="404" r:id="rId53"/>
    <p:sldId id="349" r:id="rId54"/>
    <p:sldId id="400" r:id="rId55"/>
    <p:sldId id="360" r:id="rId56"/>
    <p:sldId id="401" r:id="rId57"/>
    <p:sldId id="328" r:id="rId58"/>
    <p:sldId id="329" r:id="rId59"/>
    <p:sldId id="340" r:id="rId60"/>
    <p:sldId id="368" r:id="rId61"/>
    <p:sldId id="403" r:id="rId62"/>
    <p:sldId id="402" r:id="rId63"/>
    <p:sldId id="369" r:id="rId64"/>
    <p:sldId id="336" r:id="rId65"/>
    <p:sldId id="337" r:id="rId66"/>
  </p:sldIdLst>
  <p:sldSz cx="9144000" cy="6858000" type="screen4x3"/>
  <p:notesSz cx="7023100" cy="93091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3920" autoAdjust="0"/>
  </p:normalViewPr>
  <p:slideViewPr>
    <p:cSldViewPr>
      <p:cViewPr varScale="1">
        <p:scale>
          <a:sx n="66" d="100"/>
          <a:sy n="66" d="100"/>
        </p:scale>
        <p:origin x="1282"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3042390" cy="464183"/>
          </a:xfrm>
          <a:prstGeom prst="rect">
            <a:avLst/>
          </a:prstGeom>
          <a:noFill/>
          <a:ln w="9525">
            <a:noFill/>
            <a:miter lim="800000"/>
            <a:headEnd/>
            <a:tailEnd/>
          </a:ln>
          <a:effectLst/>
        </p:spPr>
        <p:txBody>
          <a:bodyPr vert="horz" wrap="square" lIns="93299" tIns="46650" rIns="93299" bIns="46650" numCol="1" anchor="t" anchorCtr="0" compatLnSpc="1">
            <a:prstTxWarp prst="textNoShape">
              <a:avLst/>
            </a:prstTxWarp>
          </a:bodyPr>
          <a:lstStyle>
            <a:lvl1pPr defTabSz="932949">
              <a:defRPr sz="1200">
                <a:cs typeface="+mn-cs"/>
              </a:defRPr>
            </a:lvl1pPr>
          </a:lstStyle>
          <a:p>
            <a:pPr>
              <a:defRPr/>
            </a:pPr>
            <a:endParaRPr lang="en-US"/>
          </a:p>
        </p:txBody>
      </p:sp>
      <p:sp>
        <p:nvSpPr>
          <p:cNvPr id="94211" name="Rectangle 3"/>
          <p:cNvSpPr>
            <a:spLocks noGrp="1" noChangeArrowheads="1"/>
          </p:cNvSpPr>
          <p:nvPr>
            <p:ph type="dt" sz="quarter" idx="1"/>
          </p:nvPr>
        </p:nvSpPr>
        <p:spPr bwMode="auto">
          <a:xfrm>
            <a:off x="3979120" y="0"/>
            <a:ext cx="3042390" cy="464183"/>
          </a:xfrm>
          <a:prstGeom prst="rect">
            <a:avLst/>
          </a:prstGeom>
          <a:noFill/>
          <a:ln w="9525">
            <a:noFill/>
            <a:miter lim="800000"/>
            <a:headEnd/>
            <a:tailEnd/>
          </a:ln>
          <a:effectLst/>
        </p:spPr>
        <p:txBody>
          <a:bodyPr vert="horz" wrap="square" lIns="93299" tIns="46650" rIns="93299" bIns="46650" numCol="1" anchor="t" anchorCtr="0" compatLnSpc="1">
            <a:prstTxWarp prst="textNoShape">
              <a:avLst/>
            </a:prstTxWarp>
          </a:bodyPr>
          <a:lstStyle>
            <a:lvl1pPr algn="r" defTabSz="932949">
              <a:defRPr sz="1200">
                <a:cs typeface="+mn-cs"/>
              </a:defRPr>
            </a:lvl1pPr>
          </a:lstStyle>
          <a:p>
            <a:pPr>
              <a:defRPr/>
            </a:pPr>
            <a:endParaRPr lang="en-US"/>
          </a:p>
        </p:txBody>
      </p:sp>
      <p:sp>
        <p:nvSpPr>
          <p:cNvPr id="94212" name="Rectangle 4"/>
          <p:cNvSpPr>
            <a:spLocks noGrp="1" noChangeArrowheads="1"/>
          </p:cNvSpPr>
          <p:nvPr>
            <p:ph type="ftr" sz="quarter" idx="2"/>
          </p:nvPr>
        </p:nvSpPr>
        <p:spPr bwMode="auto">
          <a:xfrm>
            <a:off x="0" y="8843328"/>
            <a:ext cx="3042390" cy="464183"/>
          </a:xfrm>
          <a:prstGeom prst="rect">
            <a:avLst/>
          </a:prstGeom>
          <a:noFill/>
          <a:ln w="9525">
            <a:noFill/>
            <a:miter lim="800000"/>
            <a:headEnd/>
            <a:tailEnd/>
          </a:ln>
          <a:effectLst/>
        </p:spPr>
        <p:txBody>
          <a:bodyPr vert="horz" wrap="square" lIns="93299" tIns="46650" rIns="93299" bIns="46650" numCol="1" anchor="b" anchorCtr="0" compatLnSpc="1">
            <a:prstTxWarp prst="textNoShape">
              <a:avLst/>
            </a:prstTxWarp>
          </a:bodyPr>
          <a:lstStyle>
            <a:lvl1pPr defTabSz="932949">
              <a:defRPr sz="1200">
                <a:cs typeface="+mn-cs"/>
              </a:defRPr>
            </a:lvl1pPr>
          </a:lstStyle>
          <a:p>
            <a:pPr>
              <a:defRPr/>
            </a:pPr>
            <a:endParaRPr lang="en-US"/>
          </a:p>
        </p:txBody>
      </p:sp>
      <p:sp>
        <p:nvSpPr>
          <p:cNvPr id="94213" name="Rectangle 5"/>
          <p:cNvSpPr>
            <a:spLocks noGrp="1" noChangeArrowheads="1"/>
          </p:cNvSpPr>
          <p:nvPr>
            <p:ph type="sldNum" sz="quarter" idx="3"/>
          </p:nvPr>
        </p:nvSpPr>
        <p:spPr bwMode="auto">
          <a:xfrm>
            <a:off x="3979120" y="8843328"/>
            <a:ext cx="3042390" cy="464183"/>
          </a:xfrm>
          <a:prstGeom prst="rect">
            <a:avLst/>
          </a:prstGeom>
          <a:noFill/>
          <a:ln w="9525">
            <a:noFill/>
            <a:miter lim="800000"/>
            <a:headEnd/>
            <a:tailEnd/>
          </a:ln>
          <a:effectLst/>
        </p:spPr>
        <p:txBody>
          <a:bodyPr vert="horz" wrap="square" lIns="93299" tIns="46650" rIns="93299" bIns="46650" numCol="1" anchor="b" anchorCtr="0" compatLnSpc="1">
            <a:prstTxWarp prst="textNoShape">
              <a:avLst/>
            </a:prstTxWarp>
          </a:bodyPr>
          <a:lstStyle>
            <a:lvl1pPr algn="r" defTabSz="932949">
              <a:defRPr sz="1200">
                <a:cs typeface="+mn-cs"/>
              </a:defRPr>
            </a:lvl1pPr>
          </a:lstStyle>
          <a:p>
            <a:pPr>
              <a:defRPr/>
            </a:pPr>
            <a:fld id="{E1B4A00D-9DDB-451F-9DFE-7A347628D8C5}" type="slidenum">
              <a:rPr lang="en-US"/>
              <a:pPr>
                <a:defRPr/>
              </a:pPr>
              <a:t>‹#›</a:t>
            </a:fld>
            <a:endParaRPr lang="en-US"/>
          </a:p>
        </p:txBody>
      </p:sp>
    </p:spTree>
    <p:extLst>
      <p:ext uri="{BB962C8B-B14F-4D97-AF65-F5344CB8AC3E}">
        <p14:creationId xmlns:p14="http://schemas.microsoft.com/office/powerpoint/2010/main" val="23171239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042390" cy="464183"/>
          </a:xfrm>
          <a:prstGeom prst="rect">
            <a:avLst/>
          </a:prstGeom>
          <a:noFill/>
          <a:ln w="9525">
            <a:noFill/>
            <a:miter lim="800000"/>
            <a:headEnd/>
            <a:tailEnd/>
          </a:ln>
          <a:effectLst/>
        </p:spPr>
        <p:txBody>
          <a:bodyPr vert="horz" wrap="square" lIns="93299" tIns="46650" rIns="93299" bIns="46650" numCol="1" anchor="t" anchorCtr="0" compatLnSpc="1">
            <a:prstTxWarp prst="textNoShape">
              <a:avLst/>
            </a:prstTxWarp>
          </a:bodyPr>
          <a:lstStyle>
            <a:lvl1pPr defTabSz="932949">
              <a:defRPr sz="1200">
                <a:cs typeface="+mn-cs"/>
              </a:defRPr>
            </a:lvl1pPr>
          </a:lstStyle>
          <a:p>
            <a:pPr>
              <a:defRPr/>
            </a:pPr>
            <a:endParaRPr lang="en-US"/>
          </a:p>
        </p:txBody>
      </p:sp>
      <p:sp>
        <p:nvSpPr>
          <p:cNvPr id="48131" name="Rectangle 3"/>
          <p:cNvSpPr>
            <a:spLocks noGrp="1" noChangeArrowheads="1"/>
          </p:cNvSpPr>
          <p:nvPr>
            <p:ph type="dt" idx="1"/>
          </p:nvPr>
        </p:nvSpPr>
        <p:spPr bwMode="auto">
          <a:xfrm>
            <a:off x="3979120" y="0"/>
            <a:ext cx="3042390" cy="464183"/>
          </a:xfrm>
          <a:prstGeom prst="rect">
            <a:avLst/>
          </a:prstGeom>
          <a:noFill/>
          <a:ln w="9525">
            <a:noFill/>
            <a:miter lim="800000"/>
            <a:headEnd/>
            <a:tailEnd/>
          </a:ln>
          <a:effectLst/>
        </p:spPr>
        <p:txBody>
          <a:bodyPr vert="horz" wrap="square" lIns="93299" tIns="46650" rIns="93299" bIns="46650" numCol="1" anchor="t" anchorCtr="0" compatLnSpc="1">
            <a:prstTxWarp prst="textNoShape">
              <a:avLst/>
            </a:prstTxWarp>
          </a:bodyPr>
          <a:lstStyle>
            <a:lvl1pPr algn="r" defTabSz="932949">
              <a:defRPr sz="1200">
                <a:cs typeface="+mn-cs"/>
              </a:defRPr>
            </a:lvl1pPr>
          </a:lstStyle>
          <a:p>
            <a:pPr>
              <a:defRPr/>
            </a:pPr>
            <a:endParaRPr lang="en-US"/>
          </a:p>
        </p:txBody>
      </p:sp>
      <p:sp>
        <p:nvSpPr>
          <p:cNvPr id="54276" name="Rectangle 4"/>
          <p:cNvSpPr>
            <a:spLocks noGrp="1" noRot="1" noChangeAspect="1" noChangeArrowheads="1" noTextEdit="1"/>
          </p:cNvSpPr>
          <p:nvPr>
            <p:ph type="sldImg" idx="2"/>
          </p:nvPr>
        </p:nvSpPr>
        <p:spPr bwMode="auto">
          <a:xfrm>
            <a:off x="1184275" y="700088"/>
            <a:ext cx="4654550" cy="34909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702946" y="4422460"/>
            <a:ext cx="5617208" cy="4187187"/>
          </a:xfrm>
          <a:prstGeom prst="rect">
            <a:avLst/>
          </a:prstGeom>
          <a:noFill/>
          <a:ln w="9525">
            <a:noFill/>
            <a:miter lim="800000"/>
            <a:headEnd/>
            <a:tailEnd/>
          </a:ln>
          <a:effectLst/>
        </p:spPr>
        <p:txBody>
          <a:bodyPr vert="horz" wrap="square" lIns="93299" tIns="46650" rIns="93299" bIns="4665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8134" name="Rectangle 6"/>
          <p:cNvSpPr>
            <a:spLocks noGrp="1" noChangeArrowheads="1"/>
          </p:cNvSpPr>
          <p:nvPr>
            <p:ph type="ftr" sz="quarter" idx="4"/>
          </p:nvPr>
        </p:nvSpPr>
        <p:spPr bwMode="auto">
          <a:xfrm>
            <a:off x="0" y="8843328"/>
            <a:ext cx="3042390" cy="464183"/>
          </a:xfrm>
          <a:prstGeom prst="rect">
            <a:avLst/>
          </a:prstGeom>
          <a:noFill/>
          <a:ln w="9525">
            <a:noFill/>
            <a:miter lim="800000"/>
            <a:headEnd/>
            <a:tailEnd/>
          </a:ln>
          <a:effectLst/>
        </p:spPr>
        <p:txBody>
          <a:bodyPr vert="horz" wrap="square" lIns="93299" tIns="46650" rIns="93299" bIns="46650" numCol="1" anchor="b" anchorCtr="0" compatLnSpc="1">
            <a:prstTxWarp prst="textNoShape">
              <a:avLst/>
            </a:prstTxWarp>
          </a:bodyPr>
          <a:lstStyle>
            <a:lvl1pPr defTabSz="932949">
              <a:defRPr sz="1200">
                <a:cs typeface="+mn-cs"/>
              </a:defRPr>
            </a:lvl1pPr>
          </a:lstStyle>
          <a:p>
            <a:pPr>
              <a:defRPr/>
            </a:pPr>
            <a:endParaRPr lang="en-US"/>
          </a:p>
        </p:txBody>
      </p:sp>
      <p:sp>
        <p:nvSpPr>
          <p:cNvPr id="48135" name="Rectangle 7"/>
          <p:cNvSpPr>
            <a:spLocks noGrp="1" noChangeArrowheads="1"/>
          </p:cNvSpPr>
          <p:nvPr>
            <p:ph type="sldNum" sz="quarter" idx="5"/>
          </p:nvPr>
        </p:nvSpPr>
        <p:spPr bwMode="auto">
          <a:xfrm>
            <a:off x="3979120" y="8843328"/>
            <a:ext cx="3042390" cy="464183"/>
          </a:xfrm>
          <a:prstGeom prst="rect">
            <a:avLst/>
          </a:prstGeom>
          <a:noFill/>
          <a:ln w="9525">
            <a:noFill/>
            <a:miter lim="800000"/>
            <a:headEnd/>
            <a:tailEnd/>
          </a:ln>
          <a:effectLst/>
        </p:spPr>
        <p:txBody>
          <a:bodyPr vert="horz" wrap="square" lIns="93299" tIns="46650" rIns="93299" bIns="46650" numCol="1" anchor="b" anchorCtr="0" compatLnSpc="1">
            <a:prstTxWarp prst="textNoShape">
              <a:avLst/>
            </a:prstTxWarp>
          </a:bodyPr>
          <a:lstStyle>
            <a:lvl1pPr algn="r" defTabSz="932949">
              <a:defRPr sz="1200">
                <a:cs typeface="+mn-cs"/>
              </a:defRPr>
            </a:lvl1pPr>
          </a:lstStyle>
          <a:p>
            <a:pPr>
              <a:defRPr/>
            </a:pPr>
            <a:fld id="{6920B318-581B-467A-BC57-B4179D32EA08}" type="slidenum">
              <a:rPr lang="en-US"/>
              <a:pPr>
                <a:defRPr/>
              </a:pPr>
              <a:t>‹#›</a:t>
            </a:fld>
            <a:endParaRPr lang="en-US"/>
          </a:p>
        </p:txBody>
      </p:sp>
    </p:spTree>
    <p:extLst>
      <p:ext uri="{BB962C8B-B14F-4D97-AF65-F5344CB8AC3E}">
        <p14:creationId xmlns:p14="http://schemas.microsoft.com/office/powerpoint/2010/main" val="8501193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AAC70E96-ABE7-43C3-BCF0-EEB2E274B892}" type="slidenum">
              <a:rPr lang="en-US" smtClean="0"/>
              <a:pPr eaLnBrk="1" hangingPunct="1"/>
              <a:t>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42273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2C1DC91B-2B31-48A5-9D24-24E14F11A483}" type="slidenum">
              <a:rPr lang="en-US" smtClean="0"/>
              <a:pPr eaLnBrk="1" hangingPunct="1"/>
              <a:t>10</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813298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D64F41E8-7A44-4F26-8D93-E94B34EB9128}" type="slidenum">
              <a:rPr lang="en-US" smtClean="0"/>
              <a:pPr eaLnBrk="1" hangingPunct="1"/>
              <a:t>11</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b="1" smtClean="0"/>
              <a:t>Look at your raw data!!!</a:t>
            </a:r>
          </a:p>
          <a:p>
            <a:pPr lvl="2" eaLnBrk="1" hangingPunct="1"/>
            <a:r>
              <a:rPr lang="en-US" sz="1400" b="1"/>
              <a:t>Are there missing values or outliers?</a:t>
            </a:r>
          </a:p>
          <a:p>
            <a:pPr lvl="2" eaLnBrk="1" hangingPunct="1"/>
            <a:endParaRPr lang="en-US" sz="1000" b="1"/>
          </a:p>
          <a:p>
            <a:pPr lvl="2" eaLnBrk="1" hangingPunct="1"/>
            <a:endParaRPr lang="en-US" sz="1000" b="1"/>
          </a:p>
          <a:p>
            <a:pPr eaLnBrk="1" hangingPunct="1">
              <a:spcBef>
                <a:spcPct val="0"/>
              </a:spcBef>
              <a:buClr>
                <a:schemeClr val="tx1"/>
              </a:buClr>
            </a:pPr>
            <a:r>
              <a:rPr lang="en-US" b="1" smtClean="0"/>
              <a:t>Missing values “fill in” or impute missing information</a:t>
            </a:r>
          </a:p>
          <a:p>
            <a:pPr lvl="1" eaLnBrk="1" hangingPunct="1">
              <a:spcBef>
                <a:spcPct val="0"/>
              </a:spcBef>
            </a:pPr>
            <a:r>
              <a:rPr lang="en-US" b="1" smtClean="0"/>
              <a:t>Since a person can not serve as their own control, use another person who is as similar as possible</a:t>
            </a:r>
          </a:p>
          <a:p>
            <a:pPr lvl="1" eaLnBrk="1" hangingPunct="1">
              <a:spcBef>
                <a:spcPct val="0"/>
              </a:spcBef>
            </a:pPr>
            <a:r>
              <a:rPr lang="en-US" b="1" smtClean="0"/>
              <a:t>Use descriptive statistics to impute data (e.g., average or most frequent value)</a:t>
            </a:r>
          </a:p>
          <a:p>
            <a:pPr lvl="1" eaLnBrk="1" hangingPunct="1">
              <a:spcBef>
                <a:spcPct val="0"/>
              </a:spcBef>
            </a:pPr>
            <a:r>
              <a:rPr lang="en-US" b="1" smtClean="0"/>
              <a:t>Quality of data can be assessed by how accurately we can “impute” missing information</a:t>
            </a:r>
          </a:p>
          <a:p>
            <a:pPr eaLnBrk="1" hangingPunct="1">
              <a:spcBef>
                <a:spcPct val="0"/>
              </a:spcBef>
              <a:buClr>
                <a:schemeClr val="tx1"/>
              </a:buClr>
            </a:pPr>
            <a:endParaRPr lang="en-US" b="1" smtClean="0"/>
          </a:p>
          <a:p>
            <a:pPr eaLnBrk="1" hangingPunct="1">
              <a:spcBef>
                <a:spcPct val="0"/>
              </a:spcBef>
              <a:buClr>
                <a:schemeClr val="tx1"/>
              </a:buClr>
            </a:pPr>
            <a:r>
              <a:rPr lang="en-US" b="1" smtClean="0">
                <a:solidFill>
                  <a:srgbClr val="FF0000"/>
                </a:solidFill>
              </a:rPr>
              <a:t>Outliers</a:t>
            </a:r>
          </a:p>
          <a:p>
            <a:pPr lvl="2" eaLnBrk="1" hangingPunct="1"/>
            <a:r>
              <a:rPr lang="en-US" sz="1400" b="1"/>
              <a:t>Extremely high or low values</a:t>
            </a:r>
          </a:p>
          <a:p>
            <a:pPr lvl="2" eaLnBrk="1" hangingPunct="1"/>
            <a:r>
              <a:rPr lang="en-US" sz="1400" b="1"/>
              <a:t>May influence your interpretation of the data</a:t>
            </a:r>
            <a:endParaRPr lang="en-US" sz="1000" b="1"/>
          </a:p>
          <a:p>
            <a:pPr eaLnBrk="1" hangingPunct="1"/>
            <a:endParaRPr lang="en-US" smtClean="0"/>
          </a:p>
        </p:txBody>
      </p:sp>
    </p:spTree>
    <p:extLst>
      <p:ext uri="{BB962C8B-B14F-4D97-AF65-F5344CB8AC3E}">
        <p14:creationId xmlns:p14="http://schemas.microsoft.com/office/powerpoint/2010/main" val="879303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76D803C4-1899-4FB2-8FC2-38EFA69283CA}" type="slidenum">
              <a:rPr lang="en-US" smtClean="0"/>
              <a:pPr eaLnBrk="1" hangingPunct="1"/>
              <a:t>12</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mean is the most popular measure of central tendency, followed by the median.</a:t>
            </a:r>
          </a:p>
        </p:txBody>
      </p:sp>
    </p:spTree>
    <p:extLst>
      <p:ext uri="{BB962C8B-B14F-4D97-AF65-F5344CB8AC3E}">
        <p14:creationId xmlns:p14="http://schemas.microsoft.com/office/powerpoint/2010/main" val="408467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DE2D70E9-7914-49AC-90D7-5970CCB807F3}" type="slidenum">
              <a:rPr lang="en-US" smtClean="0"/>
              <a:pPr eaLnBrk="1" hangingPunct="1"/>
              <a:t>13</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Mean – the use of the mean with the standard deviation implies that the data being summarized are from a population that is approximately normally distributed.  </a:t>
            </a:r>
          </a:p>
          <a:p>
            <a:pPr eaLnBrk="1" hangingPunct="1"/>
            <a:endParaRPr lang="en-US" smtClean="0"/>
          </a:p>
          <a:p>
            <a:pPr eaLnBrk="1" hangingPunct="1"/>
            <a:r>
              <a:rPr lang="en-US" smtClean="0"/>
              <a:t>If this is not the case, then we should use the median for centrality and the interquartile range for a measure of spread or dispersion.</a:t>
            </a:r>
          </a:p>
          <a:p>
            <a:pPr eaLnBrk="1" hangingPunct="1"/>
            <a:endParaRPr lang="en-US" smtClean="0"/>
          </a:p>
          <a:p>
            <a:pPr eaLnBrk="1" hangingPunct="1"/>
            <a:endParaRPr lang="en-US" smtClean="0"/>
          </a:p>
          <a:p>
            <a:pPr eaLnBrk="1" hangingPunct="1"/>
            <a:r>
              <a:rPr lang="en-US" smtClean="0"/>
              <a:t>Mode – some distributions have more than one mode.  A distribution with one, two, or three modes is referred to as uni-, bi-, and trimodal, respectively.</a:t>
            </a:r>
          </a:p>
        </p:txBody>
      </p:sp>
    </p:spTree>
    <p:extLst>
      <p:ext uri="{BB962C8B-B14F-4D97-AF65-F5344CB8AC3E}">
        <p14:creationId xmlns:p14="http://schemas.microsoft.com/office/powerpoint/2010/main" val="1425988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96FE2636-4FF7-4D0A-A699-B2E8255DABC8}" type="slidenum">
              <a:rPr lang="en-US" smtClean="0"/>
              <a:pPr eaLnBrk="1" hangingPunct="1"/>
              <a:t>14</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formula to find the mean, we use the summation sign, which is just a mathematical shorthand for ‘add up all the observations’.</a:t>
            </a:r>
          </a:p>
          <a:p>
            <a:pPr eaLnBrk="1" hangingPunct="1"/>
            <a:endParaRPr lang="en-US" smtClean="0"/>
          </a:p>
          <a:p>
            <a:pPr eaLnBrk="1" hangingPunct="1"/>
            <a:r>
              <a:rPr lang="en-US" smtClean="0"/>
              <a:t>The sample size is the number of observations.</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1140234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BF9E8854-E6F4-4CBC-8FE5-368CFCC75858}" type="slidenum">
              <a:rPr lang="en-US" smtClean="0"/>
              <a:pPr eaLnBrk="1" hangingPunct="1"/>
              <a:t>15</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Add up all systolic blood pressures, then divide by the total number of observations (i.e., 5).</a:t>
            </a:r>
          </a:p>
        </p:txBody>
      </p:sp>
    </p:spTree>
    <p:extLst>
      <p:ext uri="{BB962C8B-B14F-4D97-AF65-F5344CB8AC3E}">
        <p14:creationId xmlns:p14="http://schemas.microsoft.com/office/powerpoint/2010/main" val="1904633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BF9E8854-E6F4-4CBC-8FE5-368CFCC75858}" type="slidenum">
              <a:rPr lang="en-US" smtClean="0"/>
              <a:pPr eaLnBrk="1" hangingPunct="1"/>
              <a:t>16</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Add up all systolic blood pressures, then divide by the total number of observations (i.e., 5).</a:t>
            </a:r>
          </a:p>
        </p:txBody>
      </p:sp>
    </p:spTree>
    <p:extLst>
      <p:ext uri="{BB962C8B-B14F-4D97-AF65-F5344CB8AC3E}">
        <p14:creationId xmlns:p14="http://schemas.microsoft.com/office/powerpoint/2010/main" val="647861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BF9E8854-E6F4-4CBC-8FE5-368CFCC75858}" type="slidenum">
              <a:rPr lang="en-US" smtClean="0"/>
              <a:pPr eaLnBrk="1" hangingPunct="1"/>
              <a:t>17</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Add up all systolic blood pressures, then divide by the total number of observations (i.e., 5).</a:t>
            </a:r>
          </a:p>
          <a:p>
            <a:pPr eaLnBrk="1" hangingPunct="1"/>
            <a:endParaRPr lang="en-US" dirty="0" smtClean="0"/>
          </a:p>
          <a:p>
            <a:pPr eaLnBrk="1" hangingPunct="1"/>
            <a:r>
              <a:rPr lang="en-US" dirty="0" smtClean="0"/>
              <a:t>If you change</a:t>
            </a:r>
            <a:r>
              <a:rPr lang="en-US" baseline="0" dirty="0" smtClean="0"/>
              <a:t> observation 120 mmHg to 200mmHg the average will increase from 99 to 115 mmHg.</a:t>
            </a:r>
            <a:endParaRPr lang="en-US" dirty="0" smtClean="0"/>
          </a:p>
        </p:txBody>
      </p:sp>
    </p:spTree>
    <p:extLst>
      <p:ext uri="{BB962C8B-B14F-4D97-AF65-F5344CB8AC3E}">
        <p14:creationId xmlns:p14="http://schemas.microsoft.com/office/powerpoint/2010/main" val="1185260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BF9E8854-E6F4-4CBC-8FE5-368CFCC75858}" type="slidenum">
              <a:rPr lang="en-US" smtClean="0"/>
              <a:pPr eaLnBrk="1" hangingPunct="1"/>
              <a:t>18</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Add up all systolic blood pressures, then divide by the total number of observations (i.e., 5).</a:t>
            </a:r>
          </a:p>
        </p:txBody>
      </p:sp>
    </p:spTree>
    <p:extLst>
      <p:ext uri="{BB962C8B-B14F-4D97-AF65-F5344CB8AC3E}">
        <p14:creationId xmlns:p14="http://schemas.microsoft.com/office/powerpoint/2010/main" val="2352815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BF9E8854-E6F4-4CBC-8FE5-368CFCC75858}" type="slidenum">
              <a:rPr lang="en-US" smtClean="0"/>
              <a:pPr eaLnBrk="1" hangingPunct="1"/>
              <a:t>19</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Add up all systolic blood pressures, then divide by the total number of observations (i.e., 5).</a:t>
            </a:r>
          </a:p>
        </p:txBody>
      </p:sp>
    </p:spTree>
    <p:extLst>
      <p:ext uri="{BB962C8B-B14F-4D97-AF65-F5344CB8AC3E}">
        <p14:creationId xmlns:p14="http://schemas.microsoft.com/office/powerpoint/2010/main" val="3473906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60C7ECD4-14D4-4017-8BF1-C704C9732D42}" type="slidenum">
              <a:rPr lang="en-US" smtClean="0"/>
              <a:pPr eaLnBrk="1" hangingPunct="1"/>
              <a:t>2</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u="sng" smtClean="0"/>
              <a:t>Scientific</a:t>
            </a:r>
            <a:r>
              <a:rPr lang="en-US" b="1" smtClean="0"/>
              <a:t> Study of </a:t>
            </a:r>
            <a:r>
              <a:rPr lang="en-US" b="1" u="sng" smtClean="0"/>
              <a:t>Quantitative Information</a:t>
            </a:r>
            <a:r>
              <a:rPr lang="en-US" b="1" smtClean="0"/>
              <a:t> to describe </a:t>
            </a:r>
            <a:r>
              <a:rPr lang="en-US" b="1" u="sng" smtClean="0"/>
              <a:t>inferences</a:t>
            </a:r>
            <a:r>
              <a:rPr lang="en-US" b="1" smtClean="0"/>
              <a:t> about a natural phenomena</a:t>
            </a:r>
          </a:p>
          <a:p>
            <a:pPr eaLnBrk="1" hangingPunct="1"/>
            <a:endParaRPr lang="en-US" b="1" smtClean="0"/>
          </a:p>
          <a:p>
            <a:pPr eaLnBrk="1" hangingPunct="1"/>
            <a:r>
              <a:rPr lang="en-US" b="1" smtClean="0"/>
              <a:t>Application of abstract mathematical methods to the solution of biological, medical, and public health problems</a:t>
            </a:r>
          </a:p>
          <a:p>
            <a:pPr eaLnBrk="1" hangingPunct="1"/>
            <a:endParaRPr lang="en-US" b="1" smtClean="0"/>
          </a:p>
          <a:p>
            <a:pPr eaLnBrk="1" hangingPunct="1"/>
            <a:r>
              <a:rPr lang="en-US" b="1" smtClean="0"/>
              <a:t>An important tool in advancing our biological knowledge</a:t>
            </a:r>
          </a:p>
          <a:p>
            <a:pPr eaLnBrk="1" hangingPunct="1"/>
            <a:endParaRPr lang="en-US" b="1" smtClean="0"/>
          </a:p>
          <a:p>
            <a:pPr eaLnBrk="1" hangingPunct="1"/>
            <a:r>
              <a:rPr lang="en-US" b="1" smtClean="0"/>
              <a:t>A tool or logic that deals with uncertainty</a:t>
            </a:r>
          </a:p>
          <a:p>
            <a:pPr eaLnBrk="1" hangingPunct="1"/>
            <a:endParaRPr lang="en-US" b="1" smtClean="0"/>
          </a:p>
          <a:p>
            <a:pPr eaLnBrk="1" hangingPunct="1"/>
            <a:r>
              <a:rPr lang="en-US" b="1" smtClean="0"/>
              <a:t>A methodology that examines of the consequences of uncertainty in planning and interpretation of experimentation</a:t>
            </a:r>
          </a:p>
          <a:p>
            <a:pPr eaLnBrk="1" hangingPunct="1"/>
            <a:endParaRPr lang="en-US" b="1" smtClean="0"/>
          </a:p>
          <a:p>
            <a:pPr eaLnBrk="1" hangingPunct="1"/>
            <a:endParaRPr lang="en-US" b="1" u="sng" smtClean="0"/>
          </a:p>
          <a:p>
            <a:pPr eaLnBrk="1" hangingPunct="1"/>
            <a:r>
              <a:rPr lang="en-US" b="1" smtClean="0"/>
              <a:t>Is the study of accepted theory (ideas) of data reflecting variation in populations, in order to conclude or make inferences based on the evidence</a:t>
            </a:r>
            <a:r>
              <a:rPr lang="en-US" b="1" u="sng" smtClean="0"/>
              <a:t> </a:t>
            </a:r>
          </a:p>
          <a:p>
            <a:pPr eaLnBrk="1" hangingPunct="1"/>
            <a:endParaRPr lang="en-US" smtClean="0"/>
          </a:p>
        </p:txBody>
      </p:sp>
    </p:spTree>
    <p:extLst>
      <p:ext uri="{BB962C8B-B14F-4D97-AF65-F5344CB8AC3E}">
        <p14:creationId xmlns:p14="http://schemas.microsoft.com/office/powerpoint/2010/main" val="2154759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8EC4AFBD-7122-4B61-86A8-61DE07E81707}" type="slidenum">
              <a:rPr lang="en-US" smtClean="0"/>
              <a:pPr eaLnBrk="1" hangingPunct="1"/>
              <a:t>20</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64206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85F01815-00AE-429C-AB62-21FB6830B61C}" type="slidenum">
              <a:rPr lang="en-US" smtClean="0"/>
              <a:pPr eaLnBrk="1" hangingPunct="1"/>
              <a:t>21</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68451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9A34F18A-579D-450E-BED7-8CA00E1B67A3}" type="slidenum">
              <a:rPr lang="en-US" smtClean="0"/>
              <a:pPr eaLnBrk="1" hangingPunct="1"/>
              <a:t>22</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Sample problems for independent study</a:t>
            </a:r>
          </a:p>
        </p:txBody>
      </p:sp>
    </p:spTree>
    <p:extLst>
      <p:ext uri="{BB962C8B-B14F-4D97-AF65-F5344CB8AC3E}">
        <p14:creationId xmlns:p14="http://schemas.microsoft.com/office/powerpoint/2010/main" val="1614235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85F01815-00AE-429C-AB62-21FB6830B61C}" type="slidenum">
              <a:rPr lang="en-US" smtClean="0"/>
              <a:pPr eaLnBrk="1" hangingPunct="1"/>
              <a:t>23</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32782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85F01815-00AE-429C-AB62-21FB6830B61C}" type="slidenum">
              <a:rPr lang="en-US" smtClean="0"/>
              <a:pPr eaLnBrk="1" hangingPunct="1"/>
              <a:t>24</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06678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85E3DDD8-8ED2-409B-B24C-43697A5343FB}" type="slidenum">
              <a:rPr lang="en-US" smtClean="0"/>
              <a:pPr eaLnBrk="1" hangingPunct="1"/>
              <a:t>25</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346215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85E3DDD8-8ED2-409B-B24C-43697A5343FB}" type="slidenum">
              <a:rPr lang="en-US" smtClean="0"/>
              <a:pPr eaLnBrk="1" hangingPunct="1"/>
              <a:t>26</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346215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85E3DDD8-8ED2-409B-B24C-43697A5343FB}" type="slidenum">
              <a:rPr lang="en-US" smtClean="0"/>
              <a:pPr eaLnBrk="1" hangingPunct="1"/>
              <a:t>27</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34621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85E3DDD8-8ED2-409B-B24C-43697A5343FB}" type="slidenum">
              <a:rPr lang="en-US" smtClean="0"/>
              <a:pPr eaLnBrk="1" hangingPunct="1"/>
              <a:t>28</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34621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85F01815-00AE-429C-AB62-21FB6830B61C}" type="slidenum">
              <a:rPr lang="en-US" smtClean="0"/>
              <a:pPr eaLnBrk="1" hangingPunct="1"/>
              <a:t>29</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sz="2400" b="1" dirty="0"/>
              <a:t>The median is not sensitive to extreme values</a:t>
            </a:r>
          </a:p>
          <a:p>
            <a:pPr lvl="1" eaLnBrk="1" hangingPunct="1">
              <a:lnSpc>
                <a:spcPct val="90000"/>
              </a:lnSpc>
            </a:pPr>
            <a:r>
              <a:rPr lang="en-US" sz="2000" b="1" dirty="0"/>
              <a:t>For example, if 120 becomes 200. the median would remain the same, but the mean would change to 115.</a:t>
            </a:r>
          </a:p>
          <a:p>
            <a:pPr eaLnBrk="1" hangingPunct="1"/>
            <a:endParaRPr lang="en-US" dirty="0" smtClean="0"/>
          </a:p>
        </p:txBody>
      </p:sp>
    </p:spTree>
    <p:extLst>
      <p:ext uri="{BB962C8B-B14F-4D97-AF65-F5344CB8AC3E}">
        <p14:creationId xmlns:p14="http://schemas.microsoft.com/office/powerpoint/2010/main" val="433284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6FCEA4F4-C385-4BA6-982F-27F527199E50}" type="slidenum">
              <a:rPr lang="en-US" smtClean="0"/>
              <a:pPr eaLnBrk="1" hangingPunct="1"/>
              <a:t>3</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u="sng" smtClean="0"/>
              <a:t>Formulate Ideas or Questions - a.k.a. research objectives, specific aims</a:t>
            </a:r>
          </a:p>
          <a:p>
            <a:pPr eaLnBrk="1" hangingPunct="1">
              <a:buFontTx/>
              <a:buChar char="•"/>
            </a:pPr>
            <a:r>
              <a:rPr lang="en-US" smtClean="0"/>
              <a:t>How is a Scientific Question or Idea Formulated?- based on observations; results of prior studies or experiments</a:t>
            </a:r>
          </a:p>
          <a:p>
            <a:pPr lvl="1" eaLnBrk="1" hangingPunct="1"/>
            <a:endParaRPr lang="en-US" smtClean="0"/>
          </a:p>
          <a:p>
            <a:pPr eaLnBrk="1" hangingPunct="1"/>
            <a:r>
              <a:rPr lang="en-US" u="sng" smtClean="0"/>
              <a:t>Significance</a:t>
            </a:r>
          </a:p>
          <a:p>
            <a:pPr lvl="1" eaLnBrk="1" hangingPunct="1"/>
            <a:r>
              <a:rPr lang="en-US" smtClean="0"/>
              <a:t>To challenge limitations of previous studies</a:t>
            </a:r>
          </a:p>
          <a:p>
            <a:pPr lvl="1" eaLnBrk="1" hangingPunct="1"/>
            <a:r>
              <a:rPr lang="en-US" smtClean="0"/>
              <a:t>To set the stage to test new and novel ways of addressing “old” problems</a:t>
            </a:r>
          </a:p>
          <a:p>
            <a:pPr lvl="1" eaLnBrk="1" hangingPunct="1"/>
            <a:endParaRPr lang="en-US" smtClean="0"/>
          </a:p>
          <a:p>
            <a:pPr eaLnBrk="1" hangingPunct="1"/>
            <a:r>
              <a:rPr lang="en-US" smtClean="0"/>
              <a:t>Proposal, manuscript or grant writing tips</a:t>
            </a:r>
          </a:p>
          <a:p>
            <a:pPr lvl="1" eaLnBrk="1" hangingPunct="1"/>
            <a:r>
              <a:rPr lang="en-US" smtClean="0"/>
              <a:t>Use common “buzz words” - assess, evaluate, determine whether, ascertain</a:t>
            </a:r>
          </a:p>
          <a:p>
            <a:pPr lvl="1" eaLnBrk="1" hangingPunct="1"/>
            <a:endParaRPr lang="en-US" smtClean="0"/>
          </a:p>
          <a:p>
            <a:pPr eaLnBrk="1" hangingPunct="1">
              <a:buClr>
                <a:schemeClr val="tx1"/>
              </a:buClr>
            </a:pPr>
            <a:r>
              <a:rPr lang="en-US" b="1" smtClean="0"/>
              <a:t>What is a Hypothesis?</a:t>
            </a:r>
          </a:p>
          <a:p>
            <a:pPr lvl="1" eaLnBrk="1" hangingPunct="1"/>
            <a:r>
              <a:rPr lang="en-US" b="1" smtClean="0"/>
              <a:t>An educated guess to a scientific question or research objective</a:t>
            </a:r>
          </a:p>
          <a:p>
            <a:pPr lvl="1" eaLnBrk="1" hangingPunct="1"/>
            <a:endParaRPr lang="en-US" b="1" smtClean="0"/>
          </a:p>
          <a:p>
            <a:pPr lvl="1" eaLnBrk="1" hangingPunct="1"/>
            <a:r>
              <a:rPr lang="en-US" b="1" smtClean="0"/>
              <a:t>Has directionality!</a:t>
            </a:r>
          </a:p>
          <a:p>
            <a:pPr lvl="3" eaLnBrk="1" hangingPunct="1"/>
            <a:r>
              <a:rPr lang="en-US" b="1" smtClean="0"/>
              <a:t>Increase vs. decrease</a:t>
            </a:r>
          </a:p>
          <a:p>
            <a:pPr lvl="3" eaLnBrk="1" hangingPunct="1"/>
            <a:r>
              <a:rPr lang="en-US" b="1" smtClean="0"/>
              <a:t>higher vs. lower</a:t>
            </a:r>
          </a:p>
          <a:p>
            <a:pPr lvl="3" eaLnBrk="1" hangingPunct="1"/>
            <a:r>
              <a:rPr lang="en-US" b="1" smtClean="0"/>
              <a:t>absent vs. present</a:t>
            </a:r>
          </a:p>
          <a:p>
            <a:pPr lvl="3" eaLnBrk="1" hangingPunct="1"/>
            <a:endParaRPr lang="en-US" b="1" smtClean="0"/>
          </a:p>
          <a:p>
            <a:pPr lvl="1" eaLnBrk="1" hangingPunct="1"/>
            <a:r>
              <a:rPr lang="en-US" b="1" u="sng" smtClean="0"/>
              <a:t>How do we generate a hypothesis?</a:t>
            </a:r>
          </a:p>
          <a:p>
            <a:pPr lvl="2" eaLnBrk="1" hangingPunct="1"/>
            <a:r>
              <a:rPr lang="en-US" b="1" smtClean="0"/>
              <a:t>Scientific basis</a:t>
            </a:r>
          </a:p>
          <a:p>
            <a:pPr lvl="2" eaLnBrk="1" hangingPunct="1"/>
            <a:r>
              <a:rPr lang="en-US" b="1" smtClean="0"/>
              <a:t>Based on observations</a:t>
            </a:r>
          </a:p>
          <a:p>
            <a:pPr lvl="3" eaLnBrk="1" hangingPunct="1"/>
            <a:r>
              <a:rPr lang="en-US" b="1" smtClean="0"/>
              <a:t>Linus Pauling (Vitamin C &amp; Infection)</a:t>
            </a:r>
          </a:p>
          <a:p>
            <a:pPr lvl="2" eaLnBrk="1" hangingPunct="1"/>
            <a:r>
              <a:rPr lang="en-US" b="1" smtClean="0"/>
              <a:t>Based on results of prior studies </a:t>
            </a:r>
          </a:p>
          <a:p>
            <a:pPr lvl="3" eaLnBrk="1" hangingPunct="1"/>
            <a:r>
              <a:rPr lang="en-US" b="1" smtClean="0"/>
              <a:t>Published data</a:t>
            </a:r>
          </a:p>
          <a:p>
            <a:pPr lvl="3" eaLnBrk="1" hangingPunct="1"/>
            <a:r>
              <a:rPr lang="en-US" b="1" smtClean="0"/>
              <a:t>Your Lab’s Preliminary Data</a:t>
            </a:r>
          </a:p>
          <a:p>
            <a:pPr lvl="1" eaLnBrk="1" hangingPunct="1"/>
            <a:endParaRPr lang="en-US" smtClean="0"/>
          </a:p>
          <a:p>
            <a:pPr eaLnBrk="1" hangingPunct="1"/>
            <a:endParaRPr lang="en-US" smtClean="0"/>
          </a:p>
        </p:txBody>
      </p:sp>
    </p:spTree>
    <p:extLst>
      <p:ext uri="{BB962C8B-B14F-4D97-AF65-F5344CB8AC3E}">
        <p14:creationId xmlns:p14="http://schemas.microsoft.com/office/powerpoint/2010/main" val="15456099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85E3DDD8-8ED2-409B-B24C-43697A5343FB}" type="slidenum">
              <a:rPr lang="en-US" smtClean="0"/>
              <a:pPr eaLnBrk="1" hangingPunct="1"/>
              <a:t>30</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346215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326D2644-044B-4679-BD64-E81C8606EE8C}" type="slidenum">
              <a:rPr lang="en-US" smtClean="0"/>
              <a:pPr eaLnBrk="1" hangingPunct="1"/>
              <a:t>31</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66384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F20528DA-9300-48D9-8E3B-7A425AB2752B}" type="slidenum">
              <a:rPr lang="en-US" smtClean="0"/>
              <a:pPr eaLnBrk="1" hangingPunct="1"/>
              <a:t>32</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medical research, the mean and median are usually presented.  Which measure of central tendency should we use?  This figure shows three types of distribution for quantitative data.  It is obvious that if the distribution is normal the mean will be the measure of interest.  If the distribution is not normally distributed then the median should be appropriate.</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2117383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CB54CCF2-3712-4A26-8658-4CDA77D9773E}" type="slidenum">
              <a:rPr lang="en-US" smtClean="0"/>
              <a:pPr eaLnBrk="1" hangingPunct="1"/>
              <a:t>33</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91374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CED006AF-5C33-4B42-9F12-BC69B2095E3C}" type="slidenum">
              <a:rPr lang="en-US" smtClean="0"/>
              <a:pPr eaLnBrk="1" hangingPunct="1"/>
              <a:t>34</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It is usually preferable to work in the original scale by taking the antilog of the mean log of x to form the geometric mean (i.e., 10 raised to the mean log x).</a:t>
            </a:r>
          </a:p>
        </p:txBody>
      </p:sp>
    </p:spTree>
    <p:extLst>
      <p:ext uri="{BB962C8B-B14F-4D97-AF65-F5344CB8AC3E}">
        <p14:creationId xmlns:p14="http://schemas.microsoft.com/office/powerpoint/2010/main" val="42789747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E748129E-1251-402F-8106-3199C06E4957}" type="slidenum">
              <a:rPr lang="en-US" smtClean="0"/>
              <a:pPr eaLnBrk="1" hangingPunct="1"/>
              <a:t>35</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Advantages – essentially the geometric mean “folds” extreme values toward the center of the distribution, decreasing the sensitivity of the parameter to the undue influence of the outlier.</a:t>
            </a:r>
          </a:p>
        </p:txBody>
      </p:sp>
    </p:spTree>
    <p:extLst>
      <p:ext uri="{BB962C8B-B14F-4D97-AF65-F5344CB8AC3E}">
        <p14:creationId xmlns:p14="http://schemas.microsoft.com/office/powerpoint/2010/main" val="2772307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E4C5279F-FFCB-49BA-886B-278CC5D547AC}" type="slidenum">
              <a:rPr lang="en-US" smtClean="0"/>
              <a:pPr eaLnBrk="1" hangingPunct="1"/>
              <a:t>36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Several different measures that can be used to describe the variability of a sample.  The simplest measure is the range.  Other measures of spread include the variance, standard deviation, interquartile range, and percentiles.</a:t>
            </a:r>
          </a:p>
        </p:txBody>
      </p:sp>
    </p:spTree>
    <p:extLst>
      <p:ext uri="{BB962C8B-B14F-4D97-AF65-F5344CB8AC3E}">
        <p14:creationId xmlns:p14="http://schemas.microsoft.com/office/powerpoint/2010/main" val="11025398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B11820B9-9C33-4506-8945-626811AB25B7}" type="slidenum">
              <a:rPr lang="en-US" smtClean="0"/>
              <a:pPr eaLnBrk="1" hangingPunct="1"/>
              <a:t>37</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Definition</a:t>
            </a:r>
          </a:p>
          <a:p>
            <a:pPr lvl="1" eaLnBrk="1" hangingPunct="1"/>
            <a:r>
              <a:rPr lang="en-US" sz="1400" b="1"/>
              <a:t>The difference between the largest and the smallest observation in a sample</a:t>
            </a:r>
          </a:p>
          <a:p>
            <a:pPr lvl="1" eaLnBrk="1" hangingPunct="1"/>
            <a:endParaRPr lang="en-US" sz="1400" b="1"/>
          </a:p>
          <a:p>
            <a:pPr eaLnBrk="1" hangingPunct="1"/>
            <a:endParaRPr lang="en-US" smtClean="0"/>
          </a:p>
        </p:txBody>
      </p:sp>
    </p:spTree>
    <p:extLst>
      <p:ext uri="{BB962C8B-B14F-4D97-AF65-F5344CB8AC3E}">
        <p14:creationId xmlns:p14="http://schemas.microsoft.com/office/powerpoint/2010/main" val="202376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CD9E3A3D-F0B3-4D7F-A8C4-5C9A734E2840}" type="slidenum">
              <a:rPr lang="en-US" smtClean="0"/>
              <a:pPr eaLnBrk="1" hangingPunct="1"/>
              <a:t>38</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Definition - Variance (s</a:t>
            </a:r>
            <a:r>
              <a:rPr lang="en-US" b="1" baseline="30000" smtClean="0"/>
              <a:t>2</a:t>
            </a:r>
            <a:r>
              <a:rPr lang="en-US" b="1" smtClean="0"/>
              <a:t>) is the dispersion relative to the scatter of the values about their mean</a:t>
            </a:r>
          </a:p>
          <a:p>
            <a:pPr eaLnBrk="1" hangingPunct="1"/>
            <a:endParaRPr lang="en-US" b="1" smtClean="0"/>
          </a:p>
          <a:p>
            <a:pPr eaLnBrk="1" hangingPunct="1"/>
            <a:r>
              <a:rPr lang="en-US" b="1" smtClean="0"/>
              <a:t>   Variance (s</a:t>
            </a:r>
            <a:r>
              <a:rPr lang="en-US" b="1" baseline="30000" smtClean="0"/>
              <a:t>2</a:t>
            </a:r>
            <a:r>
              <a:rPr lang="en-US" b="1" smtClean="0"/>
              <a:t>) of a sample with n objects (i.e., x</a:t>
            </a:r>
            <a:r>
              <a:rPr lang="en-US" b="1" baseline="-25000" smtClean="0"/>
              <a:t>1</a:t>
            </a:r>
            <a:r>
              <a:rPr lang="en-US" b="1" smtClean="0"/>
              <a:t>, x</a:t>
            </a:r>
            <a:r>
              <a:rPr lang="en-US" b="1" baseline="-25000" smtClean="0"/>
              <a:t>2</a:t>
            </a:r>
            <a:r>
              <a:rPr lang="en-US" b="1" smtClean="0"/>
              <a:t>, x</a:t>
            </a:r>
            <a:r>
              <a:rPr lang="en-US" b="1" baseline="-25000" smtClean="0"/>
              <a:t>3</a:t>
            </a:r>
            <a:r>
              <a:rPr lang="en-US" b="1" smtClean="0"/>
              <a:t>, …., x</a:t>
            </a:r>
            <a:r>
              <a:rPr lang="en-US" b="1" baseline="-25000" smtClean="0"/>
              <a:t>n</a:t>
            </a:r>
            <a:r>
              <a:rPr lang="en-US" b="1" smtClean="0"/>
              <a:t>) is calculated as the mean squared deviation of the object </a:t>
            </a:r>
          </a:p>
          <a:p>
            <a:pPr eaLnBrk="1" hangingPunct="1"/>
            <a:r>
              <a:rPr lang="en-US" b="1" smtClean="0"/>
              <a:t>	from  the sample mean.</a:t>
            </a:r>
          </a:p>
          <a:p>
            <a:pPr eaLnBrk="1" hangingPunct="1"/>
            <a:endParaRPr lang="en-US" b="1" smtClean="0"/>
          </a:p>
          <a:p>
            <a:pPr eaLnBrk="1" hangingPunct="1"/>
            <a:endParaRPr lang="en-US" smtClean="0"/>
          </a:p>
        </p:txBody>
      </p:sp>
    </p:spTree>
    <p:extLst>
      <p:ext uri="{BB962C8B-B14F-4D97-AF65-F5344CB8AC3E}">
        <p14:creationId xmlns:p14="http://schemas.microsoft.com/office/powerpoint/2010/main" val="7607036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EC2AC211-59A4-4E4C-8A74-0E9E6E74AF60}" type="slidenum">
              <a:rPr lang="en-US" smtClean="0"/>
              <a:pPr eaLnBrk="1" hangingPunct="1"/>
              <a:t>39</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73833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63E20238-D891-49CD-BCBE-D4A749D83557}" type="slidenum">
              <a:rPr lang="en-US" smtClean="0"/>
              <a:pPr eaLnBrk="1" hangingPunct="1"/>
              <a:t>4</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collect data to address important scientific questions or research objectives.  </a:t>
            </a:r>
          </a:p>
          <a:p>
            <a:pPr eaLnBrk="1" hangingPunct="1"/>
            <a:r>
              <a:rPr lang="en-US" smtClean="0"/>
              <a:t>Data collection, a necessary pre-requisite for statistical analysis, heavily influences the quality, accuracy, reproducibility as well as variability (uncertainty) of your data.  Statistics can not “fix” data that has been poorly collected.  </a:t>
            </a:r>
          </a:p>
        </p:txBody>
      </p:sp>
    </p:spTree>
    <p:extLst>
      <p:ext uri="{BB962C8B-B14F-4D97-AF65-F5344CB8AC3E}">
        <p14:creationId xmlns:p14="http://schemas.microsoft.com/office/powerpoint/2010/main" val="17338292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1EFFBD0D-6B95-472F-B391-FF5733C98E90}" type="slidenum">
              <a:rPr lang="en-US" smtClean="0"/>
              <a:pPr eaLnBrk="1" hangingPunct="1"/>
              <a:t>40</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Ideal for explaining variability about the mean for continuous variables, </a:t>
            </a:r>
            <a:r>
              <a:rPr lang="en-US" b="1" u="sng" smtClean="0">
                <a:solidFill>
                  <a:srgbClr val="FF0000"/>
                </a:solidFill>
              </a:rPr>
              <a:t>if the underlying distribution follows a bell shaped curve or normal distribution</a:t>
            </a:r>
            <a:r>
              <a:rPr lang="en-US" b="1" smtClean="0"/>
              <a:t>.</a:t>
            </a:r>
          </a:p>
          <a:p>
            <a:pPr eaLnBrk="1" hangingPunct="1"/>
            <a:endParaRPr lang="en-US" smtClean="0"/>
          </a:p>
        </p:txBody>
      </p:sp>
    </p:spTree>
    <p:extLst>
      <p:ext uri="{BB962C8B-B14F-4D97-AF65-F5344CB8AC3E}">
        <p14:creationId xmlns:p14="http://schemas.microsoft.com/office/powerpoint/2010/main" val="13388343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8A21EE97-084A-498A-A68C-39D154175995}" type="slidenum">
              <a:rPr lang="en-US" smtClean="0"/>
              <a:pPr eaLnBrk="1" hangingPunct="1"/>
              <a:t>41</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Ideal for explaining variability about the median for continuous variables, </a:t>
            </a:r>
            <a:r>
              <a:rPr lang="en-US" b="1" u="sng" smtClean="0">
                <a:solidFill>
                  <a:srgbClr val="FF0000"/>
                </a:solidFill>
              </a:rPr>
              <a:t>if the underlying distribution is skewed.</a:t>
            </a:r>
            <a:endParaRPr lang="en-US" b="1" smtClean="0"/>
          </a:p>
          <a:p>
            <a:pPr eaLnBrk="1" hangingPunct="1"/>
            <a:endParaRPr lang="en-US" smtClean="0"/>
          </a:p>
        </p:txBody>
      </p:sp>
    </p:spTree>
    <p:extLst>
      <p:ext uri="{BB962C8B-B14F-4D97-AF65-F5344CB8AC3E}">
        <p14:creationId xmlns:p14="http://schemas.microsoft.com/office/powerpoint/2010/main" val="34524093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C468F314-3575-47CD-ACC6-A5CD2855C89B}" type="slidenum">
              <a:rPr lang="en-US" smtClean="0"/>
              <a:pPr eaLnBrk="1" hangingPunct="1"/>
              <a:t>42</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r>
              <a:rPr lang="en-US" smtClean="0"/>
              <a:t>The histogram is the easiest way to observe non-normality.  If the shape is skewed, we can confirm deviations from the normal model instantly.  </a:t>
            </a:r>
          </a:p>
        </p:txBody>
      </p:sp>
    </p:spTree>
    <p:extLst>
      <p:ext uri="{BB962C8B-B14F-4D97-AF65-F5344CB8AC3E}">
        <p14:creationId xmlns:p14="http://schemas.microsoft.com/office/powerpoint/2010/main" val="27909098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67A4895B-C769-4B71-8760-8FED084B3823}" type="slidenum">
              <a:rPr lang="en-US" smtClean="0"/>
              <a:pPr eaLnBrk="1" hangingPunct="1"/>
              <a:t>43</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Q:  How can measures of centrality give hints about the </a:t>
            </a:r>
            <a:r>
              <a:rPr lang="en-US" dirty="0" err="1" smtClean="0"/>
              <a:t>skewness</a:t>
            </a:r>
            <a:r>
              <a:rPr lang="en-US" dirty="0" smtClean="0"/>
              <a:t> of the distribution.</a:t>
            </a:r>
          </a:p>
          <a:p>
            <a:pPr eaLnBrk="1" hangingPunct="1"/>
            <a:endParaRPr lang="en-US" dirty="0" smtClean="0"/>
          </a:p>
          <a:p>
            <a:pPr eaLnBrk="1" hangingPunct="1"/>
            <a:r>
              <a:rPr lang="en-US" dirty="0" smtClean="0"/>
              <a:t>A:  If mean = median = mode, then normal</a:t>
            </a:r>
          </a:p>
          <a:p>
            <a:pPr eaLnBrk="1" hangingPunct="1"/>
            <a:r>
              <a:rPr lang="en-US" dirty="0" smtClean="0"/>
              <a:t>      If mean &gt; median, then positively skewed</a:t>
            </a:r>
          </a:p>
          <a:p>
            <a:pPr eaLnBrk="1" hangingPunct="1"/>
            <a:r>
              <a:rPr lang="en-US" dirty="0" smtClean="0"/>
              <a:t>      If mean &lt; median, then negatively skewed</a:t>
            </a:r>
          </a:p>
          <a:p>
            <a:pPr eaLnBrk="1" hangingPunct="1"/>
            <a:endParaRPr lang="en-US" dirty="0" smtClean="0"/>
          </a:p>
          <a:p>
            <a:pPr lvl="2" eaLnBrk="1" hangingPunct="1"/>
            <a:endParaRPr lang="en-US" dirty="0" smtClean="0"/>
          </a:p>
          <a:p>
            <a:pPr eaLnBrk="1" hangingPunct="1"/>
            <a:endParaRPr lang="en-US" dirty="0" smtClean="0"/>
          </a:p>
        </p:txBody>
      </p:sp>
    </p:spTree>
    <p:extLst>
      <p:ext uri="{BB962C8B-B14F-4D97-AF65-F5344CB8AC3E}">
        <p14:creationId xmlns:p14="http://schemas.microsoft.com/office/powerpoint/2010/main" val="15190072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F11ADF31-91DB-4DA4-B0C9-9A9828AD79EE}" type="slidenum">
              <a:rPr lang="en-US" smtClean="0"/>
              <a:pPr eaLnBrk="1" hangingPunct="1"/>
              <a:t>44</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Q:  How can measures of centrality give hints about the </a:t>
            </a:r>
            <a:r>
              <a:rPr lang="en-US" dirty="0" err="1" smtClean="0"/>
              <a:t>skewness</a:t>
            </a:r>
            <a:r>
              <a:rPr lang="en-US" dirty="0" smtClean="0"/>
              <a:t> of the distribution.</a:t>
            </a:r>
          </a:p>
          <a:p>
            <a:pPr eaLnBrk="1" hangingPunct="1"/>
            <a:endParaRPr lang="en-US" dirty="0" smtClean="0"/>
          </a:p>
          <a:p>
            <a:pPr eaLnBrk="1" hangingPunct="1"/>
            <a:r>
              <a:rPr lang="en-US" dirty="0" smtClean="0"/>
              <a:t>A:  If mean = median = mode, then normal</a:t>
            </a:r>
          </a:p>
          <a:p>
            <a:pPr eaLnBrk="1" hangingPunct="1"/>
            <a:r>
              <a:rPr lang="en-US" dirty="0" smtClean="0"/>
              <a:t>      If mean &gt; median, then positively skewed</a:t>
            </a:r>
          </a:p>
          <a:p>
            <a:pPr eaLnBrk="1" hangingPunct="1"/>
            <a:r>
              <a:rPr lang="en-US" dirty="0" smtClean="0"/>
              <a:t>      If mean &lt; median, then negatively skewed</a:t>
            </a:r>
          </a:p>
          <a:p>
            <a:pPr eaLnBrk="1" hangingPunct="1"/>
            <a:endParaRPr lang="en-US" dirty="0" smtClean="0"/>
          </a:p>
          <a:p>
            <a:pPr eaLnBrk="1" hangingPunct="1"/>
            <a:r>
              <a:rPr lang="en-US" dirty="0" smtClean="0"/>
              <a:t>The distribution to the far left is skewed to the right and has an elongated tail at the right.  The mass of the distribution is concentrated on the left of the figure (i.e., lower values).  The distribution is said to be </a:t>
            </a:r>
            <a:r>
              <a:rPr lang="en-US" dirty="0" err="1" smtClean="0"/>
              <a:t>postively</a:t>
            </a:r>
            <a:r>
              <a:rPr lang="en-US" dirty="0" smtClean="0"/>
              <a:t> skewed.  Note: mean&gt;median&gt;mode</a:t>
            </a:r>
          </a:p>
          <a:p>
            <a:pPr eaLnBrk="1" hangingPunct="1"/>
            <a:endParaRPr lang="en-US" dirty="0" smtClean="0"/>
          </a:p>
          <a:p>
            <a:pPr eaLnBrk="1" hangingPunct="1"/>
            <a:r>
              <a:rPr lang="en-US" dirty="0" smtClean="0"/>
              <a:t>The distribution to the right is skewed to the left and has an elongated tail at the left.  The mass of the distribution is concentrated on the right of the figure (i.e., higher values).  The distribution is said to be negatively skewed.  Note: mode&gt;median&gt;mean</a:t>
            </a:r>
          </a:p>
          <a:p>
            <a:pPr eaLnBrk="1" hangingPunct="1"/>
            <a:endParaRPr lang="en-US" dirty="0" smtClean="0"/>
          </a:p>
          <a:p>
            <a:pPr eaLnBrk="1" hangingPunct="1"/>
            <a:r>
              <a:rPr lang="en-US" dirty="0" smtClean="0"/>
              <a:t>The center distribution is </a:t>
            </a:r>
            <a:r>
              <a:rPr lang="en-US" dirty="0" err="1" smtClean="0"/>
              <a:t>is</a:t>
            </a:r>
            <a:r>
              <a:rPr lang="en-US" dirty="0" smtClean="0"/>
              <a:t> normally distributed and is aka a Gaussian or Bell shaped curve.  It is symmetrical about the mean (i.e., right and left sides are mirror images).   The left tail looks like the right tail.  Mean = Median = Mode</a:t>
            </a:r>
          </a:p>
          <a:p>
            <a:pPr eaLnBrk="1" hangingPunct="1"/>
            <a:endParaRPr lang="en-US" dirty="0" smtClean="0"/>
          </a:p>
          <a:p>
            <a:pPr eaLnBrk="1" hangingPunct="1"/>
            <a:endParaRPr lang="en-US" dirty="0" smtClean="0"/>
          </a:p>
          <a:p>
            <a:pPr lvl="2" eaLnBrk="1" hangingPunct="1"/>
            <a:endParaRPr lang="en-US" dirty="0" smtClean="0"/>
          </a:p>
          <a:p>
            <a:pPr eaLnBrk="1" hangingPunct="1"/>
            <a:endParaRPr lang="en-US" dirty="0" smtClean="0"/>
          </a:p>
        </p:txBody>
      </p:sp>
    </p:spTree>
    <p:extLst>
      <p:ext uri="{BB962C8B-B14F-4D97-AF65-F5344CB8AC3E}">
        <p14:creationId xmlns:p14="http://schemas.microsoft.com/office/powerpoint/2010/main" val="3451445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31F6F1E3-29A0-45A9-9822-6097612A3EF2}" type="slidenum">
              <a:rPr lang="en-US" smtClean="0"/>
              <a:pPr eaLnBrk="1" hangingPunct="1"/>
              <a:t>45</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326019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670" eaLnBrk="0" hangingPunct="0">
              <a:spcBef>
                <a:spcPct val="30000"/>
              </a:spcBef>
              <a:defRPr sz="1200">
                <a:solidFill>
                  <a:schemeClr val="tx1"/>
                </a:solidFill>
                <a:latin typeface="Arial" charset="0"/>
              </a:defRPr>
            </a:lvl1pPr>
            <a:lvl2pPr marL="744064" indent="-286179" defTabSz="931670" eaLnBrk="0" hangingPunct="0">
              <a:spcBef>
                <a:spcPct val="30000"/>
              </a:spcBef>
              <a:defRPr sz="1200">
                <a:solidFill>
                  <a:schemeClr val="tx1"/>
                </a:solidFill>
                <a:latin typeface="Arial" charset="0"/>
              </a:defRPr>
            </a:lvl2pPr>
            <a:lvl3pPr marL="1144715" indent="-228943" defTabSz="931670" eaLnBrk="0" hangingPunct="0">
              <a:spcBef>
                <a:spcPct val="30000"/>
              </a:spcBef>
              <a:defRPr sz="1200">
                <a:solidFill>
                  <a:schemeClr val="tx1"/>
                </a:solidFill>
                <a:latin typeface="Arial" charset="0"/>
              </a:defRPr>
            </a:lvl3pPr>
            <a:lvl4pPr marL="1602600" indent="-228943" defTabSz="931670" eaLnBrk="0" hangingPunct="0">
              <a:spcBef>
                <a:spcPct val="30000"/>
              </a:spcBef>
              <a:defRPr sz="1200">
                <a:solidFill>
                  <a:schemeClr val="tx1"/>
                </a:solidFill>
                <a:latin typeface="Arial" charset="0"/>
              </a:defRPr>
            </a:lvl4pPr>
            <a:lvl5pPr marL="2060486" indent="-228943" defTabSz="931670" eaLnBrk="0" hangingPunct="0">
              <a:spcBef>
                <a:spcPct val="30000"/>
              </a:spcBef>
              <a:defRPr sz="1200">
                <a:solidFill>
                  <a:schemeClr val="tx1"/>
                </a:solidFill>
                <a:latin typeface="Arial" charset="0"/>
              </a:defRPr>
            </a:lvl5pPr>
            <a:lvl6pPr marL="2518372" indent="-228943" defTabSz="931670" eaLnBrk="0" fontAlgn="base" hangingPunct="0">
              <a:spcBef>
                <a:spcPct val="30000"/>
              </a:spcBef>
              <a:spcAft>
                <a:spcPct val="0"/>
              </a:spcAft>
              <a:defRPr sz="1200">
                <a:solidFill>
                  <a:schemeClr val="tx1"/>
                </a:solidFill>
                <a:latin typeface="Arial" charset="0"/>
              </a:defRPr>
            </a:lvl6pPr>
            <a:lvl7pPr marL="2976258" indent="-228943" defTabSz="931670" eaLnBrk="0" fontAlgn="base" hangingPunct="0">
              <a:spcBef>
                <a:spcPct val="30000"/>
              </a:spcBef>
              <a:spcAft>
                <a:spcPct val="0"/>
              </a:spcAft>
              <a:defRPr sz="1200">
                <a:solidFill>
                  <a:schemeClr val="tx1"/>
                </a:solidFill>
                <a:latin typeface="Arial" charset="0"/>
              </a:defRPr>
            </a:lvl7pPr>
            <a:lvl8pPr marL="3434144" indent="-228943" defTabSz="931670" eaLnBrk="0" fontAlgn="base" hangingPunct="0">
              <a:spcBef>
                <a:spcPct val="30000"/>
              </a:spcBef>
              <a:spcAft>
                <a:spcPct val="0"/>
              </a:spcAft>
              <a:defRPr sz="1200">
                <a:solidFill>
                  <a:schemeClr val="tx1"/>
                </a:solidFill>
                <a:latin typeface="Arial" charset="0"/>
              </a:defRPr>
            </a:lvl8pPr>
            <a:lvl9pPr marL="3892029" indent="-228943" defTabSz="93167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68BC539-F67E-4311-A76A-413D570BC42A}" type="slidenum">
              <a:rPr lang="en-US" altLang="en-US" smtClean="0"/>
              <a:pPr eaLnBrk="1" hangingPunct="1">
                <a:spcBef>
                  <a:spcPct val="0"/>
                </a:spcBef>
              </a:pPr>
              <a:t>46</a:t>
            </a:fld>
            <a:endParaRPr lang="en-US" alt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a:p>
            <a:pPr lvl="2" eaLnBrk="1" hangingPunct="1"/>
            <a:endParaRPr lang="en-US" altLang="en-US" smtClean="0"/>
          </a:p>
          <a:p>
            <a:pPr eaLnBrk="1" hangingPunct="1"/>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77AD258C-4919-4B10-81DB-2693A37A2D3B}" type="slidenum">
              <a:rPr lang="en-US" smtClean="0"/>
              <a:pPr eaLnBrk="1" hangingPunct="1"/>
              <a:t>47</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Normality should not be based on skewness alone.</a:t>
            </a:r>
          </a:p>
          <a:p>
            <a:pPr eaLnBrk="1" hangingPunct="1"/>
            <a:endParaRPr lang="en-US" smtClean="0"/>
          </a:p>
          <a:p>
            <a:pPr eaLnBrk="1" hangingPunct="1"/>
            <a:r>
              <a:rPr lang="en-US" smtClean="0"/>
              <a:t>Kurtosis meaures the peakness of the bell-curve.  </a:t>
            </a:r>
          </a:p>
        </p:txBody>
      </p:sp>
    </p:spTree>
    <p:extLst>
      <p:ext uri="{BB962C8B-B14F-4D97-AF65-F5344CB8AC3E}">
        <p14:creationId xmlns:p14="http://schemas.microsoft.com/office/powerpoint/2010/main" val="25287226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F3191E0A-CDD4-425C-B3C2-9AD0061241E3}" type="slidenum">
              <a:rPr lang="en-US" smtClean="0"/>
              <a:pPr eaLnBrk="1" hangingPunct="1"/>
              <a:t>48</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acceptable range for normality is kurtosis lying between -1 to 1.</a:t>
            </a:r>
          </a:p>
          <a:p>
            <a:pPr eaLnBrk="1" hangingPunct="1"/>
            <a:endParaRPr lang="en-US" smtClean="0"/>
          </a:p>
          <a:p>
            <a:pPr eaLnBrk="1" hangingPunct="1"/>
            <a:r>
              <a:rPr lang="en-US" smtClean="0"/>
              <a:t>Distributions with zero kurtosis are called mesokurtic.  The most common example of mesokurtic distribution is the normal distribution family.</a:t>
            </a:r>
          </a:p>
          <a:p>
            <a:pPr eaLnBrk="1" hangingPunct="1"/>
            <a:endParaRPr lang="en-US" smtClean="0"/>
          </a:p>
          <a:p>
            <a:pPr eaLnBrk="1" hangingPunct="1"/>
            <a:r>
              <a:rPr lang="en-US" smtClean="0"/>
              <a:t>Distributions with a positive kurtosis is called leptokurtic.  A leptokurtic distribution has a more acute “peak” around the mean (that is a higher probability than a normally distributed variable of values near the mean) and “fat tails” (that is, a higher probability than a normally distributed variable of extreme values). Such a distribution is termed “super Gaussian”.</a:t>
            </a:r>
          </a:p>
          <a:p>
            <a:pPr eaLnBrk="1" hangingPunct="1"/>
            <a:endParaRPr lang="en-US" smtClean="0"/>
          </a:p>
          <a:p>
            <a:pPr eaLnBrk="1" hangingPunct="1"/>
            <a:endParaRPr lang="en-US" smtClean="0"/>
          </a:p>
          <a:p>
            <a:pPr eaLnBrk="1" hangingPunct="1"/>
            <a:r>
              <a:rPr lang="en-US" smtClean="0"/>
              <a:t>A distribution with negative kurtosis is called platykurtic.  This distribution has a smaller peak around the mean and thin tails.  Such a distribution is termed “sub Gaussian”.</a:t>
            </a:r>
          </a:p>
        </p:txBody>
      </p:sp>
    </p:spTree>
    <p:extLst>
      <p:ext uri="{BB962C8B-B14F-4D97-AF65-F5344CB8AC3E}">
        <p14:creationId xmlns:p14="http://schemas.microsoft.com/office/powerpoint/2010/main" val="37514195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869D6AD7-DE6C-4616-AE08-5039681D4B87}" type="slidenum">
              <a:rPr lang="en-US" smtClean="0"/>
              <a:pPr eaLnBrk="1" hangingPunct="1"/>
              <a:t>49</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b="1" dirty="0"/>
              <a:t>Arithmetic Mean (average) </a:t>
            </a:r>
            <a:r>
              <a:rPr lang="en-US" sz="1000" b="1" dirty="0">
                <a:cs typeface="Arial" charset="0"/>
              </a:rPr>
              <a:t>± SD</a:t>
            </a:r>
          </a:p>
          <a:p>
            <a:pPr lvl="1" eaLnBrk="1" hangingPunct="1"/>
            <a:r>
              <a:rPr lang="en-US" b="1" dirty="0" smtClean="0">
                <a:solidFill>
                  <a:srgbClr val="FF0000"/>
                </a:solidFill>
              </a:rPr>
              <a:t>Use if the distribution of the data follows a bell shaped curve or a normal distribution</a:t>
            </a:r>
          </a:p>
          <a:p>
            <a:pPr lvl="1" eaLnBrk="1" hangingPunct="1"/>
            <a:endParaRPr lang="en-US" sz="1000" b="1" dirty="0">
              <a:solidFill>
                <a:srgbClr val="FF0000"/>
              </a:solidFill>
            </a:endParaRPr>
          </a:p>
          <a:p>
            <a:pPr eaLnBrk="1" hangingPunct="1"/>
            <a:r>
              <a:rPr lang="en-US" sz="1000" b="1" dirty="0"/>
              <a:t>Median (middle value) </a:t>
            </a:r>
            <a:r>
              <a:rPr lang="en-US" sz="1000" b="1" dirty="0">
                <a:cs typeface="Arial" charset="0"/>
              </a:rPr>
              <a:t>± IQR</a:t>
            </a:r>
          </a:p>
          <a:p>
            <a:pPr lvl="1" eaLnBrk="1" hangingPunct="1"/>
            <a:r>
              <a:rPr lang="en-US" b="1" dirty="0" smtClean="0">
                <a:solidFill>
                  <a:srgbClr val="FF0000"/>
                </a:solidFill>
              </a:rPr>
              <a:t>Use if the distribution of the data does </a:t>
            </a:r>
            <a:r>
              <a:rPr lang="en-US" b="1" i="1" u="sng" dirty="0" smtClean="0">
                <a:solidFill>
                  <a:srgbClr val="FF0000"/>
                </a:solidFill>
              </a:rPr>
              <a:t>NOT</a:t>
            </a:r>
            <a:r>
              <a:rPr lang="en-US" b="1" dirty="0" smtClean="0">
                <a:solidFill>
                  <a:srgbClr val="FF0000"/>
                </a:solidFill>
              </a:rPr>
              <a:t> follow a bell shaped curve or a normal distribution</a:t>
            </a:r>
          </a:p>
          <a:p>
            <a:pPr eaLnBrk="1" hangingPunct="1"/>
            <a:endParaRPr lang="en-US" dirty="0" smtClean="0"/>
          </a:p>
        </p:txBody>
      </p:sp>
    </p:spTree>
    <p:extLst>
      <p:ext uri="{BB962C8B-B14F-4D97-AF65-F5344CB8AC3E}">
        <p14:creationId xmlns:p14="http://schemas.microsoft.com/office/powerpoint/2010/main" val="2165088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FBF8F020-E3EB-41BA-9C75-5B88BC998A0E}" type="slidenum">
              <a:rPr lang="en-US" smtClean="0"/>
              <a:pPr eaLnBrk="1" hangingPunct="1"/>
              <a:t>5</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b="1" smtClean="0"/>
              <a:t>Plan what type of data or variables will you collect? </a:t>
            </a:r>
            <a:r>
              <a:rPr lang="en-US" smtClean="0"/>
              <a:t>Will you collect continuous or categorical data?  The type of data you collect will greatly influence the type of exploratory and statistical analysis you will perform.  It is critical to define your variables as you compose your scientific presentations, research proposal, manuscripts, and grants.  Do not assume your audience or readers will be familiar with the type of data you collected.  </a:t>
            </a:r>
          </a:p>
          <a:p>
            <a:pPr eaLnBrk="1" hangingPunct="1"/>
            <a:endParaRPr lang="en-US" smtClean="0"/>
          </a:p>
          <a:p>
            <a:pPr eaLnBrk="1" hangingPunct="1"/>
            <a:endParaRPr lang="en-US" b="1" smtClean="0"/>
          </a:p>
          <a:p>
            <a:pPr lvl="2" eaLnBrk="1" hangingPunct="1"/>
            <a:endParaRPr lang="en-US" b="1" smtClean="0"/>
          </a:p>
          <a:p>
            <a:pPr lvl="2" eaLnBrk="1" hangingPunct="1"/>
            <a:endParaRPr lang="en-US" b="1" smtClean="0"/>
          </a:p>
          <a:p>
            <a:pPr lvl="2" eaLnBrk="1" hangingPunct="1"/>
            <a:r>
              <a:rPr lang="en-US" b="1" smtClean="0"/>
              <a:t>Other important questions you should ask yourself?</a:t>
            </a:r>
          </a:p>
          <a:p>
            <a:pPr lvl="2" eaLnBrk="1" hangingPunct="1"/>
            <a:endParaRPr lang="en-US" b="1" smtClean="0"/>
          </a:p>
          <a:p>
            <a:pPr eaLnBrk="1" hangingPunct="1"/>
            <a:r>
              <a:rPr lang="en-US" b="1" smtClean="0"/>
              <a:t>WHAT will you use to generate data?  Cell lines, animal models, humans</a:t>
            </a:r>
          </a:p>
          <a:p>
            <a:pPr lvl="1" eaLnBrk="1" hangingPunct="1"/>
            <a:r>
              <a:rPr lang="en-US" b="1" smtClean="0">
                <a:solidFill>
                  <a:srgbClr val="FF0000"/>
                </a:solidFill>
              </a:rPr>
              <a:t>Sample Size &amp; Power Calculations</a:t>
            </a:r>
          </a:p>
          <a:p>
            <a:pPr lvl="1" eaLnBrk="1" hangingPunct="1"/>
            <a:endParaRPr lang="en-US" sz="600" b="1"/>
          </a:p>
          <a:p>
            <a:pPr eaLnBrk="1" hangingPunct="1"/>
            <a:r>
              <a:rPr lang="en-US" b="1" smtClean="0"/>
              <a:t>HOW will you collect the data?</a:t>
            </a:r>
            <a:r>
              <a:rPr lang="en-US" b="1" smtClean="0">
                <a:solidFill>
                  <a:srgbClr val="FF0000"/>
                </a:solidFill>
              </a:rPr>
              <a:t> </a:t>
            </a:r>
            <a:r>
              <a:rPr lang="en-US" b="1" smtClean="0"/>
              <a:t>–</a:t>
            </a:r>
            <a:r>
              <a:rPr lang="en-US" b="1" smtClean="0">
                <a:solidFill>
                  <a:srgbClr val="FF0000"/>
                </a:solidFill>
              </a:rPr>
              <a:t> </a:t>
            </a:r>
            <a:r>
              <a:rPr lang="en-US" b="1" smtClean="0"/>
              <a:t>medical charts, interviews, laboratory instruments, lab techniques</a:t>
            </a:r>
          </a:p>
          <a:p>
            <a:pPr lvl="1" eaLnBrk="1" hangingPunct="1"/>
            <a:r>
              <a:rPr lang="en-US" b="1" smtClean="0">
                <a:solidFill>
                  <a:srgbClr val="FF0000"/>
                </a:solidFill>
              </a:rPr>
              <a:t>Know the advantages &amp; limitations of your assays, instruments or data collection “tools”?</a:t>
            </a:r>
          </a:p>
          <a:p>
            <a:pPr lvl="2" eaLnBrk="1" hangingPunct="1"/>
            <a:endParaRPr lang="en-US" b="1" smtClean="0"/>
          </a:p>
          <a:p>
            <a:pPr lvl="2" eaLnBrk="1" hangingPunct="1"/>
            <a:endParaRPr lang="en-US" b="1" smtClean="0"/>
          </a:p>
          <a:p>
            <a:pPr lvl="2" eaLnBrk="1" hangingPunct="1"/>
            <a:endParaRPr lang="en-US" b="1" smtClean="0"/>
          </a:p>
          <a:p>
            <a:pPr eaLnBrk="1" hangingPunct="1"/>
            <a:endParaRPr lang="en-US" smtClean="0"/>
          </a:p>
        </p:txBody>
      </p:sp>
    </p:spTree>
    <p:extLst>
      <p:ext uri="{BB962C8B-B14F-4D97-AF65-F5344CB8AC3E}">
        <p14:creationId xmlns:p14="http://schemas.microsoft.com/office/powerpoint/2010/main" val="10678284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21DF52E5-32BB-4F2D-8FD7-F1268ED3147C}" type="slidenum">
              <a:rPr lang="en-US" smtClean="0"/>
              <a:pPr eaLnBrk="1" hangingPunct="1"/>
              <a:t>50</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p:txBody>
      </p:sp>
    </p:spTree>
    <p:extLst>
      <p:ext uri="{BB962C8B-B14F-4D97-AF65-F5344CB8AC3E}">
        <p14:creationId xmlns:p14="http://schemas.microsoft.com/office/powerpoint/2010/main" val="20730742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C808E44C-A4A2-48B1-A2FE-4C3160DC159F}" type="slidenum">
              <a:rPr lang="en-US" smtClean="0"/>
              <a:pPr eaLnBrk="1" hangingPunct="1"/>
              <a:t>51</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927541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920B318-581B-467A-BC57-B4179D32EA08}" type="slidenum">
              <a:rPr lang="en-US" smtClean="0"/>
              <a:pPr>
                <a:defRPr/>
              </a:pPr>
              <a:t>52</a:t>
            </a:fld>
            <a:endParaRPr lang="en-US"/>
          </a:p>
        </p:txBody>
      </p:sp>
    </p:spTree>
    <p:extLst>
      <p:ext uri="{BB962C8B-B14F-4D97-AF65-F5344CB8AC3E}">
        <p14:creationId xmlns:p14="http://schemas.microsoft.com/office/powerpoint/2010/main" val="26905699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47EE7262-79B9-4F7D-8985-C5EA66A5752D}" type="slidenum">
              <a:rPr lang="en-US" smtClean="0"/>
              <a:pPr eaLnBrk="1" hangingPunct="1"/>
              <a:t>53</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6892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9CC7A90E-94A6-4899-BA0B-0A997C006BB2}" type="slidenum">
              <a:rPr lang="en-US" smtClean="0"/>
              <a:pPr eaLnBrk="1" hangingPunct="1"/>
              <a:t>54</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875067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9A34F18A-579D-450E-BED7-8CA00E1B67A3}" type="slidenum">
              <a:rPr lang="en-US" smtClean="0"/>
              <a:pPr eaLnBrk="1" hangingPunct="1"/>
              <a:t>55</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Sample problems for independent study</a:t>
            </a:r>
          </a:p>
        </p:txBody>
      </p:sp>
    </p:spTree>
    <p:extLst>
      <p:ext uri="{BB962C8B-B14F-4D97-AF65-F5344CB8AC3E}">
        <p14:creationId xmlns:p14="http://schemas.microsoft.com/office/powerpoint/2010/main" val="4977597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85032B1A-4A18-4908-A85E-1552D6251097}" type="slidenum">
              <a:rPr lang="en-US" smtClean="0"/>
              <a:pPr eaLnBrk="1" hangingPunct="1"/>
              <a:t>56</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455588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85032B1A-4A18-4908-A85E-1552D6251097}" type="slidenum">
              <a:rPr lang="en-US" smtClean="0"/>
              <a:pPr eaLnBrk="1" hangingPunct="1"/>
              <a:t>57</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336497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9BDB5E08-5558-4C5F-AD37-51A45C9FDEAA}" type="slidenum">
              <a:rPr lang="en-US" smtClean="0"/>
              <a:pPr eaLnBrk="1" hangingPunct="1"/>
              <a:t>58</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553271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099A7606-4A04-4243-8DAA-A075D1AAAC73}" type="slidenum">
              <a:rPr lang="en-US" smtClean="0"/>
              <a:pPr eaLnBrk="1" hangingPunct="1"/>
              <a:t>59</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2905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555ECB15-1DBF-496D-82FF-06F3FB321CFB}" type="slidenum">
              <a:rPr lang="en-US" smtClean="0"/>
              <a:pPr eaLnBrk="1" hangingPunct="1"/>
              <a:t>6</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u="sng" smtClean="0">
                <a:solidFill>
                  <a:srgbClr val="FF0000"/>
                </a:solidFill>
              </a:rPr>
              <a:t>Quantitative Variables</a:t>
            </a:r>
          </a:p>
          <a:p>
            <a:pPr lvl="1" eaLnBrk="1" hangingPunct="1"/>
            <a:r>
              <a:rPr lang="en-US" b="1" smtClean="0"/>
              <a:t>Variables with a </a:t>
            </a:r>
            <a:r>
              <a:rPr lang="en-US" b="1" u="sng" smtClean="0"/>
              <a:t>scale of measurement or amount</a:t>
            </a:r>
            <a:r>
              <a:rPr lang="en-US" b="1" smtClean="0"/>
              <a:t> (numerical)</a:t>
            </a:r>
          </a:p>
          <a:p>
            <a:pPr lvl="1" eaLnBrk="1" hangingPunct="1"/>
            <a:endParaRPr lang="en-US" b="1" smtClean="0"/>
          </a:p>
          <a:p>
            <a:pPr eaLnBrk="1" hangingPunct="1"/>
            <a:endParaRPr lang="en-US" smtClean="0"/>
          </a:p>
          <a:p>
            <a:pPr eaLnBrk="1" hangingPunct="1"/>
            <a:r>
              <a:rPr lang="en-US" b="1" u="sng" smtClean="0">
                <a:solidFill>
                  <a:srgbClr val="FF0000"/>
                </a:solidFill>
              </a:rPr>
              <a:t>Qualitative Variables</a:t>
            </a:r>
          </a:p>
          <a:p>
            <a:pPr lvl="1" eaLnBrk="1" hangingPunct="1"/>
            <a:r>
              <a:rPr lang="en-US" b="1" smtClean="0"/>
              <a:t>Intrinsically </a:t>
            </a:r>
            <a:r>
              <a:rPr lang="en-US" b="1" u="sng" smtClean="0"/>
              <a:t>non-numerical</a:t>
            </a:r>
          </a:p>
          <a:p>
            <a:pPr lvl="1" eaLnBrk="1" hangingPunct="1"/>
            <a:r>
              <a:rPr lang="en-US" b="1" u="sng" smtClean="0"/>
              <a:t>Categorical</a:t>
            </a:r>
            <a:r>
              <a:rPr lang="en-US" b="1" smtClean="0"/>
              <a:t> variables</a:t>
            </a:r>
          </a:p>
          <a:p>
            <a:pPr lvl="1" eaLnBrk="1" hangingPunct="1"/>
            <a:r>
              <a:rPr lang="en-US" b="1" smtClean="0"/>
              <a:t>Focuses on attributes</a:t>
            </a:r>
          </a:p>
          <a:p>
            <a:pPr lvl="1" eaLnBrk="1" hangingPunct="1"/>
            <a:r>
              <a:rPr lang="en-US" b="1" smtClean="0"/>
              <a:t>Can be converted to a numerical form</a:t>
            </a:r>
          </a:p>
          <a:p>
            <a:pPr eaLnBrk="1" hangingPunct="1"/>
            <a:endParaRPr lang="en-US" smtClean="0"/>
          </a:p>
        </p:txBody>
      </p:sp>
    </p:spTree>
    <p:extLst>
      <p:ext uri="{BB962C8B-B14F-4D97-AF65-F5344CB8AC3E}">
        <p14:creationId xmlns:p14="http://schemas.microsoft.com/office/powerpoint/2010/main" val="19405884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C9B0B735-27BC-46EC-B40B-82D75CE4D31E}" type="slidenum">
              <a:rPr lang="en-US" smtClean="0"/>
              <a:pPr eaLnBrk="1" hangingPunct="1"/>
              <a:t>60</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0914221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C9B0B735-27BC-46EC-B40B-82D75CE4D31E}" type="slidenum">
              <a:rPr lang="en-US" smtClean="0"/>
              <a:pPr eaLnBrk="1" hangingPunct="1"/>
              <a:t>61</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95146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C9B0B735-27BC-46EC-B40B-82D75CE4D31E}" type="slidenum">
              <a:rPr lang="en-US" smtClean="0"/>
              <a:pPr eaLnBrk="1" hangingPunct="1"/>
              <a:t>62</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24581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F8A7DFB3-AB36-4AF1-95B2-7EC444A81A2A}" type="slidenum">
              <a:rPr lang="en-US" smtClean="0"/>
              <a:pPr eaLnBrk="1" hangingPunct="1"/>
              <a:t>63</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661677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F2AD1845-DE28-410E-96E7-E14D82011E5A}" type="slidenum">
              <a:rPr lang="en-US" smtClean="0"/>
              <a:pPr eaLnBrk="1" hangingPunct="1"/>
              <a:t>64</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279752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6E073C6D-43EF-4C99-8011-A8715B0C8F7C}" type="slidenum">
              <a:rPr lang="en-US" smtClean="0"/>
              <a:pPr eaLnBrk="1" hangingPunct="1"/>
              <a:t>65</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04996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E8094103-4FE2-413A-A613-0BB0AA3FE181}" type="slidenum">
              <a:rPr lang="en-US" smtClean="0"/>
              <a:pPr eaLnBrk="1" hangingPunct="1"/>
              <a:t>7</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chemeClr val="tx1"/>
              </a:buClr>
            </a:pPr>
            <a:r>
              <a:rPr lang="en-US" b="1" u="sng" smtClean="0">
                <a:solidFill>
                  <a:srgbClr val="FF0000"/>
                </a:solidFill>
              </a:rPr>
              <a:t>Discrete variables (gaps in values)</a:t>
            </a:r>
          </a:p>
          <a:p>
            <a:pPr lvl="1" eaLnBrk="1" hangingPunct="1"/>
            <a:r>
              <a:rPr lang="en-US" b="1" smtClean="0"/>
              <a:t>Numerical values that have “gaps” between successive values of the variable</a:t>
            </a:r>
          </a:p>
          <a:p>
            <a:pPr lvl="1" eaLnBrk="1" hangingPunct="1"/>
            <a:r>
              <a:rPr lang="en-US" b="1" smtClean="0"/>
              <a:t>Discrete variables may assume any of the values 0, 1, 2, 3, but not 2.5 or 3.842</a:t>
            </a:r>
          </a:p>
          <a:p>
            <a:pPr lvl="1" eaLnBrk="1" hangingPunct="1"/>
            <a:r>
              <a:rPr lang="en-US" b="1" smtClean="0"/>
              <a:t>Examples – number of children, apgar score</a:t>
            </a:r>
          </a:p>
          <a:p>
            <a:pPr lvl="2" eaLnBrk="1" hangingPunct="1">
              <a:buClr>
                <a:schemeClr val="tx1"/>
              </a:buClr>
            </a:pPr>
            <a:endParaRPr lang="en-US" b="1" smtClean="0"/>
          </a:p>
          <a:p>
            <a:pPr eaLnBrk="1" hangingPunct="1">
              <a:buClr>
                <a:schemeClr val="tx1"/>
              </a:buClr>
            </a:pPr>
            <a:r>
              <a:rPr lang="en-US" b="1" u="sng" smtClean="0">
                <a:solidFill>
                  <a:srgbClr val="FF0000"/>
                </a:solidFill>
              </a:rPr>
              <a:t>Continuous variables (no gaps in values)</a:t>
            </a:r>
          </a:p>
          <a:p>
            <a:pPr lvl="1" eaLnBrk="1" hangingPunct="1"/>
            <a:r>
              <a:rPr lang="en-US" b="1" smtClean="0"/>
              <a:t>Values may include whole numbers and fractions</a:t>
            </a:r>
          </a:p>
          <a:p>
            <a:pPr lvl="1" eaLnBrk="1" hangingPunct="1"/>
            <a:r>
              <a:rPr lang="en-US" b="1" smtClean="0"/>
              <a:t>Examples</a:t>
            </a:r>
          </a:p>
          <a:p>
            <a:pPr lvl="2" eaLnBrk="1" hangingPunct="1">
              <a:buClr>
                <a:schemeClr val="tx1"/>
              </a:buClr>
            </a:pPr>
            <a:r>
              <a:rPr lang="en-US" b="1" smtClean="0"/>
              <a:t>Age, age at menarche, height, weight, survival time of cancer patients, #cigarette smoke years</a:t>
            </a:r>
          </a:p>
          <a:p>
            <a:pPr lvl="2" eaLnBrk="1" hangingPunct="1">
              <a:buClr>
                <a:schemeClr val="tx1"/>
              </a:buClr>
            </a:pPr>
            <a:endParaRPr lang="en-US" b="1" smtClean="0"/>
          </a:p>
          <a:p>
            <a:pPr eaLnBrk="1" hangingPunct="1"/>
            <a:endParaRPr lang="en-US" smtClean="0"/>
          </a:p>
        </p:txBody>
      </p:sp>
    </p:spTree>
    <p:extLst>
      <p:ext uri="{BB962C8B-B14F-4D97-AF65-F5344CB8AC3E}">
        <p14:creationId xmlns:p14="http://schemas.microsoft.com/office/powerpoint/2010/main" val="2250689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46D48AE8-2F36-44A5-95D0-B1D0CDC46415}" type="slidenum">
              <a:rPr lang="en-US" smtClean="0"/>
              <a:pPr eaLnBrk="1" hangingPunct="1"/>
              <a:t>8</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u="sng" smtClean="0">
                <a:solidFill>
                  <a:srgbClr val="FF0000"/>
                </a:solidFill>
              </a:rPr>
              <a:t>Nominal Scale (nominal, categories, unordered)</a:t>
            </a:r>
          </a:p>
          <a:p>
            <a:pPr lvl="1" eaLnBrk="1" hangingPunct="1"/>
            <a:r>
              <a:rPr lang="en-US" b="1" smtClean="0"/>
              <a:t>Binary or dichotomous </a:t>
            </a:r>
          </a:p>
          <a:p>
            <a:pPr lvl="2" eaLnBrk="1" hangingPunct="1"/>
            <a:r>
              <a:rPr lang="en-US" b="1" smtClean="0"/>
              <a:t>Ever smoker vs. non-smoker; gender: male vs. female; pre- vs. postmenopausal; exposed vs. non-exposed; </a:t>
            </a:r>
          </a:p>
          <a:p>
            <a:pPr lvl="2" eaLnBrk="1" hangingPunct="1"/>
            <a:r>
              <a:rPr lang="en-US" b="1" smtClean="0"/>
              <a:t>yes vs. no: family history of breast cancer</a:t>
            </a:r>
          </a:p>
          <a:p>
            <a:pPr lvl="2" eaLnBrk="1" hangingPunct="1"/>
            <a:r>
              <a:rPr lang="en-US" b="1" smtClean="0"/>
              <a:t>Coding (e.g., Breast Cancer = 1 and Healthy Control = 0)</a:t>
            </a:r>
          </a:p>
          <a:p>
            <a:pPr lvl="1" eaLnBrk="1" hangingPunct="1"/>
            <a:r>
              <a:rPr lang="en-US" b="1" smtClean="0"/>
              <a:t>Polychotomous </a:t>
            </a:r>
          </a:p>
          <a:p>
            <a:pPr lvl="2" eaLnBrk="1" hangingPunct="1"/>
            <a:r>
              <a:rPr lang="en-US" b="1" smtClean="0"/>
              <a:t>smoking status – current smoker, non-smoker, former smoker</a:t>
            </a:r>
          </a:p>
          <a:p>
            <a:pPr lvl="2" eaLnBrk="1" hangingPunct="1"/>
            <a:r>
              <a:rPr lang="en-US" b="1" smtClean="0"/>
              <a:t>marital status, occupation</a:t>
            </a:r>
          </a:p>
          <a:p>
            <a:pPr lvl="2" eaLnBrk="1" hangingPunct="1"/>
            <a:endParaRPr lang="en-US" b="1" smtClean="0"/>
          </a:p>
          <a:p>
            <a:pPr eaLnBrk="1" hangingPunct="1"/>
            <a:r>
              <a:rPr lang="en-US" b="1" u="sng" smtClean="0">
                <a:solidFill>
                  <a:srgbClr val="FF0000"/>
                </a:solidFill>
              </a:rPr>
              <a:t>Ordinal Scale (ordered, rankings, ratings, preferences, attributes)</a:t>
            </a:r>
          </a:p>
          <a:p>
            <a:pPr lvl="1" eaLnBrk="1" hangingPunct="1"/>
            <a:r>
              <a:rPr lang="en-US" b="1" smtClean="0"/>
              <a:t>Examples:  </a:t>
            </a:r>
          </a:p>
          <a:p>
            <a:pPr lvl="2" eaLnBrk="1" hangingPunct="1"/>
            <a:r>
              <a:rPr lang="en-US" b="1" smtClean="0"/>
              <a:t>low, medium, high MDR-1 expressor genotype</a:t>
            </a:r>
          </a:p>
          <a:p>
            <a:pPr lvl="2" eaLnBrk="1" hangingPunct="1"/>
            <a:r>
              <a:rPr lang="en-US" b="1" smtClean="0"/>
              <a:t>Rapid, intermediate, slow N-acetylator  transferase I genotype</a:t>
            </a:r>
          </a:p>
          <a:p>
            <a:pPr lvl="2" eaLnBrk="1" hangingPunct="1"/>
            <a:r>
              <a:rPr lang="en-US" b="1" smtClean="0"/>
              <a:t>Light, moderate, heavy smoker</a:t>
            </a:r>
          </a:p>
          <a:p>
            <a:pPr lvl="2" eaLnBrk="1" hangingPunct="1"/>
            <a:r>
              <a:rPr lang="en-US" b="1" smtClean="0"/>
              <a:t>Rare, medium rare, well done red meat</a:t>
            </a:r>
          </a:p>
          <a:p>
            <a:pPr lvl="1" eaLnBrk="1" hangingPunct="1"/>
            <a:r>
              <a:rPr lang="en-US" b="1" smtClean="0"/>
              <a:t>Can be converted into discrete categories</a:t>
            </a:r>
          </a:p>
          <a:p>
            <a:pPr eaLnBrk="1" hangingPunct="1"/>
            <a:endParaRPr lang="en-US" smtClean="0"/>
          </a:p>
        </p:txBody>
      </p:sp>
    </p:spTree>
    <p:extLst>
      <p:ext uri="{BB962C8B-B14F-4D97-AF65-F5344CB8AC3E}">
        <p14:creationId xmlns:p14="http://schemas.microsoft.com/office/powerpoint/2010/main" val="3570704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51" eaLnBrk="0" hangingPunct="0">
              <a:defRPr>
                <a:solidFill>
                  <a:schemeClr val="tx1"/>
                </a:solidFill>
                <a:latin typeface="Arial" charset="0"/>
              </a:defRPr>
            </a:lvl1pPr>
            <a:lvl2pPr marL="743969" indent="-286142" defTabSz="931551" eaLnBrk="0" hangingPunct="0">
              <a:defRPr>
                <a:solidFill>
                  <a:schemeClr val="tx1"/>
                </a:solidFill>
                <a:latin typeface="Arial" charset="0"/>
              </a:defRPr>
            </a:lvl2pPr>
            <a:lvl3pPr marL="1144569" indent="-228914" defTabSz="931551" eaLnBrk="0" hangingPunct="0">
              <a:defRPr>
                <a:solidFill>
                  <a:schemeClr val="tx1"/>
                </a:solidFill>
                <a:latin typeface="Arial" charset="0"/>
              </a:defRPr>
            </a:lvl3pPr>
            <a:lvl4pPr marL="1602395" indent="-228914" defTabSz="931551" eaLnBrk="0" hangingPunct="0">
              <a:defRPr>
                <a:solidFill>
                  <a:schemeClr val="tx1"/>
                </a:solidFill>
                <a:latin typeface="Arial" charset="0"/>
              </a:defRPr>
            </a:lvl4pPr>
            <a:lvl5pPr marL="2060223" indent="-228914" defTabSz="931551" eaLnBrk="0" hangingPunct="0">
              <a:defRPr>
                <a:solidFill>
                  <a:schemeClr val="tx1"/>
                </a:solidFill>
                <a:latin typeface="Arial" charset="0"/>
              </a:defRPr>
            </a:lvl5pPr>
            <a:lvl6pPr marL="2518051" indent="-228914" defTabSz="931551" eaLnBrk="0" fontAlgn="base" hangingPunct="0">
              <a:spcBef>
                <a:spcPct val="0"/>
              </a:spcBef>
              <a:spcAft>
                <a:spcPct val="0"/>
              </a:spcAft>
              <a:defRPr>
                <a:solidFill>
                  <a:schemeClr val="tx1"/>
                </a:solidFill>
                <a:latin typeface="Arial" charset="0"/>
              </a:defRPr>
            </a:lvl6pPr>
            <a:lvl7pPr marL="2975879" indent="-228914" defTabSz="931551" eaLnBrk="0" fontAlgn="base" hangingPunct="0">
              <a:spcBef>
                <a:spcPct val="0"/>
              </a:spcBef>
              <a:spcAft>
                <a:spcPct val="0"/>
              </a:spcAft>
              <a:defRPr>
                <a:solidFill>
                  <a:schemeClr val="tx1"/>
                </a:solidFill>
                <a:latin typeface="Arial" charset="0"/>
              </a:defRPr>
            </a:lvl7pPr>
            <a:lvl8pPr marL="3433706" indent="-228914" defTabSz="931551" eaLnBrk="0" fontAlgn="base" hangingPunct="0">
              <a:spcBef>
                <a:spcPct val="0"/>
              </a:spcBef>
              <a:spcAft>
                <a:spcPct val="0"/>
              </a:spcAft>
              <a:defRPr>
                <a:solidFill>
                  <a:schemeClr val="tx1"/>
                </a:solidFill>
                <a:latin typeface="Arial" charset="0"/>
              </a:defRPr>
            </a:lvl8pPr>
            <a:lvl9pPr marL="3891532" indent="-228914" defTabSz="931551" eaLnBrk="0" fontAlgn="base" hangingPunct="0">
              <a:spcBef>
                <a:spcPct val="0"/>
              </a:spcBef>
              <a:spcAft>
                <a:spcPct val="0"/>
              </a:spcAft>
              <a:defRPr>
                <a:solidFill>
                  <a:schemeClr val="tx1"/>
                </a:solidFill>
                <a:latin typeface="Arial" charset="0"/>
              </a:defRPr>
            </a:lvl9pPr>
          </a:lstStyle>
          <a:p>
            <a:pPr eaLnBrk="1" hangingPunct="1"/>
            <a:fld id="{D61B2249-7C97-4E69-9BBD-E36E479BB488}" type="slidenum">
              <a:rPr lang="en-US" smtClean="0"/>
              <a:pPr eaLnBrk="1" hangingPunct="1"/>
              <a:t>9</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next 30 minutes, I plan to introduce you to some descriptive statistics for continuous variables.</a:t>
            </a:r>
          </a:p>
        </p:txBody>
      </p:sp>
    </p:spTree>
    <p:extLst>
      <p:ext uri="{BB962C8B-B14F-4D97-AF65-F5344CB8AC3E}">
        <p14:creationId xmlns:p14="http://schemas.microsoft.com/office/powerpoint/2010/main" val="3138415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AF2B05-0C33-4219-A95C-5BD5282E5004}" type="slidenum">
              <a:rPr lang="en-US"/>
              <a:pPr>
                <a:defRPr/>
              </a:pPr>
              <a:t>‹#›</a:t>
            </a:fld>
            <a:endParaRPr lang="en-US"/>
          </a:p>
        </p:txBody>
      </p:sp>
    </p:spTree>
    <p:extLst>
      <p:ext uri="{BB962C8B-B14F-4D97-AF65-F5344CB8AC3E}">
        <p14:creationId xmlns:p14="http://schemas.microsoft.com/office/powerpoint/2010/main" val="424297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BE3B6AC-5F7A-4C68-B474-21090676958A}" type="slidenum">
              <a:rPr lang="en-US"/>
              <a:pPr>
                <a:defRPr/>
              </a:pPr>
              <a:t>‹#›</a:t>
            </a:fld>
            <a:endParaRPr lang="en-US"/>
          </a:p>
        </p:txBody>
      </p:sp>
    </p:spTree>
    <p:extLst>
      <p:ext uri="{BB962C8B-B14F-4D97-AF65-F5344CB8AC3E}">
        <p14:creationId xmlns:p14="http://schemas.microsoft.com/office/powerpoint/2010/main" val="218064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F0D574-7198-4730-B646-D19E46E7826E}" type="slidenum">
              <a:rPr lang="en-US"/>
              <a:pPr>
                <a:defRPr/>
              </a:pPr>
              <a:t>‹#›</a:t>
            </a:fld>
            <a:endParaRPr lang="en-US"/>
          </a:p>
        </p:txBody>
      </p:sp>
    </p:spTree>
    <p:extLst>
      <p:ext uri="{BB962C8B-B14F-4D97-AF65-F5344CB8AC3E}">
        <p14:creationId xmlns:p14="http://schemas.microsoft.com/office/powerpoint/2010/main" val="706899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819D31-1B06-4F24-A599-96C46D603672}" type="slidenum">
              <a:rPr lang="en-US"/>
              <a:pPr>
                <a:defRPr/>
              </a:pPr>
              <a:t>‹#›</a:t>
            </a:fld>
            <a:endParaRPr lang="en-US"/>
          </a:p>
        </p:txBody>
      </p:sp>
    </p:spTree>
    <p:extLst>
      <p:ext uri="{BB962C8B-B14F-4D97-AF65-F5344CB8AC3E}">
        <p14:creationId xmlns:p14="http://schemas.microsoft.com/office/powerpoint/2010/main" val="250816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CBF6418-BFE9-45C9-9BCF-6C8E46A61D80}" type="slidenum">
              <a:rPr lang="en-US"/>
              <a:pPr>
                <a:defRPr/>
              </a:pPr>
              <a:t>‹#›</a:t>
            </a:fld>
            <a:endParaRPr lang="en-US"/>
          </a:p>
        </p:txBody>
      </p:sp>
    </p:spTree>
    <p:extLst>
      <p:ext uri="{BB962C8B-B14F-4D97-AF65-F5344CB8AC3E}">
        <p14:creationId xmlns:p14="http://schemas.microsoft.com/office/powerpoint/2010/main" val="3243509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38EC48-B942-4936-8037-6FBF9203C9A5}" type="slidenum">
              <a:rPr lang="en-US"/>
              <a:pPr>
                <a:defRPr/>
              </a:pPr>
              <a:t>‹#›</a:t>
            </a:fld>
            <a:endParaRPr lang="en-US"/>
          </a:p>
        </p:txBody>
      </p:sp>
    </p:spTree>
    <p:extLst>
      <p:ext uri="{BB962C8B-B14F-4D97-AF65-F5344CB8AC3E}">
        <p14:creationId xmlns:p14="http://schemas.microsoft.com/office/powerpoint/2010/main" val="10964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1A4ADC3-09C0-4F6F-9BB7-7DE0A0945530}" type="slidenum">
              <a:rPr lang="en-US"/>
              <a:pPr>
                <a:defRPr/>
              </a:pPr>
              <a:t>‹#›</a:t>
            </a:fld>
            <a:endParaRPr lang="en-US"/>
          </a:p>
        </p:txBody>
      </p:sp>
    </p:spTree>
    <p:extLst>
      <p:ext uri="{BB962C8B-B14F-4D97-AF65-F5344CB8AC3E}">
        <p14:creationId xmlns:p14="http://schemas.microsoft.com/office/powerpoint/2010/main" val="1503365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53835F4-F197-446E-B07B-6D7D6FD623E8}" type="slidenum">
              <a:rPr lang="en-US"/>
              <a:pPr>
                <a:defRPr/>
              </a:pPr>
              <a:t>‹#›</a:t>
            </a:fld>
            <a:endParaRPr lang="en-US"/>
          </a:p>
        </p:txBody>
      </p:sp>
    </p:spTree>
    <p:extLst>
      <p:ext uri="{BB962C8B-B14F-4D97-AF65-F5344CB8AC3E}">
        <p14:creationId xmlns:p14="http://schemas.microsoft.com/office/powerpoint/2010/main" val="1259350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6722505-3C4B-44DF-9A66-F956F3CC4C39}" type="slidenum">
              <a:rPr lang="en-US"/>
              <a:pPr>
                <a:defRPr/>
              </a:pPr>
              <a:t>‹#›</a:t>
            </a:fld>
            <a:endParaRPr lang="en-US"/>
          </a:p>
        </p:txBody>
      </p:sp>
    </p:spTree>
    <p:extLst>
      <p:ext uri="{BB962C8B-B14F-4D97-AF65-F5344CB8AC3E}">
        <p14:creationId xmlns:p14="http://schemas.microsoft.com/office/powerpoint/2010/main" val="2952989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6D51C42-75DD-4E50-8B2E-60403F522CE8}" type="slidenum">
              <a:rPr lang="en-US"/>
              <a:pPr>
                <a:defRPr/>
              </a:pPr>
              <a:t>‹#›</a:t>
            </a:fld>
            <a:endParaRPr lang="en-US"/>
          </a:p>
        </p:txBody>
      </p:sp>
    </p:spTree>
    <p:extLst>
      <p:ext uri="{BB962C8B-B14F-4D97-AF65-F5344CB8AC3E}">
        <p14:creationId xmlns:p14="http://schemas.microsoft.com/office/powerpoint/2010/main" val="4162608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64C309F-C2C9-4C14-B63C-BE021A80157A}" type="slidenum">
              <a:rPr lang="en-US"/>
              <a:pPr>
                <a:defRPr/>
              </a:pPr>
              <a:t>‹#›</a:t>
            </a:fld>
            <a:endParaRPr lang="en-US"/>
          </a:p>
        </p:txBody>
      </p:sp>
    </p:spTree>
    <p:extLst>
      <p:ext uri="{BB962C8B-B14F-4D97-AF65-F5344CB8AC3E}">
        <p14:creationId xmlns:p14="http://schemas.microsoft.com/office/powerpoint/2010/main" val="216809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9490A29-D7C9-4CC3-84AA-7575BBD82420}" type="slidenum">
              <a:rPr lang="en-US"/>
              <a:pPr>
                <a:defRPr/>
              </a:pPr>
              <a:t>‹#›</a:t>
            </a:fld>
            <a:endParaRPr lang="en-US"/>
          </a:p>
        </p:txBody>
      </p:sp>
    </p:spTree>
    <p:extLst>
      <p:ext uri="{BB962C8B-B14F-4D97-AF65-F5344CB8AC3E}">
        <p14:creationId xmlns:p14="http://schemas.microsoft.com/office/powerpoint/2010/main" val="1150310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08161E5-7D4F-4C5A-AA89-A1BE9FA8DA06}" type="slidenum">
              <a:rPr lang="en-US"/>
              <a:pPr>
                <a:defRPr/>
              </a:pPr>
              <a:t>‹#›</a:t>
            </a:fld>
            <a:endParaRPr lang="en-US"/>
          </a:p>
        </p:txBody>
      </p:sp>
    </p:spTree>
    <p:extLst>
      <p:ext uri="{BB962C8B-B14F-4D97-AF65-F5344CB8AC3E}">
        <p14:creationId xmlns:p14="http://schemas.microsoft.com/office/powerpoint/2010/main" val="471137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920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US"/>
          </a:p>
        </p:txBody>
      </p:sp>
      <p:sp>
        <p:nvSpPr>
          <p:cNvPr id="17920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US"/>
          </a:p>
        </p:txBody>
      </p:sp>
      <p:sp>
        <p:nvSpPr>
          <p:cNvPr id="17920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BBA34EB9-809F-470D-951B-5F01BA37249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rkidd01@louisville.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itl.nist.gov/div898/handbook/index.htm"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itl.nist.gov/div898/handbook/eda/section3/histogra.htm"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http://www.itl.nist.gov/div898/handbook/eda/section3/normprpl.htm"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57200" y="0"/>
            <a:ext cx="8229600" cy="2743200"/>
          </a:xfrm>
        </p:spPr>
        <p:txBody>
          <a:bodyPr/>
          <a:lstStyle/>
          <a:p>
            <a:pPr eaLnBrk="1" hangingPunct="1"/>
            <a:r>
              <a:rPr lang="en-US" sz="3200" b="1" dirty="0" smtClean="0">
                <a:solidFill>
                  <a:srgbClr val="0000CC"/>
                </a:solidFill>
              </a:rPr>
              <a:t>PHTX 618-01 Special Topics in Pharmacology &amp; Toxicology</a:t>
            </a:r>
            <a:br>
              <a:rPr lang="en-US" sz="3200" b="1" dirty="0" smtClean="0">
                <a:solidFill>
                  <a:srgbClr val="0000CC"/>
                </a:solidFill>
              </a:rPr>
            </a:br>
            <a:r>
              <a:rPr lang="en-US" sz="3200" b="1" dirty="0" smtClean="0">
                <a:solidFill>
                  <a:srgbClr val="0000CC"/>
                </a:solidFill>
              </a:rPr>
              <a:t> Lecture 1 part 1:  Introduction &amp; Descriptive Statistics</a:t>
            </a:r>
            <a:r>
              <a:rPr lang="en-US" sz="3200" b="1" smtClean="0">
                <a:solidFill>
                  <a:srgbClr val="0000CC"/>
                </a:solidFill>
              </a:rPr>
              <a:t/>
            </a:r>
            <a:br>
              <a:rPr lang="en-US" sz="3200" b="1" smtClean="0">
                <a:solidFill>
                  <a:srgbClr val="0000CC"/>
                </a:solidFill>
              </a:rPr>
            </a:br>
            <a:r>
              <a:rPr lang="en-US" sz="3200" b="1" dirty="0" smtClean="0">
                <a:solidFill>
                  <a:srgbClr val="0000CC"/>
                </a:solidFill>
              </a:rPr>
              <a:t/>
            </a:r>
            <a:br>
              <a:rPr lang="en-US" sz="3200" b="1" dirty="0" smtClean="0">
                <a:solidFill>
                  <a:srgbClr val="0000CC"/>
                </a:solidFill>
              </a:rPr>
            </a:br>
            <a:endParaRPr lang="en-US" sz="3200" b="1" dirty="0" smtClean="0">
              <a:solidFill>
                <a:srgbClr val="0000CC"/>
              </a:solidFill>
            </a:endParaRPr>
          </a:p>
        </p:txBody>
      </p:sp>
      <p:sp>
        <p:nvSpPr>
          <p:cNvPr id="2051" name="Rectangle 3"/>
          <p:cNvSpPr>
            <a:spLocks noGrp="1" noChangeArrowheads="1"/>
          </p:cNvSpPr>
          <p:nvPr>
            <p:ph type="body" idx="1"/>
          </p:nvPr>
        </p:nvSpPr>
        <p:spPr>
          <a:xfrm>
            <a:off x="533400" y="2743200"/>
            <a:ext cx="8229600" cy="4525963"/>
          </a:xfrm>
        </p:spPr>
        <p:txBody>
          <a:bodyPr/>
          <a:lstStyle/>
          <a:p>
            <a:pPr algn="ctr" eaLnBrk="1" hangingPunct="1">
              <a:lnSpc>
                <a:spcPct val="90000"/>
              </a:lnSpc>
              <a:buFontTx/>
              <a:buNone/>
            </a:pPr>
            <a:endParaRPr lang="en-US" sz="2400" b="1" dirty="0" smtClean="0"/>
          </a:p>
          <a:p>
            <a:pPr algn="ctr" eaLnBrk="1" hangingPunct="1">
              <a:lnSpc>
                <a:spcPct val="90000"/>
              </a:lnSpc>
              <a:buFontTx/>
              <a:buNone/>
            </a:pPr>
            <a:r>
              <a:rPr lang="en-US" sz="2400" b="1" dirty="0" smtClean="0"/>
              <a:t>LaCreis Renee Kidd, PhD, MPH</a:t>
            </a:r>
          </a:p>
          <a:p>
            <a:pPr algn="ctr" eaLnBrk="1" hangingPunct="1">
              <a:lnSpc>
                <a:spcPct val="90000"/>
              </a:lnSpc>
              <a:buFontTx/>
              <a:buNone/>
            </a:pPr>
            <a:r>
              <a:rPr lang="en-US" sz="2400" b="1" dirty="0" smtClean="0"/>
              <a:t>Clinical &amp; Translational Research Building</a:t>
            </a:r>
          </a:p>
          <a:p>
            <a:pPr algn="ctr" eaLnBrk="1" hangingPunct="1">
              <a:lnSpc>
                <a:spcPct val="90000"/>
              </a:lnSpc>
              <a:buFontTx/>
              <a:buNone/>
            </a:pPr>
            <a:r>
              <a:rPr lang="en-US" sz="2400" b="1" dirty="0" smtClean="0"/>
              <a:t>Room 306</a:t>
            </a:r>
          </a:p>
          <a:p>
            <a:pPr algn="ctr" eaLnBrk="1" hangingPunct="1">
              <a:lnSpc>
                <a:spcPct val="90000"/>
              </a:lnSpc>
              <a:buFontTx/>
              <a:buNone/>
            </a:pPr>
            <a:r>
              <a:rPr lang="en-US" sz="2400" b="1" dirty="0" smtClean="0">
                <a:hlinkClick r:id="rId3"/>
              </a:rPr>
              <a:t>lrkidd01@louisville.edu</a:t>
            </a:r>
            <a:endParaRPr lang="en-US" sz="2400" b="1" dirty="0" smtClean="0"/>
          </a:p>
          <a:p>
            <a:pPr algn="ctr" eaLnBrk="1" hangingPunct="1">
              <a:lnSpc>
                <a:spcPct val="90000"/>
              </a:lnSpc>
              <a:buFontTx/>
              <a:buNone/>
            </a:pPr>
            <a:r>
              <a:rPr lang="en-US" sz="2400" b="1" dirty="0" smtClean="0"/>
              <a:t>502-500-6960 (leave a detailed message)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3600" b="1" smtClean="0">
                <a:solidFill>
                  <a:srgbClr val="0000CC"/>
                </a:solidFill>
              </a:rPr>
              <a:t>What is Descriptive Statistics?</a:t>
            </a:r>
          </a:p>
        </p:txBody>
      </p:sp>
      <p:sp>
        <p:nvSpPr>
          <p:cNvPr id="12291" name="Rectangle 3"/>
          <p:cNvSpPr>
            <a:spLocks noGrp="1" noChangeArrowheads="1"/>
          </p:cNvSpPr>
          <p:nvPr>
            <p:ph type="body" idx="1"/>
          </p:nvPr>
        </p:nvSpPr>
        <p:spPr/>
        <p:txBody>
          <a:bodyPr/>
          <a:lstStyle/>
          <a:p>
            <a:pPr eaLnBrk="1" hangingPunct="1"/>
            <a:r>
              <a:rPr lang="en-US" sz="2800" b="1" smtClean="0"/>
              <a:t>Descriptive Statistics methods to used to Describe, Organize, Visualize &amp; Summarize Your Data </a:t>
            </a:r>
          </a:p>
          <a:p>
            <a:pPr eaLnBrk="1" hangingPunct="1"/>
            <a:endParaRPr lang="en-US" sz="2800" b="1" smtClean="0"/>
          </a:p>
          <a:p>
            <a:pPr eaLnBrk="1" hangingPunct="1"/>
            <a:r>
              <a:rPr lang="en-US" sz="2800" b="1" smtClean="0"/>
              <a:t>Allows you to reduce data to a few summarizing numbers, tables, plots, bar graphs, and etc.</a:t>
            </a:r>
          </a:p>
          <a:p>
            <a:pPr eaLnBrk="1" hangingPunct="1"/>
            <a:endParaRPr lang="en-US" sz="2800" b="1"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3600" b="1" smtClean="0">
                <a:solidFill>
                  <a:srgbClr val="0000CC"/>
                </a:solidFill>
              </a:rPr>
              <a:t>Describe, Organize, Visualize, Explore &amp; Summarize Your Data</a:t>
            </a:r>
          </a:p>
        </p:txBody>
      </p:sp>
      <p:sp>
        <p:nvSpPr>
          <p:cNvPr id="13315" name="Rectangle 3"/>
          <p:cNvSpPr>
            <a:spLocks noGrp="1" noChangeArrowheads="1"/>
          </p:cNvSpPr>
          <p:nvPr>
            <p:ph type="body" idx="4294967295"/>
          </p:nvPr>
        </p:nvSpPr>
        <p:spPr>
          <a:xfrm>
            <a:off x="381000" y="1600200"/>
            <a:ext cx="8229600" cy="4525963"/>
          </a:xfrm>
        </p:spPr>
        <p:txBody>
          <a:bodyPr/>
          <a:lstStyle/>
          <a:p>
            <a:pPr lvl="1" eaLnBrk="1" hangingPunct="1">
              <a:lnSpc>
                <a:spcPct val="80000"/>
              </a:lnSpc>
              <a:buFontTx/>
              <a:buNone/>
            </a:pPr>
            <a:endParaRPr lang="en-US" sz="1400" b="1" dirty="0" smtClean="0"/>
          </a:p>
          <a:p>
            <a:pPr eaLnBrk="1" hangingPunct="1">
              <a:lnSpc>
                <a:spcPct val="80000"/>
              </a:lnSpc>
            </a:pPr>
            <a:r>
              <a:rPr lang="en-US" sz="1600" b="1" dirty="0" smtClean="0">
                <a:solidFill>
                  <a:srgbClr val="FF0000"/>
                </a:solidFill>
              </a:rPr>
              <a:t>Describe Data</a:t>
            </a:r>
          </a:p>
          <a:p>
            <a:pPr lvl="1" eaLnBrk="1" hangingPunct="1">
              <a:lnSpc>
                <a:spcPct val="80000"/>
              </a:lnSpc>
            </a:pPr>
            <a:r>
              <a:rPr lang="en-US" sz="1600" b="1" dirty="0" smtClean="0"/>
              <a:t>Use measures of centrality or spread to describe your variables?</a:t>
            </a:r>
          </a:p>
          <a:p>
            <a:pPr lvl="2" eaLnBrk="1" hangingPunct="1">
              <a:lnSpc>
                <a:spcPct val="80000"/>
              </a:lnSpc>
            </a:pPr>
            <a:r>
              <a:rPr lang="en-US" sz="1400" b="1" dirty="0" err="1" smtClean="0"/>
              <a:t>Mean±standard</a:t>
            </a:r>
            <a:r>
              <a:rPr lang="en-US" sz="1400" b="1" dirty="0" smtClean="0"/>
              <a:t> deviation (SD)</a:t>
            </a:r>
          </a:p>
          <a:p>
            <a:pPr lvl="2" eaLnBrk="1" hangingPunct="1">
              <a:lnSpc>
                <a:spcPct val="80000"/>
              </a:lnSpc>
            </a:pPr>
            <a:r>
              <a:rPr lang="en-US" sz="1400" b="1" dirty="0" smtClean="0"/>
              <a:t>Median (range, interquartile  range)</a:t>
            </a:r>
          </a:p>
          <a:p>
            <a:pPr lvl="2" eaLnBrk="1" hangingPunct="1">
              <a:lnSpc>
                <a:spcPct val="80000"/>
              </a:lnSpc>
            </a:pPr>
            <a:r>
              <a:rPr lang="en-US" sz="1400" b="1" dirty="0" smtClean="0"/>
              <a:t>percentages</a:t>
            </a:r>
          </a:p>
          <a:p>
            <a:pPr lvl="1" eaLnBrk="1" hangingPunct="1">
              <a:lnSpc>
                <a:spcPct val="80000"/>
              </a:lnSpc>
            </a:pPr>
            <a:endParaRPr lang="en-US" sz="1400" b="1" dirty="0" smtClean="0">
              <a:solidFill>
                <a:srgbClr val="FF0000"/>
              </a:solidFill>
            </a:endParaRPr>
          </a:p>
          <a:p>
            <a:pPr eaLnBrk="1" hangingPunct="1">
              <a:lnSpc>
                <a:spcPct val="80000"/>
              </a:lnSpc>
            </a:pPr>
            <a:endParaRPr lang="en-US" sz="800" b="1" dirty="0" smtClean="0">
              <a:solidFill>
                <a:srgbClr val="FF0000"/>
              </a:solidFill>
            </a:endParaRPr>
          </a:p>
          <a:p>
            <a:pPr eaLnBrk="1" hangingPunct="1">
              <a:lnSpc>
                <a:spcPct val="80000"/>
              </a:lnSpc>
            </a:pPr>
            <a:r>
              <a:rPr lang="en-US" sz="1600" b="1" dirty="0" smtClean="0"/>
              <a:t>Organize Data &amp; Visualize Data</a:t>
            </a:r>
            <a:endParaRPr lang="en-US" sz="1600" dirty="0" smtClean="0"/>
          </a:p>
          <a:p>
            <a:pPr lvl="2" eaLnBrk="1" hangingPunct="1">
              <a:lnSpc>
                <a:spcPct val="80000"/>
              </a:lnSpc>
            </a:pPr>
            <a:r>
              <a:rPr lang="en-US" sz="1400" b="1" dirty="0" smtClean="0"/>
              <a:t>Frequency distribution tables, </a:t>
            </a:r>
            <a:r>
              <a:rPr lang="en-US" sz="1400" b="1" dirty="0" err="1" smtClean="0"/>
              <a:t>bargraphs</a:t>
            </a:r>
            <a:r>
              <a:rPr lang="en-US" sz="1400" b="1" dirty="0" smtClean="0"/>
              <a:t>, pie charts </a:t>
            </a:r>
          </a:p>
          <a:p>
            <a:pPr lvl="2" eaLnBrk="1" hangingPunct="1">
              <a:lnSpc>
                <a:spcPct val="80000"/>
              </a:lnSpc>
            </a:pPr>
            <a:r>
              <a:rPr lang="en-US" sz="1400" b="1" dirty="0" smtClean="0"/>
              <a:t>Exploratory data analysis (EDA)</a:t>
            </a:r>
          </a:p>
          <a:p>
            <a:pPr lvl="3" eaLnBrk="1" hangingPunct="1">
              <a:lnSpc>
                <a:spcPct val="80000"/>
              </a:lnSpc>
            </a:pPr>
            <a:r>
              <a:rPr lang="en-US" sz="1400" b="1" dirty="0" smtClean="0">
                <a:hlinkClick r:id="rId3"/>
              </a:rPr>
              <a:t>www.itl.nist.gov/div898/handbook/index.htm</a:t>
            </a:r>
            <a:r>
              <a:rPr lang="en-US" sz="1400" b="1" dirty="0" smtClean="0"/>
              <a:t> - see EDA intro. #1, 2, 4, 5</a:t>
            </a:r>
          </a:p>
          <a:p>
            <a:pPr lvl="3" eaLnBrk="1" hangingPunct="1">
              <a:lnSpc>
                <a:spcPct val="80000"/>
              </a:lnSpc>
            </a:pPr>
            <a:r>
              <a:rPr lang="en-US" sz="1400" b="1" dirty="0" smtClean="0"/>
              <a:t>Tools: scatterplot  (Gad </a:t>
            </a:r>
            <a:r>
              <a:rPr lang="en-US" sz="1400" b="1" dirty="0" err="1" smtClean="0"/>
              <a:t>Ch</a:t>
            </a:r>
            <a:r>
              <a:rPr lang="en-US" sz="1400" b="1" dirty="0" smtClean="0"/>
              <a:t> 4 </a:t>
            </a:r>
            <a:r>
              <a:rPr lang="en-US" sz="1400" b="1" dirty="0" err="1" smtClean="0"/>
              <a:t>pgs</a:t>
            </a:r>
            <a:r>
              <a:rPr lang="en-US" sz="1400" b="1" dirty="0" smtClean="0"/>
              <a:t> 39-42),  histogram, </a:t>
            </a:r>
            <a:r>
              <a:rPr lang="en-US" sz="1400" b="1" dirty="0" err="1" smtClean="0"/>
              <a:t>propability</a:t>
            </a:r>
            <a:r>
              <a:rPr lang="en-US" sz="1400" b="1" dirty="0" smtClean="0"/>
              <a:t> plot, Stem leaf plot, Whisker-Box Plots</a:t>
            </a:r>
          </a:p>
          <a:p>
            <a:pPr lvl="3" eaLnBrk="1" hangingPunct="1">
              <a:lnSpc>
                <a:spcPct val="80000"/>
              </a:lnSpc>
            </a:pPr>
            <a:r>
              <a:rPr lang="en-US" sz="1400" b="1" dirty="0" smtClean="0"/>
              <a:t>Assess linear relationships, central tendency, spread,  presence of outliers, and underlying distribution of data</a:t>
            </a:r>
          </a:p>
          <a:p>
            <a:pPr lvl="3" eaLnBrk="1" hangingPunct="1">
              <a:lnSpc>
                <a:spcPct val="80000"/>
              </a:lnSpc>
            </a:pPr>
            <a:endParaRPr lang="en-US" sz="800" b="1" dirty="0" smtClean="0"/>
          </a:p>
          <a:p>
            <a:pPr eaLnBrk="1" hangingPunct="1">
              <a:lnSpc>
                <a:spcPct val="80000"/>
              </a:lnSpc>
            </a:pPr>
            <a:r>
              <a:rPr lang="en-US" sz="1600" b="1" dirty="0" smtClean="0"/>
              <a:t>Statistical Analysis of Data</a:t>
            </a:r>
          </a:p>
          <a:p>
            <a:pPr eaLnBrk="1" hangingPunct="1">
              <a:lnSpc>
                <a:spcPct val="80000"/>
              </a:lnSpc>
            </a:pPr>
            <a:endParaRPr lang="en-US" sz="800" b="1" dirty="0" smtClean="0"/>
          </a:p>
          <a:p>
            <a:pPr eaLnBrk="1" hangingPunct="1">
              <a:lnSpc>
                <a:spcPct val="80000"/>
              </a:lnSpc>
            </a:pPr>
            <a:r>
              <a:rPr lang="en-US" sz="1600" b="1" dirty="0" smtClean="0"/>
              <a:t>Summarize Data</a:t>
            </a:r>
          </a:p>
          <a:p>
            <a:pPr lvl="1" eaLnBrk="1" hangingPunct="1">
              <a:lnSpc>
                <a:spcPct val="80000"/>
              </a:lnSpc>
            </a:pPr>
            <a:r>
              <a:rPr lang="en-US" sz="1400" b="1" dirty="0" smtClean="0"/>
              <a:t>Provide brief description of your data using basic descriptive statistics</a:t>
            </a:r>
          </a:p>
          <a:p>
            <a:pPr lvl="1" eaLnBrk="1" hangingPunct="1">
              <a:lnSpc>
                <a:spcPct val="80000"/>
              </a:lnSpc>
            </a:pPr>
            <a:r>
              <a:rPr lang="en-US" sz="1400" b="1" dirty="0" smtClean="0"/>
              <a:t>Interpretation of data</a:t>
            </a:r>
          </a:p>
          <a:p>
            <a:pPr lvl="1" eaLnBrk="1" hangingPunct="1">
              <a:lnSpc>
                <a:spcPct val="80000"/>
              </a:lnSpc>
            </a:pPr>
            <a:endParaRPr lang="en-US" sz="1400" b="1" dirty="0" smtClean="0"/>
          </a:p>
          <a:p>
            <a:pPr eaLnBrk="1" hangingPunct="1">
              <a:lnSpc>
                <a:spcPct val="80000"/>
              </a:lnSpc>
            </a:pPr>
            <a:endParaRPr lang="en-US" sz="16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3600" b="1" smtClean="0">
                <a:solidFill>
                  <a:srgbClr val="0000CC"/>
                </a:solidFill>
              </a:rPr>
              <a:t>Descriptive Statistics for </a:t>
            </a:r>
            <a:br>
              <a:rPr lang="en-US" sz="3600" b="1" smtClean="0">
                <a:solidFill>
                  <a:srgbClr val="0000CC"/>
                </a:solidFill>
              </a:rPr>
            </a:br>
            <a:r>
              <a:rPr lang="en-US" sz="3600" b="1" smtClean="0">
                <a:solidFill>
                  <a:srgbClr val="0000CC"/>
                </a:solidFill>
              </a:rPr>
              <a:t>Continuous Variables</a:t>
            </a:r>
          </a:p>
        </p:txBody>
      </p:sp>
      <p:sp>
        <p:nvSpPr>
          <p:cNvPr id="14339" name="Rectangle 3"/>
          <p:cNvSpPr>
            <a:spLocks noGrp="1" noChangeArrowheads="1"/>
          </p:cNvSpPr>
          <p:nvPr>
            <p:ph type="body" idx="1"/>
          </p:nvPr>
        </p:nvSpPr>
        <p:spPr/>
        <p:txBody>
          <a:bodyPr/>
          <a:lstStyle/>
          <a:p>
            <a:pPr eaLnBrk="1" hangingPunct="1">
              <a:lnSpc>
                <a:spcPct val="80000"/>
              </a:lnSpc>
            </a:pPr>
            <a:r>
              <a:rPr lang="en-US" sz="2400" b="1" smtClean="0">
                <a:solidFill>
                  <a:srgbClr val="FF0000"/>
                </a:solidFill>
              </a:rPr>
              <a:t>Measures of Central Location</a:t>
            </a:r>
          </a:p>
          <a:p>
            <a:pPr lvl="1" eaLnBrk="1" hangingPunct="1">
              <a:lnSpc>
                <a:spcPct val="80000"/>
              </a:lnSpc>
            </a:pPr>
            <a:r>
              <a:rPr lang="en-US" sz="2000" b="1" smtClean="0"/>
              <a:t>Arithmetic Mean (aka average), Median</a:t>
            </a:r>
          </a:p>
          <a:p>
            <a:pPr lvl="1" eaLnBrk="1" hangingPunct="1">
              <a:lnSpc>
                <a:spcPct val="80000"/>
              </a:lnSpc>
            </a:pPr>
            <a:r>
              <a:rPr lang="en-US" sz="2000" smtClean="0"/>
              <a:t>Others: Mode, Geometric Mean</a:t>
            </a:r>
          </a:p>
          <a:p>
            <a:pPr lvl="1" eaLnBrk="1" hangingPunct="1">
              <a:lnSpc>
                <a:spcPct val="80000"/>
              </a:lnSpc>
            </a:pPr>
            <a:endParaRPr lang="en-US" sz="2000" smtClean="0"/>
          </a:p>
          <a:p>
            <a:pPr eaLnBrk="1" hangingPunct="1">
              <a:lnSpc>
                <a:spcPct val="80000"/>
              </a:lnSpc>
            </a:pPr>
            <a:r>
              <a:rPr lang="en-US" sz="2400" b="1" smtClean="0">
                <a:solidFill>
                  <a:srgbClr val="FF0000"/>
                </a:solidFill>
              </a:rPr>
              <a:t>Measures of Spread</a:t>
            </a:r>
          </a:p>
          <a:p>
            <a:pPr lvl="1" eaLnBrk="1" hangingPunct="1">
              <a:lnSpc>
                <a:spcPct val="80000"/>
              </a:lnSpc>
            </a:pPr>
            <a:r>
              <a:rPr lang="en-US" sz="2000" b="1" smtClean="0"/>
              <a:t>Range, variance, standard deviation</a:t>
            </a:r>
          </a:p>
          <a:p>
            <a:pPr lvl="1" eaLnBrk="1" hangingPunct="1">
              <a:lnSpc>
                <a:spcPct val="80000"/>
              </a:lnSpc>
            </a:pPr>
            <a:r>
              <a:rPr lang="en-US" sz="2000" smtClean="0"/>
              <a:t>Others:  </a:t>
            </a:r>
            <a:r>
              <a:rPr lang="en-US" sz="2000" b="1" smtClean="0"/>
              <a:t>inter-quartile range (IQR)</a:t>
            </a:r>
            <a:r>
              <a:rPr lang="en-US" sz="2000" smtClean="0"/>
              <a:t>, percentiles</a:t>
            </a:r>
          </a:p>
          <a:p>
            <a:pPr lvl="1" eaLnBrk="1" hangingPunct="1">
              <a:lnSpc>
                <a:spcPct val="80000"/>
              </a:lnSpc>
            </a:pPr>
            <a:endParaRPr lang="en-US" sz="2000" smtClean="0"/>
          </a:p>
          <a:p>
            <a:pPr eaLnBrk="1" hangingPunct="1">
              <a:lnSpc>
                <a:spcPct val="80000"/>
              </a:lnSpc>
            </a:pPr>
            <a:r>
              <a:rPr lang="en-US" sz="2400" b="1" smtClean="0"/>
              <a:t>Grouped Data</a:t>
            </a:r>
          </a:p>
          <a:p>
            <a:pPr lvl="1" eaLnBrk="1" hangingPunct="1">
              <a:lnSpc>
                <a:spcPct val="80000"/>
              </a:lnSpc>
            </a:pPr>
            <a:r>
              <a:rPr lang="en-US" sz="2000" b="1" smtClean="0"/>
              <a:t>Frequency Distribution</a:t>
            </a:r>
          </a:p>
          <a:p>
            <a:pPr lvl="1" eaLnBrk="1" hangingPunct="1">
              <a:lnSpc>
                <a:spcPct val="80000"/>
              </a:lnSpc>
            </a:pPr>
            <a:endParaRPr lang="en-US" sz="2000" b="1" smtClean="0"/>
          </a:p>
          <a:p>
            <a:pPr eaLnBrk="1" hangingPunct="1">
              <a:lnSpc>
                <a:spcPct val="80000"/>
              </a:lnSpc>
            </a:pPr>
            <a:r>
              <a:rPr lang="en-US" sz="2400" b="1" smtClean="0"/>
              <a:t>Graphical Methods</a:t>
            </a:r>
          </a:p>
          <a:p>
            <a:pPr lvl="1" eaLnBrk="1" hangingPunct="1">
              <a:lnSpc>
                <a:spcPct val="80000"/>
              </a:lnSpc>
            </a:pPr>
            <a:r>
              <a:rPr lang="en-US" sz="2000" smtClean="0"/>
              <a:t>Scatter plot, Histograms, </a:t>
            </a:r>
            <a:r>
              <a:rPr lang="en-US" sz="2000" b="1" smtClean="0"/>
              <a:t>Bargraphs</a:t>
            </a:r>
            <a:r>
              <a:rPr lang="en-US" sz="2000" smtClean="0"/>
              <a:t>, </a:t>
            </a:r>
            <a:r>
              <a:rPr lang="en-US" sz="2000" b="1" smtClean="0"/>
              <a:t>Stem &amp; Leaf Plots</a:t>
            </a:r>
            <a:r>
              <a:rPr lang="en-US" sz="2000" smtClean="0"/>
              <a:t>, </a:t>
            </a:r>
            <a:r>
              <a:rPr lang="en-US" sz="2000" b="1" smtClean="0"/>
              <a:t>Box Plots</a:t>
            </a:r>
            <a:r>
              <a:rPr lang="en-US" sz="2000" smtClean="0"/>
              <a:t> </a:t>
            </a:r>
          </a:p>
          <a:p>
            <a:pPr lvl="1" eaLnBrk="1" hangingPunct="1">
              <a:lnSpc>
                <a:spcPct val="80000"/>
              </a:lnSpc>
            </a:pPr>
            <a:endParaRPr lang="en-US" sz="2000" smtClean="0"/>
          </a:p>
          <a:p>
            <a:pPr eaLnBrk="1" hangingPunct="1">
              <a:lnSpc>
                <a:spcPct val="80000"/>
              </a:lnSpc>
            </a:pPr>
            <a:endParaRPr lang="en-US" sz="2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b="1" smtClean="0">
                <a:solidFill>
                  <a:srgbClr val="0000CC"/>
                </a:solidFill>
              </a:rPr>
              <a:t>Measures of Central Location</a:t>
            </a:r>
          </a:p>
        </p:txBody>
      </p:sp>
      <p:sp>
        <p:nvSpPr>
          <p:cNvPr id="21507" name="Rectangle 3"/>
          <p:cNvSpPr>
            <a:spLocks noGrp="1" noChangeArrowheads="1"/>
          </p:cNvSpPr>
          <p:nvPr>
            <p:ph type="body" idx="1"/>
          </p:nvPr>
        </p:nvSpPr>
        <p:spPr/>
        <p:txBody>
          <a:bodyPr/>
          <a:lstStyle/>
          <a:p>
            <a:pPr eaLnBrk="1" hangingPunct="1">
              <a:lnSpc>
                <a:spcPct val="80000"/>
              </a:lnSpc>
            </a:pPr>
            <a:r>
              <a:rPr lang="en-US" sz="2000" b="1" smtClean="0"/>
              <a:t>Arithmetic Mean (average)</a:t>
            </a:r>
          </a:p>
          <a:p>
            <a:pPr lvl="1" eaLnBrk="1" hangingPunct="1">
              <a:lnSpc>
                <a:spcPct val="80000"/>
              </a:lnSpc>
            </a:pPr>
            <a:r>
              <a:rPr lang="en-US" sz="2000" b="1" smtClean="0">
                <a:solidFill>
                  <a:srgbClr val="FF0000"/>
                </a:solidFill>
              </a:rPr>
              <a:t>Use if the distribution of the data follows a bell shaped curve or a normal distribution</a:t>
            </a:r>
          </a:p>
          <a:p>
            <a:pPr lvl="1" eaLnBrk="1" hangingPunct="1">
              <a:lnSpc>
                <a:spcPct val="80000"/>
              </a:lnSpc>
            </a:pPr>
            <a:endParaRPr lang="en-US" sz="1800" b="1" smtClean="0">
              <a:solidFill>
                <a:srgbClr val="FF0000"/>
              </a:solidFill>
            </a:endParaRPr>
          </a:p>
          <a:p>
            <a:pPr eaLnBrk="1" hangingPunct="1">
              <a:lnSpc>
                <a:spcPct val="80000"/>
              </a:lnSpc>
            </a:pPr>
            <a:r>
              <a:rPr lang="en-US" sz="2000" b="1" smtClean="0"/>
              <a:t>Median (middle value)</a:t>
            </a:r>
          </a:p>
          <a:p>
            <a:pPr lvl="1" eaLnBrk="1" hangingPunct="1">
              <a:lnSpc>
                <a:spcPct val="80000"/>
              </a:lnSpc>
            </a:pPr>
            <a:r>
              <a:rPr lang="en-US" sz="2000" b="1" smtClean="0">
                <a:solidFill>
                  <a:srgbClr val="FF0000"/>
                </a:solidFill>
              </a:rPr>
              <a:t>Use if the distribution of the data does </a:t>
            </a:r>
            <a:r>
              <a:rPr lang="en-US" sz="2000" b="1" i="1" u="sng" smtClean="0">
                <a:solidFill>
                  <a:srgbClr val="FF0000"/>
                </a:solidFill>
              </a:rPr>
              <a:t>NOT</a:t>
            </a:r>
            <a:r>
              <a:rPr lang="en-US" sz="2000" b="1" smtClean="0">
                <a:solidFill>
                  <a:srgbClr val="FF0000"/>
                </a:solidFill>
              </a:rPr>
              <a:t> follow a bell shaped curve or a normal distribution</a:t>
            </a:r>
          </a:p>
          <a:p>
            <a:pPr lvl="1" eaLnBrk="1" hangingPunct="1">
              <a:lnSpc>
                <a:spcPct val="80000"/>
              </a:lnSpc>
            </a:pPr>
            <a:endParaRPr lang="en-US" sz="1800" b="1" smtClean="0">
              <a:solidFill>
                <a:srgbClr val="FF0000"/>
              </a:solidFill>
            </a:endParaRPr>
          </a:p>
          <a:p>
            <a:pPr eaLnBrk="1" hangingPunct="1">
              <a:lnSpc>
                <a:spcPct val="80000"/>
              </a:lnSpc>
            </a:pPr>
            <a:endParaRPr lang="en-US" sz="2000" b="1" smtClean="0"/>
          </a:p>
          <a:p>
            <a:pPr eaLnBrk="1" hangingPunct="1">
              <a:lnSpc>
                <a:spcPct val="80000"/>
              </a:lnSpc>
            </a:pPr>
            <a:r>
              <a:rPr lang="en-US" sz="2000" b="1" smtClean="0"/>
              <a:t>Other Measures of Central Location</a:t>
            </a:r>
          </a:p>
          <a:p>
            <a:pPr lvl="1" eaLnBrk="1" hangingPunct="1">
              <a:lnSpc>
                <a:spcPct val="80000"/>
              </a:lnSpc>
            </a:pPr>
            <a:r>
              <a:rPr lang="en-US" sz="2000" b="1" smtClean="0"/>
              <a:t>Mode – the most frequently occurring value among all the observation in a sample</a:t>
            </a:r>
          </a:p>
          <a:p>
            <a:pPr lvl="1" eaLnBrk="1" hangingPunct="1">
              <a:lnSpc>
                <a:spcPct val="80000"/>
              </a:lnSpc>
              <a:buFontTx/>
              <a:buNone/>
            </a:pPr>
            <a:endParaRPr lang="en-US" sz="1200" b="1" smtClean="0"/>
          </a:p>
          <a:p>
            <a:pPr lvl="1" eaLnBrk="1" hangingPunct="1">
              <a:lnSpc>
                <a:spcPct val="80000"/>
              </a:lnSpc>
            </a:pPr>
            <a:r>
              <a:rPr lang="en-US" sz="2000" b="1" smtClean="0"/>
              <a:t>Geometric Mean – use if the distribution of your data is skewed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3600" b="1" dirty="0" smtClean="0">
                <a:solidFill>
                  <a:srgbClr val="0000CC"/>
                </a:solidFill>
              </a:rPr>
              <a:t>Arithmetic Mean (µ)</a:t>
            </a:r>
          </a:p>
        </p:txBody>
      </p:sp>
      <p:sp>
        <p:nvSpPr>
          <p:cNvPr id="15363" name="Rectangle 3"/>
          <p:cNvSpPr>
            <a:spLocks noGrp="1" noChangeArrowheads="1"/>
          </p:cNvSpPr>
          <p:nvPr>
            <p:ph type="body" idx="1"/>
          </p:nvPr>
        </p:nvSpPr>
        <p:spPr>
          <a:xfrm>
            <a:off x="457200" y="1600200"/>
            <a:ext cx="8229600" cy="4876800"/>
          </a:xfrm>
        </p:spPr>
        <p:txBody>
          <a:bodyPr/>
          <a:lstStyle/>
          <a:p>
            <a:pPr marL="533400" indent="-533400" eaLnBrk="1" hangingPunct="1">
              <a:lnSpc>
                <a:spcPct val="80000"/>
              </a:lnSpc>
            </a:pPr>
            <a:r>
              <a:rPr lang="en-US" sz="1800" b="1" dirty="0" smtClean="0"/>
              <a:t>Definition</a:t>
            </a:r>
          </a:p>
          <a:p>
            <a:pPr marL="533400" indent="-533400" eaLnBrk="1" hangingPunct="1">
              <a:lnSpc>
                <a:spcPct val="80000"/>
              </a:lnSpc>
            </a:pPr>
            <a:endParaRPr lang="en-US" sz="1800" b="1" dirty="0" smtClean="0"/>
          </a:p>
          <a:p>
            <a:pPr marL="914400" lvl="1" indent="-457200" eaLnBrk="1" hangingPunct="1">
              <a:lnSpc>
                <a:spcPct val="80000"/>
              </a:lnSpc>
            </a:pPr>
            <a:r>
              <a:rPr lang="en-US" sz="1700" b="1" dirty="0" smtClean="0">
                <a:solidFill>
                  <a:srgbClr val="FF0000"/>
                </a:solidFill>
              </a:rPr>
              <a:t>Sum of all observations divided by the number of observations</a:t>
            </a:r>
          </a:p>
          <a:p>
            <a:pPr marL="914400" lvl="1" indent="-457200" eaLnBrk="1" hangingPunct="1">
              <a:lnSpc>
                <a:spcPct val="80000"/>
              </a:lnSpc>
            </a:pPr>
            <a:r>
              <a:rPr lang="en-US" sz="1700" b="1" dirty="0" smtClean="0">
                <a:solidFill>
                  <a:srgbClr val="FF0000"/>
                </a:solidFill>
              </a:rPr>
              <a:t>Aka average</a:t>
            </a:r>
          </a:p>
          <a:p>
            <a:pPr marL="914400" lvl="1" indent="-457200" eaLnBrk="1" hangingPunct="1">
              <a:lnSpc>
                <a:spcPct val="80000"/>
              </a:lnSpc>
            </a:pPr>
            <a:endParaRPr lang="en-US" sz="1700" b="1" dirty="0" smtClean="0">
              <a:solidFill>
                <a:srgbClr val="FF0000"/>
              </a:solidFill>
            </a:endParaRPr>
          </a:p>
          <a:p>
            <a:pPr marL="533400" indent="-533400" eaLnBrk="1" hangingPunct="1">
              <a:lnSpc>
                <a:spcPct val="80000"/>
              </a:lnSpc>
            </a:pPr>
            <a:r>
              <a:rPr lang="en-US" sz="1800" dirty="0" smtClean="0"/>
              <a:t>Formula: </a:t>
            </a:r>
          </a:p>
          <a:p>
            <a:pPr marL="914400" lvl="1" indent="-457200" eaLnBrk="1" hangingPunct="1">
              <a:lnSpc>
                <a:spcPct val="80000"/>
              </a:lnSpc>
              <a:buFontTx/>
              <a:buNone/>
            </a:pPr>
            <a:r>
              <a:rPr lang="en-US" sz="1700" dirty="0" smtClean="0"/>
              <a:t>	              </a:t>
            </a:r>
            <a:r>
              <a:rPr lang="en-US" sz="1700" b="1" baseline="-25000" dirty="0" smtClean="0"/>
              <a:t>n</a:t>
            </a:r>
          </a:p>
          <a:p>
            <a:pPr marL="914400" lvl="1" indent="-457200" eaLnBrk="1" hangingPunct="1">
              <a:lnSpc>
                <a:spcPct val="80000"/>
              </a:lnSpc>
              <a:buFontTx/>
              <a:buNone/>
            </a:pPr>
            <a:r>
              <a:rPr lang="en-US" sz="1700" dirty="0" smtClean="0">
                <a:cs typeface="Arial" charset="0"/>
              </a:rPr>
              <a:t>	</a:t>
            </a:r>
            <a:r>
              <a:rPr lang="en-US" sz="1700" b="1" dirty="0" smtClean="0"/>
              <a:t> µ</a:t>
            </a:r>
            <a:r>
              <a:rPr lang="en-US" sz="1700" b="1" dirty="0" smtClean="0">
                <a:cs typeface="Arial" charset="0"/>
              </a:rPr>
              <a:t> =  </a:t>
            </a:r>
            <a:r>
              <a:rPr lang="en-US" sz="1700" b="1" u="sng" dirty="0" smtClean="0">
                <a:cs typeface="Arial" charset="0"/>
              </a:rPr>
              <a:t>1</a:t>
            </a:r>
            <a:r>
              <a:rPr lang="en-US" sz="1700" b="1" dirty="0" smtClean="0">
                <a:cs typeface="Arial" charset="0"/>
              </a:rPr>
              <a:t>    </a:t>
            </a:r>
            <a:r>
              <a:rPr lang="el-GR" sz="1700" b="1" dirty="0" smtClean="0">
                <a:cs typeface="Arial" charset="0"/>
              </a:rPr>
              <a:t>Σ</a:t>
            </a:r>
            <a:r>
              <a:rPr lang="en-US" sz="1700" b="1" dirty="0" smtClean="0">
                <a:cs typeface="Arial" charset="0"/>
              </a:rPr>
              <a:t>  x</a:t>
            </a:r>
            <a:r>
              <a:rPr lang="en-US" sz="1700" b="1" baseline="-25000" dirty="0" smtClean="0">
                <a:cs typeface="Arial" charset="0"/>
              </a:rPr>
              <a:t>i</a:t>
            </a:r>
            <a:r>
              <a:rPr lang="en-US" sz="1700" b="1" dirty="0" smtClean="0">
                <a:cs typeface="Arial" charset="0"/>
              </a:rPr>
              <a:t> </a:t>
            </a:r>
            <a:endParaRPr lang="el-GR" sz="1700" b="1" dirty="0" smtClean="0">
              <a:cs typeface="Arial" charset="0"/>
            </a:endParaRPr>
          </a:p>
          <a:p>
            <a:pPr marL="914400" lvl="1" indent="-457200" eaLnBrk="1" hangingPunct="1">
              <a:lnSpc>
                <a:spcPct val="80000"/>
              </a:lnSpc>
              <a:buFontTx/>
              <a:buNone/>
            </a:pPr>
            <a:r>
              <a:rPr lang="en-US" sz="1700" b="1" dirty="0" smtClean="0"/>
              <a:t>	        n    </a:t>
            </a:r>
            <a:r>
              <a:rPr lang="en-US" sz="1700" b="1" baseline="30000" dirty="0" err="1" smtClean="0"/>
              <a:t>i</a:t>
            </a:r>
            <a:r>
              <a:rPr lang="en-US" sz="1700" b="1" baseline="30000" dirty="0" smtClean="0"/>
              <a:t> = 1</a:t>
            </a:r>
          </a:p>
          <a:p>
            <a:pPr marL="914400" lvl="1" indent="-457200" eaLnBrk="1" hangingPunct="1">
              <a:lnSpc>
                <a:spcPct val="80000"/>
              </a:lnSpc>
              <a:buFontTx/>
              <a:buNone/>
            </a:pPr>
            <a:endParaRPr lang="en-US" sz="1700" b="1" baseline="30000" dirty="0" smtClean="0"/>
          </a:p>
          <a:p>
            <a:pPr marL="914400" lvl="1" indent="-457200" eaLnBrk="1" hangingPunct="1">
              <a:lnSpc>
                <a:spcPct val="80000"/>
              </a:lnSpc>
              <a:buFontTx/>
              <a:buNone/>
            </a:pPr>
            <a:r>
              <a:rPr lang="en-US" sz="1700" b="1" dirty="0" smtClean="0"/>
              <a:t>	 µ</a:t>
            </a:r>
            <a:r>
              <a:rPr lang="en-US" sz="1700" dirty="0" smtClean="0"/>
              <a:t> </a:t>
            </a:r>
            <a:r>
              <a:rPr lang="en-US" sz="1700" dirty="0" smtClean="0">
                <a:cs typeface="Arial" charset="0"/>
              </a:rPr>
              <a:t>= </a:t>
            </a:r>
            <a:r>
              <a:rPr lang="en-US" sz="1700" dirty="0" smtClean="0"/>
              <a:t>arithmetic mean or average </a:t>
            </a:r>
          </a:p>
          <a:p>
            <a:pPr marL="914400" lvl="1" indent="-457200" eaLnBrk="1" hangingPunct="1">
              <a:lnSpc>
                <a:spcPct val="80000"/>
              </a:lnSpc>
              <a:buFontTx/>
              <a:buNone/>
            </a:pPr>
            <a:endParaRPr lang="en-US" sz="1700" dirty="0" smtClean="0"/>
          </a:p>
          <a:p>
            <a:pPr marL="914400" lvl="1" indent="-457200" eaLnBrk="1" hangingPunct="1">
              <a:lnSpc>
                <a:spcPct val="80000"/>
              </a:lnSpc>
              <a:buFontTx/>
              <a:buNone/>
            </a:pPr>
            <a:r>
              <a:rPr lang="en-US" sz="1700" dirty="0" smtClean="0"/>
              <a:t>	n  = sample size</a:t>
            </a:r>
          </a:p>
          <a:p>
            <a:pPr marL="914400" lvl="1" indent="-457200" eaLnBrk="1" hangingPunct="1">
              <a:lnSpc>
                <a:spcPct val="80000"/>
              </a:lnSpc>
              <a:buFontTx/>
              <a:buNone/>
            </a:pPr>
            <a:endParaRPr lang="en-US" sz="1700" dirty="0" smtClean="0"/>
          </a:p>
          <a:p>
            <a:pPr marL="914400" lvl="1" indent="-457200" eaLnBrk="1" hangingPunct="1">
              <a:lnSpc>
                <a:spcPct val="80000"/>
              </a:lnSpc>
              <a:buFontTx/>
              <a:buNone/>
            </a:pPr>
            <a:r>
              <a:rPr lang="en-US" sz="1700" b="1" dirty="0" smtClean="0"/>
              <a:t>	 </a:t>
            </a:r>
            <a:r>
              <a:rPr lang="el-GR" sz="1700" dirty="0" smtClean="0">
                <a:cs typeface="Arial" charset="0"/>
              </a:rPr>
              <a:t>Σ</a:t>
            </a:r>
            <a:r>
              <a:rPr lang="en-US" sz="1700" dirty="0" smtClean="0">
                <a:cs typeface="Arial" charset="0"/>
              </a:rPr>
              <a:t> = summation sign</a:t>
            </a:r>
          </a:p>
          <a:p>
            <a:pPr marL="914400" lvl="1" indent="-457200" eaLnBrk="1" hangingPunct="1">
              <a:lnSpc>
                <a:spcPct val="80000"/>
              </a:lnSpc>
              <a:buFontTx/>
              <a:buNone/>
            </a:pPr>
            <a:r>
              <a:rPr lang="en-US" sz="1700" dirty="0" smtClean="0">
                <a:cs typeface="Arial" charset="0"/>
              </a:rPr>
              <a:t>	  </a:t>
            </a:r>
            <a:r>
              <a:rPr lang="en-US" sz="1700" baseline="-25000" dirty="0" smtClean="0"/>
              <a:t>n</a:t>
            </a:r>
          </a:p>
          <a:p>
            <a:pPr marL="914400" lvl="1" indent="-457200" eaLnBrk="1" hangingPunct="1">
              <a:lnSpc>
                <a:spcPct val="80000"/>
              </a:lnSpc>
              <a:buFontTx/>
              <a:buNone/>
            </a:pPr>
            <a:r>
              <a:rPr lang="en-US" sz="1700" dirty="0" smtClean="0">
                <a:cs typeface="Arial" charset="0"/>
              </a:rPr>
              <a:t>         </a:t>
            </a:r>
            <a:r>
              <a:rPr lang="el-GR" sz="1700" dirty="0" smtClean="0">
                <a:cs typeface="Arial" charset="0"/>
              </a:rPr>
              <a:t>Σ</a:t>
            </a:r>
            <a:r>
              <a:rPr lang="en-US" sz="1700" dirty="0" smtClean="0">
                <a:cs typeface="Arial" charset="0"/>
              </a:rPr>
              <a:t>  x</a:t>
            </a:r>
            <a:r>
              <a:rPr lang="en-US" sz="1700" baseline="-25000" dirty="0" smtClean="0">
                <a:cs typeface="Arial" charset="0"/>
              </a:rPr>
              <a:t>i</a:t>
            </a:r>
            <a:r>
              <a:rPr lang="en-US" sz="1700" dirty="0" smtClean="0">
                <a:cs typeface="Arial" charset="0"/>
              </a:rPr>
              <a:t> = (x</a:t>
            </a:r>
            <a:r>
              <a:rPr lang="en-US" sz="1700" baseline="-25000" dirty="0" smtClean="0">
                <a:cs typeface="Arial" charset="0"/>
              </a:rPr>
              <a:t>1</a:t>
            </a:r>
            <a:r>
              <a:rPr lang="en-US" sz="1700" dirty="0" smtClean="0">
                <a:cs typeface="Arial" charset="0"/>
              </a:rPr>
              <a:t> + x </a:t>
            </a:r>
            <a:r>
              <a:rPr lang="en-US" sz="1700" baseline="-25000" dirty="0" smtClean="0">
                <a:cs typeface="Arial" charset="0"/>
              </a:rPr>
              <a:t>2</a:t>
            </a:r>
            <a:r>
              <a:rPr lang="en-US" sz="1700" dirty="0" smtClean="0">
                <a:cs typeface="Arial" charset="0"/>
              </a:rPr>
              <a:t> + x </a:t>
            </a:r>
            <a:r>
              <a:rPr lang="en-US" sz="1700" baseline="-25000" dirty="0" smtClean="0">
                <a:cs typeface="Arial" charset="0"/>
              </a:rPr>
              <a:t>3</a:t>
            </a:r>
            <a:r>
              <a:rPr lang="en-US" sz="1700" dirty="0" smtClean="0">
                <a:cs typeface="Arial" charset="0"/>
              </a:rPr>
              <a:t> + … + X </a:t>
            </a:r>
            <a:r>
              <a:rPr lang="en-US" sz="1700" baseline="-25000" dirty="0" smtClean="0">
                <a:cs typeface="Arial" charset="0"/>
              </a:rPr>
              <a:t>n</a:t>
            </a:r>
            <a:r>
              <a:rPr lang="en-US" sz="1700" dirty="0" smtClean="0">
                <a:cs typeface="Arial" charset="0"/>
              </a:rPr>
              <a:t>)</a:t>
            </a:r>
            <a:endParaRPr lang="el-GR" sz="1700" dirty="0" smtClean="0">
              <a:cs typeface="Arial" charset="0"/>
            </a:endParaRPr>
          </a:p>
          <a:p>
            <a:pPr marL="914400" lvl="1" indent="-457200" eaLnBrk="1" hangingPunct="1">
              <a:lnSpc>
                <a:spcPct val="80000"/>
              </a:lnSpc>
              <a:buFontTx/>
              <a:buNone/>
            </a:pPr>
            <a:r>
              <a:rPr lang="en-US" sz="1700" baseline="30000" dirty="0" smtClean="0"/>
              <a:t>           </a:t>
            </a:r>
            <a:r>
              <a:rPr lang="en-US" sz="1700" baseline="30000" dirty="0" err="1" smtClean="0"/>
              <a:t>i</a:t>
            </a:r>
            <a:r>
              <a:rPr lang="en-US" sz="1700" baseline="30000" dirty="0" smtClean="0"/>
              <a:t> = 1</a:t>
            </a:r>
            <a:r>
              <a:rPr lang="en-US" sz="1700" b="1" dirty="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b="1" dirty="0" smtClean="0">
                <a:solidFill>
                  <a:srgbClr val="0000CC"/>
                </a:solidFill>
              </a:rPr>
              <a:t>Arithmetic Mean </a:t>
            </a:r>
            <a:br>
              <a:rPr lang="en-US" sz="3600" b="1" dirty="0" smtClean="0">
                <a:solidFill>
                  <a:srgbClr val="0000CC"/>
                </a:solidFill>
              </a:rPr>
            </a:br>
            <a:r>
              <a:rPr lang="en-US" sz="2800" b="1" dirty="0">
                <a:solidFill>
                  <a:srgbClr val="0000CC"/>
                </a:solidFill>
              </a:rPr>
              <a:t>(</a:t>
            </a:r>
            <a:r>
              <a:rPr lang="en-US" sz="2800" b="1" dirty="0" smtClean="0">
                <a:solidFill>
                  <a:srgbClr val="0000CC"/>
                </a:solidFill>
              </a:rPr>
              <a:t>Example 1)</a:t>
            </a:r>
          </a:p>
        </p:txBody>
      </p:sp>
      <p:sp>
        <p:nvSpPr>
          <p:cNvPr id="16387" name="Rectangle 3"/>
          <p:cNvSpPr>
            <a:spLocks noGrp="1" noChangeArrowheads="1"/>
          </p:cNvSpPr>
          <p:nvPr>
            <p:ph type="body" idx="1"/>
          </p:nvPr>
        </p:nvSpPr>
        <p:spPr/>
        <p:txBody>
          <a:bodyPr/>
          <a:lstStyle/>
          <a:p>
            <a:pPr marL="457200" lvl="1" indent="0" eaLnBrk="1" hangingPunct="1">
              <a:lnSpc>
                <a:spcPct val="90000"/>
              </a:lnSpc>
              <a:buNone/>
            </a:pPr>
            <a:r>
              <a:rPr lang="en-US" sz="2400" b="1" dirty="0" smtClean="0"/>
              <a:t>n = 5 systolic blood pressures (mmHg)</a:t>
            </a:r>
          </a:p>
          <a:p>
            <a:pPr marL="1295400" lvl="2" indent="-381000" eaLnBrk="1" hangingPunct="1">
              <a:lnSpc>
                <a:spcPct val="90000"/>
              </a:lnSpc>
              <a:buFontTx/>
              <a:buNone/>
            </a:pPr>
            <a:r>
              <a:rPr lang="en-US" b="1" dirty="0" smtClean="0"/>
              <a:t>X</a:t>
            </a:r>
            <a:r>
              <a:rPr lang="en-US" b="1" baseline="-25000" dirty="0" smtClean="0"/>
              <a:t>1 </a:t>
            </a:r>
            <a:r>
              <a:rPr lang="en-US" b="1" dirty="0" smtClean="0"/>
              <a:t>= 120</a:t>
            </a:r>
          </a:p>
          <a:p>
            <a:pPr marL="1295400" lvl="2" indent="-381000" eaLnBrk="1" hangingPunct="1">
              <a:lnSpc>
                <a:spcPct val="90000"/>
              </a:lnSpc>
              <a:buFontTx/>
              <a:buNone/>
            </a:pPr>
            <a:r>
              <a:rPr lang="en-US" b="1" dirty="0" smtClean="0"/>
              <a:t>X</a:t>
            </a:r>
            <a:r>
              <a:rPr lang="en-US" b="1" baseline="-25000" dirty="0" smtClean="0"/>
              <a:t>2</a:t>
            </a:r>
            <a:r>
              <a:rPr lang="en-US" b="1" dirty="0" smtClean="0"/>
              <a:t> = 80</a:t>
            </a:r>
          </a:p>
          <a:p>
            <a:pPr marL="1295400" lvl="2" indent="-381000" eaLnBrk="1" hangingPunct="1">
              <a:lnSpc>
                <a:spcPct val="90000"/>
              </a:lnSpc>
              <a:buFontTx/>
              <a:buNone/>
            </a:pPr>
            <a:r>
              <a:rPr lang="en-US" b="1" dirty="0" smtClean="0"/>
              <a:t>X</a:t>
            </a:r>
            <a:r>
              <a:rPr lang="en-US" b="1" baseline="-25000" dirty="0" smtClean="0"/>
              <a:t>3</a:t>
            </a:r>
            <a:r>
              <a:rPr lang="en-US" b="1" dirty="0" smtClean="0"/>
              <a:t> = 90</a:t>
            </a:r>
          </a:p>
          <a:p>
            <a:pPr marL="1295400" lvl="2" indent="-381000" eaLnBrk="1" hangingPunct="1">
              <a:lnSpc>
                <a:spcPct val="90000"/>
              </a:lnSpc>
              <a:buFontTx/>
              <a:buNone/>
            </a:pPr>
            <a:r>
              <a:rPr lang="en-US" b="1" dirty="0" smtClean="0"/>
              <a:t>X</a:t>
            </a:r>
            <a:r>
              <a:rPr lang="en-US" b="1" baseline="-25000" dirty="0" smtClean="0"/>
              <a:t>4</a:t>
            </a:r>
            <a:r>
              <a:rPr lang="en-US" b="1" dirty="0" smtClean="0"/>
              <a:t> = 110</a:t>
            </a:r>
          </a:p>
          <a:p>
            <a:pPr marL="1295400" lvl="2" indent="-381000" eaLnBrk="1" hangingPunct="1">
              <a:lnSpc>
                <a:spcPct val="90000"/>
              </a:lnSpc>
              <a:buFontTx/>
              <a:buNone/>
            </a:pPr>
            <a:r>
              <a:rPr lang="en-US" b="1" dirty="0" smtClean="0"/>
              <a:t>X</a:t>
            </a:r>
            <a:r>
              <a:rPr lang="en-US" b="1" baseline="-25000" dirty="0" smtClean="0"/>
              <a:t>5</a:t>
            </a:r>
            <a:r>
              <a:rPr lang="en-US" b="1" dirty="0" smtClean="0"/>
              <a:t> = 95</a:t>
            </a:r>
          </a:p>
          <a:p>
            <a:pPr marL="1295400" lvl="2" indent="-381000" eaLnBrk="1" hangingPunct="1">
              <a:lnSpc>
                <a:spcPct val="90000"/>
              </a:lnSpc>
              <a:buFontTx/>
              <a:buNone/>
            </a:pPr>
            <a:endParaRPr lang="en-US" b="1" dirty="0" smtClean="0"/>
          </a:p>
          <a:p>
            <a:pPr marL="1295400" lvl="2" indent="-381000" eaLnBrk="1" hangingPunct="1">
              <a:lnSpc>
                <a:spcPct val="90000"/>
              </a:lnSpc>
              <a:buFontTx/>
              <a:buNone/>
            </a:pPr>
            <a:r>
              <a:rPr lang="en-US" b="1" dirty="0" smtClean="0"/>
              <a:t>µ = </a:t>
            </a:r>
            <a:r>
              <a:rPr lang="en-US" b="1" u="sng" dirty="0" smtClean="0"/>
              <a:t>(     +      + </a:t>
            </a:r>
            <a:r>
              <a:rPr lang="en-US" b="1" u="sng" dirty="0"/>
              <a:t> </a:t>
            </a:r>
            <a:r>
              <a:rPr lang="en-US" b="1" u="sng" dirty="0" smtClean="0"/>
              <a:t>     +      +      )</a:t>
            </a:r>
            <a:r>
              <a:rPr lang="en-US" b="1" dirty="0" smtClean="0"/>
              <a:t> =  _____</a:t>
            </a:r>
            <a:r>
              <a:rPr lang="en-US" b="1" dirty="0" smtClean="0">
                <a:solidFill>
                  <a:srgbClr val="FF0000"/>
                </a:solidFill>
              </a:rPr>
              <a:t> mmHg</a:t>
            </a:r>
          </a:p>
          <a:p>
            <a:pPr marL="1295400" lvl="2" indent="-381000" eaLnBrk="1" hangingPunct="1">
              <a:lnSpc>
                <a:spcPct val="90000"/>
              </a:lnSpc>
              <a:buFontTx/>
              <a:buNone/>
            </a:pPr>
            <a:r>
              <a:rPr lang="en-US" b="1" dirty="0" smtClean="0"/>
              <a:t>                          5</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b="1" dirty="0" smtClean="0">
                <a:solidFill>
                  <a:srgbClr val="0000CC"/>
                </a:solidFill>
              </a:rPr>
              <a:t>Arithmetic Mean</a:t>
            </a:r>
            <a:br>
              <a:rPr lang="en-US" sz="3600" b="1" dirty="0" smtClean="0">
                <a:solidFill>
                  <a:srgbClr val="0000CC"/>
                </a:solidFill>
              </a:rPr>
            </a:br>
            <a:r>
              <a:rPr lang="en-US" sz="3600" b="1" dirty="0" smtClean="0">
                <a:solidFill>
                  <a:srgbClr val="0000CC"/>
                </a:solidFill>
              </a:rPr>
              <a:t>(</a:t>
            </a:r>
            <a:r>
              <a:rPr lang="en-US" sz="3200" b="1" dirty="0" smtClean="0">
                <a:solidFill>
                  <a:srgbClr val="0000CC"/>
                </a:solidFill>
              </a:rPr>
              <a:t>Example 1 Solution</a:t>
            </a:r>
            <a:r>
              <a:rPr lang="en-US" sz="3600" b="1" dirty="0" smtClean="0">
                <a:solidFill>
                  <a:srgbClr val="0000CC"/>
                </a:solidFill>
              </a:rPr>
              <a:t>)</a:t>
            </a:r>
          </a:p>
        </p:txBody>
      </p:sp>
      <p:sp>
        <p:nvSpPr>
          <p:cNvPr id="16387" name="Rectangle 3"/>
          <p:cNvSpPr>
            <a:spLocks noGrp="1" noChangeArrowheads="1"/>
          </p:cNvSpPr>
          <p:nvPr>
            <p:ph type="body" idx="1"/>
          </p:nvPr>
        </p:nvSpPr>
        <p:spPr/>
        <p:txBody>
          <a:bodyPr/>
          <a:lstStyle/>
          <a:p>
            <a:pPr marL="0" indent="0" eaLnBrk="1" hangingPunct="1">
              <a:lnSpc>
                <a:spcPct val="90000"/>
              </a:lnSpc>
              <a:buNone/>
            </a:pPr>
            <a:endParaRPr lang="en-US" sz="2400" b="1" dirty="0" smtClean="0"/>
          </a:p>
          <a:p>
            <a:pPr marL="914400" lvl="1" indent="-457200" eaLnBrk="1" hangingPunct="1">
              <a:lnSpc>
                <a:spcPct val="90000"/>
              </a:lnSpc>
            </a:pPr>
            <a:r>
              <a:rPr lang="en-US" sz="2400" b="1" dirty="0" smtClean="0"/>
              <a:t>n = 5 systolic blood pressures (mmHg)</a:t>
            </a:r>
          </a:p>
          <a:p>
            <a:pPr marL="1295400" lvl="2" indent="-381000" eaLnBrk="1" hangingPunct="1">
              <a:lnSpc>
                <a:spcPct val="90000"/>
              </a:lnSpc>
              <a:buFontTx/>
              <a:buNone/>
            </a:pPr>
            <a:r>
              <a:rPr lang="en-US" b="1" dirty="0" smtClean="0"/>
              <a:t>X</a:t>
            </a:r>
            <a:r>
              <a:rPr lang="en-US" b="1" baseline="-25000" dirty="0" smtClean="0"/>
              <a:t>1 </a:t>
            </a:r>
            <a:r>
              <a:rPr lang="en-US" b="1" dirty="0" smtClean="0"/>
              <a:t>= 120</a:t>
            </a:r>
          </a:p>
          <a:p>
            <a:pPr marL="1295400" lvl="2" indent="-381000" eaLnBrk="1" hangingPunct="1">
              <a:lnSpc>
                <a:spcPct val="90000"/>
              </a:lnSpc>
              <a:buFontTx/>
              <a:buNone/>
            </a:pPr>
            <a:r>
              <a:rPr lang="en-US" b="1" dirty="0" smtClean="0"/>
              <a:t>X</a:t>
            </a:r>
            <a:r>
              <a:rPr lang="en-US" b="1" baseline="-25000" dirty="0" smtClean="0"/>
              <a:t>2</a:t>
            </a:r>
            <a:r>
              <a:rPr lang="en-US" b="1" dirty="0" smtClean="0"/>
              <a:t> = 80</a:t>
            </a:r>
          </a:p>
          <a:p>
            <a:pPr marL="1295400" lvl="2" indent="-381000" eaLnBrk="1" hangingPunct="1">
              <a:lnSpc>
                <a:spcPct val="90000"/>
              </a:lnSpc>
              <a:buFontTx/>
              <a:buNone/>
            </a:pPr>
            <a:r>
              <a:rPr lang="en-US" b="1" dirty="0" smtClean="0"/>
              <a:t>X</a:t>
            </a:r>
            <a:r>
              <a:rPr lang="en-US" b="1" baseline="-25000" dirty="0" smtClean="0"/>
              <a:t>3</a:t>
            </a:r>
            <a:r>
              <a:rPr lang="en-US" b="1" dirty="0" smtClean="0"/>
              <a:t> = 90</a:t>
            </a:r>
          </a:p>
          <a:p>
            <a:pPr marL="1295400" lvl="2" indent="-381000" eaLnBrk="1" hangingPunct="1">
              <a:lnSpc>
                <a:spcPct val="90000"/>
              </a:lnSpc>
              <a:buFontTx/>
              <a:buNone/>
            </a:pPr>
            <a:r>
              <a:rPr lang="en-US" b="1" dirty="0" smtClean="0"/>
              <a:t>X</a:t>
            </a:r>
            <a:r>
              <a:rPr lang="en-US" b="1" baseline="-25000" dirty="0" smtClean="0"/>
              <a:t>4</a:t>
            </a:r>
            <a:r>
              <a:rPr lang="en-US" b="1" dirty="0" smtClean="0"/>
              <a:t> = 110</a:t>
            </a:r>
          </a:p>
          <a:p>
            <a:pPr marL="1295400" lvl="2" indent="-381000" eaLnBrk="1" hangingPunct="1">
              <a:lnSpc>
                <a:spcPct val="90000"/>
              </a:lnSpc>
              <a:buFontTx/>
              <a:buNone/>
            </a:pPr>
            <a:r>
              <a:rPr lang="en-US" b="1" dirty="0" smtClean="0"/>
              <a:t>X</a:t>
            </a:r>
            <a:r>
              <a:rPr lang="en-US" b="1" baseline="-25000" dirty="0" smtClean="0"/>
              <a:t>5</a:t>
            </a:r>
            <a:r>
              <a:rPr lang="en-US" b="1" dirty="0" smtClean="0"/>
              <a:t> = 95</a:t>
            </a:r>
          </a:p>
          <a:p>
            <a:pPr marL="1295400" lvl="2" indent="-381000" eaLnBrk="1" hangingPunct="1">
              <a:lnSpc>
                <a:spcPct val="90000"/>
              </a:lnSpc>
              <a:buFontTx/>
              <a:buNone/>
            </a:pPr>
            <a:endParaRPr lang="en-US" b="1" dirty="0" smtClean="0"/>
          </a:p>
          <a:p>
            <a:pPr marL="1295400" lvl="2" indent="-381000" eaLnBrk="1" hangingPunct="1">
              <a:lnSpc>
                <a:spcPct val="90000"/>
              </a:lnSpc>
              <a:buFontTx/>
              <a:buNone/>
            </a:pPr>
            <a:r>
              <a:rPr lang="en-US" b="1" dirty="0" smtClean="0"/>
              <a:t>µ = </a:t>
            </a:r>
            <a:r>
              <a:rPr lang="en-US" b="1" u="sng" dirty="0" smtClean="0"/>
              <a:t>(120 +80 + 90 +110 + 95)</a:t>
            </a:r>
            <a:r>
              <a:rPr lang="en-US" b="1" dirty="0" smtClean="0"/>
              <a:t> = </a:t>
            </a:r>
            <a:r>
              <a:rPr lang="en-US" b="1" dirty="0" smtClean="0">
                <a:solidFill>
                  <a:srgbClr val="FF0000"/>
                </a:solidFill>
              </a:rPr>
              <a:t>99 mmHg</a:t>
            </a:r>
          </a:p>
          <a:p>
            <a:pPr marL="1295400" lvl="2" indent="-381000" eaLnBrk="1" hangingPunct="1">
              <a:lnSpc>
                <a:spcPct val="90000"/>
              </a:lnSpc>
              <a:buFontTx/>
              <a:buNone/>
            </a:pPr>
            <a:r>
              <a:rPr lang="en-US" b="1" dirty="0" smtClean="0"/>
              <a:t>                          5</a:t>
            </a:r>
          </a:p>
        </p:txBody>
      </p:sp>
    </p:spTree>
    <p:extLst>
      <p:ext uri="{BB962C8B-B14F-4D97-AF65-F5344CB8AC3E}">
        <p14:creationId xmlns:p14="http://schemas.microsoft.com/office/powerpoint/2010/main" val="14470020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b="1" dirty="0" smtClean="0">
                <a:solidFill>
                  <a:srgbClr val="0000CC"/>
                </a:solidFill>
              </a:rPr>
              <a:t>Arithmetic Mean </a:t>
            </a:r>
            <a:br>
              <a:rPr lang="en-US" sz="3600" b="1" dirty="0" smtClean="0">
                <a:solidFill>
                  <a:srgbClr val="0000CC"/>
                </a:solidFill>
              </a:rPr>
            </a:br>
            <a:r>
              <a:rPr lang="en-US" sz="2800" b="1" dirty="0">
                <a:solidFill>
                  <a:srgbClr val="0000CC"/>
                </a:solidFill>
              </a:rPr>
              <a:t>(</a:t>
            </a:r>
            <a:r>
              <a:rPr lang="en-US" sz="2800" b="1" dirty="0" smtClean="0">
                <a:solidFill>
                  <a:srgbClr val="0000CC"/>
                </a:solidFill>
              </a:rPr>
              <a:t>Example 2)</a:t>
            </a:r>
          </a:p>
        </p:txBody>
      </p:sp>
      <p:sp>
        <p:nvSpPr>
          <p:cNvPr id="16387" name="Rectangle 3"/>
          <p:cNvSpPr>
            <a:spLocks noGrp="1" noChangeArrowheads="1"/>
          </p:cNvSpPr>
          <p:nvPr>
            <p:ph type="body" idx="1"/>
          </p:nvPr>
        </p:nvSpPr>
        <p:spPr/>
        <p:txBody>
          <a:bodyPr/>
          <a:lstStyle/>
          <a:p>
            <a:pPr marL="0" indent="0" eaLnBrk="1" hangingPunct="1">
              <a:lnSpc>
                <a:spcPct val="90000"/>
              </a:lnSpc>
              <a:buNone/>
            </a:pPr>
            <a:endParaRPr lang="en-US" sz="2400" b="1" dirty="0" smtClean="0"/>
          </a:p>
          <a:p>
            <a:pPr marL="914400" lvl="1" indent="-457200" eaLnBrk="1" hangingPunct="1">
              <a:lnSpc>
                <a:spcPct val="90000"/>
              </a:lnSpc>
            </a:pPr>
            <a:r>
              <a:rPr lang="en-US" sz="2400" b="1" dirty="0" smtClean="0"/>
              <a:t>n = 5 systolic blood pressures (mmHg)</a:t>
            </a:r>
          </a:p>
          <a:p>
            <a:pPr marL="1295400" lvl="2" indent="-381000" eaLnBrk="1" hangingPunct="1">
              <a:lnSpc>
                <a:spcPct val="90000"/>
              </a:lnSpc>
              <a:buFontTx/>
              <a:buNone/>
            </a:pPr>
            <a:r>
              <a:rPr lang="en-US" b="1" dirty="0" smtClean="0"/>
              <a:t>X</a:t>
            </a:r>
            <a:r>
              <a:rPr lang="en-US" b="1" baseline="-25000" dirty="0" smtClean="0"/>
              <a:t>1 </a:t>
            </a:r>
            <a:r>
              <a:rPr lang="en-US" b="1" dirty="0" smtClean="0"/>
              <a:t>= 200</a:t>
            </a:r>
          </a:p>
          <a:p>
            <a:pPr marL="1295400" lvl="2" indent="-381000" eaLnBrk="1" hangingPunct="1">
              <a:lnSpc>
                <a:spcPct val="90000"/>
              </a:lnSpc>
              <a:buFontTx/>
              <a:buNone/>
            </a:pPr>
            <a:r>
              <a:rPr lang="en-US" b="1" dirty="0" smtClean="0"/>
              <a:t>X</a:t>
            </a:r>
            <a:r>
              <a:rPr lang="en-US" b="1" baseline="-25000" dirty="0" smtClean="0"/>
              <a:t>2</a:t>
            </a:r>
            <a:r>
              <a:rPr lang="en-US" b="1" dirty="0" smtClean="0"/>
              <a:t> = 80</a:t>
            </a:r>
          </a:p>
          <a:p>
            <a:pPr marL="1295400" lvl="2" indent="-381000" eaLnBrk="1" hangingPunct="1">
              <a:lnSpc>
                <a:spcPct val="90000"/>
              </a:lnSpc>
              <a:buFontTx/>
              <a:buNone/>
            </a:pPr>
            <a:r>
              <a:rPr lang="en-US" b="1" dirty="0" smtClean="0"/>
              <a:t>X</a:t>
            </a:r>
            <a:r>
              <a:rPr lang="en-US" b="1" baseline="-25000" dirty="0" smtClean="0"/>
              <a:t>3</a:t>
            </a:r>
            <a:r>
              <a:rPr lang="en-US" b="1" dirty="0" smtClean="0"/>
              <a:t> = 90</a:t>
            </a:r>
          </a:p>
          <a:p>
            <a:pPr marL="1295400" lvl="2" indent="-381000" eaLnBrk="1" hangingPunct="1">
              <a:lnSpc>
                <a:spcPct val="90000"/>
              </a:lnSpc>
              <a:buFontTx/>
              <a:buNone/>
            </a:pPr>
            <a:r>
              <a:rPr lang="en-US" b="1" dirty="0" smtClean="0"/>
              <a:t>X</a:t>
            </a:r>
            <a:r>
              <a:rPr lang="en-US" b="1" baseline="-25000" dirty="0" smtClean="0"/>
              <a:t>4</a:t>
            </a:r>
            <a:r>
              <a:rPr lang="en-US" b="1" dirty="0" smtClean="0"/>
              <a:t> = 110</a:t>
            </a:r>
          </a:p>
          <a:p>
            <a:pPr marL="1295400" lvl="2" indent="-381000" eaLnBrk="1" hangingPunct="1">
              <a:lnSpc>
                <a:spcPct val="90000"/>
              </a:lnSpc>
              <a:buFontTx/>
              <a:buNone/>
            </a:pPr>
            <a:r>
              <a:rPr lang="en-US" b="1" dirty="0" smtClean="0"/>
              <a:t>X</a:t>
            </a:r>
            <a:r>
              <a:rPr lang="en-US" b="1" baseline="-25000" dirty="0" smtClean="0"/>
              <a:t>5</a:t>
            </a:r>
            <a:r>
              <a:rPr lang="en-US" b="1" dirty="0" smtClean="0"/>
              <a:t> = 95</a:t>
            </a:r>
          </a:p>
          <a:p>
            <a:pPr marL="1295400" lvl="2" indent="-381000" eaLnBrk="1" hangingPunct="1">
              <a:lnSpc>
                <a:spcPct val="90000"/>
              </a:lnSpc>
              <a:buFontTx/>
              <a:buNone/>
            </a:pPr>
            <a:endParaRPr lang="en-US" b="1" dirty="0" smtClean="0"/>
          </a:p>
          <a:p>
            <a:pPr marL="1295400" lvl="2" indent="-381000" eaLnBrk="1" hangingPunct="1">
              <a:lnSpc>
                <a:spcPct val="90000"/>
              </a:lnSpc>
              <a:buFontTx/>
              <a:buNone/>
            </a:pPr>
            <a:r>
              <a:rPr lang="en-US" b="1" dirty="0" smtClean="0"/>
              <a:t>µ = </a:t>
            </a:r>
            <a:r>
              <a:rPr lang="en-US" b="1" u="sng" dirty="0" smtClean="0"/>
              <a:t>(     +      + </a:t>
            </a:r>
            <a:r>
              <a:rPr lang="en-US" b="1" u="sng" dirty="0"/>
              <a:t> </a:t>
            </a:r>
            <a:r>
              <a:rPr lang="en-US" b="1" u="sng" dirty="0" smtClean="0"/>
              <a:t>     +      +      )</a:t>
            </a:r>
            <a:r>
              <a:rPr lang="en-US" b="1" dirty="0" smtClean="0"/>
              <a:t> =  _____</a:t>
            </a:r>
            <a:r>
              <a:rPr lang="en-US" b="1" dirty="0" smtClean="0">
                <a:solidFill>
                  <a:srgbClr val="FF0000"/>
                </a:solidFill>
              </a:rPr>
              <a:t> mmHg</a:t>
            </a:r>
          </a:p>
          <a:p>
            <a:pPr marL="1295400" lvl="2" indent="-381000" eaLnBrk="1" hangingPunct="1">
              <a:lnSpc>
                <a:spcPct val="90000"/>
              </a:lnSpc>
              <a:buFontTx/>
              <a:buNone/>
            </a:pPr>
            <a:r>
              <a:rPr lang="en-US" b="1" dirty="0" smtClean="0"/>
              <a:t>                          5</a:t>
            </a:r>
          </a:p>
        </p:txBody>
      </p:sp>
    </p:spTree>
    <p:extLst>
      <p:ext uri="{BB962C8B-B14F-4D97-AF65-F5344CB8AC3E}">
        <p14:creationId xmlns:p14="http://schemas.microsoft.com/office/powerpoint/2010/main" val="707148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b="1" smtClean="0">
                <a:solidFill>
                  <a:srgbClr val="0000CC"/>
                </a:solidFill>
              </a:rPr>
              <a:t>Arithmetic Mean</a:t>
            </a:r>
          </a:p>
        </p:txBody>
      </p:sp>
      <p:sp>
        <p:nvSpPr>
          <p:cNvPr id="16387" name="Rectangle 3"/>
          <p:cNvSpPr>
            <a:spLocks noGrp="1" noChangeArrowheads="1"/>
          </p:cNvSpPr>
          <p:nvPr>
            <p:ph type="body" idx="1"/>
          </p:nvPr>
        </p:nvSpPr>
        <p:spPr/>
        <p:txBody>
          <a:bodyPr/>
          <a:lstStyle/>
          <a:p>
            <a:pPr marL="533400" indent="-533400" eaLnBrk="1" hangingPunct="1">
              <a:lnSpc>
                <a:spcPct val="90000"/>
              </a:lnSpc>
            </a:pPr>
            <a:r>
              <a:rPr lang="en-US" sz="2400" b="1" dirty="0" smtClean="0"/>
              <a:t>Example</a:t>
            </a:r>
          </a:p>
          <a:p>
            <a:pPr marL="533400" indent="-533400" eaLnBrk="1" hangingPunct="1">
              <a:lnSpc>
                <a:spcPct val="90000"/>
              </a:lnSpc>
            </a:pPr>
            <a:endParaRPr lang="en-US" sz="2400" b="1" dirty="0" smtClean="0"/>
          </a:p>
          <a:p>
            <a:pPr marL="914400" lvl="1" indent="-457200" eaLnBrk="1" hangingPunct="1">
              <a:lnSpc>
                <a:spcPct val="90000"/>
              </a:lnSpc>
            </a:pPr>
            <a:r>
              <a:rPr lang="en-US" sz="2400" b="1" dirty="0" smtClean="0"/>
              <a:t>n = 5 systolic blood pressures (mmHg)</a:t>
            </a:r>
          </a:p>
          <a:p>
            <a:pPr marL="1295400" lvl="2" indent="-381000" eaLnBrk="1" hangingPunct="1">
              <a:lnSpc>
                <a:spcPct val="90000"/>
              </a:lnSpc>
              <a:buFontTx/>
              <a:buNone/>
            </a:pPr>
            <a:r>
              <a:rPr lang="en-US" b="1" dirty="0" smtClean="0"/>
              <a:t>X</a:t>
            </a:r>
            <a:r>
              <a:rPr lang="en-US" b="1" baseline="-25000" dirty="0" smtClean="0"/>
              <a:t>1 </a:t>
            </a:r>
            <a:r>
              <a:rPr lang="en-US" b="1" dirty="0" smtClean="0"/>
              <a:t>= 120</a:t>
            </a:r>
          </a:p>
          <a:p>
            <a:pPr marL="1295400" lvl="2" indent="-381000" eaLnBrk="1" hangingPunct="1">
              <a:lnSpc>
                <a:spcPct val="90000"/>
              </a:lnSpc>
              <a:buFontTx/>
              <a:buNone/>
            </a:pPr>
            <a:r>
              <a:rPr lang="en-US" b="1" dirty="0" smtClean="0"/>
              <a:t>X</a:t>
            </a:r>
            <a:r>
              <a:rPr lang="en-US" b="1" baseline="-25000" dirty="0" smtClean="0"/>
              <a:t>2</a:t>
            </a:r>
            <a:r>
              <a:rPr lang="en-US" b="1" dirty="0" smtClean="0"/>
              <a:t> = 80</a:t>
            </a:r>
          </a:p>
          <a:p>
            <a:pPr marL="1295400" lvl="2" indent="-381000" eaLnBrk="1" hangingPunct="1">
              <a:lnSpc>
                <a:spcPct val="90000"/>
              </a:lnSpc>
              <a:buFontTx/>
              <a:buNone/>
            </a:pPr>
            <a:r>
              <a:rPr lang="en-US" b="1" dirty="0" smtClean="0"/>
              <a:t>X</a:t>
            </a:r>
            <a:r>
              <a:rPr lang="en-US" b="1" baseline="-25000" dirty="0" smtClean="0"/>
              <a:t>3</a:t>
            </a:r>
            <a:r>
              <a:rPr lang="en-US" b="1" dirty="0" smtClean="0"/>
              <a:t> = 90</a:t>
            </a:r>
          </a:p>
          <a:p>
            <a:pPr marL="1295400" lvl="2" indent="-381000" eaLnBrk="1" hangingPunct="1">
              <a:lnSpc>
                <a:spcPct val="90000"/>
              </a:lnSpc>
              <a:buFontTx/>
              <a:buNone/>
            </a:pPr>
            <a:r>
              <a:rPr lang="en-US" b="1" dirty="0" smtClean="0"/>
              <a:t>X</a:t>
            </a:r>
            <a:r>
              <a:rPr lang="en-US" b="1" baseline="-25000" dirty="0" smtClean="0"/>
              <a:t>4</a:t>
            </a:r>
            <a:r>
              <a:rPr lang="en-US" b="1" dirty="0" smtClean="0"/>
              <a:t> = 110</a:t>
            </a:r>
          </a:p>
          <a:p>
            <a:pPr marL="1295400" lvl="2" indent="-381000" eaLnBrk="1" hangingPunct="1">
              <a:lnSpc>
                <a:spcPct val="90000"/>
              </a:lnSpc>
              <a:buFontTx/>
              <a:buNone/>
            </a:pPr>
            <a:r>
              <a:rPr lang="en-US" b="1" dirty="0" smtClean="0"/>
              <a:t>X</a:t>
            </a:r>
            <a:r>
              <a:rPr lang="en-US" b="1" baseline="-25000" dirty="0" smtClean="0"/>
              <a:t>5</a:t>
            </a:r>
            <a:r>
              <a:rPr lang="en-US" b="1" dirty="0" smtClean="0"/>
              <a:t> = 95</a:t>
            </a:r>
          </a:p>
          <a:p>
            <a:pPr marL="1295400" lvl="2" indent="-381000" eaLnBrk="1" hangingPunct="1">
              <a:lnSpc>
                <a:spcPct val="90000"/>
              </a:lnSpc>
              <a:buFontTx/>
              <a:buNone/>
            </a:pPr>
            <a:endParaRPr lang="en-US" b="1" dirty="0" smtClean="0"/>
          </a:p>
          <a:p>
            <a:pPr marL="1295400" lvl="2" indent="-381000" eaLnBrk="1" hangingPunct="1">
              <a:lnSpc>
                <a:spcPct val="90000"/>
              </a:lnSpc>
              <a:buFontTx/>
              <a:buNone/>
            </a:pPr>
            <a:r>
              <a:rPr lang="en-US" b="1" dirty="0" smtClean="0"/>
              <a:t>µ = </a:t>
            </a:r>
            <a:r>
              <a:rPr lang="en-US" b="1" u="sng" dirty="0" smtClean="0"/>
              <a:t>(120 +80 + 90 +110 + 95)</a:t>
            </a:r>
            <a:r>
              <a:rPr lang="en-US" b="1" dirty="0" smtClean="0"/>
              <a:t> = </a:t>
            </a:r>
            <a:r>
              <a:rPr lang="en-US" b="1" dirty="0" smtClean="0">
                <a:solidFill>
                  <a:srgbClr val="FF0000"/>
                </a:solidFill>
              </a:rPr>
              <a:t>99 mmHg</a:t>
            </a:r>
          </a:p>
          <a:p>
            <a:pPr marL="1295400" lvl="2" indent="-381000" eaLnBrk="1" hangingPunct="1">
              <a:lnSpc>
                <a:spcPct val="90000"/>
              </a:lnSpc>
              <a:buFontTx/>
              <a:buNone/>
            </a:pPr>
            <a:r>
              <a:rPr lang="en-US" b="1" dirty="0" smtClean="0"/>
              <a:t>                          5</a:t>
            </a:r>
          </a:p>
        </p:txBody>
      </p:sp>
    </p:spTree>
    <p:extLst>
      <p:ext uri="{BB962C8B-B14F-4D97-AF65-F5344CB8AC3E}">
        <p14:creationId xmlns:p14="http://schemas.microsoft.com/office/powerpoint/2010/main" val="27979345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b="1" dirty="0" smtClean="0">
                <a:solidFill>
                  <a:srgbClr val="0000CC"/>
                </a:solidFill>
              </a:rPr>
              <a:t>Arithmetic Mean</a:t>
            </a:r>
            <a:br>
              <a:rPr lang="en-US" sz="3600" b="1" dirty="0" smtClean="0">
                <a:solidFill>
                  <a:srgbClr val="0000CC"/>
                </a:solidFill>
              </a:rPr>
            </a:br>
            <a:r>
              <a:rPr lang="en-US" sz="3600" b="1" dirty="0" smtClean="0">
                <a:solidFill>
                  <a:srgbClr val="0000CC"/>
                </a:solidFill>
              </a:rPr>
              <a:t>(</a:t>
            </a:r>
            <a:r>
              <a:rPr lang="en-US" sz="3200" b="1" dirty="0" smtClean="0">
                <a:solidFill>
                  <a:srgbClr val="0000CC"/>
                </a:solidFill>
              </a:rPr>
              <a:t>Example 2 Solution</a:t>
            </a:r>
            <a:r>
              <a:rPr lang="en-US" sz="3600" b="1" dirty="0" smtClean="0">
                <a:solidFill>
                  <a:srgbClr val="0000CC"/>
                </a:solidFill>
              </a:rPr>
              <a:t>)</a:t>
            </a:r>
          </a:p>
        </p:txBody>
      </p:sp>
      <p:sp>
        <p:nvSpPr>
          <p:cNvPr id="16387" name="Rectangle 3"/>
          <p:cNvSpPr>
            <a:spLocks noGrp="1" noChangeArrowheads="1"/>
          </p:cNvSpPr>
          <p:nvPr>
            <p:ph type="body" idx="1"/>
          </p:nvPr>
        </p:nvSpPr>
        <p:spPr/>
        <p:txBody>
          <a:bodyPr/>
          <a:lstStyle/>
          <a:p>
            <a:pPr marL="0" indent="0" eaLnBrk="1" hangingPunct="1">
              <a:lnSpc>
                <a:spcPct val="90000"/>
              </a:lnSpc>
              <a:buNone/>
            </a:pPr>
            <a:endParaRPr lang="en-US" sz="2400" b="1" dirty="0" smtClean="0"/>
          </a:p>
          <a:p>
            <a:pPr marL="914400" lvl="1" indent="-457200" eaLnBrk="1" hangingPunct="1">
              <a:lnSpc>
                <a:spcPct val="90000"/>
              </a:lnSpc>
            </a:pPr>
            <a:r>
              <a:rPr lang="en-US" sz="2400" b="1" dirty="0" smtClean="0"/>
              <a:t>n = 5 systolic blood pressures (mmHg)</a:t>
            </a:r>
          </a:p>
          <a:p>
            <a:pPr marL="1295400" lvl="2" indent="-381000" eaLnBrk="1" hangingPunct="1">
              <a:lnSpc>
                <a:spcPct val="90000"/>
              </a:lnSpc>
              <a:buFontTx/>
              <a:buNone/>
            </a:pPr>
            <a:r>
              <a:rPr lang="en-US" b="1" dirty="0" smtClean="0"/>
              <a:t>X</a:t>
            </a:r>
            <a:r>
              <a:rPr lang="en-US" b="1" baseline="-25000" dirty="0" smtClean="0"/>
              <a:t>1 </a:t>
            </a:r>
            <a:r>
              <a:rPr lang="en-US" b="1" dirty="0" smtClean="0"/>
              <a:t>= 200</a:t>
            </a:r>
          </a:p>
          <a:p>
            <a:pPr marL="1295400" lvl="2" indent="-381000" eaLnBrk="1" hangingPunct="1">
              <a:lnSpc>
                <a:spcPct val="90000"/>
              </a:lnSpc>
              <a:buFontTx/>
              <a:buNone/>
            </a:pPr>
            <a:r>
              <a:rPr lang="en-US" b="1" dirty="0" smtClean="0"/>
              <a:t>X</a:t>
            </a:r>
            <a:r>
              <a:rPr lang="en-US" b="1" baseline="-25000" dirty="0" smtClean="0"/>
              <a:t>2</a:t>
            </a:r>
            <a:r>
              <a:rPr lang="en-US" b="1" dirty="0" smtClean="0"/>
              <a:t> = 80</a:t>
            </a:r>
          </a:p>
          <a:p>
            <a:pPr marL="1295400" lvl="2" indent="-381000" eaLnBrk="1" hangingPunct="1">
              <a:lnSpc>
                <a:spcPct val="90000"/>
              </a:lnSpc>
              <a:buFontTx/>
              <a:buNone/>
            </a:pPr>
            <a:r>
              <a:rPr lang="en-US" b="1" dirty="0" smtClean="0"/>
              <a:t>X</a:t>
            </a:r>
            <a:r>
              <a:rPr lang="en-US" b="1" baseline="-25000" dirty="0" smtClean="0"/>
              <a:t>3</a:t>
            </a:r>
            <a:r>
              <a:rPr lang="en-US" b="1" dirty="0" smtClean="0"/>
              <a:t> = 90</a:t>
            </a:r>
          </a:p>
          <a:p>
            <a:pPr marL="1295400" lvl="2" indent="-381000" eaLnBrk="1" hangingPunct="1">
              <a:lnSpc>
                <a:spcPct val="90000"/>
              </a:lnSpc>
              <a:buFontTx/>
              <a:buNone/>
            </a:pPr>
            <a:r>
              <a:rPr lang="en-US" b="1" dirty="0" smtClean="0"/>
              <a:t>X</a:t>
            </a:r>
            <a:r>
              <a:rPr lang="en-US" b="1" baseline="-25000" dirty="0" smtClean="0"/>
              <a:t>4</a:t>
            </a:r>
            <a:r>
              <a:rPr lang="en-US" b="1" dirty="0" smtClean="0"/>
              <a:t> = 110</a:t>
            </a:r>
          </a:p>
          <a:p>
            <a:pPr marL="1295400" lvl="2" indent="-381000" eaLnBrk="1" hangingPunct="1">
              <a:lnSpc>
                <a:spcPct val="90000"/>
              </a:lnSpc>
              <a:buFontTx/>
              <a:buNone/>
            </a:pPr>
            <a:r>
              <a:rPr lang="en-US" b="1" dirty="0" smtClean="0"/>
              <a:t>X</a:t>
            </a:r>
            <a:r>
              <a:rPr lang="en-US" b="1" baseline="-25000" dirty="0" smtClean="0"/>
              <a:t>5</a:t>
            </a:r>
            <a:r>
              <a:rPr lang="en-US" b="1" dirty="0" smtClean="0"/>
              <a:t> = 95</a:t>
            </a:r>
          </a:p>
          <a:p>
            <a:pPr marL="1295400" lvl="2" indent="-381000" eaLnBrk="1" hangingPunct="1">
              <a:lnSpc>
                <a:spcPct val="90000"/>
              </a:lnSpc>
              <a:buFontTx/>
              <a:buNone/>
            </a:pPr>
            <a:endParaRPr lang="en-US" b="1" dirty="0" smtClean="0"/>
          </a:p>
          <a:p>
            <a:pPr marL="1295400" lvl="2" indent="-381000" eaLnBrk="1" hangingPunct="1">
              <a:lnSpc>
                <a:spcPct val="90000"/>
              </a:lnSpc>
              <a:buFontTx/>
              <a:buNone/>
            </a:pPr>
            <a:r>
              <a:rPr lang="en-US" b="1" dirty="0" smtClean="0"/>
              <a:t>µ = </a:t>
            </a:r>
            <a:r>
              <a:rPr lang="en-US" b="1" u="sng" dirty="0" smtClean="0"/>
              <a:t>(200 +80 + 90 +110 + 95)</a:t>
            </a:r>
            <a:r>
              <a:rPr lang="en-US" b="1" dirty="0" smtClean="0"/>
              <a:t> = </a:t>
            </a:r>
            <a:r>
              <a:rPr lang="en-US" b="1" dirty="0" smtClean="0">
                <a:solidFill>
                  <a:srgbClr val="FF0000"/>
                </a:solidFill>
              </a:rPr>
              <a:t>115 mmHg</a:t>
            </a:r>
          </a:p>
          <a:p>
            <a:pPr marL="1295400" lvl="2" indent="-381000" eaLnBrk="1" hangingPunct="1">
              <a:lnSpc>
                <a:spcPct val="90000"/>
              </a:lnSpc>
              <a:buFontTx/>
              <a:buNone/>
            </a:pPr>
            <a:r>
              <a:rPr lang="en-US" b="1" dirty="0" smtClean="0"/>
              <a:t>                          5</a:t>
            </a:r>
          </a:p>
        </p:txBody>
      </p:sp>
    </p:spTree>
    <p:extLst>
      <p:ext uri="{BB962C8B-B14F-4D97-AF65-F5344CB8AC3E}">
        <p14:creationId xmlns:p14="http://schemas.microsoft.com/office/powerpoint/2010/main" val="1142652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b="1" smtClean="0">
                <a:solidFill>
                  <a:srgbClr val="0000CC"/>
                </a:solidFill>
              </a:rPr>
              <a:t>What is Biostatistics?</a:t>
            </a:r>
          </a:p>
        </p:txBody>
      </p:sp>
      <p:sp>
        <p:nvSpPr>
          <p:cNvPr id="3075" name="Rectangle 3"/>
          <p:cNvSpPr>
            <a:spLocks noGrp="1" noChangeArrowheads="1"/>
          </p:cNvSpPr>
          <p:nvPr>
            <p:ph type="body" idx="1"/>
          </p:nvPr>
        </p:nvSpPr>
        <p:spPr/>
        <p:txBody>
          <a:bodyPr/>
          <a:lstStyle/>
          <a:p>
            <a:pPr eaLnBrk="1" hangingPunct="1"/>
            <a:r>
              <a:rPr lang="en-US" sz="2800" b="1" smtClean="0"/>
              <a:t>Application of abstract mathematical models in order to conclude or make inferences about a scientific question even in the presence of uncertainty</a:t>
            </a:r>
          </a:p>
          <a:p>
            <a:pPr eaLnBrk="1" hangingPunct="1"/>
            <a:endParaRPr lang="en-US" sz="2800" b="1" smtClean="0"/>
          </a:p>
          <a:p>
            <a:pPr eaLnBrk="1" hangingPunct="1"/>
            <a:endParaRPr lang="en-US" sz="2800" b="1" u="sng" smtClean="0"/>
          </a:p>
          <a:p>
            <a:pPr eaLnBrk="1" hangingPunct="1"/>
            <a:endParaRPr lang="en-US" sz="2800" b="1" smtClean="0"/>
          </a:p>
          <a:p>
            <a:pPr lvl="1" eaLnBrk="1" hangingPunct="1"/>
            <a:endParaRPr lang="en-US" b="1" smtClean="0"/>
          </a:p>
          <a:p>
            <a:pPr lvl="1" eaLnBrk="1" hangingPunct="1"/>
            <a:endParaRPr lang="en-US" b="1"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4000" b="1" smtClean="0">
                <a:solidFill>
                  <a:srgbClr val="0000CC"/>
                </a:solidFill>
              </a:rPr>
              <a:t>Arithmetic Mean</a:t>
            </a:r>
          </a:p>
        </p:txBody>
      </p:sp>
      <p:sp>
        <p:nvSpPr>
          <p:cNvPr id="22531" name="Rectangle 3"/>
          <p:cNvSpPr>
            <a:spLocks noGrp="1" noChangeArrowheads="1"/>
          </p:cNvSpPr>
          <p:nvPr>
            <p:ph type="body" idx="1"/>
          </p:nvPr>
        </p:nvSpPr>
        <p:spPr/>
        <p:txBody>
          <a:bodyPr/>
          <a:lstStyle/>
          <a:p>
            <a:pPr eaLnBrk="1" hangingPunct="1">
              <a:lnSpc>
                <a:spcPct val="80000"/>
              </a:lnSpc>
            </a:pPr>
            <a:r>
              <a:rPr lang="en-US" sz="2800" b="1" smtClean="0">
                <a:solidFill>
                  <a:srgbClr val="FF0000"/>
                </a:solidFill>
              </a:rPr>
              <a:t>Advantages</a:t>
            </a:r>
          </a:p>
          <a:p>
            <a:pPr lvl="1" eaLnBrk="1" hangingPunct="1">
              <a:lnSpc>
                <a:spcPct val="80000"/>
              </a:lnSpc>
            </a:pPr>
            <a:r>
              <a:rPr lang="en-US" sz="2400" b="1" smtClean="0"/>
              <a:t>It is representative of all data in a sample set</a:t>
            </a:r>
          </a:p>
          <a:p>
            <a:pPr lvl="1" eaLnBrk="1" hangingPunct="1">
              <a:lnSpc>
                <a:spcPct val="80000"/>
              </a:lnSpc>
            </a:pPr>
            <a:r>
              <a:rPr lang="en-US" sz="2400" b="1" smtClean="0"/>
              <a:t>If the underlying distribution is bell shaped or normal, then it is the most efficient estimator of the middle of the distribution</a:t>
            </a:r>
          </a:p>
          <a:p>
            <a:pPr lvl="1" eaLnBrk="1" hangingPunct="1">
              <a:lnSpc>
                <a:spcPct val="80000"/>
              </a:lnSpc>
            </a:pPr>
            <a:endParaRPr lang="en-US" sz="2400" b="1" smtClean="0"/>
          </a:p>
          <a:p>
            <a:pPr eaLnBrk="1" hangingPunct="1">
              <a:lnSpc>
                <a:spcPct val="80000"/>
              </a:lnSpc>
            </a:pPr>
            <a:r>
              <a:rPr lang="en-US" sz="2800" b="1" smtClean="0">
                <a:solidFill>
                  <a:srgbClr val="FF0000"/>
                </a:solidFill>
              </a:rPr>
              <a:t>Disadvantages</a:t>
            </a:r>
          </a:p>
          <a:p>
            <a:pPr lvl="1" eaLnBrk="1" hangingPunct="1">
              <a:lnSpc>
                <a:spcPct val="80000"/>
              </a:lnSpc>
            </a:pPr>
            <a:r>
              <a:rPr lang="en-US" sz="2400" b="1" smtClean="0"/>
              <a:t>It is very sensitive to outliers</a:t>
            </a:r>
          </a:p>
          <a:p>
            <a:pPr lvl="1" eaLnBrk="1" hangingPunct="1">
              <a:lnSpc>
                <a:spcPct val="80000"/>
              </a:lnSpc>
            </a:pPr>
            <a:r>
              <a:rPr lang="en-US" sz="2400" b="1" smtClean="0"/>
              <a:t>It is inappropriate to use the mean if the underlying distribution of the data is far from being Normal</a:t>
            </a:r>
          </a:p>
          <a:p>
            <a:pPr lvl="2" eaLnBrk="1" hangingPunct="1">
              <a:lnSpc>
                <a:spcPct val="80000"/>
              </a:lnSpc>
            </a:pPr>
            <a:r>
              <a:rPr lang="en-US" sz="2000" b="1" smtClean="0"/>
              <a:t>Not ideal for a highly skewed distribution</a:t>
            </a:r>
          </a:p>
          <a:p>
            <a:pPr eaLnBrk="1" hangingPunct="1">
              <a:lnSpc>
                <a:spcPct val="80000"/>
              </a:lnSpc>
            </a:pPr>
            <a:endParaRPr lang="en-US" sz="2800" b="1"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3600" b="1" smtClean="0">
                <a:solidFill>
                  <a:srgbClr val="0000CC"/>
                </a:solidFill>
              </a:rPr>
              <a:t>Median</a:t>
            </a:r>
          </a:p>
        </p:txBody>
      </p:sp>
      <p:sp>
        <p:nvSpPr>
          <p:cNvPr id="17411" name="Rectangle 3"/>
          <p:cNvSpPr>
            <a:spLocks noGrp="1" noChangeArrowheads="1"/>
          </p:cNvSpPr>
          <p:nvPr>
            <p:ph type="body" idx="1"/>
          </p:nvPr>
        </p:nvSpPr>
        <p:spPr/>
        <p:txBody>
          <a:bodyPr/>
          <a:lstStyle/>
          <a:p>
            <a:pPr eaLnBrk="1" hangingPunct="1">
              <a:lnSpc>
                <a:spcPct val="90000"/>
              </a:lnSpc>
            </a:pPr>
            <a:r>
              <a:rPr lang="en-US" sz="2400" b="1" dirty="0" smtClean="0"/>
              <a:t>The ranked value that lies in the middle of the data.</a:t>
            </a:r>
          </a:p>
          <a:p>
            <a:pPr eaLnBrk="1" hangingPunct="1">
              <a:lnSpc>
                <a:spcPct val="90000"/>
              </a:lnSpc>
            </a:pPr>
            <a:endParaRPr lang="en-US" sz="2400" b="1" dirty="0" smtClean="0"/>
          </a:p>
          <a:p>
            <a:pPr eaLnBrk="1" hangingPunct="1">
              <a:lnSpc>
                <a:spcPct val="90000"/>
              </a:lnSpc>
              <a:buFontTx/>
              <a:buNone/>
            </a:pPr>
            <a:endParaRPr lang="en-US" sz="900" b="1" dirty="0" smtClean="0"/>
          </a:p>
          <a:p>
            <a:pPr eaLnBrk="1" hangingPunct="1">
              <a:lnSpc>
                <a:spcPct val="90000"/>
              </a:lnSpc>
            </a:pPr>
            <a:r>
              <a:rPr lang="en-US" sz="2400" b="1" dirty="0" smtClean="0"/>
              <a:t>It is the point that divides a distribution of scores into two equal halves.</a:t>
            </a:r>
          </a:p>
          <a:p>
            <a:pPr eaLnBrk="1" hangingPunct="1">
              <a:lnSpc>
                <a:spcPct val="90000"/>
              </a:lnSpc>
            </a:pPr>
            <a:endParaRPr lang="en-US" sz="2400" b="1" dirty="0"/>
          </a:p>
          <a:p>
            <a:pPr eaLnBrk="1" hangingPunct="1">
              <a:lnSpc>
                <a:spcPct val="90000"/>
              </a:lnSpc>
            </a:pPr>
            <a:r>
              <a:rPr lang="en-US" sz="2400" b="1" dirty="0" smtClean="0"/>
              <a:t>The median is not sensitive to extreme values</a:t>
            </a:r>
          </a:p>
          <a:p>
            <a:pPr eaLnBrk="1" hangingPunct="1">
              <a:lnSpc>
                <a:spcPct val="90000"/>
              </a:lnSpc>
            </a:pPr>
            <a:endParaRPr lang="en-US" sz="2400" b="1" dirty="0" smtClean="0"/>
          </a:p>
          <a:p>
            <a:pPr eaLnBrk="1" hangingPunct="1">
              <a:lnSpc>
                <a:spcPct val="90000"/>
              </a:lnSpc>
            </a:pPr>
            <a:endParaRPr lang="en-US" sz="2400" b="1" dirty="0" smtClean="0"/>
          </a:p>
        </p:txBody>
      </p:sp>
      <p:sp>
        <p:nvSpPr>
          <p:cNvPr id="17413" name="Line 5"/>
          <p:cNvSpPr>
            <a:spLocks noChangeShapeType="1"/>
          </p:cNvSpPr>
          <p:nvPr/>
        </p:nvSpPr>
        <p:spPr bwMode="auto">
          <a:xfrm>
            <a:off x="3962400" y="4191000"/>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3600" b="1" smtClean="0">
                <a:solidFill>
                  <a:srgbClr val="0000CC"/>
                </a:solidFill>
              </a:rPr>
              <a:t>Median</a:t>
            </a:r>
          </a:p>
        </p:txBody>
      </p:sp>
      <p:sp>
        <p:nvSpPr>
          <p:cNvPr id="44035" name="Rectangle 3"/>
          <p:cNvSpPr>
            <a:spLocks noGrp="1" noChangeArrowheads="1"/>
          </p:cNvSpPr>
          <p:nvPr>
            <p:ph type="body" idx="1"/>
          </p:nvPr>
        </p:nvSpPr>
        <p:spPr/>
        <p:txBody>
          <a:bodyPr/>
          <a:lstStyle/>
          <a:p>
            <a:pPr eaLnBrk="1" hangingPunct="1"/>
            <a:r>
              <a:rPr lang="en-US" sz="2400" b="1" smtClean="0"/>
              <a:t>2</a:t>
            </a:r>
            <a:r>
              <a:rPr lang="en-US" sz="2400" b="1" baseline="30000" smtClean="0"/>
              <a:t>nd</a:t>
            </a:r>
            <a:r>
              <a:rPr lang="en-US" sz="2400" b="1" smtClean="0"/>
              <a:t> most popular measure of central tendency</a:t>
            </a:r>
          </a:p>
          <a:p>
            <a:pPr eaLnBrk="1" hangingPunct="1"/>
            <a:endParaRPr lang="en-US" sz="2400" b="1" smtClean="0"/>
          </a:p>
          <a:p>
            <a:pPr eaLnBrk="1" hangingPunct="1"/>
            <a:r>
              <a:rPr lang="en-US" sz="2400" b="1" smtClean="0"/>
              <a:t>Steps to calculate median:</a:t>
            </a:r>
          </a:p>
          <a:p>
            <a:pPr lvl="2" eaLnBrk="1" hangingPunct="1">
              <a:buFontTx/>
              <a:buAutoNum type="arabicPeriod"/>
            </a:pPr>
            <a:r>
              <a:rPr lang="en-US" b="1" smtClean="0"/>
              <a:t>  Order observations from smallest to largest</a:t>
            </a:r>
          </a:p>
          <a:p>
            <a:pPr lvl="2" eaLnBrk="1" hangingPunct="1">
              <a:buFontTx/>
              <a:buNone/>
            </a:pPr>
            <a:endParaRPr lang="en-US" sz="1400" b="1" smtClean="0"/>
          </a:p>
          <a:p>
            <a:pPr lvl="2" eaLnBrk="1" hangingPunct="1">
              <a:buFontTx/>
              <a:buNone/>
            </a:pPr>
            <a:r>
              <a:rPr lang="en-US" b="1" smtClean="0"/>
              <a:t>2.  If the sample size (n) is odd, the median is the [(n+1)/2]</a:t>
            </a:r>
            <a:r>
              <a:rPr lang="en-US" b="1" baseline="30000" smtClean="0"/>
              <a:t>th</a:t>
            </a:r>
            <a:r>
              <a:rPr lang="en-US" b="1" smtClean="0"/>
              <a:t> largest observation</a:t>
            </a:r>
          </a:p>
          <a:p>
            <a:pPr lvl="2" eaLnBrk="1" hangingPunct="1">
              <a:buFontTx/>
              <a:buNone/>
            </a:pPr>
            <a:endParaRPr lang="en-US" sz="1400" b="1" smtClean="0"/>
          </a:p>
          <a:p>
            <a:pPr lvl="2" eaLnBrk="1" hangingPunct="1">
              <a:buFontTx/>
              <a:buNone/>
            </a:pPr>
            <a:r>
              <a:rPr lang="en-US" b="1" smtClean="0"/>
              <a:t>3.  If the n is even, the median is the average of the (n/2)</a:t>
            </a:r>
            <a:r>
              <a:rPr lang="en-US" b="1" baseline="30000" smtClean="0"/>
              <a:t>th</a:t>
            </a:r>
            <a:r>
              <a:rPr lang="en-US" b="1" smtClean="0"/>
              <a:t> and [(n/2) + 1]</a:t>
            </a:r>
            <a:r>
              <a:rPr lang="en-US" b="1" baseline="30000" smtClean="0"/>
              <a:t>th</a:t>
            </a:r>
            <a:r>
              <a:rPr lang="en-US" b="1" smtClean="0"/>
              <a:t> largest observation</a:t>
            </a:r>
          </a:p>
          <a:p>
            <a:pPr eaLnBrk="1" hangingPunct="1"/>
            <a:endParaRPr lang="en-US" sz="2400" b="1" smtClean="0"/>
          </a:p>
        </p:txBody>
      </p:sp>
    </p:spTree>
    <p:extLst>
      <p:ext uri="{BB962C8B-B14F-4D97-AF65-F5344CB8AC3E}">
        <p14:creationId xmlns:p14="http://schemas.microsoft.com/office/powerpoint/2010/main" val="13482281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3600" b="1" dirty="0" smtClean="0">
                <a:solidFill>
                  <a:srgbClr val="0000CC"/>
                </a:solidFill>
              </a:rPr>
              <a:t>Median</a:t>
            </a:r>
          </a:p>
        </p:txBody>
      </p:sp>
      <p:sp>
        <p:nvSpPr>
          <p:cNvPr id="17411" name="Rectangle 3"/>
          <p:cNvSpPr>
            <a:spLocks noGrp="1" noChangeArrowheads="1"/>
          </p:cNvSpPr>
          <p:nvPr>
            <p:ph type="body" idx="1"/>
          </p:nvPr>
        </p:nvSpPr>
        <p:spPr/>
        <p:txBody>
          <a:bodyPr/>
          <a:lstStyle/>
          <a:p>
            <a:pPr marL="0" indent="0" eaLnBrk="1" hangingPunct="1">
              <a:lnSpc>
                <a:spcPct val="90000"/>
              </a:lnSpc>
              <a:buNone/>
            </a:pPr>
            <a:endParaRPr lang="en-US" sz="800" b="1" dirty="0" smtClean="0"/>
          </a:p>
          <a:p>
            <a:pPr eaLnBrk="1" hangingPunct="1">
              <a:lnSpc>
                <a:spcPct val="90000"/>
              </a:lnSpc>
            </a:pPr>
            <a:r>
              <a:rPr lang="en-US" sz="2400" b="1" dirty="0" smtClean="0"/>
              <a:t>Scenario 1:  If the sample size is odd, the median is the middle number, given an ordered set of numbers</a:t>
            </a:r>
          </a:p>
          <a:p>
            <a:pPr eaLnBrk="1" hangingPunct="1">
              <a:lnSpc>
                <a:spcPct val="90000"/>
              </a:lnSpc>
            </a:pPr>
            <a:endParaRPr lang="en-US" sz="2400" b="1" dirty="0"/>
          </a:p>
          <a:p>
            <a:pPr eaLnBrk="1" hangingPunct="1">
              <a:lnSpc>
                <a:spcPct val="90000"/>
              </a:lnSpc>
            </a:pPr>
            <a:r>
              <a:rPr lang="en-US" sz="2400" b="1" dirty="0" smtClean="0"/>
              <a:t>Scenario 2:  If the sample size is even, the median is the average between the two most centermost values.</a:t>
            </a:r>
          </a:p>
          <a:p>
            <a:pPr eaLnBrk="1" hangingPunct="1">
              <a:lnSpc>
                <a:spcPct val="90000"/>
              </a:lnSpc>
            </a:pPr>
            <a:endParaRPr lang="en-US" sz="2400" b="1" dirty="0" smtClean="0"/>
          </a:p>
          <a:p>
            <a:pPr marL="0" indent="0" eaLnBrk="1" hangingPunct="1">
              <a:lnSpc>
                <a:spcPct val="90000"/>
              </a:lnSpc>
              <a:buNone/>
            </a:pPr>
            <a:endParaRPr lang="en-US" sz="2400" b="1" dirty="0" smtClean="0"/>
          </a:p>
        </p:txBody>
      </p:sp>
      <p:sp>
        <p:nvSpPr>
          <p:cNvPr id="17413" name="Line 5"/>
          <p:cNvSpPr>
            <a:spLocks noChangeShapeType="1"/>
          </p:cNvSpPr>
          <p:nvPr/>
        </p:nvSpPr>
        <p:spPr bwMode="auto">
          <a:xfrm>
            <a:off x="3962400" y="4191000"/>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692621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3600" b="1" dirty="0" smtClean="0">
                <a:solidFill>
                  <a:srgbClr val="0000CC"/>
                </a:solidFill>
              </a:rPr>
              <a:t>What is the Median for scenario 1?</a:t>
            </a:r>
          </a:p>
        </p:txBody>
      </p:sp>
      <p:sp>
        <p:nvSpPr>
          <p:cNvPr id="17411" name="Rectangle 3"/>
          <p:cNvSpPr>
            <a:spLocks noGrp="1" noChangeArrowheads="1"/>
          </p:cNvSpPr>
          <p:nvPr>
            <p:ph type="body" idx="1"/>
          </p:nvPr>
        </p:nvSpPr>
        <p:spPr>
          <a:xfrm>
            <a:off x="533400" y="1600200"/>
            <a:ext cx="8229600" cy="4525963"/>
          </a:xfrm>
        </p:spPr>
        <p:txBody>
          <a:bodyPr/>
          <a:lstStyle/>
          <a:p>
            <a:pPr eaLnBrk="1" hangingPunct="1">
              <a:lnSpc>
                <a:spcPct val="90000"/>
              </a:lnSpc>
            </a:pPr>
            <a:endParaRPr lang="en-US" sz="2400" b="1" dirty="0" smtClean="0"/>
          </a:p>
          <a:p>
            <a:pPr eaLnBrk="1" hangingPunct="1">
              <a:lnSpc>
                <a:spcPct val="90000"/>
              </a:lnSpc>
              <a:buFontTx/>
              <a:buNone/>
            </a:pPr>
            <a:r>
              <a:rPr lang="en-US" sz="2400" b="1" dirty="0" smtClean="0"/>
              <a:t>                     90    80     95     120     110</a:t>
            </a:r>
          </a:p>
          <a:p>
            <a:pPr eaLnBrk="1" hangingPunct="1">
              <a:lnSpc>
                <a:spcPct val="90000"/>
              </a:lnSpc>
            </a:pPr>
            <a:endParaRPr lang="en-US" sz="600" b="1" dirty="0" smtClean="0"/>
          </a:p>
          <a:p>
            <a:pPr eaLnBrk="1" hangingPunct="1">
              <a:lnSpc>
                <a:spcPct val="90000"/>
              </a:lnSpc>
            </a:pPr>
            <a:endParaRPr lang="en-US" sz="2400" b="1" dirty="0" smtClean="0"/>
          </a:p>
          <a:p>
            <a:pPr eaLnBrk="1" hangingPunct="1">
              <a:lnSpc>
                <a:spcPct val="90000"/>
              </a:lnSpc>
            </a:pPr>
            <a:endParaRPr lang="en-US" sz="2400" b="1" dirty="0" smtClean="0"/>
          </a:p>
          <a:p>
            <a:pPr eaLnBrk="1" hangingPunct="1">
              <a:lnSpc>
                <a:spcPct val="90000"/>
              </a:lnSpc>
            </a:pPr>
            <a:r>
              <a:rPr lang="en-US" sz="2400" b="1" dirty="0"/>
              <a:t>r</a:t>
            </a:r>
            <a:r>
              <a:rPr lang="en-US" sz="2400" b="1" dirty="0" smtClean="0"/>
              <a:t>ank the values </a:t>
            </a:r>
            <a:r>
              <a:rPr lang="en-US" sz="2400" b="1" dirty="0"/>
              <a:t>(</a:t>
            </a:r>
            <a:r>
              <a:rPr lang="en-US" sz="2400" b="1" dirty="0" smtClean="0"/>
              <a:t>smallest to largest):  _____________</a:t>
            </a:r>
          </a:p>
          <a:p>
            <a:pPr eaLnBrk="1" hangingPunct="1">
              <a:lnSpc>
                <a:spcPct val="90000"/>
              </a:lnSpc>
              <a:buFontTx/>
              <a:buNone/>
            </a:pPr>
            <a:endParaRPr lang="en-US" sz="900" b="1" dirty="0" smtClean="0"/>
          </a:p>
          <a:p>
            <a:pPr eaLnBrk="1" hangingPunct="1">
              <a:lnSpc>
                <a:spcPct val="90000"/>
              </a:lnSpc>
            </a:pPr>
            <a:r>
              <a:rPr lang="en-US" sz="2400" b="1" dirty="0" smtClean="0"/>
              <a:t>What is the sample size:  ______</a:t>
            </a:r>
          </a:p>
          <a:p>
            <a:pPr eaLnBrk="1" hangingPunct="1">
              <a:lnSpc>
                <a:spcPct val="90000"/>
              </a:lnSpc>
            </a:pPr>
            <a:r>
              <a:rPr lang="en-US" sz="2400" b="1" dirty="0" smtClean="0"/>
              <a:t>Is the sample size even or odd:  _______</a:t>
            </a:r>
          </a:p>
          <a:p>
            <a:pPr eaLnBrk="1" hangingPunct="1">
              <a:lnSpc>
                <a:spcPct val="90000"/>
              </a:lnSpc>
            </a:pPr>
            <a:r>
              <a:rPr lang="en-US" sz="2400" b="1" dirty="0" smtClean="0"/>
              <a:t>What is the middle most value:  ______</a:t>
            </a:r>
          </a:p>
          <a:p>
            <a:pPr eaLnBrk="1" hangingPunct="1">
              <a:lnSpc>
                <a:spcPct val="90000"/>
              </a:lnSpc>
            </a:pPr>
            <a:endParaRPr lang="en-US" sz="800" b="1" dirty="0" smtClean="0"/>
          </a:p>
          <a:p>
            <a:pPr eaLnBrk="1" hangingPunct="1">
              <a:lnSpc>
                <a:spcPct val="90000"/>
              </a:lnSpc>
              <a:buFontTx/>
              <a:buNone/>
            </a:pPr>
            <a:r>
              <a:rPr lang="en-US" b="1" dirty="0" smtClean="0"/>
              <a:t>            </a:t>
            </a:r>
            <a:endParaRPr lang="en-US" sz="2400" b="1" dirty="0" smtClean="0"/>
          </a:p>
        </p:txBody>
      </p:sp>
      <p:sp>
        <p:nvSpPr>
          <p:cNvPr id="17412" name="Rectangle 4"/>
          <p:cNvSpPr>
            <a:spLocks noChangeArrowheads="1"/>
          </p:cNvSpPr>
          <p:nvPr/>
        </p:nvSpPr>
        <p:spPr bwMode="auto">
          <a:xfrm>
            <a:off x="1752600" y="1905000"/>
            <a:ext cx="5257800" cy="609600"/>
          </a:xfrm>
          <a:prstGeom prst="rect">
            <a:avLst/>
          </a:prstGeom>
          <a:solidFill>
            <a:schemeClr val="bg2">
              <a:alpha val="49019"/>
            </a:schemeClr>
          </a:solidFill>
          <a:ln w="9525">
            <a:solidFill>
              <a:schemeClr val="tx1"/>
            </a:solidFill>
            <a:miter lim="800000"/>
            <a:headEnd/>
            <a:tailEnd/>
          </a:ln>
        </p:spPr>
        <p:txBody>
          <a:bodyPr wrap="none" anchor="ctr"/>
          <a:lstStyle/>
          <a:p>
            <a:endParaRPr lang="en-US"/>
          </a:p>
        </p:txBody>
      </p:sp>
      <p:sp>
        <p:nvSpPr>
          <p:cNvPr id="17413" name="Line 5"/>
          <p:cNvSpPr>
            <a:spLocks noChangeShapeType="1"/>
          </p:cNvSpPr>
          <p:nvPr/>
        </p:nvSpPr>
        <p:spPr bwMode="auto">
          <a:xfrm>
            <a:off x="3962400" y="4191000"/>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367291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042287" y="1821426"/>
            <a:ext cx="9525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4" name="Rectangle 2"/>
          <p:cNvSpPr>
            <a:spLocks noGrp="1" noChangeArrowheads="1"/>
          </p:cNvSpPr>
          <p:nvPr>
            <p:ph type="title"/>
          </p:nvPr>
        </p:nvSpPr>
        <p:spPr/>
        <p:txBody>
          <a:bodyPr/>
          <a:lstStyle/>
          <a:p>
            <a:pPr eaLnBrk="1" hangingPunct="1"/>
            <a:r>
              <a:rPr lang="en-US" sz="3600" b="1" dirty="0" smtClean="0">
                <a:solidFill>
                  <a:srgbClr val="0000CC"/>
                </a:solidFill>
              </a:rPr>
              <a:t>What is the Median for scenario 1?</a:t>
            </a:r>
          </a:p>
        </p:txBody>
      </p:sp>
      <p:sp>
        <p:nvSpPr>
          <p:cNvPr id="18435" name="Rectangle 3"/>
          <p:cNvSpPr>
            <a:spLocks noGrp="1" noChangeArrowheads="1"/>
          </p:cNvSpPr>
          <p:nvPr>
            <p:ph type="body" idx="1"/>
          </p:nvPr>
        </p:nvSpPr>
        <p:spPr>
          <a:xfrm>
            <a:off x="290051" y="1600200"/>
            <a:ext cx="8229600" cy="4525963"/>
          </a:xfrm>
        </p:spPr>
        <p:txBody>
          <a:bodyPr/>
          <a:lstStyle/>
          <a:p>
            <a:pPr marL="0" indent="0" eaLnBrk="1" hangingPunct="1">
              <a:buNone/>
            </a:pPr>
            <a:r>
              <a:rPr lang="en-US" sz="2400" b="1" dirty="0" smtClean="0"/>
              <a:t> </a:t>
            </a:r>
          </a:p>
          <a:p>
            <a:pPr eaLnBrk="1" hangingPunct="1">
              <a:buFontTx/>
              <a:buNone/>
            </a:pPr>
            <a:r>
              <a:rPr lang="en-US" b="1" dirty="0" smtClean="0"/>
              <a:t>                 80    90     95     110     120</a:t>
            </a:r>
            <a:endParaRPr lang="en-US" sz="2400" b="1" dirty="0" smtClean="0"/>
          </a:p>
          <a:p>
            <a:pPr eaLnBrk="1" hangingPunct="1">
              <a:buFontTx/>
              <a:buNone/>
            </a:pPr>
            <a:r>
              <a:rPr lang="en-US" sz="2400" b="1" dirty="0" smtClean="0"/>
              <a:t>					</a:t>
            </a:r>
          </a:p>
          <a:p>
            <a:pPr eaLnBrk="1" hangingPunct="1">
              <a:buFontTx/>
              <a:buNone/>
            </a:pPr>
            <a:r>
              <a:rPr lang="en-US" sz="2400" b="1" dirty="0" smtClean="0"/>
              <a:t>					</a:t>
            </a:r>
          </a:p>
        </p:txBody>
      </p:sp>
      <p:sp>
        <p:nvSpPr>
          <p:cNvPr id="18436" name="Rectangle 4"/>
          <p:cNvSpPr>
            <a:spLocks noChangeArrowheads="1"/>
          </p:cNvSpPr>
          <p:nvPr/>
        </p:nvSpPr>
        <p:spPr bwMode="auto">
          <a:xfrm>
            <a:off x="1219200" y="2011926"/>
            <a:ext cx="6934200" cy="609600"/>
          </a:xfrm>
          <a:prstGeom prst="rect">
            <a:avLst/>
          </a:prstGeom>
          <a:solidFill>
            <a:schemeClr val="bg2">
              <a:alpha val="49019"/>
            </a:schemeClr>
          </a:solidFill>
          <a:ln w="9525">
            <a:solidFill>
              <a:schemeClr val="tx1"/>
            </a:solidFill>
            <a:miter lim="800000"/>
            <a:headEnd/>
            <a:tailEnd/>
          </a:ln>
        </p:spPr>
        <p:txBody>
          <a:bodyPr wrap="none" anchor="ctr"/>
          <a:lstStyle/>
          <a:p>
            <a:endParaRPr lang="en-US"/>
          </a:p>
        </p:txBody>
      </p:sp>
      <p:sp>
        <p:nvSpPr>
          <p:cNvPr id="18437" name="Line 5"/>
          <p:cNvSpPr>
            <a:spLocks noChangeShapeType="1"/>
          </p:cNvSpPr>
          <p:nvPr/>
        </p:nvSpPr>
        <p:spPr bwMode="auto">
          <a:xfrm>
            <a:off x="3962400" y="4191000"/>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 name="TextBox 2"/>
          <p:cNvSpPr txBox="1"/>
          <p:nvPr/>
        </p:nvSpPr>
        <p:spPr>
          <a:xfrm>
            <a:off x="806245" y="3429000"/>
            <a:ext cx="7696200" cy="1948226"/>
          </a:xfrm>
          <a:prstGeom prst="rect">
            <a:avLst/>
          </a:prstGeom>
          <a:noFill/>
        </p:spPr>
        <p:txBody>
          <a:bodyPr wrap="square" rtlCol="0">
            <a:spAutoFit/>
          </a:bodyPr>
          <a:lstStyle/>
          <a:p>
            <a:pPr eaLnBrk="1" hangingPunct="1">
              <a:lnSpc>
                <a:spcPct val="90000"/>
              </a:lnSpc>
            </a:pPr>
            <a:r>
              <a:rPr lang="en-US" b="1" dirty="0"/>
              <a:t>rank the values (smallest to largest):  </a:t>
            </a:r>
            <a:r>
              <a:rPr lang="en-US" b="1" u="sng" dirty="0" smtClean="0"/>
              <a:t>80, 90, 95, 110, 120</a:t>
            </a:r>
          </a:p>
          <a:p>
            <a:pPr eaLnBrk="1" hangingPunct="1">
              <a:lnSpc>
                <a:spcPct val="90000"/>
              </a:lnSpc>
            </a:pPr>
            <a:endParaRPr lang="en-US" b="1" dirty="0"/>
          </a:p>
          <a:p>
            <a:pPr eaLnBrk="1" hangingPunct="1">
              <a:lnSpc>
                <a:spcPct val="90000"/>
              </a:lnSpc>
              <a:buFontTx/>
              <a:buNone/>
            </a:pPr>
            <a:endParaRPr lang="en-US" sz="800" b="1" dirty="0"/>
          </a:p>
          <a:p>
            <a:pPr eaLnBrk="1" hangingPunct="1">
              <a:lnSpc>
                <a:spcPct val="90000"/>
              </a:lnSpc>
            </a:pPr>
            <a:r>
              <a:rPr lang="en-US" b="1" dirty="0"/>
              <a:t>What is the sample size:  </a:t>
            </a:r>
            <a:r>
              <a:rPr lang="en-US" b="1" u="sng" dirty="0" smtClean="0"/>
              <a:t>5</a:t>
            </a:r>
          </a:p>
          <a:p>
            <a:pPr eaLnBrk="1" hangingPunct="1">
              <a:lnSpc>
                <a:spcPct val="90000"/>
              </a:lnSpc>
            </a:pPr>
            <a:endParaRPr lang="en-US" b="1" dirty="0"/>
          </a:p>
          <a:p>
            <a:pPr eaLnBrk="1" hangingPunct="1">
              <a:lnSpc>
                <a:spcPct val="90000"/>
              </a:lnSpc>
            </a:pPr>
            <a:r>
              <a:rPr lang="en-US" b="1" dirty="0"/>
              <a:t>Is the sample size even or odd:  </a:t>
            </a:r>
            <a:r>
              <a:rPr lang="en-US" b="1" u="sng" dirty="0" smtClean="0"/>
              <a:t>odd</a:t>
            </a:r>
          </a:p>
          <a:p>
            <a:pPr eaLnBrk="1" hangingPunct="1">
              <a:lnSpc>
                <a:spcPct val="90000"/>
              </a:lnSpc>
            </a:pPr>
            <a:endParaRPr lang="en-US" b="1" dirty="0"/>
          </a:p>
          <a:p>
            <a:pPr eaLnBrk="1" hangingPunct="1">
              <a:lnSpc>
                <a:spcPct val="90000"/>
              </a:lnSpc>
            </a:pPr>
            <a:r>
              <a:rPr lang="en-US" b="1" dirty="0"/>
              <a:t>What is the middle most value:  </a:t>
            </a:r>
            <a:r>
              <a:rPr lang="en-US" b="1" dirty="0" smtClean="0"/>
              <a:t>(n+1)/2  = 3</a:t>
            </a:r>
            <a:r>
              <a:rPr lang="en-US" b="1" baseline="30000" dirty="0" smtClean="0"/>
              <a:t>rd</a:t>
            </a:r>
            <a:r>
              <a:rPr lang="en-US" b="1" dirty="0" smtClean="0"/>
              <a:t> largest observation</a:t>
            </a:r>
            <a:endParaRPr lang="en-US" b="1" dirty="0"/>
          </a:p>
        </p:txBody>
      </p:sp>
    </p:spTree>
    <p:extLst>
      <p:ext uri="{BB962C8B-B14F-4D97-AF65-F5344CB8AC3E}">
        <p14:creationId xmlns:p14="http://schemas.microsoft.com/office/powerpoint/2010/main" val="4754930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600" b="1" dirty="0" smtClean="0">
                <a:solidFill>
                  <a:srgbClr val="0000CC"/>
                </a:solidFill>
              </a:rPr>
              <a:t>What is the Median for scenario 2?</a:t>
            </a:r>
          </a:p>
        </p:txBody>
      </p:sp>
      <p:sp>
        <p:nvSpPr>
          <p:cNvPr id="18435" name="Rectangle 3"/>
          <p:cNvSpPr>
            <a:spLocks noGrp="1" noChangeArrowheads="1"/>
          </p:cNvSpPr>
          <p:nvPr>
            <p:ph type="body" idx="1"/>
          </p:nvPr>
        </p:nvSpPr>
        <p:spPr/>
        <p:txBody>
          <a:bodyPr/>
          <a:lstStyle/>
          <a:p>
            <a:pPr eaLnBrk="1" hangingPunct="1"/>
            <a:endParaRPr lang="en-US" sz="2400" b="1" dirty="0" smtClean="0"/>
          </a:p>
          <a:p>
            <a:pPr eaLnBrk="1" hangingPunct="1">
              <a:buFontTx/>
              <a:buNone/>
            </a:pPr>
            <a:r>
              <a:rPr lang="en-US" b="1" dirty="0" smtClean="0"/>
              <a:t>            80    90     95     110     120     125</a:t>
            </a:r>
          </a:p>
          <a:p>
            <a:pPr eaLnBrk="1" hangingPunct="1"/>
            <a:endParaRPr lang="en-US" sz="2400" b="1" dirty="0" smtClean="0"/>
          </a:p>
          <a:p>
            <a:pPr eaLnBrk="1" hangingPunct="1">
              <a:buFontTx/>
              <a:buNone/>
            </a:pPr>
            <a:r>
              <a:rPr lang="en-US" sz="2400" b="1" dirty="0" smtClean="0"/>
              <a:t>					</a:t>
            </a:r>
          </a:p>
          <a:p>
            <a:pPr eaLnBrk="1" hangingPunct="1">
              <a:buFontTx/>
              <a:buNone/>
            </a:pPr>
            <a:r>
              <a:rPr lang="en-US" sz="2400" b="1" dirty="0" smtClean="0"/>
              <a:t>					</a:t>
            </a:r>
          </a:p>
        </p:txBody>
      </p:sp>
      <p:sp>
        <p:nvSpPr>
          <p:cNvPr id="18436" name="Rectangle 4"/>
          <p:cNvSpPr>
            <a:spLocks noChangeArrowheads="1"/>
          </p:cNvSpPr>
          <p:nvPr/>
        </p:nvSpPr>
        <p:spPr bwMode="auto">
          <a:xfrm>
            <a:off x="1363216" y="2057400"/>
            <a:ext cx="6934200" cy="609600"/>
          </a:xfrm>
          <a:prstGeom prst="rect">
            <a:avLst/>
          </a:prstGeom>
          <a:solidFill>
            <a:schemeClr val="bg2">
              <a:alpha val="49019"/>
            </a:schemeClr>
          </a:solidFill>
          <a:ln w="9525">
            <a:solidFill>
              <a:schemeClr val="tx1"/>
            </a:solidFill>
            <a:miter lim="800000"/>
            <a:headEnd/>
            <a:tailEnd/>
          </a:ln>
        </p:spPr>
        <p:txBody>
          <a:bodyPr wrap="none" anchor="ctr"/>
          <a:lstStyle/>
          <a:p>
            <a:endParaRPr lang="en-US"/>
          </a:p>
        </p:txBody>
      </p:sp>
      <p:sp>
        <p:nvSpPr>
          <p:cNvPr id="18437" name="Line 5"/>
          <p:cNvSpPr>
            <a:spLocks noChangeShapeType="1"/>
          </p:cNvSpPr>
          <p:nvPr/>
        </p:nvSpPr>
        <p:spPr bwMode="auto">
          <a:xfrm>
            <a:off x="3962400" y="4191000"/>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 name="TextBox 2"/>
          <p:cNvSpPr txBox="1"/>
          <p:nvPr/>
        </p:nvSpPr>
        <p:spPr>
          <a:xfrm>
            <a:off x="685800" y="3657600"/>
            <a:ext cx="7696200" cy="1948226"/>
          </a:xfrm>
          <a:prstGeom prst="rect">
            <a:avLst/>
          </a:prstGeom>
          <a:noFill/>
        </p:spPr>
        <p:txBody>
          <a:bodyPr wrap="square" rtlCol="0">
            <a:spAutoFit/>
          </a:bodyPr>
          <a:lstStyle/>
          <a:p>
            <a:pPr eaLnBrk="1" hangingPunct="1">
              <a:lnSpc>
                <a:spcPct val="90000"/>
              </a:lnSpc>
            </a:pPr>
            <a:r>
              <a:rPr lang="en-US" b="1" dirty="0"/>
              <a:t>rank the values (smallest to largest):  </a:t>
            </a:r>
            <a:r>
              <a:rPr lang="en-US" b="1" dirty="0" smtClean="0"/>
              <a:t>_____________</a:t>
            </a:r>
          </a:p>
          <a:p>
            <a:pPr eaLnBrk="1" hangingPunct="1">
              <a:lnSpc>
                <a:spcPct val="90000"/>
              </a:lnSpc>
            </a:pPr>
            <a:endParaRPr lang="en-US" b="1" dirty="0"/>
          </a:p>
          <a:p>
            <a:pPr eaLnBrk="1" hangingPunct="1">
              <a:lnSpc>
                <a:spcPct val="90000"/>
              </a:lnSpc>
              <a:buFontTx/>
              <a:buNone/>
            </a:pPr>
            <a:endParaRPr lang="en-US" sz="800" b="1" dirty="0"/>
          </a:p>
          <a:p>
            <a:pPr eaLnBrk="1" hangingPunct="1">
              <a:lnSpc>
                <a:spcPct val="90000"/>
              </a:lnSpc>
            </a:pPr>
            <a:r>
              <a:rPr lang="en-US" b="1" dirty="0"/>
              <a:t>What is the sample size:  </a:t>
            </a:r>
            <a:r>
              <a:rPr lang="en-US" b="1" dirty="0" smtClean="0"/>
              <a:t>______</a:t>
            </a:r>
          </a:p>
          <a:p>
            <a:pPr eaLnBrk="1" hangingPunct="1">
              <a:lnSpc>
                <a:spcPct val="90000"/>
              </a:lnSpc>
            </a:pPr>
            <a:endParaRPr lang="en-US" b="1" dirty="0"/>
          </a:p>
          <a:p>
            <a:pPr eaLnBrk="1" hangingPunct="1">
              <a:lnSpc>
                <a:spcPct val="90000"/>
              </a:lnSpc>
            </a:pPr>
            <a:r>
              <a:rPr lang="en-US" b="1" dirty="0"/>
              <a:t>Is the sample size even or odd:  </a:t>
            </a:r>
            <a:r>
              <a:rPr lang="en-US" b="1" dirty="0" smtClean="0"/>
              <a:t>_______</a:t>
            </a:r>
          </a:p>
          <a:p>
            <a:pPr eaLnBrk="1" hangingPunct="1">
              <a:lnSpc>
                <a:spcPct val="90000"/>
              </a:lnSpc>
            </a:pPr>
            <a:endParaRPr lang="en-US" b="1" dirty="0"/>
          </a:p>
          <a:p>
            <a:pPr>
              <a:lnSpc>
                <a:spcPct val="90000"/>
              </a:lnSpc>
            </a:pPr>
            <a:r>
              <a:rPr lang="en-US" b="1" dirty="0"/>
              <a:t>What is the middle most value:  </a:t>
            </a:r>
            <a:r>
              <a:rPr lang="en-US" b="1" dirty="0" smtClean="0"/>
              <a:t>_______</a:t>
            </a:r>
            <a:endParaRPr lang="en-US" b="1" dirty="0"/>
          </a:p>
        </p:txBody>
      </p:sp>
    </p:spTree>
    <p:extLst>
      <p:ext uri="{BB962C8B-B14F-4D97-AF65-F5344CB8AC3E}">
        <p14:creationId xmlns:p14="http://schemas.microsoft.com/office/powerpoint/2010/main" val="4146273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600" b="1" dirty="0" smtClean="0">
                <a:solidFill>
                  <a:srgbClr val="0000CC"/>
                </a:solidFill>
              </a:rPr>
              <a:t>What is the Median for scenario 2?</a:t>
            </a:r>
          </a:p>
        </p:txBody>
      </p:sp>
      <p:sp>
        <p:nvSpPr>
          <p:cNvPr id="18435" name="Rectangle 3"/>
          <p:cNvSpPr>
            <a:spLocks noGrp="1" noChangeArrowheads="1"/>
          </p:cNvSpPr>
          <p:nvPr>
            <p:ph type="body" idx="1"/>
          </p:nvPr>
        </p:nvSpPr>
        <p:spPr/>
        <p:txBody>
          <a:bodyPr/>
          <a:lstStyle/>
          <a:p>
            <a:pPr eaLnBrk="1" hangingPunct="1"/>
            <a:endParaRPr lang="en-US" sz="2400" b="1" dirty="0" smtClean="0"/>
          </a:p>
          <a:p>
            <a:pPr eaLnBrk="1" hangingPunct="1">
              <a:buFontTx/>
              <a:buNone/>
            </a:pPr>
            <a:r>
              <a:rPr lang="en-US" b="1" dirty="0" smtClean="0"/>
              <a:t>            80    90     95     110     120     125</a:t>
            </a:r>
          </a:p>
          <a:p>
            <a:pPr eaLnBrk="1" hangingPunct="1"/>
            <a:endParaRPr lang="en-US" sz="2400" b="1" dirty="0" smtClean="0"/>
          </a:p>
          <a:p>
            <a:pPr eaLnBrk="1" hangingPunct="1">
              <a:buFontTx/>
              <a:buNone/>
            </a:pPr>
            <a:r>
              <a:rPr lang="en-US" sz="2400" b="1" dirty="0" smtClean="0"/>
              <a:t>					</a:t>
            </a:r>
          </a:p>
          <a:p>
            <a:pPr eaLnBrk="1" hangingPunct="1">
              <a:buFontTx/>
              <a:buNone/>
            </a:pPr>
            <a:r>
              <a:rPr lang="en-US" sz="2400" b="1" dirty="0" smtClean="0"/>
              <a:t>					</a:t>
            </a:r>
          </a:p>
        </p:txBody>
      </p:sp>
      <p:sp>
        <p:nvSpPr>
          <p:cNvPr id="18436" name="Rectangle 4"/>
          <p:cNvSpPr>
            <a:spLocks noChangeArrowheads="1"/>
          </p:cNvSpPr>
          <p:nvPr/>
        </p:nvSpPr>
        <p:spPr bwMode="auto">
          <a:xfrm>
            <a:off x="1363216" y="2057400"/>
            <a:ext cx="6934200" cy="609600"/>
          </a:xfrm>
          <a:prstGeom prst="rect">
            <a:avLst/>
          </a:prstGeom>
          <a:solidFill>
            <a:schemeClr val="bg2">
              <a:alpha val="49019"/>
            </a:schemeClr>
          </a:solidFill>
          <a:ln w="9525">
            <a:solidFill>
              <a:schemeClr val="tx1"/>
            </a:solidFill>
            <a:miter lim="800000"/>
            <a:headEnd/>
            <a:tailEnd/>
          </a:ln>
        </p:spPr>
        <p:txBody>
          <a:bodyPr wrap="none" anchor="ctr"/>
          <a:lstStyle/>
          <a:p>
            <a:endParaRPr lang="en-US"/>
          </a:p>
        </p:txBody>
      </p:sp>
      <p:sp>
        <p:nvSpPr>
          <p:cNvPr id="18437" name="Line 5"/>
          <p:cNvSpPr>
            <a:spLocks noChangeShapeType="1"/>
          </p:cNvSpPr>
          <p:nvPr/>
        </p:nvSpPr>
        <p:spPr bwMode="auto">
          <a:xfrm>
            <a:off x="3962400" y="4191000"/>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 name="TextBox 2"/>
          <p:cNvSpPr txBox="1"/>
          <p:nvPr/>
        </p:nvSpPr>
        <p:spPr>
          <a:xfrm>
            <a:off x="228600" y="3657600"/>
            <a:ext cx="8686800" cy="2696123"/>
          </a:xfrm>
          <a:prstGeom prst="rect">
            <a:avLst/>
          </a:prstGeom>
          <a:noFill/>
        </p:spPr>
        <p:txBody>
          <a:bodyPr wrap="square" rtlCol="0">
            <a:spAutoFit/>
          </a:bodyPr>
          <a:lstStyle/>
          <a:p>
            <a:pPr eaLnBrk="1" hangingPunct="1">
              <a:lnSpc>
                <a:spcPct val="90000"/>
              </a:lnSpc>
            </a:pPr>
            <a:r>
              <a:rPr lang="en-US" b="1" dirty="0"/>
              <a:t>rank the values (smallest to largest):  </a:t>
            </a:r>
            <a:r>
              <a:rPr lang="en-US" b="1" u="sng" dirty="0"/>
              <a:t>80, 90, 95, 110, </a:t>
            </a:r>
            <a:r>
              <a:rPr lang="en-US" b="1" u="sng" dirty="0" smtClean="0"/>
              <a:t>120, 125</a:t>
            </a:r>
          </a:p>
          <a:p>
            <a:pPr eaLnBrk="1" hangingPunct="1">
              <a:lnSpc>
                <a:spcPct val="90000"/>
              </a:lnSpc>
            </a:pPr>
            <a:endParaRPr lang="en-US" b="1" u="sng" dirty="0"/>
          </a:p>
          <a:p>
            <a:pPr eaLnBrk="1" hangingPunct="1">
              <a:lnSpc>
                <a:spcPct val="90000"/>
              </a:lnSpc>
              <a:buFontTx/>
              <a:buNone/>
            </a:pPr>
            <a:endParaRPr lang="en-US" sz="800" b="1" dirty="0"/>
          </a:p>
          <a:p>
            <a:pPr eaLnBrk="1" hangingPunct="1">
              <a:lnSpc>
                <a:spcPct val="90000"/>
              </a:lnSpc>
            </a:pPr>
            <a:r>
              <a:rPr lang="en-US" b="1" dirty="0"/>
              <a:t>What is the sample size:  </a:t>
            </a:r>
            <a:r>
              <a:rPr lang="en-US" b="1" u="sng" dirty="0" smtClean="0"/>
              <a:t>6</a:t>
            </a:r>
          </a:p>
          <a:p>
            <a:pPr eaLnBrk="1" hangingPunct="1">
              <a:lnSpc>
                <a:spcPct val="90000"/>
              </a:lnSpc>
            </a:pPr>
            <a:endParaRPr lang="en-US" b="1" dirty="0" smtClean="0"/>
          </a:p>
          <a:p>
            <a:pPr eaLnBrk="1" hangingPunct="1">
              <a:lnSpc>
                <a:spcPct val="90000"/>
              </a:lnSpc>
            </a:pPr>
            <a:endParaRPr lang="en-US" b="1" dirty="0"/>
          </a:p>
          <a:p>
            <a:pPr eaLnBrk="1" hangingPunct="1">
              <a:lnSpc>
                <a:spcPct val="90000"/>
              </a:lnSpc>
            </a:pPr>
            <a:r>
              <a:rPr lang="en-US" b="1" dirty="0"/>
              <a:t>Is the sample size even or odd:  </a:t>
            </a:r>
            <a:r>
              <a:rPr lang="en-US" b="1" u="sng" dirty="0" smtClean="0"/>
              <a:t>even</a:t>
            </a:r>
          </a:p>
          <a:p>
            <a:pPr eaLnBrk="1" hangingPunct="1">
              <a:lnSpc>
                <a:spcPct val="90000"/>
              </a:lnSpc>
            </a:pPr>
            <a:endParaRPr lang="en-US" b="1" dirty="0" smtClean="0"/>
          </a:p>
          <a:p>
            <a:pPr eaLnBrk="1" hangingPunct="1">
              <a:lnSpc>
                <a:spcPct val="90000"/>
              </a:lnSpc>
            </a:pPr>
            <a:endParaRPr lang="en-US" b="1" dirty="0"/>
          </a:p>
          <a:p>
            <a:pPr eaLnBrk="1" hangingPunct="1">
              <a:lnSpc>
                <a:spcPct val="90000"/>
              </a:lnSpc>
            </a:pPr>
            <a:r>
              <a:rPr lang="en-US" b="1" dirty="0"/>
              <a:t>What is the middle most value: </a:t>
            </a:r>
            <a:r>
              <a:rPr lang="en-US" b="1" dirty="0" smtClean="0"/>
              <a:t>[(n/2 </a:t>
            </a:r>
            <a:r>
              <a:rPr lang="en-US" b="1" dirty="0"/>
              <a:t>) + </a:t>
            </a:r>
            <a:r>
              <a:rPr lang="en-US" b="1" dirty="0" smtClean="0"/>
              <a:t>((n/2) </a:t>
            </a:r>
            <a:r>
              <a:rPr lang="en-US" b="1" dirty="0"/>
              <a:t>+1)]/2 = average of the 3</a:t>
            </a:r>
            <a:r>
              <a:rPr lang="en-US" b="1" baseline="30000" dirty="0"/>
              <a:t>rd</a:t>
            </a:r>
            <a:r>
              <a:rPr lang="en-US" b="1" dirty="0"/>
              <a:t> and 4</a:t>
            </a:r>
            <a:r>
              <a:rPr lang="en-US" b="1" baseline="30000" dirty="0"/>
              <a:t>th</a:t>
            </a:r>
            <a:r>
              <a:rPr lang="en-US" b="1" dirty="0"/>
              <a:t> observation = (95 +110)/2 </a:t>
            </a:r>
            <a:r>
              <a:rPr lang="en-US" b="1" dirty="0" smtClean="0"/>
              <a:t>= 98.5</a:t>
            </a:r>
            <a:endParaRPr lang="en-US" b="1" dirty="0"/>
          </a:p>
        </p:txBody>
      </p:sp>
    </p:spTree>
    <p:extLst>
      <p:ext uri="{BB962C8B-B14F-4D97-AF65-F5344CB8AC3E}">
        <p14:creationId xmlns:p14="http://schemas.microsoft.com/office/powerpoint/2010/main" val="17021452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600" b="1" dirty="0" smtClean="0">
                <a:solidFill>
                  <a:srgbClr val="0000CC"/>
                </a:solidFill>
              </a:rPr>
              <a:t>What is the Median for scenario 2?</a:t>
            </a:r>
          </a:p>
        </p:txBody>
      </p:sp>
      <p:sp>
        <p:nvSpPr>
          <p:cNvPr id="18435" name="Rectangle 3"/>
          <p:cNvSpPr>
            <a:spLocks noGrp="1" noChangeArrowheads="1"/>
          </p:cNvSpPr>
          <p:nvPr>
            <p:ph type="body" idx="1"/>
          </p:nvPr>
        </p:nvSpPr>
        <p:spPr/>
        <p:txBody>
          <a:bodyPr/>
          <a:lstStyle/>
          <a:p>
            <a:pPr eaLnBrk="1" hangingPunct="1"/>
            <a:endParaRPr lang="en-US" sz="2400" b="1" dirty="0" smtClean="0"/>
          </a:p>
          <a:p>
            <a:pPr eaLnBrk="1" hangingPunct="1">
              <a:buFontTx/>
              <a:buNone/>
            </a:pPr>
            <a:r>
              <a:rPr lang="en-US" b="1" dirty="0" smtClean="0"/>
              <a:t>            80    90     95     110     120     125</a:t>
            </a:r>
          </a:p>
          <a:p>
            <a:pPr eaLnBrk="1" hangingPunct="1"/>
            <a:endParaRPr lang="en-US" sz="2400" b="1" dirty="0" smtClean="0"/>
          </a:p>
          <a:p>
            <a:pPr eaLnBrk="1" hangingPunct="1">
              <a:buFontTx/>
              <a:buNone/>
            </a:pPr>
            <a:r>
              <a:rPr lang="en-US" sz="2400" b="1" dirty="0" smtClean="0"/>
              <a:t>					</a:t>
            </a:r>
          </a:p>
          <a:p>
            <a:pPr eaLnBrk="1" hangingPunct="1">
              <a:buFontTx/>
              <a:buNone/>
            </a:pPr>
            <a:r>
              <a:rPr lang="en-US" sz="2400" b="1" dirty="0" smtClean="0"/>
              <a:t>					</a:t>
            </a:r>
          </a:p>
        </p:txBody>
      </p:sp>
      <p:sp>
        <p:nvSpPr>
          <p:cNvPr id="18436" name="Rectangle 4"/>
          <p:cNvSpPr>
            <a:spLocks noChangeArrowheads="1"/>
          </p:cNvSpPr>
          <p:nvPr/>
        </p:nvSpPr>
        <p:spPr bwMode="auto">
          <a:xfrm>
            <a:off x="1363216" y="2057400"/>
            <a:ext cx="6934200" cy="609600"/>
          </a:xfrm>
          <a:prstGeom prst="rect">
            <a:avLst/>
          </a:prstGeom>
          <a:solidFill>
            <a:schemeClr val="bg2">
              <a:alpha val="49019"/>
            </a:schemeClr>
          </a:solidFill>
          <a:ln w="9525">
            <a:solidFill>
              <a:schemeClr val="tx1"/>
            </a:solidFill>
            <a:miter lim="800000"/>
            <a:headEnd/>
            <a:tailEnd/>
          </a:ln>
        </p:spPr>
        <p:txBody>
          <a:bodyPr wrap="none" anchor="ctr"/>
          <a:lstStyle/>
          <a:p>
            <a:endParaRPr lang="en-US"/>
          </a:p>
        </p:txBody>
      </p:sp>
      <p:sp>
        <p:nvSpPr>
          <p:cNvPr id="18437" name="Line 5"/>
          <p:cNvSpPr>
            <a:spLocks noChangeShapeType="1"/>
          </p:cNvSpPr>
          <p:nvPr/>
        </p:nvSpPr>
        <p:spPr bwMode="auto">
          <a:xfrm>
            <a:off x="3962400" y="4191000"/>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Down Arrow 1"/>
          <p:cNvSpPr/>
          <p:nvPr/>
        </p:nvSpPr>
        <p:spPr>
          <a:xfrm rot="906121">
            <a:off x="4834531" y="2547342"/>
            <a:ext cx="332001" cy="72890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rot="19231417">
            <a:off x="4060866" y="2537789"/>
            <a:ext cx="375030" cy="77394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940497" y="3593068"/>
            <a:ext cx="2065502" cy="369332"/>
          </a:xfrm>
          <a:prstGeom prst="rect">
            <a:avLst/>
          </a:prstGeom>
          <a:noFill/>
        </p:spPr>
        <p:txBody>
          <a:bodyPr wrap="none" rtlCol="0">
            <a:spAutoFit/>
          </a:bodyPr>
          <a:lstStyle/>
          <a:p>
            <a:r>
              <a:rPr lang="en-US" b="1" dirty="0" smtClean="0"/>
              <a:t>(95 +110)/2 = 98.5</a:t>
            </a:r>
            <a:endParaRPr lang="en-US" b="1" dirty="0"/>
          </a:p>
        </p:txBody>
      </p:sp>
    </p:spTree>
    <p:extLst>
      <p:ext uri="{BB962C8B-B14F-4D97-AF65-F5344CB8AC3E}">
        <p14:creationId xmlns:p14="http://schemas.microsoft.com/office/powerpoint/2010/main" val="16296704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3600" b="1" dirty="0" smtClean="0">
                <a:solidFill>
                  <a:srgbClr val="0000CC"/>
                </a:solidFill>
              </a:rPr>
              <a:t>What is the Median for Scenario 2 </a:t>
            </a:r>
            <a:br>
              <a:rPr lang="en-US" sz="3600" b="1" dirty="0" smtClean="0">
                <a:solidFill>
                  <a:srgbClr val="0000CC"/>
                </a:solidFill>
              </a:rPr>
            </a:br>
            <a:r>
              <a:rPr lang="en-US" sz="3600" b="1" dirty="0" smtClean="0">
                <a:solidFill>
                  <a:srgbClr val="0000CC"/>
                </a:solidFill>
              </a:rPr>
              <a:t>if 120 is changed to 200?</a:t>
            </a:r>
          </a:p>
        </p:txBody>
      </p:sp>
      <p:sp>
        <p:nvSpPr>
          <p:cNvPr id="17411" name="Rectangle 3"/>
          <p:cNvSpPr>
            <a:spLocks noGrp="1" noChangeArrowheads="1"/>
          </p:cNvSpPr>
          <p:nvPr>
            <p:ph type="body" idx="1"/>
          </p:nvPr>
        </p:nvSpPr>
        <p:spPr>
          <a:xfrm>
            <a:off x="533400" y="1600200"/>
            <a:ext cx="8229600" cy="4525963"/>
          </a:xfrm>
        </p:spPr>
        <p:txBody>
          <a:bodyPr/>
          <a:lstStyle/>
          <a:p>
            <a:pPr eaLnBrk="1" hangingPunct="1">
              <a:lnSpc>
                <a:spcPct val="90000"/>
              </a:lnSpc>
            </a:pPr>
            <a:endParaRPr lang="en-US" sz="2400" b="1" dirty="0" smtClean="0"/>
          </a:p>
          <a:p>
            <a:pPr eaLnBrk="1" hangingPunct="1">
              <a:lnSpc>
                <a:spcPct val="90000"/>
              </a:lnSpc>
              <a:buFontTx/>
              <a:buNone/>
            </a:pPr>
            <a:r>
              <a:rPr lang="en-US" sz="2400" b="1" dirty="0" smtClean="0"/>
              <a:t>                     90    80     95     200     110</a:t>
            </a:r>
          </a:p>
          <a:p>
            <a:pPr eaLnBrk="1" hangingPunct="1">
              <a:lnSpc>
                <a:spcPct val="90000"/>
              </a:lnSpc>
            </a:pPr>
            <a:endParaRPr lang="en-US" sz="600" b="1" dirty="0" smtClean="0"/>
          </a:p>
          <a:p>
            <a:pPr eaLnBrk="1" hangingPunct="1">
              <a:lnSpc>
                <a:spcPct val="90000"/>
              </a:lnSpc>
            </a:pPr>
            <a:endParaRPr lang="en-US" sz="2400" b="1" dirty="0" smtClean="0"/>
          </a:p>
          <a:p>
            <a:pPr eaLnBrk="1" hangingPunct="1">
              <a:lnSpc>
                <a:spcPct val="90000"/>
              </a:lnSpc>
            </a:pPr>
            <a:endParaRPr lang="en-US" sz="2400" b="1" dirty="0" smtClean="0"/>
          </a:p>
          <a:p>
            <a:pPr eaLnBrk="1" hangingPunct="1">
              <a:lnSpc>
                <a:spcPct val="90000"/>
              </a:lnSpc>
            </a:pPr>
            <a:r>
              <a:rPr lang="en-US" sz="2400" b="1" dirty="0"/>
              <a:t>R</a:t>
            </a:r>
            <a:r>
              <a:rPr lang="en-US" sz="2400" b="1" dirty="0" smtClean="0"/>
              <a:t>ank the values:  _____________________</a:t>
            </a:r>
          </a:p>
          <a:p>
            <a:pPr eaLnBrk="1" hangingPunct="1">
              <a:lnSpc>
                <a:spcPct val="90000"/>
              </a:lnSpc>
              <a:buFontTx/>
              <a:buNone/>
            </a:pPr>
            <a:endParaRPr lang="en-US" sz="900" b="1" dirty="0" smtClean="0"/>
          </a:p>
          <a:p>
            <a:pPr eaLnBrk="1" hangingPunct="1">
              <a:lnSpc>
                <a:spcPct val="90000"/>
              </a:lnSpc>
            </a:pPr>
            <a:r>
              <a:rPr lang="en-US" sz="2400" b="1" dirty="0" smtClean="0"/>
              <a:t>What is the sample size:  ______</a:t>
            </a:r>
          </a:p>
          <a:p>
            <a:pPr eaLnBrk="1" hangingPunct="1">
              <a:lnSpc>
                <a:spcPct val="90000"/>
              </a:lnSpc>
            </a:pPr>
            <a:r>
              <a:rPr lang="en-US" sz="2400" b="1" dirty="0" smtClean="0"/>
              <a:t>Is the sample size even or odd:  _______</a:t>
            </a:r>
          </a:p>
          <a:p>
            <a:pPr eaLnBrk="1" hangingPunct="1">
              <a:lnSpc>
                <a:spcPct val="90000"/>
              </a:lnSpc>
            </a:pPr>
            <a:r>
              <a:rPr lang="en-US" sz="2400" b="1" dirty="0" smtClean="0"/>
              <a:t>What is the middle most value:  ______</a:t>
            </a:r>
          </a:p>
          <a:p>
            <a:pPr eaLnBrk="1" hangingPunct="1">
              <a:lnSpc>
                <a:spcPct val="90000"/>
              </a:lnSpc>
            </a:pPr>
            <a:endParaRPr lang="en-US" sz="800" b="1" dirty="0" smtClean="0"/>
          </a:p>
          <a:p>
            <a:pPr eaLnBrk="1" hangingPunct="1">
              <a:lnSpc>
                <a:spcPct val="90000"/>
              </a:lnSpc>
              <a:buFontTx/>
              <a:buNone/>
            </a:pPr>
            <a:r>
              <a:rPr lang="en-US" b="1" dirty="0" smtClean="0"/>
              <a:t>            </a:t>
            </a:r>
            <a:endParaRPr lang="en-US" sz="2400" b="1" dirty="0" smtClean="0"/>
          </a:p>
        </p:txBody>
      </p:sp>
      <p:sp>
        <p:nvSpPr>
          <p:cNvPr id="17412" name="Rectangle 4"/>
          <p:cNvSpPr>
            <a:spLocks noChangeArrowheads="1"/>
          </p:cNvSpPr>
          <p:nvPr/>
        </p:nvSpPr>
        <p:spPr bwMode="auto">
          <a:xfrm>
            <a:off x="1752600" y="1905000"/>
            <a:ext cx="5257800" cy="609600"/>
          </a:xfrm>
          <a:prstGeom prst="rect">
            <a:avLst/>
          </a:prstGeom>
          <a:solidFill>
            <a:schemeClr val="bg2">
              <a:alpha val="49019"/>
            </a:schemeClr>
          </a:solidFill>
          <a:ln w="9525">
            <a:solidFill>
              <a:schemeClr val="tx1"/>
            </a:solidFill>
            <a:miter lim="800000"/>
            <a:headEnd/>
            <a:tailEnd/>
          </a:ln>
        </p:spPr>
        <p:txBody>
          <a:bodyPr wrap="none" anchor="ctr"/>
          <a:lstStyle/>
          <a:p>
            <a:endParaRPr lang="en-US"/>
          </a:p>
        </p:txBody>
      </p:sp>
      <p:sp>
        <p:nvSpPr>
          <p:cNvPr id="17413" name="Line 5"/>
          <p:cNvSpPr>
            <a:spLocks noChangeShapeType="1"/>
          </p:cNvSpPr>
          <p:nvPr/>
        </p:nvSpPr>
        <p:spPr bwMode="auto">
          <a:xfrm>
            <a:off x="3962400" y="4191000"/>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13105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600" b="1" smtClean="0">
                <a:solidFill>
                  <a:srgbClr val="0000CC"/>
                </a:solidFill>
              </a:rPr>
              <a:t>Role of Statistics in Biology</a:t>
            </a:r>
          </a:p>
        </p:txBody>
      </p:sp>
      <p:sp>
        <p:nvSpPr>
          <p:cNvPr id="4099" name="Rectangle 3"/>
          <p:cNvSpPr>
            <a:spLocks noGrp="1" noChangeArrowheads="1"/>
          </p:cNvSpPr>
          <p:nvPr>
            <p:ph type="body" idx="1"/>
          </p:nvPr>
        </p:nvSpPr>
        <p:spPr/>
        <p:txBody>
          <a:bodyPr/>
          <a:lstStyle/>
          <a:p>
            <a:pPr eaLnBrk="1" hangingPunct="1">
              <a:lnSpc>
                <a:spcPct val="90000"/>
              </a:lnSpc>
            </a:pPr>
            <a:r>
              <a:rPr lang="en-US" sz="2400" b="1" smtClean="0"/>
              <a:t>Formulate Ideas or Questions</a:t>
            </a:r>
          </a:p>
          <a:p>
            <a:pPr eaLnBrk="1" hangingPunct="1">
              <a:lnSpc>
                <a:spcPct val="90000"/>
              </a:lnSpc>
            </a:pPr>
            <a:r>
              <a:rPr lang="en-US" sz="2400" smtClean="0"/>
              <a:t>Generate a </a:t>
            </a:r>
            <a:r>
              <a:rPr lang="en-US" sz="2400" b="1" smtClean="0"/>
              <a:t>Hypothesis – </a:t>
            </a:r>
            <a:r>
              <a:rPr lang="en-US" sz="2400" smtClean="0"/>
              <a:t>educated guess</a:t>
            </a:r>
          </a:p>
          <a:p>
            <a:pPr eaLnBrk="1" hangingPunct="1">
              <a:lnSpc>
                <a:spcPct val="90000"/>
              </a:lnSpc>
            </a:pPr>
            <a:r>
              <a:rPr lang="en-US" sz="2400" smtClean="0"/>
              <a:t>Pre-plan Study Design, Data Collection, Quality Assurance, Descriptive Statistics, Sample Size, Statistical Analysis</a:t>
            </a:r>
          </a:p>
          <a:p>
            <a:pPr eaLnBrk="1" hangingPunct="1">
              <a:lnSpc>
                <a:spcPct val="90000"/>
              </a:lnSpc>
            </a:pPr>
            <a:r>
              <a:rPr lang="en-US" sz="2400" b="1" smtClean="0"/>
              <a:t>Design Studies</a:t>
            </a:r>
            <a:r>
              <a:rPr lang="en-US" sz="2400" smtClean="0"/>
              <a:t> to generate evidence</a:t>
            </a:r>
          </a:p>
          <a:p>
            <a:pPr eaLnBrk="1" hangingPunct="1">
              <a:lnSpc>
                <a:spcPct val="90000"/>
              </a:lnSpc>
            </a:pPr>
            <a:r>
              <a:rPr lang="en-US" sz="2400" b="1" smtClean="0"/>
              <a:t>Conduct a Study</a:t>
            </a:r>
            <a:r>
              <a:rPr lang="en-US" sz="2400" smtClean="0"/>
              <a:t> -make observations or collect data</a:t>
            </a:r>
          </a:p>
          <a:p>
            <a:pPr eaLnBrk="1" hangingPunct="1">
              <a:lnSpc>
                <a:spcPct val="90000"/>
              </a:lnSpc>
            </a:pPr>
            <a:r>
              <a:rPr lang="en-US" sz="2400" b="1" smtClean="0">
                <a:solidFill>
                  <a:srgbClr val="FF0000"/>
                </a:solidFill>
              </a:rPr>
              <a:t>Descriptive Statistics</a:t>
            </a:r>
            <a:r>
              <a:rPr lang="en-US" sz="2400" smtClean="0">
                <a:solidFill>
                  <a:srgbClr val="FF0000"/>
                </a:solidFill>
              </a:rPr>
              <a:t> - describe observations/data</a:t>
            </a:r>
          </a:p>
          <a:p>
            <a:pPr eaLnBrk="1" hangingPunct="1">
              <a:lnSpc>
                <a:spcPct val="90000"/>
              </a:lnSpc>
            </a:pPr>
            <a:r>
              <a:rPr lang="en-US" sz="2400" b="1" smtClean="0"/>
              <a:t>Statistical Inference</a:t>
            </a:r>
          </a:p>
          <a:p>
            <a:pPr lvl="1" eaLnBrk="1" hangingPunct="1">
              <a:lnSpc>
                <a:spcPct val="90000"/>
              </a:lnSpc>
            </a:pPr>
            <a:r>
              <a:rPr lang="en-US" sz="2000" smtClean="0"/>
              <a:t>Assess the strength of the evidence for or against a hypothesis</a:t>
            </a:r>
          </a:p>
          <a:p>
            <a:pPr lvl="1" eaLnBrk="1" hangingPunct="1">
              <a:lnSpc>
                <a:spcPct val="90000"/>
              </a:lnSpc>
            </a:pPr>
            <a:r>
              <a:rPr lang="en-US" sz="2000" smtClean="0"/>
              <a:t>Evaluate the data</a:t>
            </a:r>
          </a:p>
          <a:p>
            <a:pPr lvl="1" eaLnBrk="1" hangingPunct="1">
              <a:lnSpc>
                <a:spcPct val="90000"/>
              </a:lnSpc>
            </a:pPr>
            <a:r>
              <a:rPr lang="en-US" sz="2000" smtClean="0"/>
              <a:t>Discuss the data using Sir Bradford’s Criteria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644081" y="1866900"/>
            <a:ext cx="9525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4" name="Rectangle 2"/>
          <p:cNvSpPr>
            <a:spLocks noGrp="1" noChangeArrowheads="1"/>
          </p:cNvSpPr>
          <p:nvPr>
            <p:ph type="title"/>
          </p:nvPr>
        </p:nvSpPr>
        <p:spPr/>
        <p:txBody>
          <a:bodyPr/>
          <a:lstStyle/>
          <a:p>
            <a:pPr eaLnBrk="1" hangingPunct="1"/>
            <a:r>
              <a:rPr lang="en-US" sz="3600" b="1" dirty="0" smtClean="0">
                <a:solidFill>
                  <a:srgbClr val="0000CC"/>
                </a:solidFill>
              </a:rPr>
              <a:t>What is the Median for scenario 2?</a:t>
            </a:r>
          </a:p>
        </p:txBody>
      </p:sp>
      <p:sp>
        <p:nvSpPr>
          <p:cNvPr id="18435" name="Rectangle 3"/>
          <p:cNvSpPr>
            <a:spLocks noGrp="1" noChangeArrowheads="1"/>
          </p:cNvSpPr>
          <p:nvPr>
            <p:ph type="body" idx="1"/>
          </p:nvPr>
        </p:nvSpPr>
        <p:spPr/>
        <p:txBody>
          <a:bodyPr/>
          <a:lstStyle/>
          <a:p>
            <a:pPr eaLnBrk="1" hangingPunct="1"/>
            <a:endParaRPr lang="en-US" sz="2400" b="1" dirty="0" smtClean="0"/>
          </a:p>
          <a:p>
            <a:pPr eaLnBrk="1" hangingPunct="1">
              <a:buFontTx/>
              <a:buNone/>
            </a:pPr>
            <a:r>
              <a:rPr lang="en-US" b="1" dirty="0" smtClean="0"/>
              <a:t>            80    90     95     110     200</a:t>
            </a:r>
          </a:p>
          <a:p>
            <a:pPr eaLnBrk="1" hangingPunct="1"/>
            <a:endParaRPr lang="en-US" sz="2400" b="1" dirty="0" smtClean="0"/>
          </a:p>
          <a:p>
            <a:pPr eaLnBrk="1" hangingPunct="1">
              <a:buFontTx/>
              <a:buNone/>
            </a:pPr>
            <a:r>
              <a:rPr lang="en-US" sz="2400" b="1" dirty="0" smtClean="0"/>
              <a:t>					</a:t>
            </a:r>
          </a:p>
          <a:p>
            <a:pPr eaLnBrk="1" hangingPunct="1">
              <a:buFontTx/>
              <a:buNone/>
            </a:pPr>
            <a:r>
              <a:rPr lang="en-US" sz="2400" b="1" dirty="0" smtClean="0"/>
              <a:t>					</a:t>
            </a:r>
          </a:p>
        </p:txBody>
      </p:sp>
      <p:sp>
        <p:nvSpPr>
          <p:cNvPr id="18436" name="Rectangle 4"/>
          <p:cNvSpPr>
            <a:spLocks noChangeArrowheads="1"/>
          </p:cNvSpPr>
          <p:nvPr/>
        </p:nvSpPr>
        <p:spPr bwMode="auto">
          <a:xfrm>
            <a:off x="1104900" y="2057400"/>
            <a:ext cx="6934200" cy="609600"/>
          </a:xfrm>
          <a:prstGeom prst="rect">
            <a:avLst/>
          </a:prstGeom>
          <a:solidFill>
            <a:schemeClr val="bg2">
              <a:alpha val="49019"/>
            </a:schemeClr>
          </a:solidFill>
          <a:ln w="9525">
            <a:solidFill>
              <a:schemeClr val="tx1"/>
            </a:solidFill>
            <a:miter lim="800000"/>
            <a:headEnd/>
            <a:tailEnd/>
          </a:ln>
        </p:spPr>
        <p:txBody>
          <a:bodyPr wrap="none" anchor="ctr"/>
          <a:lstStyle/>
          <a:p>
            <a:endParaRPr lang="en-US"/>
          </a:p>
        </p:txBody>
      </p:sp>
      <p:sp>
        <p:nvSpPr>
          <p:cNvPr id="18437" name="Line 5"/>
          <p:cNvSpPr>
            <a:spLocks noChangeShapeType="1"/>
          </p:cNvSpPr>
          <p:nvPr/>
        </p:nvSpPr>
        <p:spPr bwMode="auto">
          <a:xfrm>
            <a:off x="3962400" y="4191000"/>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 name="TextBox 2"/>
          <p:cNvSpPr txBox="1"/>
          <p:nvPr/>
        </p:nvSpPr>
        <p:spPr>
          <a:xfrm>
            <a:off x="228600" y="3657600"/>
            <a:ext cx="8686800" cy="2446824"/>
          </a:xfrm>
          <a:prstGeom prst="rect">
            <a:avLst/>
          </a:prstGeom>
          <a:noFill/>
        </p:spPr>
        <p:txBody>
          <a:bodyPr wrap="square" rtlCol="0">
            <a:spAutoFit/>
          </a:bodyPr>
          <a:lstStyle/>
          <a:p>
            <a:pPr eaLnBrk="1" hangingPunct="1">
              <a:lnSpc>
                <a:spcPct val="90000"/>
              </a:lnSpc>
            </a:pPr>
            <a:r>
              <a:rPr lang="en-US" b="1" dirty="0"/>
              <a:t>rank the values (smallest to largest):  </a:t>
            </a:r>
            <a:r>
              <a:rPr lang="en-US" b="1" u="sng" dirty="0"/>
              <a:t>80, 90, 95, 110, </a:t>
            </a:r>
            <a:r>
              <a:rPr lang="en-US" b="1" u="sng" dirty="0" smtClean="0"/>
              <a:t>200</a:t>
            </a:r>
          </a:p>
          <a:p>
            <a:pPr eaLnBrk="1" hangingPunct="1">
              <a:lnSpc>
                <a:spcPct val="90000"/>
              </a:lnSpc>
            </a:pPr>
            <a:endParaRPr lang="en-US" b="1" u="sng" dirty="0"/>
          </a:p>
          <a:p>
            <a:pPr eaLnBrk="1" hangingPunct="1">
              <a:lnSpc>
                <a:spcPct val="90000"/>
              </a:lnSpc>
              <a:buFontTx/>
              <a:buNone/>
            </a:pPr>
            <a:endParaRPr lang="en-US" sz="800" b="1" dirty="0"/>
          </a:p>
          <a:p>
            <a:pPr eaLnBrk="1" hangingPunct="1">
              <a:lnSpc>
                <a:spcPct val="90000"/>
              </a:lnSpc>
            </a:pPr>
            <a:r>
              <a:rPr lang="en-US" b="1" dirty="0"/>
              <a:t>What is the sample size:  </a:t>
            </a:r>
            <a:r>
              <a:rPr lang="en-US" b="1" u="sng" dirty="0" smtClean="0"/>
              <a:t>5</a:t>
            </a:r>
          </a:p>
          <a:p>
            <a:pPr eaLnBrk="1" hangingPunct="1">
              <a:lnSpc>
                <a:spcPct val="90000"/>
              </a:lnSpc>
            </a:pPr>
            <a:endParaRPr lang="en-US" b="1" dirty="0" smtClean="0"/>
          </a:p>
          <a:p>
            <a:pPr eaLnBrk="1" hangingPunct="1">
              <a:lnSpc>
                <a:spcPct val="90000"/>
              </a:lnSpc>
            </a:pPr>
            <a:endParaRPr lang="en-US" b="1" dirty="0"/>
          </a:p>
          <a:p>
            <a:pPr eaLnBrk="1" hangingPunct="1">
              <a:lnSpc>
                <a:spcPct val="90000"/>
              </a:lnSpc>
            </a:pPr>
            <a:r>
              <a:rPr lang="en-US" b="1" dirty="0"/>
              <a:t>Is the sample size even or odd:  </a:t>
            </a:r>
            <a:r>
              <a:rPr lang="en-US" b="1" u="sng" dirty="0" smtClean="0"/>
              <a:t>odd</a:t>
            </a:r>
          </a:p>
          <a:p>
            <a:pPr eaLnBrk="1" hangingPunct="1">
              <a:lnSpc>
                <a:spcPct val="90000"/>
              </a:lnSpc>
            </a:pPr>
            <a:endParaRPr lang="en-US" b="1" dirty="0" smtClean="0"/>
          </a:p>
          <a:p>
            <a:pPr eaLnBrk="1" hangingPunct="1">
              <a:lnSpc>
                <a:spcPct val="90000"/>
              </a:lnSpc>
            </a:pPr>
            <a:endParaRPr lang="en-US" b="1" dirty="0"/>
          </a:p>
          <a:p>
            <a:pPr eaLnBrk="1" hangingPunct="1">
              <a:lnSpc>
                <a:spcPct val="90000"/>
              </a:lnSpc>
            </a:pPr>
            <a:r>
              <a:rPr lang="en-US" b="1" dirty="0"/>
              <a:t>What is the middle most value: (n+1)/2  = 3</a:t>
            </a:r>
            <a:r>
              <a:rPr lang="en-US" b="1" baseline="30000" dirty="0"/>
              <a:t>rd</a:t>
            </a:r>
            <a:r>
              <a:rPr lang="en-US" b="1" dirty="0"/>
              <a:t> largest </a:t>
            </a:r>
            <a:r>
              <a:rPr lang="en-US" b="1" dirty="0" smtClean="0"/>
              <a:t>observation = </a:t>
            </a:r>
            <a:r>
              <a:rPr lang="en-US" b="1" u="sng" dirty="0" smtClean="0"/>
              <a:t>95</a:t>
            </a:r>
            <a:endParaRPr lang="en-US" b="1" u="sng" dirty="0"/>
          </a:p>
        </p:txBody>
      </p:sp>
    </p:spTree>
    <p:extLst>
      <p:ext uri="{BB962C8B-B14F-4D97-AF65-F5344CB8AC3E}">
        <p14:creationId xmlns:p14="http://schemas.microsoft.com/office/powerpoint/2010/main" val="29014345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b="1" smtClean="0">
                <a:solidFill>
                  <a:srgbClr val="0000CC"/>
                </a:solidFill>
              </a:rPr>
              <a:t>Median</a:t>
            </a:r>
          </a:p>
        </p:txBody>
      </p:sp>
      <p:sp>
        <p:nvSpPr>
          <p:cNvPr id="23555" name="Rectangle 3"/>
          <p:cNvSpPr>
            <a:spLocks noGrp="1" noChangeArrowheads="1"/>
          </p:cNvSpPr>
          <p:nvPr>
            <p:ph type="body" idx="1"/>
          </p:nvPr>
        </p:nvSpPr>
        <p:spPr/>
        <p:txBody>
          <a:bodyPr/>
          <a:lstStyle/>
          <a:p>
            <a:pPr eaLnBrk="1" hangingPunct="1"/>
            <a:r>
              <a:rPr lang="en-US" sz="2800" b="1" smtClean="0">
                <a:solidFill>
                  <a:srgbClr val="FF0000"/>
                </a:solidFill>
              </a:rPr>
              <a:t>Advantages</a:t>
            </a:r>
          </a:p>
          <a:p>
            <a:pPr lvl="1" eaLnBrk="1" hangingPunct="1"/>
            <a:r>
              <a:rPr lang="en-US" sz="2400" b="1" smtClean="0"/>
              <a:t>Always guarantees that 50% of the data values are on either side of the median</a:t>
            </a:r>
          </a:p>
          <a:p>
            <a:pPr lvl="1" eaLnBrk="1" hangingPunct="1"/>
            <a:r>
              <a:rPr lang="en-US" sz="2400" b="1" smtClean="0"/>
              <a:t>Insenstive to outliers (extreme values)</a:t>
            </a:r>
          </a:p>
          <a:p>
            <a:pPr lvl="1" eaLnBrk="1" hangingPunct="1"/>
            <a:endParaRPr lang="en-US" sz="2400" b="1" smtClean="0"/>
          </a:p>
          <a:p>
            <a:pPr eaLnBrk="1" hangingPunct="1"/>
            <a:r>
              <a:rPr lang="en-US" sz="2800" b="1" smtClean="0">
                <a:solidFill>
                  <a:srgbClr val="FF0000"/>
                </a:solidFill>
              </a:rPr>
              <a:t>Disadvantages</a:t>
            </a:r>
          </a:p>
          <a:p>
            <a:pPr lvl="1" eaLnBrk="1" hangingPunct="1"/>
            <a:r>
              <a:rPr lang="en-US" sz="2400" b="1" smtClean="0"/>
              <a:t>It is not an efficient estimator of the middle value if the distribution is normal or symmetrical</a:t>
            </a:r>
          </a:p>
          <a:p>
            <a:pPr lvl="1" eaLnBrk="1" hangingPunct="1"/>
            <a:r>
              <a:rPr lang="en-US" sz="2400" b="1" smtClean="0">
                <a:solidFill>
                  <a:srgbClr val="FF0000"/>
                </a:solidFill>
              </a:rPr>
              <a:t>Most statistical procedures are based on the mean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pPr eaLnBrk="1" hangingPunct="1"/>
            <a:r>
              <a:rPr lang="en-US" sz="3600" b="1" dirty="0" smtClean="0">
                <a:solidFill>
                  <a:srgbClr val="0000CC"/>
                </a:solidFill>
              </a:rPr>
              <a:t>Mean versus Median?</a:t>
            </a:r>
          </a:p>
        </p:txBody>
      </p:sp>
      <p:pic>
        <p:nvPicPr>
          <p:cNvPr id="20483" name="Picture 6"/>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762000" y="1524000"/>
            <a:ext cx="7696200" cy="4581525"/>
          </a:xfrm>
          <a:noFill/>
        </p:spPr>
      </p:pic>
    </p:spTree>
    <p:extLst>
      <p:ext uri="{BB962C8B-B14F-4D97-AF65-F5344CB8AC3E}">
        <p14:creationId xmlns:p14="http://schemas.microsoft.com/office/powerpoint/2010/main" val="23671068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z="3600" b="1" smtClean="0">
                <a:solidFill>
                  <a:srgbClr val="0000CC"/>
                </a:solidFill>
              </a:rPr>
              <a:t>Mode</a:t>
            </a:r>
          </a:p>
        </p:txBody>
      </p:sp>
      <p:sp>
        <p:nvSpPr>
          <p:cNvPr id="19459" name="Rectangle 3"/>
          <p:cNvSpPr>
            <a:spLocks noGrp="1" noChangeArrowheads="1"/>
          </p:cNvSpPr>
          <p:nvPr>
            <p:ph type="body" idx="1"/>
          </p:nvPr>
        </p:nvSpPr>
        <p:spPr/>
        <p:txBody>
          <a:bodyPr/>
          <a:lstStyle/>
          <a:p>
            <a:pPr eaLnBrk="1" hangingPunct="1"/>
            <a:r>
              <a:rPr lang="en-US" b="1" smtClean="0"/>
              <a:t>The most frequently occurring number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3600" b="1" smtClean="0">
                <a:solidFill>
                  <a:srgbClr val="0000CC"/>
                </a:solidFill>
              </a:rPr>
              <a:t>Geometric Mean</a:t>
            </a:r>
          </a:p>
        </p:txBody>
      </p:sp>
      <p:sp>
        <p:nvSpPr>
          <p:cNvPr id="24579" name="Rectangle 3"/>
          <p:cNvSpPr>
            <a:spLocks noGrp="1" noChangeArrowheads="1"/>
          </p:cNvSpPr>
          <p:nvPr>
            <p:ph type="body" idx="1"/>
          </p:nvPr>
        </p:nvSpPr>
        <p:spPr/>
        <p:txBody>
          <a:bodyPr/>
          <a:lstStyle/>
          <a:p>
            <a:pPr eaLnBrk="1" hangingPunct="1">
              <a:lnSpc>
                <a:spcPct val="80000"/>
              </a:lnSpc>
              <a:defRPr/>
            </a:pPr>
            <a:r>
              <a:rPr lang="en-US" sz="2000" b="1" dirty="0" smtClean="0"/>
              <a:t>One way to get around the disadvantages of the arithmetic mean is to transform the data onto a different scale (i.e., log</a:t>
            </a:r>
            <a:r>
              <a:rPr lang="en-US" sz="1200" b="1" baseline="-25000" dirty="0" smtClean="0"/>
              <a:t>10 </a:t>
            </a:r>
            <a:r>
              <a:rPr lang="en-US" sz="2000" b="1" dirty="0" smtClean="0"/>
              <a:t>or natural log) to make the distribution more symmetric and compute the arithmetic mean on the new scale</a:t>
            </a:r>
          </a:p>
          <a:p>
            <a:pPr eaLnBrk="1" hangingPunct="1">
              <a:lnSpc>
                <a:spcPct val="80000"/>
              </a:lnSpc>
              <a:defRPr/>
            </a:pPr>
            <a:endParaRPr lang="en-US" sz="2000" b="1" dirty="0" smtClean="0"/>
          </a:p>
          <a:p>
            <a:pPr eaLnBrk="1" hangingPunct="1">
              <a:lnSpc>
                <a:spcPct val="80000"/>
              </a:lnSpc>
              <a:defRPr/>
            </a:pPr>
            <a:r>
              <a:rPr lang="en-US" sz="2000" b="1" dirty="0" smtClean="0"/>
              <a:t>Steps to calculate the geometric mean</a:t>
            </a:r>
          </a:p>
          <a:p>
            <a:pPr marL="800100" lvl="1" indent="-342900" eaLnBrk="1" hangingPunct="1">
              <a:lnSpc>
                <a:spcPct val="80000"/>
              </a:lnSpc>
              <a:buFontTx/>
              <a:buAutoNum type="arabicParenBoth"/>
              <a:defRPr/>
            </a:pPr>
            <a:r>
              <a:rPr lang="en-US" sz="2000" b="1" dirty="0" smtClean="0"/>
              <a:t>Log transform all variables (x) in your data set</a:t>
            </a:r>
          </a:p>
          <a:p>
            <a:pPr marL="800100" lvl="1" indent="-342900" eaLnBrk="1" hangingPunct="1">
              <a:lnSpc>
                <a:spcPct val="80000"/>
              </a:lnSpc>
              <a:buFontTx/>
              <a:buAutoNum type="arabicParenBoth"/>
              <a:defRPr/>
            </a:pPr>
            <a:r>
              <a:rPr lang="en-US" sz="2000" b="1" dirty="0" smtClean="0"/>
              <a:t>Calculate the average of all log transformed values:</a:t>
            </a:r>
          </a:p>
          <a:p>
            <a:pPr eaLnBrk="1" hangingPunct="1">
              <a:lnSpc>
                <a:spcPct val="80000"/>
              </a:lnSpc>
              <a:buFontTx/>
              <a:buNone/>
              <a:defRPr/>
            </a:pPr>
            <a:r>
              <a:rPr lang="en-US" sz="2000" b="1" dirty="0" smtClean="0"/>
              <a:t>	      ____           </a:t>
            </a:r>
            <a:r>
              <a:rPr lang="en-US" sz="2200" b="1" baseline="-25000" dirty="0" smtClean="0"/>
              <a:t>n</a:t>
            </a:r>
          </a:p>
          <a:p>
            <a:pPr lvl="1" eaLnBrk="1" hangingPunct="1">
              <a:lnSpc>
                <a:spcPct val="80000"/>
              </a:lnSpc>
              <a:buFontTx/>
              <a:buNone/>
              <a:defRPr/>
            </a:pPr>
            <a:r>
              <a:rPr lang="en-US" sz="1900" dirty="0" smtClean="0">
                <a:cs typeface="Arial" charset="0"/>
              </a:rPr>
              <a:t>	 log x</a:t>
            </a:r>
            <a:r>
              <a:rPr lang="en-US" sz="1900" b="1" dirty="0" smtClean="0">
                <a:cs typeface="Arial" charset="0"/>
              </a:rPr>
              <a:t> =  </a:t>
            </a:r>
            <a:r>
              <a:rPr lang="en-US" sz="1900" b="1" u="sng" dirty="0" smtClean="0">
                <a:cs typeface="Arial" charset="0"/>
              </a:rPr>
              <a:t>1</a:t>
            </a:r>
            <a:r>
              <a:rPr lang="en-US" sz="1900" b="1" dirty="0" smtClean="0">
                <a:cs typeface="Arial" charset="0"/>
              </a:rPr>
              <a:t>    </a:t>
            </a:r>
            <a:r>
              <a:rPr lang="el-GR" sz="1900" b="1" dirty="0" smtClean="0">
                <a:cs typeface="Arial" charset="0"/>
              </a:rPr>
              <a:t>Σ</a:t>
            </a:r>
            <a:r>
              <a:rPr lang="en-US" sz="1900" b="1" dirty="0" smtClean="0">
                <a:cs typeface="Arial" charset="0"/>
              </a:rPr>
              <a:t>  log x</a:t>
            </a:r>
            <a:r>
              <a:rPr lang="en-US" sz="1900" b="1" baseline="-25000" dirty="0" smtClean="0">
                <a:cs typeface="Arial" charset="0"/>
              </a:rPr>
              <a:t>i</a:t>
            </a:r>
            <a:r>
              <a:rPr lang="en-US" sz="1900" b="1" dirty="0" smtClean="0">
                <a:cs typeface="Arial" charset="0"/>
              </a:rPr>
              <a:t> </a:t>
            </a:r>
            <a:endParaRPr lang="el-GR" sz="1900" b="1" dirty="0" smtClean="0">
              <a:cs typeface="Arial" charset="0"/>
            </a:endParaRPr>
          </a:p>
          <a:p>
            <a:pPr lvl="1" eaLnBrk="1" hangingPunct="1">
              <a:lnSpc>
                <a:spcPct val="80000"/>
              </a:lnSpc>
              <a:buFontTx/>
              <a:buNone/>
              <a:defRPr/>
            </a:pPr>
            <a:r>
              <a:rPr lang="en-US" sz="1900" b="1" dirty="0" smtClean="0"/>
              <a:t>	              n    </a:t>
            </a:r>
            <a:r>
              <a:rPr lang="en-US" sz="1900" b="1" baseline="30000" dirty="0" err="1" smtClean="0"/>
              <a:t>i</a:t>
            </a:r>
            <a:r>
              <a:rPr lang="en-US" sz="1900" b="1" baseline="30000" dirty="0" smtClean="0"/>
              <a:t> = 1</a:t>
            </a:r>
          </a:p>
          <a:p>
            <a:pPr lvl="1" eaLnBrk="1" hangingPunct="1">
              <a:lnSpc>
                <a:spcPct val="80000"/>
              </a:lnSpc>
              <a:buFontTx/>
              <a:buNone/>
              <a:defRPr/>
            </a:pPr>
            <a:r>
              <a:rPr lang="en-US" sz="1900" b="1" baseline="30000" dirty="0" smtClean="0"/>
              <a:t>                                                                 </a:t>
            </a:r>
            <a:endParaRPr lang="en-US" sz="1900" b="1" baseline="30000" dirty="0"/>
          </a:p>
          <a:p>
            <a:pPr lvl="1" eaLnBrk="1" hangingPunct="1">
              <a:lnSpc>
                <a:spcPct val="80000"/>
              </a:lnSpc>
              <a:buFontTx/>
              <a:buNone/>
              <a:defRPr/>
            </a:pPr>
            <a:r>
              <a:rPr lang="en-US" sz="2000" b="1" dirty="0" smtClean="0"/>
              <a:t>(3) take the antilog of the average of the log transformed values</a:t>
            </a:r>
          </a:p>
          <a:p>
            <a:pPr lvl="1" eaLnBrk="1" hangingPunct="1">
              <a:lnSpc>
                <a:spcPct val="80000"/>
              </a:lnSpc>
              <a:buFontTx/>
              <a:buNone/>
              <a:defRPr/>
            </a:pPr>
            <a:r>
              <a:rPr lang="en-US" sz="2000" b="1" baseline="-25000" dirty="0"/>
              <a:t> </a:t>
            </a:r>
            <a:r>
              <a:rPr lang="en-US" sz="2000" b="1" baseline="-25000" dirty="0" smtClean="0"/>
              <a:t>                      </a:t>
            </a:r>
            <a:r>
              <a:rPr lang="en-US" sz="1900" b="1" baseline="-25000" dirty="0" smtClean="0"/>
              <a:t>____</a:t>
            </a:r>
            <a:r>
              <a:rPr lang="en-US" sz="1900" b="1" baseline="30000" dirty="0" smtClean="0"/>
              <a:t>	</a:t>
            </a:r>
          </a:p>
          <a:p>
            <a:pPr lvl="1" eaLnBrk="1" hangingPunct="1">
              <a:lnSpc>
                <a:spcPct val="80000"/>
              </a:lnSpc>
              <a:buFontTx/>
              <a:buNone/>
              <a:defRPr/>
            </a:pPr>
            <a:r>
              <a:rPr lang="en-US" sz="1900" b="1" baseline="30000" dirty="0" smtClean="0"/>
              <a:t>		</a:t>
            </a:r>
            <a:r>
              <a:rPr lang="en-US" sz="1900" b="1" dirty="0" smtClean="0"/>
              <a:t>    </a:t>
            </a:r>
            <a:r>
              <a:rPr lang="en-US" sz="2000" b="1" dirty="0" smtClean="0"/>
              <a:t>10 </a:t>
            </a:r>
            <a:r>
              <a:rPr lang="en-US" sz="2000" b="1" baseline="30000" dirty="0" smtClean="0"/>
              <a:t>log x</a:t>
            </a:r>
          </a:p>
          <a:p>
            <a:pPr lvl="1" eaLnBrk="1" hangingPunct="1">
              <a:lnSpc>
                <a:spcPct val="80000"/>
              </a:lnSpc>
              <a:buFontTx/>
              <a:buNone/>
              <a:defRPr/>
            </a:pPr>
            <a:endParaRPr lang="en-US" sz="1800" b="1" dirty="0" smtClean="0"/>
          </a:p>
          <a:p>
            <a:pPr eaLnBrk="1" hangingPunct="1">
              <a:lnSpc>
                <a:spcPct val="80000"/>
              </a:lnSpc>
              <a:defRPr/>
            </a:pPr>
            <a:endParaRPr lang="en-US" sz="2000" b="1" dirty="0" smtClean="0"/>
          </a:p>
          <a:p>
            <a:pPr eaLnBrk="1" hangingPunct="1">
              <a:lnSpc>
                <a:spcPct val="80000"/>
              </a:lnSpc>
              <a:defRPr/>
            </a:pPr>
            <a:endParaRPr lang="en-US" sz="2000" b="1"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3600" b="1" smtClean="0">
                <a:solidFill>
                  <a:srgbClr val="0000CC"/>
                </a:solidFill>
              </a:rPr>
              <a:t>Geometric Mean</a:t>
            </a:r>
          </a:p>
        </p:txBody>
      </p:sp>
      <p:sp>
        <p:nvSpPr>
          <p:cNvPr id="25603" name="Rectangle 3"/>
          <p:cNvSpPr>
            <a:spLocks noGrp="1" noChangeArrowheads="1"/>
          </p:cNvSpPr>
          <p:nvPr>
            <p:ph type="body" idx="1"/>
          </p:nvPr>
        </p:nvSpPr>
        <p:spPr/>
        <p:txBody>
          <a:bodyPr/>
          <a:lstStyle/>
          <a:p>
            <a:pPr eaLnBrk="1" hangingPunct="1">
              <a:lnSpc>
                <a:spcPct val="90000"/>
              </a:lnSpc>
            </a:pPr>
            <a:r>
              <a:rPr lang="en-US" sz="2800" b="1" smtClean="0">
                <a:solidFill>
                  <a:srgbClr val="FF0000"/>
                </a:solidFill>
              </a:rPr>
              <a:t>Advantages </a:t>
            </a:r>
          </a:p>
          <a:p>
            <a:pPr lvl="1" eaLnBrk="1" hangingPunct="1">
              <a:lnSpc>
                <a:spcPct val="90000"/>
              </a:lnSpc>
            </a:pPr>
            <a:r>
              <a:rPr lang="en-US" sz="2400" b="1" smtClean="0"/>
              <a:t>Useful for certain types of skewed distributions</a:t>
            </a:r>
          </a:p>
          <a:p>
            <a:pPr lvl="1" eaLnBrk="1" hangingPunct="1">
              <a:lnSpc>
                <a:spcPct val="90000"/>
              </a:lnSpc>
            </a:pPr>
            <a:r>
              <a:rPr lang="en-US" sz="2400" b="1" smtClean="0">
                <a:solidFill>
                  <a:srgbClr val="FF0000"/>
                </a:solidFill>
              </a:rPr>
              <a:t>Does not give excessive weight to extreme values or outliers</a:t>
            </a:r>
          </a:p>
          <a:p>
            <a:pPr lvl="1" eaLnBrk="1" hangingPunct="1">
              <a:lnSpc>
                <a:spcPct val="90000"/>
              </a:lnSpc>
            </a:pPr>
            <a:r>
              <a:rPr lang="en-US" sz="2400" b="1" smtClean="0"/>
              <a:t>Standard statistical procedures can be used on the log scale</a:t>
            </a:r>
          </a:p>
          <a:p>
            <a:pPr lvl="1" eaLnBrk="1" hangingPunct="1">
              <a:lnSpc>
                <a:spcPct val="90000"/>
              </a:lnSpc>
            </a:pPr>
            <a:endParaRPr lang="en-US" sz="2400" b="1" smtClean="0"/>
          </a:p>
          <a:p>
            <a:pPr eaLnBrk="1" hangingPunct="1">
              <a:lnSpc>
                <a:spcPct val="90000"/>
              </a:lnSpc>
            </a:pPr>
            <a:r>
              <a:rPr lang="en-US" sz="2800" b="1" smtClean="0">
                <a:solidFill>
                  <a:srgbClr val="FF0000"/>
                </a:solidFill>
              </a:rPr>
              <a:t>Disadvantages</a:t>
            </a:r>
          </a:p>
          <a:p>
            <a:pPr lvl="1" eaLnBrk="1" hangingPunct="1">
              <a:lnSpc>
                <a:spcPct val="90000"/>
              </a:lnSpc>
            </a:pPr>
            <a:r>
              <a:rPr lang="en-US" sz="2400" b="1" smtClean="0"/>
              <a:t>Not appropriate for symmetrical data</a:t>
            </a:r>
          </a:p>
          <a:p>
            <a:pPr lvl="1" eaLnBrk="1" hangingPunct="1">
              <a:lnSpc>
                <a:spcPct val="90000"/>
              </a:lnSpc>
            </a:pPr>
            <a:r>
              <a:rPr lang="en-US" sz="2400" b="1" smtClean="0"/>
              <a:t>More sensitive to outliers than the median but less so than the mean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z="3600" b="1" smtClean="0">
                <a:solidFill>
                  <a:srgbClr val="0000CC"/>
                </a:solidFill>
              </a:rPr>
              <a:t>Measures of Spread</a:t>
            </a:r>
          </a:p>
        </p:txBody>
      </p:sp>
      <p:sp>
        <p:nvSpPr>
          <p:cNvPr id="33795" name="Rectangle 3"/>
          <p:cNvSpPr>
            <a:spLocks noGrp="1" noChangeArrowheads="1"/>
          </p:cNvSpPr>
          <p:nvPr>
            <p:ph type="body" idx="1"/>
          </p:nvPr>
        </p:nvSpPr>
        <p:spPr/>
        <p:txBody>
          <a:bodyPr/>
          <a:lstStyle/>
          <a:p>
            <a:pPr eaLnBrk="1" hangingPunct="1"/>
            <a:r>
              <a:rPr lang="en-US" sz="2400" b="1" smtClean="0"/>
              <a:t>Range</a:t>
            </a:r>
          </a:p>
          <a:p>
            <a:pPr eaLnBrk="1" hangingPunct="1"/>
            <a:endParaRPr lang="en-US" sz="2400" b="1" smtClean="0"/>
          </a:p>
          <a:p>
            <a:pPr eaLnBrk="1" hangingPunct="1"/>
            <a:r>
              <a:rPr lang="en-US" sz="2400" b="1" smtClean="0"/>
              <a:t>Variance</a:t>
            </a:r>
          </a:p>
          <a:p>
            <a:pPr eaLnBrk="1" hangingPunct="1"/>
            <a:endParaRPr lang="en-US" sz="2400" b="1" smtClean="0"/>
          </a:p>
          <a:p>
            <a:pPr eaLnBrk="1" hangingPunct="1"/>
            <a:r>
              <a:rPr lang="en-US" sz="2400" b="1" smtClean="0"/>
              <a:t>Standard Deviation</a:t>
            </a:r>
          </a:p>
          <a:p>
            <a:pPr eaLnBrk="1" hangingPunct="1"/>
            <a:endParaRPr lang="en-US" sz="2400" b="1" smtClean="0"/>
          </a:p>
          <a:p>
            <a:pPr eaLnBrk="1" hangingPunct="1"/>
            <a:r>
              <a:rPr lang="en-US" sz="2400" smtClean="0"/>
              <a:t>Other Measures of Variability</a:t>
            </a:r>
          </a:p>
          <a:p>
            <a:pPr lvl="1" eaLnBrk="1" hangingPunct="1"/>
            <a:r>
              <a:rPr lang="en-US" sz="2400" b="1" smtClean="0"/>
              <a:t>Interquartile Range</a:t>
            </a:r>
            <a:r>
              <a:rPr lang="en-US" sz="2400" smtClean="0"/>
              <a:t>, Percentiles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3600" b="1" smtClean="0">
                <a:solidFill>
                  <a:srgbClr val="0000CC"/>
                </a:solidFill>
              </a:rPr>
              <a:t>Range</a:t>
            </a:r>
          </a:p>
        </p:txBody>
      </p:sp>
      <p:sp>
        <p:nvSpPr>
          <p:cNvPr id="34819" name="Rectangle 3"/>
          <p:cNvSpPr>
            <a:spLocks noGrp="1" noChangeArrowheads="1"/>
          </p:cNvSpPr>
          <p:nvPr>
            <p:ph type="body" idx="1"/>
          </p:nvPr>
        </p:nvSpPr>
        <p:spPr/>
        <p:txBody>
          <a:bodyPr/>
          <a:lstStyle/>
          <a:p>
            <a:pPr eaLnBrk="1" hangingPunct="1">
              <a:lnSpc>
                <a:spcPct val="90000"/>
              </a:lnSpc>
            </a:pPr>
            <a:r>
              <a:rPr lang="en-US" sz="3600" b="1" smtClean="0">
                <a:solidFill>
                  <a:srgbClr val="FF0000"/>
                </a:solidFill>
              </a:rPr>
              <a:t>Formula</a:t>
            </a:r>
          </a:p>
          <a:p>
            <a:pPr lvl="1" eaLnBrk="1" hangingPunct="1">
              <a:lnSpc>
                <a:spcPct val="90000"/>
              </a:lnSpc>
            </a:pPr>
            <a:r>
              <a:rPr lang="en-US" sz="2400" b="1" smtClean="0">
                <a:solidFill>
                  <a:srgbClr val="FF0000"/>
                </a:solidFill>
              </a:rPr>
              <a:t>Range = (Maximum value) - (Minimum value)</a:t>
            </a:r>
          </a:p>
          <a:p>
            <a:pPr lvl="1" eaLnBrk="1" hangingPunct="1">
              <a:lnSpc>
                <a:spcPct val="90000"/>
              </a:lnSpc>
            </a:pPr>
            <a:r>
              <a:rPr lang="en-US" sz="2400" b="1" smtClean="0">
                <a:solidFill>
                  <a:srgbClr val="FF0000"/>
                </a:solidFill>
              </a:rPr>
              <a:t>(Minimum, Maximum)</a:t>
            </a:r>
          </a:p>
          <a:p>
            <a:pPr eaLnBrk="1" hangingPunct="1">
              <a:lnSpc>
                <a:spcPct val="90000"/>
              </a:lnSpc>
            </a:pPr>
            <a:endParaRPr lang="en-US" sz="2400" b="1" smtClean="0">
              <a:solidFill>
                <a:srgbClr val="FF0000"/>
              </a:solidFill>
            </a:endParaRPr>
          </a:p>
          <a:p>
            <a:pPr eaLnBrk="1" hangingPunct="1">
              <a:lnSpc>
                <a:spcPct val="90000"/>
              </a:lnSpc>
            </a:pPr>
            <a:r>
              <a:rPr lang="en-US" b="1" smtClean="0">
                <a:solidFill>
                  <a:srgbClr val="FF0000"/>
                </a:solidFill>
              </a:rPr>
              <a:t>Advantages </a:t>
            </a:r>
          </a:p>
          <a:p>
            <a:pPr lvl="1" eaLnBrk="1" hangingPunct="1">
              <a:lnSpc>
                <a:spcPct val="90000"/>
              </a:lnSpc>
            </a:pPr>
            <a:r>
              <a:rPr lang="en-US" b="1" smtClean="0"/>
              <a:t>It is very easy to compute</a:t>
            </a:r>
          </a:p>
          <a:p>
            <a:pPr lvl="1" eaLnBrk="1" hangingPunct="1">
              <a:lnSpc>
                <a:spcPct val="90000"/>
              </a:lnSpc>
            </a:pPr>
            <a:endParaRPr lang="en-US" b="1" smtClean="0"/>
          </a:p>
          <a:p>
            <a:pPr eaLnBrk="1" hangingPunct="1">
              <a:lnSpc>
                <a:spcPct val="90000"/>
              </a:lnSpc>
            </a:pPr>
            <a:r>
              <a:rPr lang="en-US" b="1" smtClean="0">
                <a:solidFill>
                  <a:srgbClr val="FF0000"/>
                </a:solidFill>
              </a:rPr>
              <a:t>Disadvantages</a:t>
            </a:r>
          </a:p>
          <a:p>
            <a:pPr lvl="1" eaLnBrk="1" hangingPunct="1">
              <a:lnSpc>
                <a:spcPct val="90000"/>
              </a:lnSpc>
            </a:pPr>
            <a:r>
              <a:rPr lang="en-US" b="1" smtClean="0"/>
              <a:t>Very sensitive to extreme observations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b="1" smtClean="0">
                <a:solidFill>
                  <a:srgbClr val="0000CC"/>
                </a:solidFill>
              </a:rPr>
              <a:t>Variance</a:t>
            </a:r>
          </a:p>
        </p:txBody>
      </p:sp>
      <p:sp>
        <p:nvSpPr>
          <p:cNvPr id="35843" name="Rectangle 3"/>
          <p:cNvSpPr>
            <a:spLocks noGrp="1" noChangeArrowheads="1"/>
          </p:cNvSpPr>
          <p:nvPr>
            <p:ph type="body" idx="1"/>
          </p:nvPr>
        </p:nvSpPr>
        <p:spPr/>
        <p:txBody>
          <a:bodyPr/>
          <a:lstStyle/>
          <a:p>
            <a:pPr eaLnBrk="1" hangingPunct="1">
              <a:lnSpc>
                <a:spcPct val="80000"/>
              </a:lnSpc>
            </a:pPr>
            <a:r>
              <a:rPr lang="en-US" sz="2000" b="1" dirty="0" smtClean="0"/>
              <a:t>Formula</a:t>
            </a:r>
          </a:p>
          <a:p>
            <a:pPr eaLnBrk="1" hangingPunct="1">
              <a:lnSpc>
                <a:spcPct val="80000"/>
              </a:lnSpc>
              <a:buFontTx/>
              <a:buNone/>
            </a:pPr>
            <a:r>
              <a:rPr lang="en-US" sz="2000" b="1" dirty="0" smtClean="0">
                <a:solidFill>
                  <a:srgbClr val="FF0000"/>
                </a:solidFill>
              </a:rPr>
              <a:t>	             </a:t>
            </a:r>
            <a:r>
              <a:rPr lang="en-US" sz="2000" b="1" baseline="-25000" dirty="0" smtClean="0">
                <a:solidFill>
                  <a:srgbClr val="FF0000"/>
                </a:solidFill>
              </a:rPr>
              <a:t>n</a:t>
            </a:r>
            <a:r>
              <a:rPr lang="en-US" sz="2000" b="1" dirty="0" smtClean="0">
                <a:solidFill>
                  <a:srgbClr val="FF0000"/>
                </a:solidFill>
              </a:rPr>
              <a:t>           </a:t>
            </a:r>
            <a:endParaRPr lang="en-US" sz="2000" b="1" baseline="-25000" dirty="0" smtClean="0">
              <a:solidFill>
                <a:srgbClr val="FF0000"/>
              </a:solidFill>
            </a:endParaRPr>
          </a:p>
          <a:p>
            <a:pPr lvl="1" eaLnBrk="1" hangingPunct="1">
              <a:lnSpc>
                <a:spcPct val="80000"/>
              </a:lnSpc>
              <a:buFontTx/>
              <a:buNone/>
            </a:pPr>
            <a:r>
              <a:rPr lang="en-US" sz="2000" b="1" dirty="0" smtClean="0">
                <a:solidFill>
                  <a:srgbClr val="FF0000"/>
                </a:solidFill>
                <a:cs typeface="Arial" charset="0"/>
              </a:rPr>
              <a:t>           </a:t>
            </a:r>
            <a:r>
              <a:rPr lang="el-GR" sz="2000" b="1" dirty="0" smtClean="0">
                <a:solidFill>
                  <a:srgbClr val="FF0000"/>
                </a:solidFill>
                <a:cs typeface="Arial" charset="0"/>
              </a:rPr>
              <a:t>Σ</a:t>
            </a:r>
            <a:r>
              <a:rPr lang="en-US" sz="2000" b="1" dirty="0" smtClean="0">
                <a:solidFill>
                  <a:srgbClr val="FF0000"/>
                </a:solidFill>
                <a:cs typeface="Arial" charset="0"/>
              </a:rPr>
              <a:t>  (x</a:t>
            </a:r>
            <a:r>
              <a:rPr lang="en-US" sz="2000" b="1" baseline="-25000" dirty="0" smtClean="0">
                <a:solidFill>
                  <a:srgbClr val="FF0000"/>
                </a:solidFill>
                <a:cs typeface="Arial" charset="0"/>
              </a:rPr>
              <a:t>i</a:t>
            </a:r>
            <a:r>
              <a:rPr lang="en-US" sz="2000" b="1" dirty="0" smtClean="0">
                <a:solidFill>
                  <a:srgbClr val="FF0000"/>
                </a:solidFill>
                <a:cs typeface="Arial" charset="0"/>
              </a:rPr>
              <a:t> -  µ)</a:t>
            </a:r>
            <a:r>
              <a:rPr lang="en-US" sz="2000" b="1" baseline="30000" dirty="0" smtClean="0">
                <a:solidFill>
                  <a:srgbClr val="FF0000"/>
                </a:solidFill>
                <a:cs typeface="Arial" charset="0"/>
              </a:rPr>
              <a:t>2</a:t>
            </a:r>
            <a:endParaRPr lang="el-GR" sz="2000" b="1" baseline="30000" dirty="0" smtClean="0">
              <a:solidFill>
                <a:srgbClr val="FF0000"/>
              </a:solidFill>
              <a:cs typeface="Arial" charset="0"/>
            </a:endParaRPr>
          </a:p>
          <a:p>
            <a:pPr lvl="1" eaLnBrk="1" hangingPunct="1">
              <a:lnSpc>
                <a:spcPct val="80000"/>
              </a:lnSpc>
              <a:buFontTx/>
              <a:buNone/>
            </a:pPr>
            <a:r>
              <a:rPr lang="en-US" sz="2000" b="1" dirty="0" smtClean="0">
                <a:solidFill>
                  <a:srgbClr val="FF0000"/>
                </a:solidFill>
              </a:rPr>
              <a:t>s</a:t>
            </a:r>
            <a:r>
              <a:rPr lang="en-US" sz="2000" b="1" baseline="30000" dirty="0" smtClean="0">
                <a:solidFill>
                  <a:srgbClr val="FF0000"/>
                </a:solidFill>
              </a:rPr>
              <a:t>2</a:t>
            </a:r>
            <a:r>
              <a:rPr lang="en-US" sz="2000" b="1" dirty="0" smtClean="0">
                <a:solidFill>
                  <a:srgbClr val="FF0000"/>
                </a:solidFill>
              </a:rPr>
              <a:t> =</a:t>
            </a:r>
            <a:r>
              <a:rPr lang="en-US" sz="2000" b="1" baseline="30000" dirty="0" smtClean="0">
                <a:solidFill>
                  <a:srgbClr val="FF0000"/>
                </a:solidFill>
              </a:rPr>
              <a:t>       </a:t>
            </a:r>
            <a:r>
              <a:rPr lang="en-US" sz="2000" b="1" u="sng" baseline="30000" dirty="0" err="1" smtClean="0">
                <a:solidFill>
                  <a:srgbClr val="FF0000"/>
                </a:solidFill>
              </a:rPr>
              <a:t>i</a:t>
            </a:r>
            <a:r>
              <a:rPr lang="en-US" sz="2000" b="1" u="sng" baseline="30000" dirty="0" smtClean="0">
                <a:solidFill>
                  <a:srgbClr val="FF0000"/>
                </a:solidFill>
              </a:rPr>
              <a:t> = 1_________</a:t>
            </a:r>
            <a:r>
              <a:rPr lang="en-US" sz="2000" b="1" baseline="30000" dirty="0" smtClean="0">
                <a:solidFill>
                  <a:srgbClr val="FF0000"/>
                </a:solidFill>
              </a:rPr>
              <a:t>                 </a:t>
            </a:r>
          </a:p>
          <a:p>
            <a:pPr lvl="1" eaLnBrk="1" hangingPunct="1">
              <a:lnSpc>
                <a:spcPct val="80000"/>
              </a:lnSpc>
              <a:buFontTx/>
              <a:buNone/>
            </a:pPr>
            <a:r>
              <a:rPr lang="en-US" sz="2000" b="1" dirty="0" smtClean="0">
                <a:solidFill>
                  <a:srgbClr val="FF0000"/>
                </a:solidFill>
              </a:rPr>
              <a:t>                   n-1</a:t>
            </a:r>
          </a:p>
          <a:p>
            <a:pPr lvl="1" eaLnBrk="1" hangingPunct="1">
              <a:lnSpc>
                <a:spcPct val="80000"/>
              </a:lnSpc>
              <a:buFontTx/>
              <a:buNone/>
            </a:pPr>
            <a:endParaRPr lang="en-US" sz="1800" b="1" dirty="0" smtClean="0"/>
          </a:p>
          <a:p>
            <a:pPr lvl="1" eaLnBrk="1" hangingPunct="1">
              <a:lnSpc>
                <a:spcPct val="80000"/>
              </a:lnSpc>
              <a:buFontTx/>
              <a:buNone/>
            </a:pPr>
            <a:r>
              <a:rPr lang="en-US" sz="2000" b="1" dirty="0" smtClean="0"/>
              <a:t>Where x</a:t>
            </a:r>
            <a:r>
              <a:rPr lang="en-US" sz="2000" b="1" baseline="-15000" dirty="0" smtClean="0"/>
              <a:t>i</a:t>
            </a:r>
            <a:r>
              <a:rPr lang="en-US" sz="2000" b="1" dirty="0" smtClean="0"/>
              <a:t> = x</a:t>
            </a:r>
            <a:r>
              <a:rPr lang="en-US" sz="2000" b="1" baseline="-15000" dirty="0" smtClean="0"/>
              <a:t>1</a:t>
            </a:r>
            <a:r>
              <a:rPr lang="en-US" sz="2000" b="1" dirty="0" smtClean="0"/>
              <a:t>, x</a:t>
            </a:r>
            <a:r>
              <a:rPr lang="en-US" sz="2000" b="1" baseline="-15000" dirty="0" smtClean="0"/>
              <a:t>2</a:t>
            </a:r>
            <a:r>
              <a:rPr lang="en-US" sz="2000" b="1" dirty="0" smtClean="0"/>
              <a:t>, x</a:t>
            </a:r>
            <a:r>
              <a:rPr lang="en-US" sz="2000" b="1" baseline="-15000" dirty="0" smtClean="0"/>
              <a:t>3</a:t>
            </a:r>
            <a:r>
              <a:rPr lang="en-US" sz="2000" b="1" dirty="0" smtClean="0"/>
              <a:t>, …., </a:t>
            </a:r>
            <a:r>
              <a:rPr lang="en-US" sz="2000" b="1" dirty="0" err="1" smtClean="0"/>
              <a:t>x</a:t>
            </a:r>
            <a:r>
              <a:rPr lang="en-US" sz="2000" b="1" baseline="-15000" dirty="0" err="1" smtClean="0"/>
              <a:t>n</a:t>
            </a:r>
            <a:endParaRPr lang="en-US" sz="2000" b="1" baseline="-15000" dirty="0" smtClean="0"/>
          </a:p>
          <a:p>
            <a:pPr lvl="1" eaLnBrk="1" hangingPunct="1">
              <a:lnSpc>
                <a:spcPct val="80000"/>
              </a:lnSpc>
              <a:buFontTx/>
              <a:buNone/>
            </a:pPr>
            <a:endParaRPr lang="en-US" sz="2000" b="1" dirty="0" smtClean="0"/>
          </a:p>
          <a:p>
            <a:pPr eaLnBrk="1" hangingPunct="1">
              <a:lnSpc>
                <a:spcPct val="80000"/>
              </a:lnSpc>
            </a:pPr>
            <a:r>
              <a:rPr lang="en-US" sz="2000" b="1" dirty="0" smtClean="0"/>
              <a:t>Takes into acct all values, not just largest and smallest</a:t>
            </a:r>
          </a:p>
          <a:p>
            <a:pPr eaLnBrk="1" hangingPunct="1">
              <a:lnSpc>
                <a:spcPct val="80000"/>
              </a:lnSpc>
            </a:pPr>
            <a:endParaRPr lang="en-US" sz="2000" b="1" dirty="0" smtClean="0"/>
          </a:p>
          <a:p>
            <a:pPr eaLnBrk="1" hangingPunct="1">
              <a:lnSpc>
                <a:spcPct val="80000"/>
              </a:lnSpc>
            </a:pPr>
            <a:r>
              <a:rPr lang="en-US" sz="2000" b="1" dirty="0" smtClean="0"/>
              <a:t>Computationally more intensive</a:t>
            </a:r>
          </a:p>
          <a:p>
            <a:pPr eaLnBrk="1" hangingPunct="1">
              <a:lnSpc>
                <a:spcPct val="80000"/>
              </a:lnSpc>
              <a:buFontTx/>
              <a:buNone/>
            </a:pPr>
            <a:r>
              <a:rPr lang="en-US" sz="2000" b="1" dirty="0" smtClean="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3600" b="1" smtClean="0">
                <a:solidFill>
                  <a:srgbClr val="0000CC"/>
                </a:solidFill>
              </a:rPr>
              <a:t>Variance</a:t>
            </a:r>
          </a:p>
        </p:txBody>
      </p:sp>
      <p:sp>
        <p:nvSpPr>
          <p:cNvPr id="36867" name="Rectangle 3"/>
          <p:cNvSpPr>
            <a:spLocks noGrp="1" noChangeArrowheads="1"/>
          </p:cNvSpPr>
          <p:nvPr>
            <p:ph type="body" idx="1"/>
          </p:nvPr>
        </p:nvSpPr>
        <p:spPr/>
        <p:txBody>
          <a:bodyPr/>
          <a:lstStyle/>
          <a:p>
            <a:pPr eaLnBrk="1" hangingPunct="1"/>
            <a:r>
              <a:rPr lang="en-US" b="1" dirty="0" smtClean="0"/>
              <a:t>Simplified Formula</a:t>
            </a:r>
          </a:p>
          <a:p>
            <a:pPr eaLnBrk="1" hangingPunct="1">
              <a:buFontTx/>
              <a:buNone/>
            </a:pPr>
            <a:r>
              <a:rPr lang="en-US" b="1" baseline="-25000" dirty="0" smtClean="0">
                <a:solidFill>
                  <a:srgbClr val="FF0000"/>
                </a:solidFill>
              </a:rPr>
              <a:t>          </a:t>
            </a:r>
          </a:p>
          <a:p>
            <a:pPr lvl="1" eaLnBrk="1" hangingPunct="1">
              <a:buFontTx/>
              <a:buNone/>
            </a:pPr>
            <a:r>
              <a:rPr lang="en-US" sz="3200" b="1" dirty="0" smtClean="0">
                <a:solidFill>
                  <a:srgbClr val="FF0000"/>
                </a:solidFill>
                <a:cs typeface="Arial" charset="0"/>
              </a:rPr>
              <a:t>           </a:t>
            </a:r>
            <a:r>
              <a:rPr lang="el-GR" sz="3200" b="1" dirty="0" smtClean="0">
                <a:solidFill>
                  <a:srgbClr val="FF0000"/>
                </a:solidFill>
                <a:cs typeface="Arial" charset="0"/>
              </a:rPr>
              <a:t>Σ</a:t>
            </a:r>
            <a:r>
              <a:rPr lang="en-US" sz="3200" b="1" dirty="0" smtClean="0">
                <a:solidFill>
                  <a:srgbClr val="FF0000"/>
                </a:solidFill>
                <a:cs typeface="Arial" charset="0"/>
              </a:rPr>
              <a:t>x</a:t>
            </a:r>
            <a:r>
              <a:rPr lang="en-US" sz="3200" b="1" baseline="50000" dirty="0" smtClean="0">
                <a:solidFill>
                  <a:srgbClr val="FF0000"/>
                </a:solidFill>
                <a:cs typeface="Arial" charset="0"/>
              </a:rPr>
              <a:t>2</a:t>
            </a:r>
            <a:r>
              <a:rPr lang="en-US" sz="3200" b="1" baseline="-25000" dirty="0" smtClean="0">
                <a:solidFill>
                  <a:srgbClr val="FF0000"/>
                </a:solidFill>
                <a:cs typeface="Arial" charset="0"/>
              </a:rPr>
              <a:t>i</a:t>
            </a:r>
            <a:r>
              <a:rPr lang="en-US" sz="3200" b="1" dirty="0" smtClean="0">
                <a:solidFill>
                  <a:srgbClr val="FF0000"/>
                </a:solidFill>
                <a:cs typeface="Arial" charset="0"/>
              </a:rPr>
              <a:t> </a:t>
            </a:r>
            <a:r>
              <a:rPr lang="en-US" sz="3200" b="1" baseline="-25000" dirty="0" smtClean="0">
                <a:solidFill>
                  <a:srgbClr val="FF0000"/>
                </a:solidFill>
                <a:cs typeface="Arial" charset="0"/>
              </a:rPr>
              <a:t>–</a:t>
            </a:r>
            <a:r>
              <a:rPr lang="en-US" sz="3200" b="1" dirty="0" smtClean="0">
                <a:solidFill>
                  <a:srgbClr val="FF0000"/>
                </a:solidFill>
                <a:cs typeface="Arial" charset="0"/>
              </a:rPr>
              <a:t> </a:t>
            </a:r>
            <a:r>
              <a:rPr lang="en-US" sz="3200" b="1" u="sng" dirty="0" smtClean="0">
                <a:solidFill>
                  <a:srgbClr val="FF0000"/>
                </a:solidFill>
                <a:cs typeface="Arial" charset="0"/>
              </a:rPr>
              <a:t>(</a:t>
            </a:r>
            <a:r>
              <a:rPr lang="el-GR" sz="3200" b="1" u="sng" dirty="0" smtClean="0">
                <a:solidFill>
                  <a:srgbClr val="FF0000"/>
                </a:solidFill>
                <a:cs typeface="Arial" charset="0"/>
              </a:rPr>
              <a:t>Σ</a:t>
            </a:r>
            <a:r>
              <a:rPr lang="en-US" sz="3200" b="1" u="sng" dirty="0" smtClean="0">
                <a:solidFill>
                  <a:srgbClr val="FF0000"/>
                </a:solidFill>
                <a:cs typeface="Arial" charset="0"/>
              </a:rPr>
              <a:t> x</a:t>
            </a:r>
            <a:r>
              <a:rPr lang="en-US" sz="3200" b="1" baseline="-25000" dirty="0" smtClean="0">
                <a:solidFill>
                  <a:srgbClr val="FF0000"/>
                </a:solidFill>
                <a:cs typeface="Arial" charset="0"/>
              </a:rPr>
              <a:t>i</a:t>
            </a:r>
            <a:r>
              <a:rPr lang="en-US" sz="3200" b="1" u="sng" dirty="0" smtClean="0">
                <a:solidFill>
                  <a:srgbClr val="FF0000"/>
                </a:solidFill>
                <a:cs typeface="Arial" charset="0"/>
              </a:rPr>
              <a:t>)</a:t>
            </a:r>
            <a:r>
              <a:rPr lang="en-US" sz="3200" b="1" u="sng" baseline="30000" dirty="0" smtClean="0">
                <a:solidFill>
                  <a:srgbClr val="FF0000"/>
                </a:solidFill>
                <a:cs typeface="Arial" charset="0"/>
              </a:rPr>
              <a:t>2</a:t>
            </a:r>
            <a:endParaRPr lang="el-GR" sz="3200" b="1" u="sng" baseline="30000" dirty="0" smtClean="0">
              <a:solidFill>
                <a:srgbClr val="FF0000"/>
              </a:solidFill>
              <a:cs typeface="Arial" charset="0"/>
            </a:endParaRPr>
          </a:p>
          <a:p>
            <a:pPr lvl="1" eaLnBrk="1" hangingPunct="1">
              <a:buFontTx/>
              <a:buNone/>
            </a:pPr>
            <a:r>
              <a:rPr lang="en-US" sz="3200" b="1" dirty="0" smtClean="0">
                <a:solidFill>
                  <a:srgbClr val="FF0000"/>
                </a:solidFill>
              </a:rPr>
              <a:t>s</a:t>
            </a:r>
            <a:r>
              <a:rPr lang="el-GR" sz="3200" b="1" dirty="0" smtClean="0">
                <a:solidFill>
                  <a:srgbClr val="FF0000"/>
                </a:solidFill>
              </a:rPr>
              <a:t> </a:t>
            </a:r>
            <a:r>
              <a:rPr lang="en-US" sz="3200" b="1" baseline="50000" dirty="0" smtClean="0">
                <a:solidFill>
                  <a:srgbClr val="FF0000"/>
                </a:solidFill>
              </a:rPr>
              <a:t>2</a:t>
            </a:r>
            <a:r>
              <a:rPr lang="en-US" sz="3200" b="1" dirty="0" smtClean="0">
                <a:solidFill>
                  <a:srgbClr val="FF0000"/>
                </a:solidFill>
              </a:rPr>
              <a:t> =</a:t>
            </a:r>
            <a:r>
              <a:rPr lang="en-US" sz="3200" b="1" baseline="30000" dirty="0" smtClean="0">
                <a:solidFill>
                  <a:srgbClr val="FF0000"/>
                </a:solidFill>
              </a:rPr>
              <a:t>       </a:t>
            </a:r>
            <a:r>
              <a:rPr lang="en-US" sz="3200" b="1" u="sng" baseline="30000" dirty="0" smtClean="0">
                <a:solidFill>
                  <a:srgbClr val="FF0000"/>
                </a:solidFill>
              </a:rPr>
              <a:t>_________n_____</a:t>
            </a:r>
            <a:r>
              <a:rPr lang="en-US" sz="3200" b="1" baseline="30000" dirty="0" smtClean="0">
                <a:solidFill>
                  <a:srgbClr val="FF0000"/>
                </a:solidFill>
              </a:rPr>
              <a:t>                 </a:t>
            </a:r>
          </a:p>
          <a:p>
            <a:pPr lvl="1" eaLnBrk="1" hangingPunct="1">
              <a:buFontTx/>
              <a:buNone/>
            </a:pPr>
            <a:r>
              <a:rPr lang="en-US" sz="3200" b="1" dirty="0" smtClean="0">
                <a:solidFill>
                  <a:srgbClr val="FF0000"/>
                </a:solidFill>
              </a:rPr>
              <a:t>                   n-1</a:t>
            </a:r>
          </a:p>
          <a:p>
            <a:pPr eaLnBrk="1" hangingPunct="1">
              <a:buFontTx/>
              <a:buNone/>
            </a:pPr>
            <a:r>
              <a:rPr lang="en-US" b="1"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3600" b="1" smtClean="0">
                <a:solidFill>
                  <a:srgbClr val="0000CC"/>
                </a:solidFill>
              </a:rPr>
              <a:t>Pre-Plan Study Design</a:t>
            </a:r>
          </a:p>
        </p:txBody>
      </p:sp>
      <p:sp>
        <p:nvSpPr>
          <p:cNvPr id="5123" name="Rectangle 3"/>
          <p:cNvSpPr>
            <a:spLocks noGrp="1" noChangeArrowheads="1"/>
          </p:cNvSpPr>
          <p:nvPr>
            <p:ph type="body" idx="1"/>
          </p:nvPr>
        </p:nvSpPr>
        <p:spPr/>
        <p:txBody>
          <a:bodyPr/>
          <a:lstStyle/>
          <a:p>
            <a:pPr eaLnBrk="1" hangingPunct="1">
              <a:lnSpc>
                <a:spcPct val="90000"/>
              </a:lnSpc>
              <a:buClr>
                <a:schemeClr val="tx1"/>
              </a:buClr>
            </a:pPr>
            <a:r>
              <a:rPr lang="en-US" sz="2400" b="1" smtClean="0">
                <a:solidFill>
                  <a:srgbClr val="FF0000"/>
                </a:solidFill>
              </a:rPr>
              <a:t>WHY are you collecting data?</a:t>
            </a:r>
          </a:p>
          <a:p>
            <a:pPr lvl="1" eaLnBrk="1" hangingPunct="1">
              <a:lnSpc>
                <a:spcPct val="90000"/>
              </a:lnSpc>
            </a:pPr>
            <a:r>
              <a:rPr lang="en-US" sz="2400" b="1" smtClean="0"/>
              <a:t>To address scientific question or research objective</a:t>
            </a:r>
          </a:p>
          <a:p>
            <a:pPr lvl="1" eaLnBrk="1" hangingPunct="1">
              <a:lnSpc>
                <a:spcPct val="90000"/>
              </a:lnSpc>
            </a:pPr>
            <a:endParaRPr lang="en-US" sz="2400" b="1" smtClean="0"/>
          </a:p>
          <a:p>
            <a:pPr lvl="1" eaLnBrk="1" hangingPunct="1">
              <a:lnSpc>
                <a:spcPct val="90000"/>
              </a:lnSpc>
            </a:pPr>
            <a:r>
              <a:rPr lang="en-US" sz="2400" b="1" smtClean="0"/>
              <a:t>A necessary prerequisite for statistical analysis and inferences</a:t>
            </a:r>
          </a:p>
          <a:p>
            <a:pPr lvl="1" eaLnBrk="1" hangingPunct="1">
              <a:lnSpc>
                <a:spcPct val="90000"/>
              </a:lnSpc>
            </a:pPr>
            <a:endParaRPr lang="en-US" sz="1200" b="1" smtClean="0"/>
          </a:p>
          <a:p>
            <a:pPr eaLnBrk="1" hangingPunct="1">
              <a:lnSpc>
                <a:spcPct val="90000"/>
              </a:lnSpc>
              <a:buFontTx/>
              <a:buNone/>
            </a:pPr>
            <a:endParaRPr lang="en-US" sz="2400" b="1" smtClean="0"/>
          </a:p>
          <a:p>
            <a:pPr eaLnBrk="1" hangingPunct="1">
              <a:lnSpc>
                <a:spcPct val="90000"/>
              </a:lnSpc>
              <a:buFontTx/>
              <a:buNone/>
            </a:pPr>
            <a:endParaRPr lang="en-US" sz="2400" b="1"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3600" b="1" smtClean="0">
                <a:solidFill>
                  <a:srgbClr val="0000CC"/>
                </a:solidFill>
              </a:rPr>
              <a:t>Standard Deviation (SD)</a:t>
            </a:r>
          </a:p>
        </p:txBody>
      </p:sp>
      <p:sp>
        <p:nvSpPr>
          <p:cNvPr id="37891" name="Rectangle 3"/>
          <p:cNvSpPr>
            <a:spLocks noGrp="1" noChangeArrowheads="1"/>
          </p:cNvSpPr>
          <p:nvPr>
            <p:ph type="body" idx="1"/>
          </p:nvPr>
        </p:nvSpPr>
        <p:spPr/>
        <p:txBody>
          <a:bodyPr/>
          <a:lstStyle/>
          <a:p>
            <a:pPr eaLnBrk="1" hangingPunct="1"/>
            <a:endParaRPr lang="en-US" sz="2800" b="1" dirty="0" smtClean="0"/>
          </a:p>
          <a:p>
            <a:pPr eaLnBrk="1" hangingPunct="1"/>
            <a:r>
              <a:rPr lang="en-US" sz="2800" b="1" dirty="0" smtClean="0"/>
              <a:t>The standard deviation (</a:t>
            </a:r>
            <a:r>
              <a:rPr lang="el-GR" sz="2800" b="1" dirty="0"/>
              <a:t>δ</a:t>
            </a:r>
            <a:r>
              <a:rPr lang="en-US" sz="2800" b="1" dirty="0" smtClean="0"/>
              <a:t>) is defined as the square root of the sample variance.</a:t>
            </a:r>
          </a:p>
          <a:p>
            <a:pPr eaLnBrk="1" hangingPunct="1"/>
            <a:endParaRPr lang="en-US" sz="2800" b="1" dirty="0" smtClean="0"/>
          </a:p>
          <a:p>
            <a:pPr eaLnBrk="1" hangingPunct="1"/>
            <a:r>
              <a:rPr lang="en-US" sz="2800" b="1" dirty="0" smtClean="0"/>
              <a:t>Explains variability about the mean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z="3600" b="1" smtClean="0">
                <a:solidFill>
                  <a:srgbClr val="0000CC"/>
                </a:solidFill>
              </a:rPr>
              <a:t>Interquartile Range (IQR)</a:t>
            </a:r>
          </a:p>
        </p:txBody>
      </p:sp>
      <p:sp>
        <p:nvSpPr>
          <p:cNvPr id="38915" name="Rectangle 3"/>
          <p:cNvSpPr>
            <a:spLocks noGrp="1" noChangeArrowheads="1"/>
          </p:cNvSpPr>
          <p:nvPr>
            <p:ph type="body" idx="1"/>
          </p:nvPr>
        </p:nvSpPr>
        <p:spPr/>
        <p:txBody>
          <a:bodyPr/>
          <a:lstStyle/>
          <a:p>
            <a:pPr eaLnBrk="1" hangingPunct="1"/>
            <a:r>
              <a:rPr lang="en-US" b="1" dirty="0" smtClean="0"/>
              <a:t>Definition: </a:t>
            </a:r>
          </a:p>
          <a:p>
            <a:pPr lvl="1" eaLnBrk="1" hangingPunct="1"/>
            <a:r>
              <a:rPr lang="en-US" b="1" dirty="0" smtClean="0"/>
              <a:t>Difference Between the Upper (Q</a:t>
            </a:r>
            <a:r>
              <a:rPr lang="en-US" b="1" baseline="-25000" dirty="0" smtClean="0"/>
              <a:t>3 </a:t>
            </a:r>
            <a:r>
              <a:rPr lang="en-US" b="1" dirty="0" smtClean="0"/>
              <a:t>or 75</a:t>
            </a:r>
            <a:r>
              <a:rPr lang="en-US" b="1" baseline="30000" dirty="0" smtClean="0"/>
              <a:t>th</a:t>
            </a:r>
            <a:r>
              <a:rPr lang="en-US" b="1" baseline="-25000" dirty="0" smtClean="0"/>
              <a:t> </a:t>
            </a:r>
            <a:r>
              <a:rPr lang="en-US" b="1" dirty="0" smtClean="0"/>
              <a:t>percentile) and Lower Quartiles (Q</a:t>
            </a:r>
            <a:r>
              <a:rPr lang="en-US" b="1" baseline="-25000" dirty="0" smtClean="0"/>
              <a:t>1 </a:t>
            </a:r>
            <a:r>
              <a:rPr lang="en-US" b="1" dirty="0" smtClean="0"/>
              <a:t>or 25</a:t>
            </a:r>
            <a:r>
              <a:rPr lang="en-US" b="1" baseline="30000" dirty="0" smtClean="0"/>
              <a:t>th</a:t>
            </a:r>
            <a:r>
              <a:rPr lang="en-US" b="1" baseline="-25000" dirty="0" smtClean="0"/>
              <a:t> </a:t>
            </a:r>
            <a:r>
              <a:rPr lang="en-US" b="1" dirty="0" smtClean="0"/>
              <a:t>percentile</a:t>
            </a:r>
            <a:r>
              <a:rPr lang="en-US" b="1" dirty="0"/>
              <a:t>)</a:t>
            </a:r>
            <a:endParaRPr lang="en-US" b="1" dirty="0" smtClean="0"/>
          </a:p>
          <a:p>
            <a:pPr lvl="1" eaLnBrk="1" hangingPunct="1"/>
            <a:endParaRPr lang="en-US" b="1" dirty="0" smtClean="0"/>
          </a:p>
          <a:p>
            <a:pPr eaLnBrk="1" hangingPunct="1"/>
            <a:r>
              <a:rPr lang="en-US" b="1" dirty="0" smtClean="0"/>
              <a:t>Formula:</a:t>
            </a:r>
          </a:p>
          <a:p>
            <a:pPr lvl="1" eaLnBrk="1" hangingPunct="1"/>
            <a:r>
              <a:rPr lang="en-US" b="1" dirty="0" smtClean="0"/>
              <a:t>IQR = (Q</a:t>
            </a:r>
            <a:r>
              <a:rPr lang="en-US" b="1" baseline="-25000" dirty="0" smtClean="0"/>
              <a:t>3</a:t>
            </a:r>
            <a:r>
              <a:rPr lang="en-US" b="1" dirty="0" smtClean="0"/>
              <a:t>-Q</a:t>
            </a:r>
            <a:r>
              <a:rPr lang="en-US" b="1" baseline="-25000" dirty="0" smtClean="0"/>
              <a:t>1</a:t>
            </a:r>
            <a:r>
              <a:rPr lang="en-US" b="1" dirty="0" smtClean="0"/>
              <a:t>)</a:t>
            </a:r>
          </a:p>
          <a:p>
            <a:pPr lvl="1" eaLnBrk="1" hangingPunct="1"/>
            <a:endParaRPr lang="en-US" b="1" dirty="0" smtClean="0"/>
          </a:p>
          <a:p>
            <a:pPr eaLnBrk="1" hangingPunct="1"/>
            <a:r>
              <a:rPr lang="en-US" b="1" dirty="0" smtClean="0"/>
              <a:t>Details in Lecture 2</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3600" b="1" dirty="0" smtClean="0">
                <a:solidFill>
                  <a:srgbClr val="0000CC"/>
                </a:solidFill>
              </a:rPr>
              <a:t>How Do We Check for Normality?</a:t>
            </a:r>
          </a:p>
        </p:txBody>
      </p:sp>
      <p:sp>
        <p:nvSpPr>
          <p:cNvPr id="26627" name="Rectangle 3"/>
          <p:cNvSpPr>
            <a:spLocks noGrp="1" noChangeArrowheads="1"/>
          </p:cNvSpPr>
          <p:nvPr>
            <p:ph type="body" idx="1"/>
          </p:nvPr>
        </p:nvSpPr>
        <p:spPr/>
        <p:txBody>
          <a:bodyPr/>
          <a:lstStyle/>
          <a:p>
            <a:pPr eaLnBrk="1" hangingPunct="1">
              <a:lnSpc>
                <a:spcPct val="80000"/>
              </a:lnSpc>
            </a:pPr>
            <a:r>
              <a:rPr lang="en-US" sz="2400" b="1" dirty="0">
                <a:solidFill>
                  <a:srgbClr val="FF0000"/>
                </a:solidFill>
              </a:rPr>
              <a:t>Descriptive Statistics </a:t>
            </a:r>
          </a:p>
          <a:p>
            <a:pPr lvl="1" eaLnBrk="1" hangingPunct="1">
              <a:lnSpc>
                <a:spcPct val="80000"/>
              </a:lnSpc>
            </a:pPr>
            <a:r>
              <a:rPr lang="en-US" sz="2000" b="1" dirty="0"/>
              <a:t>Relationship between mean, median, and mode</a:t>
            </a:r>
          </a:p>
          <a:p>
            <a:pPr lvl="1" eaLnBrk="1" hangingPunct="1">
              <a:lnSpc>
                <a:spcPct val="80000"/>
              </a:lnSpc>
            </a:pPr>
            <a:r>
              <a:rPr lang="en-US" sz="2000" b="1" dirty="0" err="1"/>
              <a:t>Skewness</a:t>
            </a:r>
            <a:endParaRPr lang="en-US" sz="2000" b="1" dirty="0"/>
          </a:p>
          <a:p>
            <a:pPr lvl="1" eaLnBrk="1" hangingPunct="1">
              <a:lnSpc>
                <a:spcPct val="80000"/>
              </a:lnSpc>
            </a:pPr>
            <a:r>
              <a:rPr lang="en-US" sz="2000" b="1" dirty="0" smtClean="0"/>
              <a:t>Kurtosis</a:t>
            </a:r>
            <a:endParaRPr lang="en-US" sz="2400" b="1" dirty="0" smtClean="0"/>
          </a:p>
          <a:p>
            <a:pPr eaLnBrk="1" hangingPunct="1">
              <a:lnSpc>
                <a:spcPct val="80000"/>
              </a:lnSpc>
            </a:pPr>
            <a:r>
              <a:rPr lang="en-US" sz="2400" b="1" dirty="0" smtClean="0"/>
              <a:t>Graphical  tools</a:t>
            </a:r>
          </a:p>
          <a:p>
            <a:pPr lvl="1" eaLnBrk="1" hangingPunct="1">
              <a:lnSpc>
                <a:spcPct val="80000"/>
              </a:lnSpc>
            </a:pPr>
            <a:r>
              <a:rPr lang="en-US" sz="2000" b="1" dirty="0" smtClean="0"/>
              <a:t>Scatterplot (Gad, Chapter 4, </a:t>
            </a:r>
            <a:r>
              <a:rPr lang="en-US" sz="2000" b="1" dirty="0" err="1" smtClean="0"/>
              <a:t>pgs</a:t>
            </a:r>
            <a:r>
              <a:rPr lang="en-US" sz="2000" b="1" dirty="0" smtClean="0"/>
              <a:t> 39-42)</a:t>
            </a:r>
          </a:p>
          <a:p>
            <a:pPr lvl="1" eaLnBrk="1" hangingPunct="1">
              <a:lnSpc>
                <a:spcPct val="80000"/>
              </a:lnSpc>
            </a:pPr>
            <a:r>
              <a:rPr lang="en-US" sz="2000" b="1" dirty="0" smtClean="0"/>
              <a:t>Histogram </a:t>
            </a:r>
          </a:p>
          <a:p>
            <a:pPr lvl="2" eaLnBrk="1" hangingPunct="1">
              <a:lnSpc>
                <a:spcPct val="80000"/>
              </a:lnSpc>
            </a:pPr>
            <a:r>
              <a:rPr lang="en-US" sz="1600" b="1" dirty="0" smtClean="0">
                <a:hlinkClick r:id="rId3"/>
              </a:rPr>
              <a:t>http://www.itl.nist.gov/div898/handbook/eda/section3/histogra.htm</a:t>
            </a:r>
            <a:r>
              <a:rPr lang="en-US" sz="1600" b="1" dirty="0" smtClean="0"/>
              <a:t> </a:t>
            </a:r>
          </a:p>
          <a:p>
            <a:pPr lvl="1" eaLnBrk="1" hangingPunct="1">
              <a:lnSpc>
                <a:spcPct val="80000"/>
              </a:lnSpc>
            </a:pPr>
            <a:r>
              <a:rPr lang="en-US" sz="2000" b="1" dirty="0" smtClean="0">
                <a:solidFill>
                  <a:srgbClr val="FF0000"/>
                </a:solidFill>
              </a:rPr>
              <a:t>Stem Leaf Plot </a:t>
            </a:r>
          </a:p>
          <a:p>
            <a:pPr lvl="1" eaLnBrk="1" hangingPunct="1">
              <a:lnSpc>
                <a:spcPct val="80000"/>
              </a:lnSpc>
            </a:pPr>
            <a:r>
              <a:rPr lang="en-US" sz="2000" b="1" dirty="0" smtClean="0">
                <a:solidFill>
                  <a:srgbClr val="FF0000"/>
                </a:solidFill>
              </a:rPr>
              <a:t>Whisker Box Plot </a:t>
            </a:r>
          </a:p>
          <a:p>
            <a:pPr lvl="1" eaLnBrk="1" hangingPunct="1">
              <a:lnSpc>
                <a:spcPct val="80000"/>
              </a:lnSpc>
            </a:pPr>
            <a:r>
              <a:rPr lang="en-US" sz="2000" b="1" dirty="0" smtClean="0"/>
              <a:t>Normal Probability Plot</a:t>
            </a:r>
          </a:p>
          <a:p>
            <a:pPr lvl="2" eaLnBrk="1" hangingPunct="1">
              <a:lnSpc>
                <a:spcPct val="80000"/>
              </a:lnSpc>
            </a:pPr>
            <a:r>
              <a:rPr lang="en-US" sz="1600" b="1" dirty="0" smtClean="0">
                <a:hlinkClick r:id="rId4"/>
              </a:rPr>
              <a:t>http://www.itl.nist.gov/div898/handbook/eda/section3/normprpl.htm</a:t>
            </a:r>
            <a:r>
              <a:rPr lang="en-US" sz="1600" b="1" dirty="0" smtClean="0"/>
              <a:t> </a:t>
            </a:r>
          </a:p>
          <a:p>
            <a:pPr eaLnBrk="1" hangingPunct="1">
              <a:lnSpc>
                <a:spcPct val="80000"/>
              </a:lnSpc>
            </a:pPr>
            <a:endParaRPr lang="en-US" sz="800" b="1" dirty="0" smtClean="0"/>
          </a:p>
          <a:p>
            <a:pPr lvl="1" eaLnBrk="1" hangingPunct="1">
              <a:lnSpc>
                <a:spcPct val="80000"/>
              </a:lnSpc>
            </a:pPr>
            <a:endParaRPr lang="en-US" sz="800" b="1" dirty="0" smtClean="0"/>
          </a:p>
          <a:p>
            <a:pPr eaLnBrk="1" hangingPunct="1">
              <a:lnSpc>
                <a:spcPct val="80000"/>
              </a:lnSpc>
            </a:pPr>
            <a:r>
              <a:rPr lang="en-US" sz="2400" b="1" dirty="0" smtClean="0">
                <a:solidFill>
                  <a:srgbClr val="FF0000"/>
                </a:solidFill>
              </a:rPr>
              <a:t>Goodness of Fit Tests (lecture 3)</a:t>
            </a:r>
          </a:p>
          <a:p>
            <a:pPr lvl="1" eaLnBrk="1" hangingPunct="1">
              <a:lnSpc>
                <a:spcPct val="80000"/>
              </a:lnSpc>
            </a:pPr>
            <a:r>
              <a:rPr lang="en-US" sz="2000" b="1" dirty="0" err="1" smtClean="0"/>
              <a:t>Komolgorov</a:t>
            </a:r>
            <a:r>
              <a:rPr lang="en-US" sz="2000" b="1" dirty="0" smtClean="0"/>
              <a:t>-Smirnov, Shapiro-</a:t>
            </a:r>
            <a:r>
              <a:rPr lang="en-US" sz="2000" b="1" dirty="0" err="1" smtClean="0"/>
              <a:t>Wilk</a:t>
            </a:r>
            <a:r>
              <a:rPr lang="en-US" sz="2000" b="1" dirty="0" smtClean="0"/>
              <a:t>, Anderson-Darling</a:t>
            </a:r>
          </a:p>
          <a:p>
            <a:pPr lvl="1" eaLnBrk="1" hangingPunct="1">
              <a:lnSpc>
                <a:spcPct val="80000"/>
              </a:lnSpc>
            </a:pPr>
            <a:endParaRPr lang="en-US" sz="2000" b="1"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3600" b="1" dirty="0" smtClean="0">
                <a:solidFill>
                  <a:srgbClr val="0000CC"/>
                </a:solidFill>
              </a:rPr>
              <a:t>How can measures of Central Tendency Give us Hints whether our data is normally distributed?</a:t>
            </a:r>
          </a:p>
        </p:txBody>
      </p:sp>
      <p:sp>
        <p:nvSpPr>
          <p:cNvPr id="27651" name="Rectangle 3"/>
          <p:cNvSpPr>
            <a:spLocks noGrp="1" noChangeArrowheads="1"/>
          </p:cNvSpPr>
          <p:nvPr>
            <p:ph type="body" idx="1"/>
          </p:nvPr>
        </p:nvSpPr>
        <p:spPr>
          <a:xfrm>
            <a:off x="533400" y="2209800"/>
            <a:ext cx="8229600" cy="4525963"/>
          </a:xfrm>
        </p:spPr>
        <p:txBody>
          <a:bodyPr/>
          <a:lstStyle/>
          <a:p>
            <a:pPr eaLnBrk="1" hangingPunct="1">
              <a:lnSpc>
                <a:spcPct val="90000"/>
              </a:lnSpc>
              <a:defRPr/>
            </a:pPr>
            <a:r>
              <a:rPr lang="en-US" dirty="0" smtClean="0"/>
              <a:t>If mean = median = mode, then normal</a:t>
            </a:r>
          </a:p>
          <a:p>
            <a:pPr eaLnBrk="1" hangingPunct="1">
              <a:lnSpc>
                <a:spcPct val="90000"/>
              </a:lnSpc>
              <a:defRPr/>
            </a:pPr>
            <a:endParaRPr lang="en-US" dirty="0" smtClean="0"/>
          </a:p>
          <a:p>
            <a:pPr eaLnBrk="1" hangingPunct="1">
              <a:lnSpc>
                <a:spcPct val="90000"/>
              </a:lnSpc>
              <a:defRPr/>
            </a:pPr>
            <a:r>
              <a:rPr lang="en-US" dirty="0" smtClean="0"/>
              <a:t>If mean &gt; median, then positively or right skewed</a:t>
            </a:r>
          </a:p>
          <a:p>
            <a:pPr eaLnBrk="1" hangingPunct="1">
              <a:lnSpc>
                <a:spcPct val="90000"/>
              </a:lnSpc>
              <a:defRPr/>
            </a:pPr>
            <a:endParaRPr lang="en-US" dirty="0" smtClean="0"/>
          </a:p>
          <a:p>
            <a:pPr eaLnBrk="1" hangingPunct="1">
              <a:lnSpc>
                <a:spcPct val="90000"/>
              </a:lnSpc>
              <a:defRPr/>
            </a:pPr>
            <a:r>
              <a:rPr lang="en-US" dirty="0" smtClean="0"/>
              <a:t>If mean &lt; median, then negatively or left skewed</a:t>
            </a:r>
          </a:p>
          <a:p>
            <a:pPr marL="0" indent="0" eaLnBrk="1" hangingPunct="1">
              <a:buFontTx/>
              <a:buNone/>
              <a:defRPr/>
            </a:pPr>
            <a:endParaRPr lang="en-US" dirty="0" smtClean="0"/>
          </a:p>
          <a:p>
            <a:pPr lvl="2" eaLnBrk="1" hangingPunct="1">
              <a:defRPr/>
            </a:pPr>
            <a:endParaRPr lang="en-US" dirty="0" smtClean="0"/>
          </a:p>
          <a:p>
            <a:pPr eaLnBrk="1" hangingPunct="1">
              <a:defRPr/>
            </a:pPr>
            <a:endParaRPr lang="en-US" dirty="0" smtClean="0"/>
          </a:p>
          <a:p>
            <a:pPr eaLnBrk="1" hangingPunct="1">
              <a:lnSpc>
                <a:spcPct val="90000"/>
              </a:lnSpc>
              <a:defRPr/>
            </a:pPr>
            <a:endParaRPr lang="en-US" sz="2400" b="1" dirty="0" smtClean="0"/>
          </a:p>
          <a:p>
            <a:pPr lvl="1" eaLnBrk="1" hangingPunct="1">
              <a:lnSpc>
                <a:spcPct val="90000"/>
              </a:lnSpc>
              <a:defRPr/>
            </a:pPr>
            <a:endParaRPr lang="en-US" sz="2400" b="1"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49488"/>
            <a:ext cx="70866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304800" y="533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sz="3600" b="1" kern="0" dirty="0" smtClean="0">
                <a:solidFill>
                  <a:srgbClr val="0000CC"/>
                </a:solidFill>
              </a:rPr>
              <a:t>How can measures of Central Tendency Give us Hints whether our data is normally distributed?</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3600" b="1" smtClean="0">
                <a:solidFill>
                  <a:srgbClr val="0000CC"/>
                </a:solidFill>
              </a:rPr>
              <a:t>Skewness</a:t>
            </a:r>
          </a:p>
        </p:txBody>
      </p:sp>
      <p:sp>
        <p:nvSpPr>
          <p:cNvPr id="27651" name="Rectangle 3"/>
          <p:cNvSpPr>
            <a:spLocks noGrp="1" noChangeArrowheads="1"/>
          </p:cNvSpPr>
          <p:nvPr>
            <p:ph type="body" idx="1"/>
          </p:nvPr>
        </p:nvSpPr>
        <p:spPr>
          <a:xfrm>
            <a:off x="457200" y="1981200"/>
            <a:ext cx="8229600" cy="4525963"/>
          </a:xfrm>
        </p:spPr>
        <p:txBody>
          <a:bodyPr/>
          <a:lstStyle/>
          <a:p>
            <a:pPr eaLnBrk="1" hangingPunct="1">
              <a:lnSpc>
                <a:spcPct val="90000"/>
              </a:lnSpc>
              <a:defRPr/>
            </a:pPr>
            <a:r>
              <a:rPr lang="en-US" sz="2400" b="1" dirty="0" smtClean="0"/>
              <a:t>Definition:  A measure of the asymmetry of a frequency distribution</a:t>
            </a:r>
          </a:p>
          <a:p>
            <a:pPr marL="0" indent="0" eaLnBrk="1" hangingPunct="1">
              <a:lnSpc>
                <a:spcPct val="90000"/>
              </a:lnSpc>
              <a:buFontTx/>
              <a:buNone/>
              <a:defRPr/>
            </a:pPr>
            <a:r>
              <a:rPr lang="en-US" sz="2400" b="1" dirty="0" smtClean="0"/>
              <a:t>                                  </a:t>
            </a:r>
            <a:r>
              <a:rPr lang="en-US" sz="2400" b="1" baseline="-25000" dirty="0" smtClean="0"/>
              <a:t>n</a:t>
            </a:r>
            <a:r>
              <a:rPr lang="en-US" sz="2400" b="1" dirty="0" smtClean="0"/>
              <a:t>          </a:t>
            </a:r>
            <a:endParaRPr lang="en-US" sz="2400" b="1" baseline="-25000" dirty="0" smtClean="0"/>
          </a:p>
          <a:p>
            <a:pPr marL="914400" lvl="1" indent="-457200" eaLnBrk="1" hangingPunct="1">
              <a:lnSpc>
                <a:spcPct val="80000"/>
              </a:lnSpc>
              <a:buFontTx/>
              <a:buNone/>
              <a:defRPr/>
            </a:pPr>
            <a:r>
              <a:rPr lang="en-US" sz="2400" b="1" dirty="0" err="1" smtClean="0"/>
              <a:t>Skewness</a:t>
            </a:r>
            <a:r>
              <a:rPr lang="en-US" sz="2400" b="1" dirty="0" smtClean="0"/>
              <a:t> (G) = </a:t>
            </a:r>
            <a:r>
              <a:rPr lang="el-GR" sz="2400" b="1" dirty="0" smtClean="0"/>
              <a:t>Σ</a:t>
            </a:r>
            <a:r>
              <a:rPr lang="en-US" sz="2400" b="1" dirty="0" smtClean="0"/>
              <a:t>  </a:t>
            </a:r>
            <a:r>
              <a:rPr lang="en-US" sz="2400" b="1" u="sng" dirty="0" smtClean="0"/>
              <a:t>(x</a:t>
            </a:r>
            <a:r>
              <a:rPr lang="en-US" sz="2400" b="1" u="sng" baseline="-25000" dirty="0" smtClean="0"/>
              <a:t>i</a:t>
            </a:r>
            <a:r>
              <a:rPr lang="en-US" sz="2400" b="1" u="sng" dirty="0" smtClean="0"/>
              <a:t> – µ)</a:t>
            </a:r>
            <a:r>
              <a:rPr lang="en-US" sz="2400" b="1" u="sng" baseline="30000" dirty="0" smtClean="0"/>
              <a:t>3</a:t>
            </a:r>
            <a:endParaRPr lang="en-US" sz="1700" b="1" u="sng" baseline="30000" dirty="0" smtClean="0"/>
          </a:p>
          <a:p>
            <a:pPr marL="0" lvl="1" indent="0" eaLnBrk="1" hangingPunct="1">
              <a:lnSpc>
                <a:spcPct val="90000"/>
              </a:lnSpc>
              <a:buFontTx/>
              <a:buNone/>
              <a:defRPr/>
            </a:pPr>
            <a:r>
              <a:rPr lang="en-US" sz="2400" b="1" dirty="0" smtClean="0"/>
              <a:t>                                 </a:t>
            </a:r>
            <a:r>
              <a:rPr lang="en-US" sz="2400" b="1" baseline="40000" dirty="0" err="1" smtClean="0"/>
              <a:t>i</a:t>
            </a:r>
            <a:r>
              <a:rPr lang="en-US" sz="2400" b="1" baseline="40000" dirty="0" smtClean="0"/>
              <a:t>=1</a:t>
            </a:r>
            <a:r>
              <a:rPr lang="en-US" sz="2400" b="1" baseline="30000" dirty="0" smtClean="0"/>
              <a:t> </a:t>
            </a:r>
            <a:r>
              <a:rPr lang="en-US" sz="2400" b="1" dirty="0" smtClean="0"/>
              <a:t>(n-1)s</a:t>
            </a:r>
            <a:r>
              <a:rPr lang="en-US" sz="2400" b="1" baseline="30000" dirty="0" smtClean="0"/>
              <a:t>3</a:t>
            </a:r>
            <a:endParaRPr lang="en-US" sz="1700" b="1" baseline="30000" dirty="0" smtClean="0"/>
          </a:p>
          <a:p>
            <a:pPr marL="0" indent="0" eaLnBrk="1" hangingPunct="1">
              <a:lnSpc>
                <a:spcPct val="90000"/>
              </a:lnSpc>
              <a:buFontTx/>
              <a:buNone/>
              <a:defRPr/>
            </a:pPr>
            <a:endParaRPr lang="en-US" sz="2400" b="1" baseline="30000" dirty="0" smtClean="0"/>
          </a:p>
          <a:p>
            <a:pPr marL="457200" lvl="1" indent="0" eaLnBrk="1" hangingPunct="1">
              <a:lnSpc>
                <a:spcPct val="90000"/>
              </a:lnSpc>
              <a:buFontTx/>
              <a:buNone/>
              <a:defRPr/>
            </a:pPr>
            <a:r>
              <a:rPr lang="en-US" sz="2400" b="1" dirty="0"/>
              <a:t>x</a:t>
            </a:r>
            <a:r>
              <a:rPr lang="en-US" sz="2400" b="1" dirty="0" smtClean="0"/>
              <a:t> = dependent variable</a:t>
            </a:r>
          </a:p>
          <a:p>
            <a:pPr marL="457200" lvl="1" indent="0" eaLnBrk="1" hangingPunct="1">
              <a:lnSpc>
                <a:spcPct val="90000"/>
              </a:lnSpc>
              <a:buFontTx/>
              <a:buNone/>
              <a:defRPr/>
            </a:pPr>
            <a:endParaRPr lang="en-US" sz="2400" b="1" baseline="-25000" dirty="0" smtClean="0"/>
          </a:p>
          <a:p>
            <a:pPr marL="457200" lvl="1" indent="0" eaLnBrk="1" hangingPunct="1">
              <a:lnSpc>
                <a:spcPct val="90000"/>
              </a:lnSpc>
              <a:buFontTx/>
              <a:buNone/>
              <a:defRPr/>
            </a:pPr>
            <a:r>
              <a:rPr lang="en-US" sz="2400" b="1" dirty="0"/>
              <a:t>µ</a:t>
            </a:r>
            <a:r>
              <a:rPr lang="en-US" sz="2400" b="1" dirty="0" smtClean="0"/>
              <a:t> = mean of all x values</a:t>
            </a:r>
          </a:p>
          <a:p>
            <a:pPr marL="457200" lvl="1" indent="0" eaLnBrk="1" hangingPunct="1">
              <a:lnSpc>
                <a:spcPct val="90000"/>
              </a:lnSpc>
              <a:buFontTx/>
              <a:buNone/>
              <a:defRPr/>
            </a:pPr>
            <a:r>
              <a:rPr lang="en-US" sz="2400" b="1" dirty="0" smtClean="0"/>
              <a:t>n = number of data points</a:t>
            </a:r>
          </a:p>
          <a:p>
            <a:pPr marL="457200" lvl="1" indent="0" eaLnBrk="1" hangingPunct="1">
              <a:lnSpc>
                <a:spcPct val="90000"/>
              </a:lnSpc>
              <a:buFontTx/>
              <a:buNone/>
              <a:defRPr/>
            </a:pPr>
            <a:r>
              <a:rPr lang="en-US" sz="2400" b="1" dirty="0" smtClean="0">
                <a:solidFill>
                  <a:srgbClr val="FF0000"/>
                </a:solidFill>
              </a:rPr>
              <a:t>s</a:t>
            </a:r>
            <a:r>
              <a:rPr lang="en-US" sz="2400" b="1" dirty="0" smtClean="0"/>
              <a:t> = standard deviation</a:t>
            </a:r>
            <a:endParaRPr lang="en-US" sz="2400"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3600" b="1" smtClean="0">
                <a:solidFill>
                  <a:srgbClr val="0000CC"/>
                </a:solidFill>
              </a:rPr>
              <a:t>Skewness</a:t>
            </a:r>
          </a:p>
        </p:txBody>
      </p:sp>
      <p:sp>
        <p:nvSpPr>
          <p:cNvPr id="6147" name="Rectangle 3"/>
          <p:cNvSpPr>
            <a:spLocks noGrp="1" noChangeArrowheads="1"/>
          </p:cNvSpPr>
          <p:nvPr>
            <p:ph type="body" idx="1"/>
          </p:nvPr>
        </p:nvSpPr>
        <p:spPr>
          <a:xfrm>
            <a:off x="457200" y="1981200"/>
            <a:ext cx="8229600" cy="4525963"/>
          </a:xfrm>
        </p:spPr>
        <p:txBody>
          <a:bodyPr/>
          <a:lstStyle/>
          <a:p>
            <a:pPr eaLnBrk="1" hangingPunct="1">
              <a:lnSpc>
                <a:spcPct val="90000"/>
              </a:lnSpc>
            </a:pPr>
            <a:r>
              <a:rPr lang="en-US" altLang="en-US" sz="2400" b="1" smtClean="0"/>
              <a:t>Definition:  A measure of the asymmetry of a frequency distribution</a:t>
            </a:r>
          </a:p>
          <a:p>
            <a:pPr eaLnBrk="1" hangingPunct="1">
              <a:lnSpc>
                <a:spcPct val="90000"/>
              </a:lnSpc>
            </a:pPr>
            <a:endParaRPr lang="en-US" altLang="en-US" sz="2400" b="1" smtClean="0"/>
          </a:p>
          <a:p>
            <a:pPr eaLnBrk="1" hangingPunct="1">
              <a:lnSpc>
                <a:spcPct val="90000"/>
              </a:lnSpc>
            </a:pPr>
            <a:r>
              <a:rPr lang="en-US" altLang="en-US" sz="2400" b="1" smtClean="0"/>
              <a:t>Guidelines for interpreting skewness coeffcient values</a:t>
            </a:r>
          </a:p>
          <a:p>
            <a:pPr lvl="2" eaLnBrk="1" hangingPunct="1">
              <a:lnSpc>
                <a:spcPct val="90000"/>
              </a:lnSpc>
            </a:pPr>
            <a:r>
              <a:rPr lang="en-US" altLang="en-US" sz="2000" b="1" smtClean="0"/>
              <a:t>If skewness coefficient (G) is between (-0.5, 0.5), then normal</a:t>
            </a:r>
          </a:p>
          <a:p>
            <a:pPr lvl="2" eaLnBrk="1" hangingPunct="1">
              <a:lnSpc>
                <a:spcPct val="90000"/>
              </a:lnSpc>
            </a:pPr>
            <a:r>
              <a:rPr lang="en-US" altLang="en-US" sz="2000" b="1" smtClean="0"/>
              <a:t>If G lies between (-0.5, -1) or (0.5, 1), then moderately skewed</a:t>
            </a:r>
          </a:p>
          <a:p>
            <a:pPr lvl="2" eaLnBrk="1" hangingPunct="1">
              <a:lnSpc>
                <a:spcPct val="90000"/>
              </a:lnSpc>
            </a:pPr>
            <a:r>
              <a:rPr lang="en-US" altLang="en-US" sz="2000" b="1" smtClean="0"/>
              <a:t>If G &lt;-1 or G &gt;1, then data is heavily skewed</a:t>
            </a:r>
          </a:p>
          <a:p>
            <a:pPr lvl="1" eaLnBrk="1" hangingPunct="1">
              <a:lnSpc>
                <a:spcPct val="90000"/>
              </a:lnSpc>
            </a:pPr>
            <a:endParaRPr lang="en-US" altLang="en-US" sz="2000" b="1" smtClean="0"/>
          </a:p>
          <a:p>
            <a:pPr eaLnBrk="1" hangingPunct="1">
              <a:lnSpc>
                <a:spcPct val="90000"/>
              </a:lnSpc>
            </a:pPr>
            <a:r>
              <a:rPr lang="en-US" altLang="en-US" sz="2400" b="1" smtClean="0"/>
              <a:t>Central Tendency Parameters give us a hint about skewness</a:t>
            </a:r>
          </a:p>
          <a:p>
            <a:pPr lvl="1" eaLnBrk="1" hangingPunct="1">
              <a:lnSpc>
                <a:spcPct val="90000"/>
              </a:lnSpc>
            </a:pPr>
            <a:endParaRPr lang="en-US" altLang="en-US" sz="2400" b="1" smtClean="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0"/>
            <a:ext cx="1144588"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6688" y="0"/>
            <a:ext cx="11112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20052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600" b="1" smtClean="0">
                <a:solidFill>
                  <a:srgbClr val="0000CC"/>
                </a:solidFill>
              </a:rPr>
              <a:t>Kurtosis</a:t>
            </a:r>
          </a:p>
        </p:txBody>
      </p:sp>
      <p:sp>
        <p:nvSpPr>
          <p:cNvPr id="28675" name="Rectangle 3"/>
          <p:cNvSpPr>
            <a:spLocks noGrp="1" noChangeArrowheads="1"/>
          </p:cNvSpPr>
          <p:nvPr>
            <p:ph idx="1"/>
          </p:nvPr>
        </p:nvSpPr>
        <p:spPr/>
        <p:txBody>
          <a:bodyPr/>
          <a:lstStyle/>
          <a:p>
            <a:pPr eaLnBrk="1" hangingPunct="1">
              <a:defRPr/>
            </a:pPr>
            <a:r>
              <a:rPr lang="en-US" sz="2400" b="1" dirty="0" smtClean="0"/>
              <a:t>Definition: A measure of the shape of the frequency distribution</a:t>
            </a:r>
            <a:endParaRPr lang="en-US" sz="2400" b="1" dirty="0"/>
          </a:p>
          <a:p>
            <a:pPr marL="0" indent="0" eaLnBrk="1" hangingPunct="1">
              <a:lnSpc>
                <a:spcPct val="90000"/>
              </a:lnSpc>
              <a:buFontTx/>
              <a:buNone/>
              <a:defRPr/>
            </a:pPr>
            <a:r>
              <a:rPr lang="en-US" sz="2400" b="1" dirty="0" smtClean="0"/>
              <a:t>                                  </a:t>
            </a:r>
            <a:r>
              <a:rPr lang="en-US" sz="2400" b="1" baseline="-25000" dirty="0" smtClean="0"/>
              <a:t>n</a:t>
            </a:r>
            <a:r>
              <a:rPr lang="en-US" sz="2400" b="1" dirty="0" smtClean="0"/>
              <a:t>          </a:t>
            </a:r>
            <a:endParaRPr lang="en-US" sz="2400" b="1" baseline="-25000" dirty="0" smtClean="0"/>
          </a:p>
          <a:p>
            <a:pPr marL="914400" lvl="1" indent="-457200" eaLnBrk="1" hangingPunct="1">
              <a:lnSpc>
                <a:spcPct val="80000"/>
              </a:lnSpc>
              <a:buFontTx/>
              <a:buNone/>
              <a:defRPr/>
            </a:pPr>
            <a:r>
              <a:rPr lang="en-US" sz="2400" b="1" dirty="0" smtClean="0"/>
              <a:t>Kurtosis (G) = </a:t>
            </a:r>
            <a:r>
              <a:rPr lang="el-GR" sz="2400" b="1" dirty="0" smtClean="0"/>
              <a:t>Σ</a:t>
            </a:r>
            <a:r>
              <a:rPr lang="en-US" sz="2400" b="1" dirty="0" smtClean="0"/>
              <a:t>  </a:t>
            </a:r>
            <a:r>
              <a:rPr lang="en-US" sz="2400" b="1" u="sng" dirty="0" smtClean="0"/>
              <a:t>(x</a:t>
            </a:r>
            <a:r>
              <a:rPr lang="en-US" sz="2400" b="1" u="sng" baseline="-25000" dirty="0" smtClean="0"/>
              <a:t>i</a:t>
            </a:r>
            <a:r>
              <a:rPr lang="en-US" sz="2400" b="1" u="sng" dirty="0" smtClean="0"/>
              <a:t> – µ)</a:t>
            </a:r>
            <a:r>
              <a:rPr lang="en-US" sz="2400" b="1" u="sng" baseline="30000" dirty="0" smtClean="0"/>
              <a:t>4</a:t>
            </a:r>
            <a:endParaRPr lang="en-US" sz="1700" b="1" u="sng" baseline="30000" dirty="0" smtClean="0"/>
          </a:p>
          <a:p>
            <a:pPr marL="0" lvl="1" indent="0" eaLnBrk="1" hangingPunct="1">
              <a:lnSpc>
                <a:spcPct val="90000"/>
              </a:lnSpc>
              <a:buFontTx/>
              <a:buNone/>
              <a:defRPr/>
            </a:pPr>
            <a:r>
              <a:rPr lang="en-US" sz="2400" b="1" dirty="0" smtClean="0"/>
              <a:t>                                 </a:t>
            </a:r>
            <a:r>
              <a:rPr lang="en-US" sz="2400" b="1" baseline="40000" dirty="0" err="1" smtClean="0"/>
              <a:t>i</a:t>
            </a:r>
            <a:r>
              <a:rPr lang="en-US" sz="2400" b="1" baseline="40000" dirty="0" smtClean="0"/>
              <a:t>=1</a:t>
            </a:r>
            <a:r>
              <a:rPr lang="en-US" sz="2400" b="1" baseline="30000" dirty="0" smtClean="0"/>
              <a:t> </a:t>
            </a:r>
            <a:r>
              <a:rPr lang="en-US" sz="2400" b="1" dirty="0" smtClean="0"/>
              <a:t>(n-1)s</a:t>
            </a:r>
            <a:r>
              <a:rPr lang="en-US" sz="2400" b="1" baseline="30000" dirty="0" smtClean="0"/>
              <a:t>4</a:t>
            </a:r>
            <a:endParaRPr lang="en-US" sz="2400" b="1" dirty="0" smtClean="0"/>
          </a:p>
          <a:p>
            <a:pPr lvl="1" eaLnBrk="1" hangingPunct="1">
              <a:defRPr/>
            </a:pPr>
            <a:r>
              <a:rPr lang="en-US" b="1" dirty="0" smtClean="0"/>
              <a:t>Excess kurtosis = G – 3</a:t>
            </a:r>
          </a:p>
          <a:p>
            <a:pPr lvl="1" eaLnBrk="1" hangingPunct="1">
              <a:defRPr/>
            </a:pPr>
            <a:r>
              <a:rPr lang="en-US" b="1" dirty="0" smtClean="0"/>
              <a:t>Be careful because some textbooks or computer software programs will use </a:t>
            </a:r>
            <a:r>
              <a:rPr lang="en-US" b="1" dirty="0" err="1" smtClean="0"/>
              <a:t>kurosis</a:t>
            </a:r>
            <a:r>
              <a:rPr lang="en-US" b="1" dirty="0" smtClean="0"/>
              <a:t> and excess kurtosis interchangeable</a:t>
            </a:r>
          </a:p>
          <a:p>
            <a:pPr eaLnBrk="1" hangingPunct="1">
              <a:defRPr/>
            </a:pPr>
            <a:endParaRPr lang="en-US" sz="2400" b="1"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3600" b="1" smtClean="0">
                <a:solidFill>
                  <a:srgbClr val="0000CC"/>
                </a:solidFill>
              </a:rPr>
              <a:t>Kurtosis</a:t>
            </a:r>
          </a:p>
        </p:txBody>
      </p:sp>
      <p:sp>
        <p:nvSpPr>
          <p:cNvPr id="32771" name="Rectangle 3"/>
          <p:cNvSpPr>
            <a:spLocks noGrp="1" noChangeArrowheads="1"/>
          </p:cNvSpPr>
          <p:nvPr>
            <p:ph type="body" sz="half" idx="1"/>
          </p:nvPr>
        </p:nvSpPr>
        <p:spPr/>
        <p:txBody>
          <a:bodyPr/>
          <a:lstStyle/>
          <a:p>
            <a:pPr eaLnBrk="1" hangingPunct="1"/>
            <a:r>
              <a:rPr lang="en-US" sz="2400" b="1" smtClean="0"/>
              <a:t>A measure of the shape of the frequency distribution</a:t>
            </a:r>
          </a:p>
          <a:p>
            <a:pPr eaLnBrk="1" hangingPunct="1"/>
            <a:r>
              <a:rPr lang="en-US" sz="2400" b="1" smtClean="0"/>
              <a:t>Acceptable range for normality -1 to 1.</a:t>
            </a:r>
          </a:p>
          <a:p>
            <a:pPr eaLnBrk="1" hangingPunct="1"/>
            <a:endParaRPr lang="en-US" sz="800" b="1" smtClean="0"/>
          </a:p>
          <a:p>
            <a:pPr eaLnBrk="1" hangingPunct="1"/>
            <a:r>
              <a:rPr lang="en-US" sz="2400" b="1" smtClean="0"/>
              <a:t>Kurtosis ~ 0, normal</a:t>
            </a:r>
          </a:p>
          <a:p>
            <a:pPr eaLnBrk="1" hangingPunct="1"/>
            <a:endParaRPr lang="en-US" sz="800" b="1" smtClean="0"/>
          </a:p>
          <a:p>
            <a:pPr eaLnBrk="1" hangingPunct="1"/>
            <a:r>
              <a:rPr lang="en-US" sz="2400" b="1" smtClean="0"/>
              <a:t>Kurtosis &gt;0, acute peak &amp; fat tails</a:t>
            </a:r>
          </a:p>
          <a:p>
            <a:pPr eaLnBrk="1" hangingPunct="1"/>
            <a:endParaRPr lang="en-US" sz="800" b="1" smtClean="0"/>
          </a:p>
          <a:p>
            <a:pPr eaLnBrk="1" hangingPunct="1"/>
            <a:r>
              <a:rPr lang="en-US" sz="2400" b="1" smtClean="0"/>
              <a:t>Kurtosis &lt;0, smaller peak &amp; thin tails</a:t>
            </a:r>
          </a:p>
          <a:p>
            <a:pPr lvl="1" eaLnBrk="1" hangingPunct="1"/>
            <a:endParaRPr lang="en-US" b="1" smtClean="0"/>
          </a:p>
          <a:p>
            <a:pPr eaLnBrk="1" hangingPunct="1"/>
            <a:endParaRPr lang="en-US" sz="2400" b="1" smtClean="0"/>
          </a:p>
        </p:txBody>
      </p:sp>
      <p:sp>
        <p:nvSpPr>
          <p:cNvPr id="32772" name="Rectangle 5"/>
          <p:cNvSpPr>
            <a:spLocks noGrp="1" noChangeArrowheads="1"/>
          </p:cNvSpPr>
          <p:nvPr>
            <p:ph type="body" sz="half" idx="2"/>
          </p:nvPr>
        </p:nvSpPr>
        <p:spPr/>
        <p:txBody>
          <a:bodyPr/>
          <a:lstStyle/>
          <a:p>
            <a:pPr eaLnBrk="1" hangingPunct="1"/>
            <a:endParaRPr lang="en-US" smtClean="0"/>
          </a:p>
        </p:txBody>
      </p:sp>
      <p:pic>
        <p:nvPicPr>
          <p:cNvPr id="3277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00200"/>
            <a:ext cx="4129088" cy="484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z="2800" b="1" dirty="0" smtClean="0">
                <a:solidFill>
                  <a:srgbClr val="0000CC"/>
                </a:solidFill>
              </a:rPr>
              <a:t>Descriptive Statistics for Continuous Data</a:t>
            </a:r>
          </a:p>
        </p:txBody>
      </p:sp>
      <p:graphicFrame>
        <p:nvGraphicFramePr>
          <p:cNvPr id="231471" name="Group 47"/>
          <p:cNvGraphicFramePr>
            <a:graphicFrameLocks noGrp="1"/>
          </p:cNvGraphicFramePr>
          <p:nvPr>
            <p:ph type="tbl" idx="1"/>
            <p:extLst>
              <p:ext uri="{D42A27DB-BD31-4B8C-83A1-F6EECF244321}">
                <p14:modId xmlns:p14="http://schemas.microsoft.com/office/powerpoint/2010/main" val="160929295"/>
              </p:ext>
            </p:extLst>
          </p:nvPr>
        </p:nvGraphicFramePr>
        <p:xfrm>
          <a:off x="1219200" y="2438400"/>
          <a:ext cx="7082155" cy="3810000"/>
        </p:xfrm>
        <a:graphic>
          <a:graphicData uri="http://schemas.openxmlformats.org/drawingml/2006/table">
            <a:tbl>
              <a:tblPr/>
              <a:tblGrid>
                <a:gridCol w="3767455">
                  <a:extLst>
                    <a:ext uri="{9D8B030D-6E8A-4147-A177-3AD203B41FA5}">
                      <a16:colId xmlns:a16="http://schemas.microsoft.com/office/drawing/2014/main" val="20000"/>
                    </a:ext>
                  </a:extLst>
                </a:gridCol>
                <a:gridCol w="3314700">
                  <a:extLst>
                    <a:ext uri="{9D8B030D-6E8A-4147-A177-3AD203B41FA5}">
                      <a16:colId xmlns:a16="http://schemas.microsoft.com/office/drawing/2014/main" val="20001"/>
                    </a:ext>
                  </a:extLst>
                </a:gridCol>
              </a:tblGrid>
              <a:tr h="1905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           </a:t>
                      </a:r>
                      <a:r>
                        <a:rPr kumimoji="0" lang="en-US" sz="2400" b="1" i="0" u="none" strike="noStrike" cap="none" normalizeH="0" baseline="0" dirty="0" smtClean="0">
                          <a:ln>
                            <a:noFill/>
                          </a:ln>
                          <a:solidFill>
                            <a:schemeClr val="tx1"/>
                          </a:solidFill>
                          <a:effectLst/>
                          <a:latin typeface="Arial" charset="0"/>
                        </a:rPr>
                        <a:t>Mean (µ)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Median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Geometric mean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05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   </a:t>
                      </a:r>
                      <a:r>
                        <a:rPr kumimoji="0" lang="en-US" sz="2400" b="1" i="0" u="none" strike="noStrike" cap="none" normalizeH="0" baseline="0" dirty="0" smtClean="0">
                          <a:ln>
                            <a:noFill/>
                          </a:ln>
                          <a:solidFill>
                            <a:schemeClr val="tx1"/>
                          </a:solidFill>
                          <a:effectLst/>
                          <a:latin typeface="Arial" charset="0"/>
                        </a:rPr>
                        <a:t>Standard Deviation (s)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Range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Interquartile range (IQR)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0974" name="Text Box 48"/>
          <p:cNvSpPr txBox="1">
            <a:spLocks noChangeArrowheads="1"/>
          </p:cNvSpPr>
          <p:nvPr/>
        </p:nvSpPr>
        <p:spPr bwMode="auto">
          <a:xfrm>
            <a:off x="2057400" y="1908175"/>
            <a:ext cx="12458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dirty="0" smtClean="0"/>
              <a:t>Normal</a:t>
            </a:r>
            <a:endParaRPr lang="en-US" sz="2400" b="1" dirty="0"/>
          </a:p>
        </p:txBody>
      </p:sp>
      <p:sp>
        <p:nvSpPr>
          <p:cNvPr id="40975" name="Text Box 49"/>
          <p:cNvSpPr txBox="1">
            <a:spLocks noChangeArrowheads="1"/>
          </p:cNvSpPr>
          <p:nvPr/>
        </p:nvSpPr>
        <p:spPr bwMode="auto">
          <a:xfrm>
            <a:off x="6019800" y="1908175"/>
            <a:ext cx="133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dirty="0" smtClean="0"/>
              <a:t>Skewed</a:t>
            </a:r>
            <a:endParaRPr lang="en-US" sz="2400" b="1" dirty="0"/>
          </a:p>
        </p:txBody>
      </p:sp>
      <p:sp>
        <p:nvSpPr>
          <p:cNvPr id="40976" name="Text Box 50"/>
          <p:cNvSpPr txBox="1">
            <a:spLocks noChangeArrowheads="1"/>
          </p:cNvSpPr>
          <p:nvPr/>
        </p:nvSpPr>
        <p:spPr bwMode="auto">
          <a:xfrm>
            <a:off x="1736725" y="3389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p>
        </p:txBody>
      </p:sp>
      <p:sp>
        <p:nvSpPr>
          <p:cNvPr id="40977" name="Text Box 51"/>
          <p:cNvSpPr txBox="1">
            <a:spLocks noChangeArrowheads="1"/>
          </p:cNvSpPr>
          <p:nvPr/>
        </p:nvSpPr>
        <p:spPr bwMode="auto">
          <a:xfrm rot="16200000">
            <a:off x="281240" y="5076974"/>
            <a:ext cx="12282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dirty="0" smtClean="0"/>
              <a:t>Spread</a:t>
            </a:r>
            <a:endParaRPr lang="en-US" sz="2400" b="1" dirty="0"/>
          </a:p>
        </p:txBody>
      </p:sp>
      <p:sp>
        <p:nvSpPr>
          <p:cNvPr id="40978" name="Text Box 52"/>
          <p:cNvSpPr txBox="1">
            <a:spLocks noChangeArrowheads="1"/>
          </p:cNvSpPr>
          <p:nvPr/>
        </p:nvSpPr>
        <p:spPr bwMode="auto">
          <a:xfrm rot="16200000">
            <a:off x="-40463" y="3206106"/>
            <a:ext cx="16049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dirty="0" smtClean="0"/>
              <a:t>Centrality</a:t>
            </a:r>
            <a:endParaRPr lang="en-US"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4000" b="1" smtClean="0">
                <a:solidFill>
                  <a:srgbClr val="0000CC"/>
                </a:solidFill>
              </a:rPr>
              <a:t>Pre-Plan Study Design</a:t>
            </a:r>
          </a:p>
        </p:txBody>
      </p:sp>
      <p:sp>
        <p:nvSpPr>
          <p:cNvPr id="6147" name="Rectangle 3"/>
          <p:cNvSpPr>
            <a:spLocks noGrp="1" noChangeArrowheads="1"/>
          </p:cNvSpPr>
          <p:nvPr>
            <p:ph type="body" idx="1"/>
          </p:nvPr>
        </p:nvSpPr>
        <p:spPr/>
        <p:txBody>
          <a:bodyPr/>
          <a:lstStyle/>
          <a:p>
            <a:pPr eaLnBrk="1" hangingPunct="1">
              <a:lnSpc>
                <a:spcPct val="90000"/>
              </a:lnSpc>
              <a:buClr>
                <a:schemeClr val="tx1"/>
              </a:buClr>
            </a:pPr>
            <a:r>
              <a:rPr lang="en-US" sz="2000" b="1" smtClean="0"/>
              <a:t>WHAT type of data will you collect?</a:t>
            </a:r>
          </a:p>
          <a:p>
            <a:pPr lvl="1" eaLnBrk="1" hangingPunct="1">
              <a:lnSpc>
                <a:spcPct val="90000"/>
              </a:lnSpc>
            </a:pPr>
            <a:r>
              <a:rPr lang="en-US" sz="2000" b="1" smtClean="0"/>
              <a:t>Plan what type of data or variables will you collect?</a:t>
            </a:r>
          </a:p>
          <a:p>
            <a:pPr lvl="2" eaLnBrk="1" hangingPunct="1">
              <a:lnSpc>
                <a:spcPct val="90000"/>
              </a:lnSpc>
            </a:pPr>
            <a:r>
              <a:rPr lang="en-US" sz="1800" b="1" smtClean="0"/>
              <a:t>Variable is a quantity that may vary from subject to subject (e.g., age, race, gender, smoking status, genetic profile, drug exposure, chemo-preventive agent exposure)</a:t>
            </a:r>
          </a:p>
          <a:p>
            <a:pPr lvl="2" eaLnBrk="1" hangingPunct="1">
              <a:lnSpc>
                <a:spcPct val="90000"/>
              </a:lnSpc>
            </a:pPr>
            <a:r>
              <a:rPr lang="en-US" sz="1800" b="1" smtClean="0"/>
              <a:t>Sample (data set) is a collection of values of one or more variables</a:t>
            </a:r>
          </a:p>
          <a:p>
            <a:pPr lvl="1" eaLnBrk="1" hangingPunct="1">
              <a:lnSpc>
                <a:spcPct val="90000"/>
              </a:lnSpc>
            </a:pPr>
            <a:endParaRPr lang="en-US" sz="1200" b="1" smtClean="0"/>
          </a:p>
          <a:p>
            <a:pPr lvl="1" eaLnBrk="1" hangingPunct="1">
              <a:lnSpc>
                <a:spcPct val="90000"/>
              </a:lnSpc>
            </a:pPr>
            <a:r>
              <a:rPr lang="en-US" sz="2000" b="1" smtClean="0"/>
              <a:t>Define your variables in measurable terms</a:t>
            </a:r>
          </a:p>
          <a:p>
            <a:pPr lvl="2" eaLnBrk="1" hangingPunct="1">
              <a:lnSpc>
                <a:spcPct val="90000"/>
              </a:lnSpc>
            </a:pPr>
            <a:r>
              <a:rPr lang="en-US" sz="1800" b="1" smtClean="0"/>
              <a:t>Use units (e.g., age –yrs; weight – lbs, g)</a:t>
            </a:r>
          </a:p>
          <a:p>
            <a:pPr lvl="1" eaLnBrk="1" hangingPunct="1">
              <a:lnSpc>
                <a:spcPct val="90000"/>
              </a:lnSpc>
            </a:pPr>
            <a:endParaRPr lang="en-US" sz="1000" b="1" smtClean="0"/>
          </a:p>
          <a:p>
            <a:pPr lvl="1" eaLnBrk="1" hangingPunct="1">
              <a:lnSpc>
                <a:spcPct val="90000"/>
              </a:lnSpc>
            </a:pPr>
            <a:r>
              <a:rPr lang="en-US" sz="2000" b="1" smtClean="0"/>
              <a:t>How much information will you collect on your variable?</a:t>
            </a:r>
          </a:p>
          <a:p>
            <a:pPr lvl="2" eaLnBrk="1" hangingPunct="1">
              <a:lnSpc>
                <a:spcPct val="90000"/>
              </a:lnSpc>
            </a:pPr>
            <a:r>
              <a:rPr lang="en-US" sz="1800" b="1" smtClean="0"/>
              <a:t>Qualitative vs. Quantitative</a:t>
            </a:r>
          </a:p>
          <a:p>
            <a:pPr lvl="2" eaLnBrk="1" hangingPunct="1">
              <a:lnSpc>
                <a:spcPct val="90000"/>
              </a:lnSpc>
            </a:pPr>
            <a:r>
              <a:rPr lang="en-US" sz="1800" b="1" smtClean="0"/>
              <a:t>Categorical vs. Continuous</a:t>
            </a:r>
          </a:p>
          <a:p>
            <a:pPr eaLnBrk="1" hangingPunct="1">
              <a:lnSpc>
                <a:spcPct val="90000"/>
              </a:lnSpc>
            </a:pPr>
            <a:endParaRPr lang="en-US" sz="240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609600" y="304800"/>
            <a:ext cx="8229600" cy="1143000"/>
          </a:xfrm>
        </p:spPr>
        <p:txBody>
          <a:bodyPr/>
          <a:lstStyle/>
          <a:p>
            <a:pPr eaLnBrk="1" hangingPunct="1"/>
            <a:r>
              <a:rPr lang="en-US" sz="3600" b="1" smtClean="0">
                <a:solidFill>
                  <a:srgbClr val="0000CC"/>
                </a:solidFill>
              </a:rPr>
              <a:t>There is No Royal Road to Biostatistics</a:t>
            </a:r>
          </a:p>
        </p:txBody>
      </p:sp>
      <p:sp>
        <p:nvSpPr>
          <p:cNvPr id="41987" name="Rectangle 3"/>
          <p:cNvSpPr>
            <a:spLocks noGrp="1" noChangeArrowheads="1"/>
          </p:cNvSpPr>
          <p:nvPr>
            <p:ph type="body" idx="4294967295"/>
          </p:nvPr>
        </p:nvSpPr>
        <p:spPr>
          <a:xfrm>
            <a:off x="533400" y="1600200"/>
            <a:ext cx="8229600" cy="4530725"/>
          </a:xfrm>
        </p:spPr>
        <p:txBody>
          <a:bodyPr/>
          <a:lstStyle/>
          <a:p>
            <a:pPr eaLnBrk="1" hangingPunct="1">
              <a:lnSpc>
                <a:spcPct val="80000"/>
              </a:lnSpc>
              <a:buFontTx/>
              <a:buNone/>
            </a:pPr>
            <a:r>
              <a:rPr lang="en-US" sz="2800" b="1" smtClean="0"/>
              <a:t>You need to:</a:t>
            </a:r>
          </a:p>
          <a:p>
            <a:pPr eaLnBrk="1" hangingPunct="1">
              <a:lnSpc>
                <a:spcPct val="80000"/>
              </a:lnSpc>
            </a:pPr>
            <a:r>
              <a:rPr lang="en-US" sz="2800" b="1" smtClean="0"/>
              <a:t>Be INVOLVED</a:t>
            </a:r>
          </a:p>
          <a:p>
            <a:pPr eaLnBrk="1" hangingPunct="1">
              <a:lnSpc>
                <a:spcPct val="80000"/>
              </a:lnSpc>
            </a:pPr>
            <a:r>
              <a:rPr lang="en-US" sz="2800" b="1" smtClean="0"/>
              <a:t>WORK HARD</a:t>
            </a:r>
          </a:p>
          <a:p>
            <a:pPr eaLnBrk="1" hangingPunct="1">
              <a:lnSpc>
                <a:spcPct val="80000"/>
              </a:lnSpc>
            </a:pPr>
            <a:r>
              <a:rPr lang="en-US" sz="2800" b="1" smtClean="0"/>
              <a:t>THINK</a:t>
            </a:r>
          </a:p>
          <a:p>
            <a:pPr eaLnBrk="1" hangingPunct="1">
              <a:lnSpc>
                <a:spcPct val="80000"/>
              </a:lnSpc>
            </a:pPr>
            <a:r>
              <a:rPr lang="en-US" sz="2800" b="1" smtClean="0"/>
              <a:t>Describe, Organize, Visualize, Explore, Summarize</a:t>
            </a:r>
          </a:p>
          <a:p>
            <a:pPr eaLnBrk="1" hangingPunct="1">
              <a:lnSpc>
                <a:spcPct val="80000"/>
              </a:lnSpc>
            </a:pPr>
            <a:r>
              <a:rPr lang="en-US" sz="2800" b="1" smtClean="0"/>
              <a:t>Analyze &amp; Interpret Data</a:t>
            </a:r>
          </a:p>
          <a:p>
            <a:pPr eaLnBrk="1" hangingPunct="1">
              <a:lnSpc>
                <a:spcPct val="80000"/>
              </a:lnSpc>
            </a:pPr>
            <a:r>
              <a:rPr lang="en-US" sz="2800" b="1" smtClean="0"/>
              <a:t>Make Inferences based on summary statistics and graphs</a:t>
            </a:r>
          </a:p>
          <a:p>
            <a:pPr eaLnBrk="1" hangingPunct="1">
              <a:lnSpc>
                <a:spcPct val="80000"/>
              </a:lnSpc>
            </a:pPr>
            <a:r>
              <a:rPr lang="en-US" sz="2800" b="1" smtClean="0"/>
              <a:t>End result - a tool that has some immediate practical use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p:txBody>
          <a:bodyPr/>
          <a:lstStyle/>
          <a:p>
            <a:pPr algn="ctr" eaLnBrk="1" hangingPunct="1">
              <a:lnSpc>
                <a:spcPct val="90000"/>
              </a:lnSpc>
              <a:buFontTx/>
              <a:buNone/>
            </a:pPr>
            <a:endParaRPr lang="en-US" sz="2400" b="1" smtClean="0"/>
          </a:p>
          <a:p>
            <a:pPr algn="ctr" eaLnBrk="1" hangingPunct="1">
              <a:lnSpc>
                <a:spcPct val="90000"/>
              </a:lnSpc>
              <a:buFontTx/>
              <a:buNone/>
            </a:pPr>
            <a:endParaRPr lang="en-US" sz="2400" b="1" smtClean="0"/>
          </a:p>
          <a:p>
            <a:pPr algn="ctr" eaLnBrk="1" hangingPunct="1">
              <a:lnSpc>
                <a:spcPct val="90000"/>
              </a:lnSpc>
              <a:buFontTx/>
              <a:buNone/>
            </a:pPr>
            <a:endParaRPr lang="en-US" sz="2400" b="1" smtClean="0"/>
          </a:p>
          <a:p>
            <a:pPr algn="ctr" eaLnBrk="1" hangingPunct="1">
              <a:lnSpc>
                <a:spcPct val="90000"/>
              </a:lnSpc>
              <a:buFontTx/>
              <a:buNone/>
            </a:pPr>
            <a:r>
              <a:rPr lang="en-US" sz="2400" b="1" smtClean="0">
                <a:solidFill>
                  <a:srgbClr val="0000CC"/>
                </a:solidFill>
              </a:rPr>
              <a:t>Questions?</a:t>
            </a:r>
            <a:endParaRPr lang="en-US" sz="2400" b="1"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b="1" dirty="0" smtClean="0"/>
              <a:t>Practice Problems </a:t>
            </a:r>
            <a:endParaRPr lang="en-US" b="1" dirty="0"/>
          </a:p>
        </p:txBody>
      </p:sp>
    </p:spTree>
    <p:extLst>
      <p:ext uri="{BB962C8B-B14F-4D97-AF65-F5344CB8AC3E}">
        <p14:creationId xmlns:p14="http://schemas.microsoft.com/office/powerpoint/2010/main" val="8896801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l" eaLnBrk="1" hangingPunct="1"/>
            <a:r>
              <a:rPr lang="en-US" sz="2800" b="1" dirty="0" smtClean="0">
                <a:solidFill>
                  <a:srgbClr val="0000CC"/>
                </a:solidFill>
              </a:rPr>
              <a:t>Calculate the Mean </a:t>
            </a:r>
            <a:r>
              <a:rPr lang="en-US" sz="2800" b="1" dirty="0" err="1" smtClean="0">
                <a:solidFill>
                  <a:srgbClr val="0000CC"/>
                </a:solidFill>
              </a:rPr>
              <a:t>Birthweight</a:t>
            </a:r>
            <a:endParaRPr lang="en-US" sz="2800" b="1" dirty="0" smtClean="0">
              <a:solidFill>
                <a:srgbClr val="0000CC"/>
              </a:solidFill>
            </a:endParaRPr>
          </a:p>
        </p:txBody>
      </p:sp>
      <p:graphicFrame>
        <p:nvGraphicFramePr>
          <p:cNvPr id="139267" name="Group 3"/>
          <p:cNvGraphicFramePr>
            <a:graphicFrameLocks noGrp="1"/>
          </p:cNvGraphicFramePr>
          <p:nvPr>
            <p:ph sz="half" idx="1"/>
          </p:nvPr>
        </p:nvGraphicFramePr>
        <p:xfrm>
          <a:off x="457200" y="1600200"/>
          <a:ext cx="4038600" cy="4525964"/>
        </p:xfrm>
        <a:graphic>
          <a:graphicData uri="http://schemas.openxmlformats.org/drawingml/2006/table">
            <a:tbl>
              <a:tblPr/>
              <a:tblGrid>
                <a:gridCol w="21336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4270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observation</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birthweight</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1116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1</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3265</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0957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2</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3260</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0957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3245</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0957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4</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3484</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0957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5</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4146</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0957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6</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3323</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1116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7</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3649</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0957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8</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3200</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40957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9</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3031</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40957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10</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2069</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47130" name="Rectangle 30"/>
          <p:cNvSpPr>
            <a:spLocks noGrp="1" noChangeArrowheads="1"/>
          </p:cNvSpPr>
          <p:nvPr>
            <p:ph type="body" sz="half" idx="2"/>
          </p:nvPr>
        </p:nvSpPr>
        <p:spPr/>
        <p:txBody>
          <a:bodyPr/>
          <a:lstStyle/>
          <a:p>
            <a:pPr eaLnBrk="1" hangingPunct="1"/>
            <a:r>
              <a:rPr lang="en-US" sz="2000" b="1" dirty="0" smtClean="0"/>
              <a:t>Write down the formula</a:t>
            </a:r>
          </a:p>
          <a:p>
            <a:pPr eaLnBrk="1" hangingPunct="1"/>
            <a:endParaRPr lang="en-US" sz="2000" b="1" dirty="0" smtClean="0"/>
          </a:p>
          <a:p>
            <a:pPr eaLnBrk="1" hangingPunct="1"/>
            <a:r>
              <a:rPr lang="en-US" sz="2000" b="1" dirty="0" smtClean="0"/>
              <a:t>Record what you know</a:t>
            </a:r>
          </a:p>
          <a:p>
            <a:pPr lvl="1" eaLnBrk="1" hangingPunct="1"/>
            <a:r>
              <a:rPr lang="en-US" sz="1800" b="1" dirty="0" smtClean="0"/>
              <a:t>Sample size (n) or number of observations</a:t>
            </a:r>
          </a:p>
          <a:p>
            <a:pPr lvl="1" eaLnBrk="1" hangingPunct="1"/>
            <a:endParaRPr lang="en-US" sz="1800" b="1" dirty="0" smtClean="0"/>
          </a:p>
          <a:p>
            <a:pPr eaLnBrk="1" hangingPunct="1"/>
            <a:r>
              <a:rPr lang="en-US" sz="2000" b="1" dirty="0" smtClean="0"/>
              <a:t>Plug in values into the formula</a:t>
            </a:r>
          </a:p>
          <a:p>
            <a:pPr eaLnBrk="1" hangingPunct="1"/>
            <a:endParaRPr lang="en-US" sz="2000" b="1" dirty="0" smtClean="0"/>
          </a:p>
          <a:p>
            <a:pPr eaLnBrk="1" hangingPunct="1"/>
            <a:r>
              <a:rPr lang="en-US" sz="2000" b="1" dirty="0" smtClean="0"/>
              <a:t>Double check your work!</a:t>
            </a:r>
          </a:p>
          <a:p>
            <a:pPr lvl="1" eaLnBrk="1" hangingPunct="1"/>
            <a:r>
              <a:rPr lang="en-US" sz="1800" b="1" dirty="0" smtClean="0"/>
              <a:t>Calculator</a:t>
            </a:r>
          </a:p>
          <a:p>
            <a:pPr lvl="1" eaLnBrk="1" hangingPunct="1"/>
            <a:r>
              <a:rPr lang="en-US" sz="1800" b="1" dirty="0" smtClean="0"/>
              <a:t>Computer software</a:t>
            </a:r>
          </a:p>
          <a:p>
            <a:pPr lvl="1" eaLnBrk="1" hangingPunct="1"/>
            <a:r>
              <a:rPr lang="en-US" sz="1800" b="1" dirty="0" smtClean="0"/>
              <a:t>Statistical software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z="2800" b="1" dirty="0" smtClean="0">
                <a:solidFill>
                  <a:srgbClr val="0000CC"/>
                </a:solidFill>
              </a:rPr>
              <a:t>Practice 1 Solution: Mean </a:t>
            </a:r>
            <a:r>
              <a:rPr lang="en-US" sz="2800" b="1" dirty="0" err="1" smtClean="0">
                <a:solidFill>
                  <a:srgbClr val="0000CC"/>
                </a:solidFill>
              </a:rPr>
              <a:t>Birthweight</a:t>
            </a:r>
            <a:endParaRPr lang="en-US" sz="2800" b="1" dirty="0" smtClean="0">
              <a:solidFill>
                <a:srgbClr val="0000CC"/>
              </a:solidFill>
            </a:endParaRPr>
          </a:p>
        </p:txBody>
      </p:sp>
      <p:sp>
        <p:nvSpPr>
          <p:cNvPr id="48131" name="Rectangle 3"/>
          <p:cNvSpPr>
            <a:spLocks noGrp="1" noChangeArrowheads="1"/>
          </p:cNvSpPr>
          <p:nvPr>
            <p:ph type="body" idx="1"/>
          </p:nvPr>
        </p:nvSpPr>
        <p:spPr/>
        <p:txBody>
          <a:bodyPr/>
          <a:lstStyle/>
          <a:p>
            <a:pPr eaLnBrk="1" hangingPunct="1">
              <a:lnSpc>
                <a:spcPct val="80000"/>
              </a:lnSpc>
            </a:pPr>
            <a:r>
              <a:rPr lang="en-US" sz="2000" dirty="0" smtClean="0"/>
              <a:t>Formula: </a:t>
            </a:r>
          </a:p>
          <a:p>
            <a:pPr lvl="1" eaLnBrk="1" hangingPunct="1">
              <a:lnSpc>
                <a:spcPct val="80000"/>
              </a:lnSpc>
              <a:buFontTx/>
              <a:buNone/>
            </a:pPr>
            <a:r>
              <a:rPr lang="en-US" sz="1800" dirty="0" smtClean="0"/>
              <a:t>	</a:t>
            </a:r>
            <a:r>
              <a:rPr lang="en-US" sz="1800" dirty="0"/>
              <a:t> </a:t>
            </a:r>
            <a:r>
              <a:rPr lang="en-US" sz="1800" dirty="0" smtClean="0"/>
              <a:t>            </a:t>
            </a:r>
            <a:r>
              <a:rPr lang="en-US" sz="1800" b="1" baseline="-25000" dirty="0" smtClean="0"/>
              <a:t>n</a:t>
            </a:r>
          </a:p>
          <a:p>
            <a:pPr lvl="1" eaLnBrk="1" hangingPunct="1">
              <a:lnSpc>
                <a:spcPct val="80000"/>
              </a:lnSpc>
              <a:buFontTx/>
              <a:buNone/>
            </a:pPr>
            <a:r>
              <a:rPr lang="en-US" sz="1800" dirty="0" smtClean="0">
                <a:cs typeface="Arial" charset="0"/>
              </a:rPr>
              <a:t>	</a:t>
            </a:r>
            <a:r>
              <a:rPr lang="en-US" sz="1800" b="1" dirty="0" smtClean="0">
                <a:cs typeface="Arial" charset="0"/>
              </a:rPr>
              <a:t>µ =  </a:t>
            </a:r>
            <a:r>
              <a:rPr lang="en-US" sz="1800" b="1" u="sng" dirty="0" smtClean="0">
                <a:cs typeface="Arial" charset="0"/>
              </a:rPr>
              <a:t>1</a:t>
            </a:r>
            <a:r>
              <a:rPr lang="en-US" sz="1800" b="1" dirty="0" smtClean="0">
                <a:cs typeface="Arial" charset="0"/>
              </a:rPr>
              <a:t>   </a:t>
            </a:r>
            <a:r>
              <a:rPr lang="el-GR" sz="1800" b="1" dirty="0" smtClean="0">
                <a:cs typeface="Arial" charset="0"/>
              </a:rPr>
              <a:t>Σ</a:t>
            </a:r>
            <a:r>
              <a:rPr lang="en-US" sz="1800" b="1" dirty="0" smtClean="0">
                <a:cs typeface="Arial" charset="0"/>
              </a:rPr>
              <a:t>  x</a:t>
            </a:r>
            <a:r>
              <a:rPr lang="en-US" sz="1800" b="1" baseline="-25000" dirty="0" smtClean="0">
                <a:cs typeface="Arial" charset="0"/>
              </a:rPr>
              <a:t>i</a:t>
            </a:r>
            <a:r>
              <a:rPr lang="en-US" sz="1800" b="1" dirty="0" smtClean="0">
                <a:cs typeface="Arial" charset="0"/>
              </a:rPr>
              <a:t> </a:t>
            </a:r>
            <a:endParaRPr lang="el-GR" sz="1800" b="1" dirty="0" smtClean="0">
              <a:cs typeface="Arial" charset="0"/>
            </a:endParaRPr>
          </a:p>
          <a:p>
            <a:pPr lvl="1" eaLnBrk="1" hangingPunct="1">
              <a:lnSpc>
                <a:spcPct val="80000"/>
              </a:lnSpc>
              <a:buFontTx/>
              <a:buNone/>
            </a:pPr>
            <a:r>
              <a:rPr lang="en-US" sz="1800" b="1" dirty="0" smtClean="0"/>
              <a:t>	        n   </a:t>
            </a:r>
            <a:r>
              <a:rPr lang="en-US" sz="1800" b="1" baseline="30000" dirty="0" err="1" smtClean="0"/>
              <a:t>i</a:t>
            </a:r>
            <a:r>
              <a:rPr lang="en-US" sz="1800" b="1" baseline="30000" dirty="0" smtClean="0"/>
              <a:t> = 1</a:t>
            </a:r>
          </a:p>
          <a:p>
            <a:pPr eaLnBrk="1" hangingPunct="1">
              <a:lnSpc>
                <a:spcPct val="80000"/>
              </a:lnSpc>
              <a:buFontTx/>
              <a:buNone/>
            </a:pPr>
            <a:endParaRPr lang="en-US" sz="2000" dirty="0" smtClean="0"/>
          </a:p>
          <a:p>
            <a:pPr eaLnBrk="1" hangingPunct="1">
              <a:lnSpc>
                <a:spcPct val="80000"/>
              </a:lnSpc>
            </a:pPr>
            <a:r>
              <a:rPr lang="en-US" sz="2000" dirty="0" smtClean="0"/>
              <a:t>Write down what you know</a:t>
            </a:r>
          </a:p>
          <a:p>
            <a:pPr lvl="1" eaLnBrk="1" hangingPunct="1">
              <a:lnSpc>
                <a:spcPct val="80000"/>
              </a:lnSpc>
              <a:buFontTx/>
              <a:buNone/>
            </a:pPr>
            <a:r>
              <a:rPr lang="en-US" sz="1800" dirty="0" smtClean="0">
                <a:cs typeface="Arial" charset="0"/>
              </a:rPr>
              <a:t>n = 10</a:t>
            </a:r>
          </a:p>
          <a:p>
            <a:pPr lvl="1" eaLnBrk="1" hangingPunct="1">
              <a:lnSpc>
                <a:spcPct val="80000"/>
              </a:lnSpc>
              <a:buFontTx/>
              <a:buNone/>
            </a:pPr>
            <a:r>
              <a:rPr lang="en-US" sz="1800" dirty="0" smtClean="0">
                <a:cs typeface="Arial" charset="0"/>
              </a:rPr>
              <a:t>         </a:t>
            </a:r>
            <a:r>
              <a:rPr lang="en-US" sz="1800" baseline="-25000" dirty="0" smtClean="0"/>
              <a:t>10</a:t>
            </a:r>
          </a:p>
          <a:p>
            <a:pPr lvl="1" eaLnBrk="1" hangingPunct="1">
              <a:lnSpc>
                <a:spcPct val="80000"/>
              </a:lnSpc>
              <a:buFontTx/>
              <a:buNone/>
            </a:pPr>
            <a:r>
              <a:rPr lang="en-US" sz="1800" dirty="0" smtClean="0">
                <a:cs typeface="Arial" charset="0"/>
              </a:rPr>
              <a:t>         </a:t>
            </a:r>
            <a:r>
              <a:rPr lang="el-GR" sz="1800" dirty="0" smtClean="0">
                <a:cs typeface="Arial" charset="0"/>
              </a:rPr>
              <a:t>Σ</a:t>
            </a:r>
            <a:r>
              <a:rPr lang="en-US" sz="1800" dirty="0" smtClean="0">
                <a:cs typeface="Arial" charset="0"/>
              </a:rPr>
              <a:t>  x</a:t>
            </a:r>
            <a:r>
              <a:rPr lang="en-US" sz="1800" baseline="-25000" dirty="0" smtClean="0">
                <a:cs typeface="Arial" charset="0"/>
              </a:rPr>
              <a:t>i</a:t>
            </a:r>
            <a:r>
              <a:rPr lang="en-US" sz="1800" dirty="0" smtClean="0">
                <a:cs typeface="Arial" charset="0"/>
              </a:rPr>
              <a:t> = (x</a:t>
            </a:r>
            <a:r>
              <a:rPr lang="en-US" sz="1800" baseline="-25000" dirty="0" smtClean="0">
                <a:cs typeface="Arial" charset="0"/>
              </a:rPr>
              <a:t>1</a:t>
            </a:r>
            <a:r>
              <a:rPr lang="en-US" sz="1800" dirty="0" smtClean="0">
                <a:cs typeface="Arial" charset="0"/>
              </a:rPr>
              <a:t> + x </a:t>
            </a:r>
            <a:r>
              <a:rPr lang="en-US" sz="1800" baseline="-25000" dirty="0" smtClean="0">
                <a:cs typeface="Arial" charset="0"/>
              </a:rPr>
              <a:t>2</a:t>
            </a:r>
            <a:r>
              <a:rPr lang="en-US" sz="1800" dirty="0" smtClean="0">
                <a:cs typeface="Arial" charset="0"/>
              </a:rPr>
              <a:t> + x </a:t>
            </a:r>
            <a:r>
              <a:rPr lang="en-US" sz="1800" baseline="-25000" dirty="0" smtClean="0">
                <a:cs typeface="Arial" charset="0"/>
              </a:rPr>
              <a:t>3</a:t>
            </a:r>
            <a:r>
              <a:rPr lang="en-US" sz="1800" dirty="0" smtClean="0">
                <a:cs typeface="Arial" charset="0"/>
              </a:rPr>
              <a:t> + … + X</a:t>
            </a:r>
            <a:r>
              <a:rPr lang="en-US" sz="1800" baseline="-25000" dirty="0" smtClean="0">
                <a:cs typeface="Arial" charset="0"/>
              </a:rPr>
              <a:t>10</a:t>
            </a:r>
            <a:r>
              <a:rPr lang="en-US" sz="1800" dirty="0" smtClean="0">
                <a:cs typeface="Arial" charset="0"/>
              </a:rPr>
              <a:t>)</a:t>
            </a:r>
            <a:endParaRPr lang="el-GR" sz="1800" dirty="0" smtClean="0">
              <a:cs typeface="Arial" charset="0"/>
            </a:endParaRPr>
          </a:p>
          <a:p>
            <a:pPr lvl="1" eaLnBrk="1" hangingPunct="1">
              <a:lnSpc>
                <a:spcPct val="80000"/>
              </a:lnSpc>
              <a:buFontTx/>
              <a:buNone/>
            </a:pPr>
            <a:r>
              <a:rPr lang="en-US" sz="1800" baseline="30000" dirty="0" smtClean="0"/>
              <a:t>           </a:t>
            </a:r>
            <a:r>
              <a:rPr lang="en-US" sz="1800" baseline="30000" dirty="0" err="1" smtClean="0"/>
              <a:t>i</a:t>
            </a:r>
            <a:r>
              <a:rPr lang="en-US" sz="1800" baseline="30000" dirty="0" smtClean="0"/>
              <a:t> = 1</a:t>
            </a:r>
            <a:r>
              <a:rPr lang="en-US" sz="1800" b="1" dirty="0" smtClean="0"/>
              <a:t>	</a:t>
            </a:r>
            <a:endParaRPr lang="en-US" sz="1800" dirty="0" smtClean="0"/>
          </a:p>
          <a:p>
            <a:pPr eaLnBrk="1" hangingPunct="1">
              <a:lnSpc>
                <a:spcPct val="80000"/>
              </a:lnSpc>
            </a:pPr>
            <a:r>
              <a:rPr lang="en-US" sz="2000" dirty="0"/>
              <a:t>P</a:t>
            </a:r>
            <a:r>
              <a:rPr lang="en-US" sz="2000" dirty="0" smtClean="0"/>
              <a:t>lug in values for the formula </a:t>
            </a:r>
            <a:r>
              <a:rPr lang="en-US" sz="1800" dirty="0" smtClean="0"/>
              <a:t>and report your answer along with the units.</a:t>
            </a:r>
          </a:p>
          <a:p>
            <a:pPr lvl="1" eaLnBrk="1" hangingPunct="1">
              <a:lnSpc>
                <a:spcPct val="80000"/>
              </a:lnSpc>
              <a:buFontTx/>
              <a:buNone/>
            </a:pPr>
            <a:r>
              <a:rPr lang="en-US" sz="1800" b="1" dirty="0" smtClean="0">
                <a:cs typeface="Arial" charset="0"/>
              </a:rPr>
              <a:t>µ = </a:t>
            </a:r>
            <a:r>
              <a:rPr lang="en-US" sz="1200" b="1" u="sng" dirty="0" smtClean="0">
                <a:cs typeface="Arial" charset="0"/>
              </a:rPr>
              <a:t>3265 + 3260 + 3245 + 3484 + 4146 + 3323 + 3649+ 3200 +3031 + 2069</a:t>
            </a:r>
            <a:endParaRPr lang="en-US" sz="1200" b="1" u="sng" dirty="0" smtClean="0"/>
          </a:p>
          <a:p>
            <a:pPr lvl="1" eaLnBrk="1" hangingPunct="1">
              <a:lnSpc>
                <a:spcPct val="80000"/>
              </a:lnSpc>
              <a:buFontTx/>
              <a:buNone/>
            </a:pPr>
            <a:r>
              <a:rPr lang="en-US" sz="1200" b="1" dirty="0" smtClean="0"/>
              <a:t>                                                                         10</a:t>
            </a:r>
          </a:p>
          <a:p>
            <a:pPr lvl="1" eaLnBrk="1" hangingPunct="1">
              <a:lnSpc>
                <a:spcPct val="80000"/>
              </a:lnSpc>
              <a:buFontTx/>
              <a:buNone/>
            </a:pPr>
            <a:endParaRPr lang="en-US" sz="1200" b="1" dirty="0" smtClean="0"/>
          </a:p>
          <a:p>
            <a:pPr lvl="1" eaLnBrk="1" hangingPunct="1">
              <a:lnSpc>
                <a:spcPct val="80000"/>
              </a:lnSpc>
              <a:buFontTx/>
              <a:buNone/>
            </a:pPr>
            <a:r>
              <a:rPr lang="en-US" sz="1800" b="1" dirty="0" smtClean="0">
                <a:cs typeface="Arial" charset="0"/>
              </a:rPr>
              <a:t>µ = 3267 g</a:t>
            </a:r>
            <a:endParaRPr lang="en-US" sz="1200" b="1" dirty="0" smtClean="0"/>
          </a:p>
          <a:p>
            <a:pPr lvl="1" eaLnBrk="1" hangingPunct="1">
              <a:lnSpc>
                <a:spcPct val="80000"/>
              </a:lnSpc>
              <a:buFontTx/>
              <a:buNone/>
            </a:pPr>
            <a:endParaRPr lang="en-US" sz="1200" b="1" dirty="0" smtClean="0"/>
          </a:p>
          <a:p>
            <a:pPr eaLnBrk="1" hangingPunct="1">
              <a:lnSpc>
                <a:spcPct val="80000"/>
              </a:lnSpc>
            </a:pPr>
            <a:endParaRPr lang="en-US" sz="2000" dirty="0" smtClean="0"/>
          </a:p>
        </p:txBody>
      </p:sp>
    </p:spTree>
    <p:extLst>
      <p:ext uri="{BB962C8B-B14F-4D97-AF65-F5344CB8AC3E}">
        <p14:creationId xmlns:p14="http://schemas.microsoft.com/office/powerpoint/2010/main" val="39779908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3600" b="1" smtClean="0">
                <a:solidFill>
                  <a:srgbClr val="0000CC"/>
                </a:solidFill>
              </a:rPr>
              <a:t>Median</a:t>
            </a:r>
          </a:p>
        </p:txBody>
      </p:sp>
      <p:sp>
        <p:nvSpPr>
          <p:cNvPr id="44035" name="Rectangle 3"/>
          <p:cNvSpPr>
            <a:spLocks noGrp="1" noChangeArrowheads="1"/>
          </p:cNvSpPr>
          <p:nvPr>
            <p:ph type="body" idx="1"/>
          </p:nvPr>
        </p:nvSpPr>
        <p:spPr/>
        <p:txBody>
          <a:bodyPr/>
          <a:lstStyle/>
          <a:p>
            <a:pPr eaLnBrk="1" hangingPunct="1"/>
            <a:r>
              <a:rPr lang="en-US" sz="2400" b="1" smtClean="0"/>
              <a:t>2</a:t>
            </a:r>
            <a:r>
              <a:rPr lang="en-US" sz="2400" b="1" baseline="30000" smtClean="0"/>
              <a:t>nd</a:t>
            </a:r>
            <a:r>
              <a:rPr lang="en-US" sz="2400" b="1" smtClean="0"/>
              <a:t> most popular measure of central tendency</a:t>
            </a:r>
          </a:p>
          <a:p>
            <a:pPr eaLnBrk="1" hangingPunct="1"/>
            <a:endParaRPr lang="en-US" sz="2400" b="1" smtClean="0"/>
          </a:p>
          <a:p>
            <a:pPr eaLnBrk="1" hangingPunct="1"/>
            <a:r>
              <a:rPr lang="en-US" sz="2400" b="1" smtClean="0"/>
              <a:t>Steps to calculate median:</a:t>
            </a:r>
          </a:p>
          <a:p>
            <a:pPr lvl="2" eaLnBrk="1" hangingPunct="1">
              <a:buFontTx/>
              <a:buAutoNum type="arabicPeriod"/>
            </a:pPr>
            <a:r>
              <a:rPr lang="en-US" b="1" smtClean="0"/>
              <a:t>  Order observations from smallest to largest</a:t>
            </a:r>
          </a:p>
          <a:p>
            <a:pPr lvl="2" eaLnBrk="1" hangingPunct="1">
              <a:buFontTx/>
              <a:buNone/>
            </a:pPr>
            <a:endParaRPr lang="en-US" sz="1400" b="1" smtClean="0"/>
          </a:p>
          <a:p>
            <a:pPr lvl="2" eaLnBrk="1" hangingPunct="1">
              <a:buFontTx/>
              <a:buNone/>
            </a:pPr>
            <a:r>
              <a:rPr lang="en-US" b="1" smtClean="0"/>
              <a:t>2.  If the sample size (n) is odd, the median is the [(n+1)/2]</a:t>
            </a:r>
            <a:r>
              <a:rPr lang="en-US" b="1" baseline="30000" smtClean="0"/>
              <a:t>th</a:t>
            </a:r>
            <a:r>
              <a:rPr lang="en-US" b="1" smtClean="0"/>
              <a:t> largest observation</a:t>
            </a:r>
          </a:p>
          <a:p>
            <a:pPr lvl="2" eaLnBrk="1" hangingPunct="1">
              <a:buFontTx/>
              <a:buNone/>
            </a:pPr>
            <a:endParaRPr lang="en-US" sz="1400" b="1" smtClean="0"/>
          </a:p>
          <a:p>
            <a:pPr lvl="2" eaLnBrk="1" hangingPunct="1">
              <a:buFontTx/>
              <a:buNone/>
            </a:pPr>
            <a:r>
              <a:rPr lang="en-US" b="1" smtClean="0"/>
              <a:t>3.  If the n is even, the median is the average of the (n/2)</a:t>
            </a:r>
            <a:r>
              <a:rPr lang="en-US" b="1" baseline="30000" smtClean="0"/>
              <a:t>th</a:t>
            </a:r>
            <a:r>
              <a:rPr lang="en-US" b="1" smtClean="0"/>
              <a:t> and [(n/2) + 1]</a:t>
            </a:r>
            <a:r>
              <a:rPr lang="en-US" b="1" baseline="30000" smtClean="0"/>
              <a:t>th</a:t>
            </a:r>
            <a:r>
              <a:rPr lang="en-US" b="1" smtClean="0"/>
              <a:t> largest observation</a:t>
            </a:r>
          </a:p>
          <a:p>
            <a:pPr eaLnBrk="1" hangingPunct="1"/>
            <a:endParaRPr lang="en-US" sz="2400" b="1"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z="2800" b="1" smtClean="0">
                <a:solidFill>
                  <a:srgbClr val="0000CC"/>
                </a:solidFill>
              </a:rPr>
              <a:t>What is the Median Birthweight for observations 10</a:t>
            </a:r>
          </a:p>
        </p:txBody>
      </p:sp>
      <p:graphicFrame>
        <p:nvGraphicFramePr>
          <p:cNvPr id="116767" name="Group 31"/>
          <p:cNvGraphicFramePr>
            <a:graphicFrameLocks noGrp="1"/>
          </p:cNvGraphicFramePr>
          <p:nvPr>
            <p:ph sz="half" idx="1"/>
            <p:extLst>
              <p:ext uri="{D42A27DB-BD31-4B8C-83A1-F6EECF244321}">
                <p14:modId xmlns:p14="http://schemas.microsoft.com/office/powerpoint/2010/main" val="1731618283"/>
              </p:ext>
            </p:extLst>
          </p:nvPr>
        </p:nvGraphicFramePr>
        <p:xfrm>
          <a:off x="2590800" y="1676400"/>
          <a:ext cx="4038600" cy="4510090"/>
        </p:xfrm>
        <a:graphic>
          <a:graphicData uri="http://schemas.openxmlformats.org/drawingml/2006/table">
            <a:tbl>
              <a:tblPr/>
              <a:tblGrid>
                <a:gridCol w="21336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6397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Observation rank</a:t>
                      </a:r>
                      <a:endParaRPr kumimoji="0" lang="en-US" sz="1800" b="1" i="0" u="none" strike="noStrike" cap="none" normalizeH="0" baseline="0" dirty="0" smtClean="0">
                        <a:ln>
                          <a:noFill/>
                        </a:ln>
                        <a:solidFill>
                          <a:schemeClr val="tx1"/>
                        </a:solidFill>
                        <a:effectLst/>
                        <a:latin typeface="Arial" charset="0"/>
                      </a:endParaRPr>
                    </a:p>
                  </a:txBody>
                  <a:tcPr anchor="b"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Birthweight (g)</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1</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2069</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905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2</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3031</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873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3200</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88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4</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3245</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905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1" u="sng" strike="noStrike" cap="none" normalizeH="0" baseline="0" smtClean="0">
                          <a:ln>
                            <a:noFill/>
                          </a:ln>
                          <a:solidFill>
                            <a:schemeClr val="tx1"/>
                          </a:solidFill>
                          <a:effectLst/>
                          <a:latin typeface="Arial" charset="0"/>
                          <a:cs typeface="Arial" charset="0"/>
                        </a:rPr>
                        <a:t>5</a:t>
                      </a:r>
                      <a:endParaRPr kumimoji="0" lang="en-US" sz="1800" b="1" i="1" u="sng"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smtClean="0">
                          <a:ln>
                            <a:noFill/>
                          </a:ln>
                          <a:solidFill>
                            <a:schemeClr val="tx1"/>
                          </a:solidFill>
                          <a:effectLst/>
                          <a:latin typeface="Arial" charset="0"/>
                          <a:cs typeface="Arial" charset="0"/>
                        </a:rPr>
                        <a:t>3260</a:t>
                      </a:r>
                      <a:endParaRPr kumimoji="0" lang="en-US" sz="1800" b="1" i="1"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873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1" u="sng" strike="noStrike" cap="none" normalizeH="0" baseline="0" smtClean="0">
                          <a:ln>
                            <a:noFill/>
                          </a:ln>
                          <a:solidFill>
                            <a:schemeClr val="tx1"/>
                          </a:solidFill>
                          <a:effectLst/>
                          <a:latin typeface="Arial" charset="0"/>
                          <a:cs typeface="Arial" charset="0"/>
                        </a:rPr>
                        <a:t>6</a:t>
                      </a:r>
                      <a:endParaRPr kumimoji="0" lang="en-US" sz="1800" b="1" i="1" u="sng"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dirty="0" smtClean="0">
                          <a:ln>
                            <a:noFill/>
                          </a:ln>
                          <a:solidFill>
                            <a:schemeClr val="tx1"/>
                          </a:solidFill>
                          <a:effectLst/>
                          <a:latin typeface="Arial" charset="0"/>
                          <a:cs typeface="Arial" charset="0"/>
                        </a:rPr>
                        <a:t>3265</a:t>
                      </a:r>
                      <a:endParaRPr kumimoji="0" lang="en-US" sz="1800" b="1" i="1" u="none" strike="noStrike" cap="none" normalizeH="0" baseline="0" dirty="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905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7</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3323</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88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8</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3484</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88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9</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3649</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388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10</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4146</a:t>
                      </a:r>
                      <a:endParaRPr kumimoji="0" lang="en-US" sz="1800" b="1" i="0" u="none" strike="noStrike" cap="none" normalizeH="0" baseline="0" dirty="0" smtClean="0">
                        <a:ln>
                          <a:noFill/>
                        </a:ln>
                        <a:solidFill>
                          <a:schemeClr val="tx1"/>
                        </a:solidFill>
                        <a:effectLst/>
                        <a:latin typeface="Arial" charset="0"/>
                      </a:endParaRPr>
                    </a:p>
                  </a:txBody>
                  <a:tcPr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5571966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z="2800" b="1" smtClean="0">
                <a:solidFill>
                  <a:srgbClr val="0000CC"/>
                </a:solidFill>
              </a:rPr>
              <a:t>What is the Median Birthweight for observations 10</a:t>
            </a:r>
          </a:p>
        </p:txBody>
      </p:sp>
      <p:sp>
        <p:nvSpPr>
          <p:cNvPr id="45059" name="Rectangle 3"/>
          <p:cNvSpPr>
            <a:spLocks noGrp="1" noChangeArrowheads="1"/>
          </p:cNvSpPr>
          <p:nvPr>
            <p:ph type="body" sz="half" idx="2"/>
          </p:nvPr>
        </p:nvSpPr>
        <p:spPr/>
        <p:txBody>
          <a:bodyPr/>
          <a:lstStyle/>
          <a:p>
            <a:pPr eaLnBrk="1" hangingPunct="1">
              <a:lnSpc>
                <a:spcPct val="80000"/>
              </a:lnSpc>
              <a:buFontTx/>
              <a:buNone/>
            </a:pPr>
            <a:r>
              <a:rPr lang="en-US" sz="1800" smtClean="0"/>
              <a:t>Since we have an even number of</a:t>
            </a:r>
          </a:p>
          <a:p>
            <a:pPr eaLnBrk="1" hangingPunct="1">
              <a:lnSpc>
                <a:spcPct val="80000"/>
              </a:lnSpc>
              <a:buFontTx/>
              <a:buNone/>
            </a:pPr>
            <a:r>
              <a:rPr lang="en-US" sz="1800" smtClean="0"/>
              <a:t>observations, the median is the </a:t>
            </a:r>
          </a:p>
          <a:p>
            <a:pPr eaLnBrk="1" hangingPunct="1">
              <a:lnSpc>
                <a:spcPct val="80000"/>
              </a:lnSpc>
              <a:buFontTx/>
              <a:buNone/>
            </a:pPr>
            <a:r>
              <a:rPr lang="en-US" sz="1800" smtClean="0"/>
              <a:t>average of the (n/2)</a:t>
            </a:r>
            <a:r>
              <a:rPr lang="en-US" sz="1800" baseline="30000" smtClean="0"/>
              <a:t>th</a:t>
            </a:r>
            <a:r>
              <a:rPr lang="en-US" sz="1800" smtClean="0"/>
              <a:t> and (n/2 + 1)</a:t>
            </a:r>
            <a:r>
              <a:rPr lang="en-US" sz="1800" baseline="30000" smtClean="0"/>
              <a:t>th</a:t>
            </a:r>
            <a:endParaRPr lang="en-US" sz="1800" smtClean="0"/>
          </a:p>
          <a:p>
            <a:pPr eaLnBrk="1" hangingPunct="1">
              <a:lnSpc>
                <a:spcPct val="80000"/>
              </a:lnSpc>
              <a:buFontTx/>
              <a:buNone/>
            </a:pPr>
            <a:r>
              <a:rPr lang="en-US" sz="1800" smtClean="0"/>
              <a:t>largest observation</a:t>
            </a:r>
          </a:p>
          <a:p>
            <a:pPr eaLnBrk="1" hangingPunct="1">
              <a:lnSpc>
                <a:spcPct val="80000"/>
              </a:lnSpc>
              <a:buFontTx/>
              <a:buNone/>
            </a:pPr>
            <a:endParaRPr lang="en-US" sz="1800" smtClean="0"/>
          </a:p>
          <a:p>
            <a:pPr eaLnBrk="1" hangingPunct="1">
              <a:lnSpc>
                <a:spcPct val="80000"/>
              </a:lnSpc>
            </a:pPr>
            <a:r>
              <a:rPr lang="en-US" sz="1800" smtClean="0"/>
              <a:t>10/2 = 5</a:t>
            </a:r>
            <a:r>
              <a:rPr lang="en-US" sz="1800" baseline="30000" smtClean="0"/>
              <a:t>th</a:t>
            </a:r>
            <a:r>
              <a:rPr lang="en-US" sz="1800" smtClean="0"/>
              <a:t> observation</a:t>
            </a:r>
          </a:p>
          <a:p>
            <a:pPr eaLnBrk="1" hangingPunct="1">
              <a:lnSpc>
                <a:spcPct val="80000"/>
              </a:lnSpc>
            </a:pPr>
            <a:endParaRPr lang="en-US" sz="1800" smtClean="0"/>
          </a:p>
          <a:p>
            <a:pPr eaLnBrk="1" hangingPunct="1">
              <a:lnSpc>
                <a:spcPct val="80000"/>
              </a:lnSpc>
            </a:pPr>
            <a:r>
              <a:rPr lang="en-US" sz="1800" smtClean="0"/>
              <a:t> 10/2  +1 = 6</a:t>
            </a:r>
            <a:r>
              <a:rPr lang="en-US" sz="1800" baseline="30000" smtClean="0"/>
              <a:t>th</a:t>
            </a:r>
            <a:r>
              <a:rPr lang="en-US" sz="1800" smtClean="0"/>
              <a:t> observation</a:t>
            </a:r>
          </a:p>
          <a:p>
            <a:pPr eaLnBrk="1" hangingPunct="1">
              <a:lnSpc>
                <a:spcPct val="80000"/>
              </a:lnSpc>
              <a:buFontTx/>
              <a:buNone/>
            </a:pPr>
            <a:endParaRPr lang="en-US" sz="1800" smtClean="0"/>
          </a:p>
          <a:p>
            <a:pPr eaLnBrk="1" hangingPunct="1">
              <a:lnSpc>
                <a:spcPct val="80000"/>
              </a:lnSpc>
            </a:pPr>
            <a:r>
              <a:rPr lang="en-US" sz="1800" smtClean="0"/>
              <a:t>Median = (5</a:t>
            </a:r>
            <a:r>
              <a:rPr lang="en-US" sz="1800" baseline="30000" smtClean="0"/>
              <a:t>th</a:t>
            </a:r>
            <a:r>
              <a:rPr lang="en-US" sz="1800" smtClean="0"/>
              <a:t> obs + 6</a:t>
            </a:r>
            <a:r>
              <a:rPr lang="en-US" sz="1800" baseline="30000" smtClean="0"/>
              <a:t>th</a:t>
            </a:r>
            <a:r>
              <a:rPr lang="en-US" sz="1800" smtClean="0"/>
              <a:t> obs)/2</a:t>
            </a:r>
          </a:p>
          <a:p>
            <a:pPr eaLnBrk="1" hangingPunct="1">
              <a:lnSpc>
                <a:spcPct val="80000"/>
              </a:lnSpc>
              <a:buFontTx/>
              <a:buNone/>
            </a:pPr>
            <a:endParaRPr lang="en-US" sz="1800" smtClean="0"/>
          </a:p>
          <a:p>
            <a:pPr eaLnBrk="1" hangingPunct="1">
              <a:lnSpc>
                <a:spcPct val="80000"/>
              </a:lnSpc>
              <a:buFontTx/>
              <a:buNone/>
            </a:pPr>
            <a:r>
              <a:rPr lang="en-US" sz="1800" smtClean="0"/>
              <a:t>		     = (3260 + 3265)/2</a:t>
            </a:r>
          </a:p>
          <a:p>
            <a:pPr eaLnBrk="1" hangingPunct="1">
              <a:lnSpc>
                <a:spcPct val="80000"/>
              </a:lnSpc>
              <a:buFontTx/>
              <a:buNone/>
            </a:pPr>
            <a:r>
              <a:rPr lang="en-US" sz="1800" smtClean="0"/>
              <a:t>		</a:t>
            </a:r>
          </a:p>
          <a:p>
            <a:pPr eaLnBrk="1" hangingPunct="1">
              <a:lnSpc>
                <a:spcPct val="80000"/>
              </a:lnSpc>
              <a:buFontTx/>
              <a:buNone/>
            </a:pPr>
            <a:r>
              <a:rPr lang="en-US" sz="1800" smtClean="0"/>
              <a:t>	             = 3262.5 g</a:t>
            </a:r>
          </a:p>
        </p:txBody>
      </p:sp>
      <p:graphicFrame>
        <p:nvGraphicFramePr>
          <p:cNvPr id="116767" name="Group 31"/>
          <p:cNvGraphicFramePr>
            <a:graphicFrameLocks noGrp="1"/>
          </p:cNvGraphicFramePr>
          <p:nvPr>
            <p:ph sz="half" idx="1"/>
          </p:nvPr>
        </p:nvGraphicFramePr>
        <p:xfrm>
          <a:off x="457200" y="1600200"/>
          <a:ext cx="4038600" cy="4510090"/>
        </p:xfrm>
        <a:graphic>
          <a:graphicData uri="http://schemas.openxmlformats.org/drawingml/2006/table">
            <a:tbl>
              <a:tblPr/>
              <a:tblGrid>
                <a:gridCol w="21336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6397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Observation rank</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Birthweight (g)</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1</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2069</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905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2</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3031</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873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3200</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88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4</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3245</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905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1" u="sng" strike="noStrike" cap="none" normalizeH="0" baseline="0" smtClean="0">
                          <a:ln>
                            <a:noFill/>
                          </a:ln>
                          <a:solidFill>
                            <a:schemeClr val="tx1"/>
                          </a:solidFill>
                          <a:effectLst/>
                          <a:latin typeface="Arial" charset="0"/>
                          <a:cs typeface="Arial" charset="0"/>
                        </a:rPr>
                        <a:t>5</a:t>
                      </a:r>
                      <a:endParaRPr kumimoji="0" lang="en-US" sz="1800" b="1" i="1" u="sng"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1" u="sng" strike="noStrike" cap="none" normalizeH="0" baseline="0" smtClean="0">
                          <a:ln>
                            <a:noFill/>
                          </a:ln>
                          <a:solidFill>
                            <a:schemeClr val="tx1"/>
                          </a:solidFill>
                          <a:effectLst/>
                          <a:latin typeface="Arial" charset="0"/>
                          <a:cs typeface="Arial" charset="0"/>
                        </a:rPr>
                        <a:t>3260</a:t>
                      </a:r>
                      <a:endParaRPr kumimoji="0" lang="en-US" sz="1800" b="1" i="1" u="sng"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873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1" u="sng" strike="noStrike" cap="none" normalizeH="0" baseline="0" smtClean="0">
                          <a:ln>
                            <a:noFill/>
                          </a:ln>
                          <a:solidFill>
                            <a:schemeClr val="tx1"/>
                          </a:solidFill>
                          <a:effectLst/>
                          <a:latin typeface="Arial" charset="0"/>
                          <a:cs typeface="Arial" charset="0"/>
                        </a:rPr>
                        <a:t>6</a:t>
                      </a:r>
                      <a:endParaRPr kumimoji="0" lang="en-US" sz="1800" b="1" i="1" u="sng"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1" u="sng" strike="noStrike" cap="none" normalizeH="0" baseline="0" smtClean="0">
                          <a:ln>
                            <a:noFill/>
                          </a:ln>
                          <a:solidFill>
                            <a:schemeClr val="tx1"/>
                          </a:solidFill>
                          <a:effectLst/>
                          <a:latin typeface="Arial" charset="0"/>
                          <a:cs typeface="Arial" charset="0"/>
                        </a:rPr>
                        <a:t>3265</a:t>
                      </a:r>
                      <a:endParaRPr kumimoji="0" lang="en-US" sz="1800" b="1" i="1" u="sng"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905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7</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3323</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88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8</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3484</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88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9</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3649</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388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10</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4146</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45083" name="AutoShape 32"/>
          <p:cNvSpPr>
            <a:spLocks noChangeArrowheads="1"/>
          </p:cNvSpPr>
          <p:nvPr/>
        </p:nvSpPr>
        <p:spPr bwMode="auto">
          <a:xfrm>
            <a:off x="3352800" y="3886200"/>
            <a:ext cx="381000" cy="152400"/>
          </a:xfrm>
          <a:prstGeom prst="leftArrow">
            <a:avLst>
              <a:gd name="adj1" fmla="val 50000"/>
              <a:gd name="adj2" fmla="val 62500"/>
            </a:avLst>
          </a:prstGeom>
          <a:solidFill>
            <a:srgbClr val="FF0000"/>
          </a:solidFill>
          <a:ln w="9525">
            <a:solidFill>
              <a:schemeClr val="tx1"/>
            </a:solidFill>
            <a:miter lim="800000"/>
            <a:headEnd/>
            <a:tailEnd/>
          </a:ln>
        </p:spPr>
        <p:txBody>
          <a:bodyPr wrap="none" anchor="ctr"/>
          <a:lstStyle/>
          <a:p>
            <a:pPr algn="ctr"/>
            <a:endParaRPr lang="en-US">
              <a:solidFill>
                <a:srgbClr val="FF0000"/>
              </a:solidFill>
            </a:endParaRPr>
          </a:p>
        </p:txBody>
      </p:sp>
      <p:sp>
        <p:nvSpPr>
          <p:cNvPr id="45084" name="AutoShape 33"/>
          <p:cNvSpPr>
            <a:spLocks noChangeArrowheads="1"/>
          </p:cNvSpPr>
          <p:nvPr/>
        </p:nvSpPr>
        <p:spPr bwMode="auto">
          <a:xfrm>
            <a:off x="3352800" y="4343400"/>
            <a:ext cx="381000" cy="152400"/>
          </a:xfrm>
          <a:prstGeom prst="leftArrow">
            <a:avLst>
              <a:gd name="adj1" fmla="val 50000"/>
              <a:gd name="adj2" fmla="val 62500"/>
            </a:avLst>
          </a:prstGeom>
          <a:solidFill>
            <a:srgbClr val="FF0000"/>
          </a:solidFill>
          <a:ln w="9525">
            <a:solidFill>
              <a:schemeClr val="tx1"/>
            </a:solidFill>
            <a:miter lim="800000"/>
            <a:headEnd/>
            <a:tailEnd/>
          </a:ln>
        </p:spPr>
        <p:txBody>
          <a:bodyPr wrap="none" anchor="ctr"/>
          <a:lstStyle/>
          <a:p>
            <a:pPr algn="ctr"/>
            <a:endParaRPr lang="en-US">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2800" b="1" smtClean="0">
                <a:solidFill>
                  <a:srgbClr val="0000CC"/>
                </a:solidFill>
              </a:rPr>
              <a:t>What is the Median Birthweight for observations 9</a:t>
            </a:r>
          </a:p>
        </p:txBody>
      </p:sp>
      <p:graphicFrame>
        <p:nvGraphicFramePr>
          <p:cNvPr id="117789" name="Group 29"/>
          <p:cNvGraphicFramePr>
            <a:graphicFrameLocks noGrp="1"/>
          </p:cNvGraphicFramePr>
          <p:nvPr>
            <p:ph sz="half" idx="1"/>
            <p:extLst>
              <p:ext uri="{D42A27DB-BD31-4B8C-83A1-F6EECF244321}">
                <p14:modId xmlns:p14="http://schemas.microsoft.com/office/powerpoint/2010/main" val="3204988080"/>
              </p:ext>
            </p:extLst>
          </p:nvPr>
        </p:nvGraphicFramePr>
        <p:xfrm>
          <a:off x="2590800" y="1600200"/>
          <a:ext cx="4038600" cy="4521203"/>
        </p:xfrm>
        <a:graphic>
          <a:graphicData uri="http://schemas.openxmlformats.org/drawingml/2006/table">
            <a:tbl>
              <a:tblPr/>
              <a:tblGrid>
                <a:gridCol w="2138363">
                  <a:extLst>
                    <a:ext uri="{9D8B030D-6E8A-4147-A177-3AD203B41FA5}">
                      <a16:colId xmlns:a16="http://schemas.microsoft.com/office/drawing/2014/main" val="20000"/>
                    </a:ext>
                  </a:extLst>
                </a:gridCol>
                <a:gridCol w="1900237">
                  <a:extLst>
                    <a:ext uri="{9D8B030D-6E8A-4147-A177-3AD203B41FA5}">
                      <a16:colId xmlns:a16="http://schemas.microsoft.com/office/drawing/2014/main" val="20001"/>
                    </a:ext>
                  </a:extLst>
                </a:gridCol>
              </a:tblGrid>
              <a:tr h="6889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Observation rank</a:t>
                      </a:r>
                      <a:endParaRPr kumimoji="0" lang="en-US" sz="1800" b="1" i="0" u="none" strike="noStrike" cap="none" normalizeH="0" baseline="0" dirty="0" smtClean="0">
                        <a:ln>
                          <a:noFill/>
                        </a:ln>
                        <a:solidFill>
                          <a:schemeClr val="tx1"/>
                        </a:solidFill>
                        <a:effectLst/>
                        <a:latin typeface="Arial" charset="0"/>
                      </a:endParaRPr>
                    </a:p>
                  </a:txBody>
                  <a:tcPr anchor="b"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Birthweight (g)</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254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1</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3031</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2</a:t>
                      </a:r>
                      <a:endParaRPr kumimoji="0" lang="en-US" sz="1800" b="1" i="0" u="none" strike="noStrike" cap="none" normalizeH="0" baseline="0" dirty="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3200</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270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3245</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238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3260</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270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1" u="sng" strike="noStrike" cap="none" normalizeH="0" baseline="0" smtClean="0">
                          <a:ln>
                            <a:noFill/>
                          </a:ln>
                          <a:solidFill>
                            <a:schemeClr val="tx1"/>
                          </a:solidFill>
                          <a:effectLst/>
                          <a:latin typeface="Arial" charset="0"/>
                          <a:cs typeface="Arial" charset="0"/>
                        </a:rPr>
                        <a:t>5</a:t>
                      </a:r>
                      <a:endParaRPr kumimoji="0" lang="en-US" sz="1800" b="1" i="1"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dirty="0" smtClean="0">
                          <a:ln>
                            <a:noFill/>
                          </a:ln>
                          <a:solidFill>
                            <a:schemeClr val="tx1"/>
                          </a:solidFill>
                          <a:effectLst/>
                          <a:latin typeface="Arial" charset="0"/>
                          <a:cs typeface="Arial" charset="0"/>
                        </a:rPr>
                        <a:t>3265</a:t>
                      </a:r>
                      <a:endParaRPr kumimoji="0" lang="en-US" sz="1800" b="1" i="1" u="none" strike="noStrike" cap="none" normalizeH="0" baseline="0" dirty="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254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6</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3323</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270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7</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3484</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238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8</a:t>
                      </a:r>
                      <a:endParaRPr kumimoji="0" lang="en-US" sz="1800" b="1" i="0" u="none" strike="noStrike" cap="none" normalizeH="0" baseline="3000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3649</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4270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9</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4146</a:t>
                      </a:r>
                      <a:endParaRPr kumimoji="0" lang="en-US" sz="1800" b="1" i="0" u="none" strike="noStrike" cap="none" normalizeH="0" baseline="0" dirty="0" smtClean="0">
                        <a:ln>
                          <a:noFill/>
                        </a:ln>
                        <a:solidFill>
                          <a:schemeClr val="tx1"/>
                        </a:solidFill>
                        <a:effectLst/>
                        <a:latin typeface="Arial" charset="0"/>
                      </a:endParaRPr>
                    </a:p>
                  </a:txBody>
                  <a:tcPr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z="2800" b="1" smtClean="0">
                <a:solidFill>
                  <a:srgbClr val="0000CC"/>
                </a:solidFill>
              </a:rPr>
              <a:t>What is the Birthweight Range?</a:t>
            </a:r>
          </a:p>
        </p:txBody>
      </p:sp>
      <p:graphicFrame>
        <p:nvGraphicFramePr>
          <p:cNvPr id="129027" name="Group 3"/>
          <p:cNvGraphicFramePr>
            <a:graphicFrameLocks noGrp="1"/>
          </p:cNvGraphicFramePr>
          <p:nvPr>
            <p:ph sz="half" idx="1"/>
          </p:nvPr>
        </p:nvGraphicFramePr>
        <p:xfrm>
          <a:off x="457200" y="1600200"/>
          <a:ext cx="4038600" cy="4525964"/>
        </p:xfrm>
        <a:graphic>
          <a:graphicData uri="http://schemas.openxmlformats.org/drawingml/2006/table">
            <a:tbl>
              <a:tblPr/>
              <a:tblGrid>
                <a:gridCol w="21336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4270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1116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095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095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095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095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095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1116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095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4095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4095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45082" name="Rectangle 30"/>
          <p:cNvSpPr>
            <a:spLocks noGrp="1" noChangeArrowheads="1"/>
          </p:cNvSpPr>
          <p:nvPr>
            <p:ph type="body" sz="half" idx="2"/>
          </p:nvPr>
        </p:nvSpPr>
        <p:spPr>
          <a:xfrm>
            <a:off x="4572000" y="1524000"/>
            <a:ext cx="4038600" cy="4525963"/>
          </a:xfrm>
        </p:spPr>
        <p:txBody>
          <a:bodyPr/>
          <a:lstStyle/>
          <a:p>
            <a:pPr eaLnBrk="1" hangingPunct="1">
              <a:lnSpc>
                <a:spcPct val="90000"/>
              </a:lnSpc>
              <a:defRPr/>
            </a:pPr>
            <a:r>
              <a:rPr lang="en-US" sz="2400" b="1" dirty="0" smtClean="0">
                <a:solidFill>
                  <a:srgbClr val="FF0000"/>
                </a:solidFill>
              </a:rPr>
              <a:t>Range = (min–max)</a:t>
            </a:r>
          </a:p>
          <a:p>
            <a:pPr eaLnBrk="1" hangingPunct="1">
              <a:lnSpc>
                <a:spcPct val="90000"/>
              </a:lnSpc>
              <a:buFontTx/>
              <a:buNone/>
              <a:defRPr/>
            </a:pPr>
            <a:r>
              <a:rPr lang="en-US" sz="2400" dirty="0" smtClean="0"/>
              <a:t>	           = </a:t>
            </a:r>
            <a:r>
              <a:rPr lang="en-US" sz="2400" b="1" dirty="0" smtClean="0">
                <a:solidFill>
                  <a:srgbClr val="FF0000"/>
                </a:solidFill>
              </a:rPr>
              <a:t>(min, max)</a:t>
            </a:r>
          </a:p>
          <a:p>
            <a:pPr lvl="1" eaLnBrk="1" hangingPunct="1">
              <a:lnSpc>
                <a:spcPct val="90000"/>
              </a:lnSpc>
              <a:defRPr/>
            </a:pPr>
            <a:endParaRPr lang="en-US" sz="2200" b="1" dirty="0" smtClean="0">
              <a:solidFill>
                <a:srgbClr val="FF0000"/>
              </a:solidFill>
            </a:endParaRPr>
          </a:p>
          <a:p>
            <a:pPr eaLnBrk="1" hangingPunct="1">
              <a:lnSpc>
                <a:spcPct val="90000"/>
              </a:lnSpc>
              <a:defRPr/>
            </a:pPr>
            <a:r>
              <a:rPr lang="en-US" sz="2400" dirty="0" smtClean="0"/>
              <a:t>Determine the Maximum &amp; Minimum Values</a:t>
            </a:r>
          </a:p>
          <a:p>
            <a:pPr lvl="1" eaLnBrk="1" hangingPunct="1">
              <a:lnSpc>
                <a:spcPct val="90000"/>
              </a:lnSpc>
              <a:defRPr/>
            </a:pPr>
            <a:r>
              <a:rPr lang="en-US" sz="2200" dirty="0" smtClean="0"/>
              <a:t>Minimum </a:t>
            </a:r>
            <a:r>
              <a:rPr lang="en-US" sz="2200" dirty="0" err="1" smtClean="0"/>
              <a:t>obs</a:t>
            </a:r>
            <a:r>
              <a:rPr lang="en-US" sz="2200" dirty="0" smtClean="0"/>
              <a:t> = 2069</a:t>
            </a:r>
          </a:p>
          <a:p>
            <a:pPr lvl="1" eaLnBrk="1" hangingPunct="1">
              <a:lnSpc>
                <a:spcPct val="90000"/>
              </a:lnSpc>
              <a:defRPr/>
            </a:pPr>
            <a:r>
              <a:rPr lang="en-US" sz="2200" dirty="0" smtClean="0"/>
              <a:t>Maximum </a:t>
            </a:r>
            <a:r>
              <a:rPr lang="en-US" sz="2200" dirty="0" err="1" smtClean="0"/>
              <a:t>obs</a:t>
            </a:r>
            <a:r>
              <a:rPr lang="en-US" sz="2200" dirty="0" smtClean="0"/>
              <a:t> = 4146</a:t>
            </a:r>
          </a:p>
          <a:p>
            <a:pPr eaLnBrk="1" hangingPunct="1">
              <a:lnSpc>
                <a:spcPct val="90000"/>
              </a:lnSpc>
              <a:defRPr/>
            </a:pPr>
            <a:endParaRPr lang="en-US" sz="2400" dirty="0" smtClean="0"/>
          </a:p>
          <a:p>
            <a:pPr eaLnBrk="1" hangingPunct="1">
              <a:lnSpc>
                <a:spcPct val="90000"/>
              </a:lnSpc>
              <a:defRPr/>
            </a:pPr>
            <a:r>
              <a:rPr lang="en-US" sz="2400" dirty="0" smtClean="0"/>
              <a:t>Range  = </a:t>
            </a:r>
            <a:r>
              <a:rPr lang="en-US" sz="2400" b="1" dirty="0" smtClean="0">
                <a:solidFill>
                  <a:srgbClr val="FF0000"/>
                </a:solidFill>
              </a:rPr>
              <a:t>(min – max)</a:t>
            </a:r>
          </a:p>
          <a:p>
            <a:pPr marL="0" indent="0" eaLnBrk="1" hangingPunct="1">
              <a:lnSpc>
                <a:spcPct val="90000"/>
              </a:lnSpc>
              <a:buFontTx/>
              <a:buNone/>
              <a:defRPr/>
            </a:pPr>
            <a:r>
              <a:rPr lang="en-US" sz="2400" b="1" dirty="0">
                <a:solidFill>
                  <a:srgbClr val="FF0000"/>
                </a:solidFill>
              </a:rPr>
              <a:t> </a:t>
            </a:r>
            <a:r>
              <a:rPr lang="en-US" sz="2400" b="1" dirty="0" smtClean="0">
                <a:solidFill>
                  <a:srgbClr val="FF0000"/>
                </a:solidFill>
              </a:rPr>
              <a:t>                = (2069-4146)</a:t>
            </a:r>
          </a:p>
          <a:p>
            <a:pPr marL="0" indent="0" eaLnBrk="1" hangingPunct="1">
              <a:lnSpc>
                <a:spcPct val="90000"/>
              </a:lnSpc>
              <a:buFontTx/>
              <a:buNone/>
              <a:defRPr/>
            </a:pPr>
            <a:r>
              <a:rPr lang="en-US" sz="2400" b="1" dirty="0" smtClean="0">
                <a:solidFill>
                  <a:srgbClr val="FF0000"/>
                </a:solidFill>
              </a:rPr>
              <a:t>or              = (2069,4146)</a:t>
            </a:r>
          </a:p>
          <a:p>
            <a:pPr marL="0" indent="0" eaLnBrk="1" hangingPunct="1">
              <a:lnSpc>
                <a:spcPct val="90000"/>
              </a:lnSpc>
              <a:buFontTx/>
              <a:buNone/>
              <a:defRPr/>
            </a:pPr>
            <a:endParaRPr lang="en-US" sz="2400" b="1" dirty="0" smtClean="0">
              <a:solidFill>
                <a:srgbClr val="FF0000"/>
              </a:solidFill>
            </a:endParaRPr>
          </a:p>
          <a:p>
            <a:pPr marL="0" indent="0" eaLnBrk="1" hangingPunct="1">
              <a:lnSpc>
                <a:spcPct val="90000"/>
              </a:lnSpc>
              <a:buFontTx/>
              <a:buNone/>
              <a:defRPr/>
            </a:pPr>
            <a:r>
              <a:rPr lang="en-US" sz="2400" b="1" dirty="0" smtClean="0"/>
              <a:t>The values span 2077g</a:t>
            </a:r>
          </a:p>
          <a:p>
            <a:pPr marL="0" indent="0" eaLnBrk="1" hangingPunct="1">
              <a:lnSpc>
                <a:spcPct val="90000"/>
              </a:lnSpc>
              <a:buFontTx/>
              <a:buNone/>
              <a:defRPr/>
            </a:pPr>
            <a:r>
              <a:rPr lang="en-US" sz="2400" b="1" dirty="0">
                <a:solidFill>
                  <a:srgbClr val="FF0000"/>
                </a:solidFill>
              </a:rPr>
              <a:t> </a:t>
            </a:r>
            <a:r>
              <a:rPr lang="en-US" sz="2400" b="1" dirty="0" smtClean="0">
                <a:solidFill>
                  <a:srgbClr val="FF0000"/>
                </a:solidFill>
              </a:rPr>
              <a:t>             </a:t>
            </a:r>
          </a:p>
          <a:p>
            <a:pPr marL="0" indent="0" eaLnBrk="1" hangingPunct="1">
              <a:lnSpc>
                <a:spcPct val="90000"/>
              </a:lnSpc>
              <a:buFontTx/>
              <a:buNone/>
              <a:defRPr/>
            </a:pPr>
            <a:r>
              <a:rPr lang="en-US" sz="2400" b="1" dirty="0">
                <a:solidFill>
                  <a:srgbClr val="FF0000"/>
                </a:solidFill>
              </a:rPr>
              <a:t>	</a:t>
            </a:r>
            <a:r>
              <a:rPr lang="en-US" sz="2400" b="1" dirty="0" smtClean="0">
                <a:solidFill>
                  <a:srgbClr val="FF0000"/>
                </a:solidFill>
              </a:rPr>
              <a:t>       </a:t>
            </a:r>
          </a:p>
          <a:p>
            <a:pPr marL="0" indent="0" eaLnBrk="1" hangingPunct="1">
              <a:lnSpc>
                <a:spcPct val="90000"/>
              </a:lnSpc>
              <a:buFontTx/>
              <a:buNone/>
              <a:defRPr/>
            </a:pPr>
            <a:endParaRPr lang="en-US" sz="2400" dirty="0" smtClean="0"/>
          </a:p>
        </p:txBody>
      </p:sp>
      <p:graphicFrame>
        <p:nvGraphicFramePr>
          <p:cNvPr id="129055" name="Group 31"/>
          <p:cNvGraphicFramePr>
            <a:graphicFrameLocks noGrp="1"/>
          </p:cNvGraphicFramePr>
          <p:nvPr>
            <p:ph sz="half" idx="4294967295"/>
          </p:nvPr>
        </p:nvGraphicFramePr>
        <p:xfrm>
          <a:off x="381000" y="1600200"/>
          <a:ext cx="4038600" cy="4495802"/>
        </p:xfrm>
        <a:graphic>
          <a:graphicData uri="http://schemas.openxmlformats.org/drawingml/2006/table">
            <a:tbl>
              <a:tblPr/>
              <a:tblGrid>
                <a:gridCol w="21336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4270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observation</a:t>
                      </a:r>
                      <a:endParaRPr kumimoji="0" lang="en-US" sz="1800" b="1" i="0" u="none" strike="noStrike" cap="none" normalizeH="0" baseline="0" dirty="0" smtClean="0">
                        <a:ln>
                          <a:noFill/>
                        </a:ln>
                        <a:solidFill>
                          <a:schemeClr val="tx1"/>
                        </a:solidFill>
                        <a:effectLst/>
                        <a:latin typeface="Arial" charset="0"/>
                      </a:endParaRPr>
                    </a:p>
                  </a:txBody>
                  <a:tcPr anchor="b"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birthweight</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1116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1</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3265</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0957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2</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3260</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0957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3245</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0957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4</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3484</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0957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5</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Arial" charset="0"/>
                          <a:cs typeface="Arial" charset="0"/>
                        </a:rPr>
                        <a:t>4146</a:t>
                      </a:r>
                      <a:endParaRPr kumimoji="0" lang="en-US" sz="1800" b="1" i="0" u="sng"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0957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6</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3323</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1116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7</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3649</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0957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8</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3200</a:t>
                      </a:r>
                      <a:endParaRPr kumimoji="0" lang="en-US" sz="1800" b="1" i="0" u="none" strike="noStrike" cap="none" normalizeH="0" baseline="0" dirty="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40957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9</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3031</a:t>
                      </a: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37941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10</a:t>
                      </a: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Arial" charset="0"/>
                          <a:cs typeface="Arial" charset="0"/>
                        </a:rPr>
                        <a:t>2069</a:t>
                      </a:r>
                      <a:endParaRPr kumimoji="0" lang="en-US" sz="1800" b="1" i="0" u="sng" strike="noStrike" cap="none" normalizeH="0" baseline="0" smtClean="0">
                        <a:ln>
                          <a:noFill/>
                        </a:ln>
                        <a:solidFill>
                          <a:schemeClr val="tx1"/>
                        </a:solidFill>
                        <a:effectLst/>
                        <a:latin typeface="Arial" charset="0"/>
                      </a:endParaRPr>
                    </a:p>
                  </a:txBody>
                  <a:tcPr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3600" b="1" smtClean="0">
                <a:solidFill>
                  <a:srgbClr val="0000CC"/>
                </a:solidFill>
              </a:rPr>
              <a:t>Types of Data</a:t>
            </a:r>
          </a:p>
        </p:txBody>
      </p:sp>
      <p:sp>
        <p:nvSpPr>
          <p:cNvPr id="8195" name="Line 3"/>
          <p:cNvSpPr>
            <a:spLocks noChangeShapeType="1"/>
          </p:cNvSpPr>
          <p:nvPr/>
        </p:nvSpPr>
        <p:spPr bwMode="auto">
          <a:xfrm>
            <a:off x="1447800" y="15240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6" name="Line 4"/>
          <p:cNvSpPr>
            <a:spLocks noChangeShapeType="1"/>
          </p:cNvSpPr>
          <p:nvPr/>
        </p:nvSpPr>
        <p:spPr bwMode="auto">
          <a:xfrm flipV="1">
            <a:off x="4343400" y="1295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7" name="Line 5"/>
          <p:cNvSpPr>
            <a:spLocks noChangeShapeType="1"/>
          </p:cNvSpPr>
          <p:nvPr/>
        </p:nvSpPr>
        <p:spPr bwMode="auto">
          <a:xfrm flipV="1">
            <a:off x="1447800" y="1524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8" name="Line 6"/>
          <p:cNvSpPr>
            <a:spLocks noChangeShapeType="1"/>
          </p:cNvSpPr>
          <p:nvPr/>
        </p:nvSpPr>
        <p:spPr bwMode="auto">
          <a:xfrm flipV="1">
            <a:off x="7086600" y="1524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9" name="Text Box 7"/>
          <p:cNvSpPr txBox="1">
            <a:spLocks noChangeArrowheads="1"/>
          </p:cNvSpPr>
          <p:nvPr/>
        </p:nvSpPr>
        <p:spPr bwMode="auto">
          <a:xfrm>
            <a:off x="249238" y="1803400"/>
            <a:ext cx="27162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solidFill>
                  <a:srgbClr val="FF0000"/>
                </a:solidFill>
              </a:rPr>
              <a:t>Quantitative</a:t>
            </a:r>
          </a:p>
          <a:p>
            <a:pPr algn="ctr" eaLnBrk="1" hangingPunct="1"/>
            <a:r>
              <a:rPr lang="en-US" sz="1600" b="1"/>
              <a:t>(Takes Numerical Values)</a:t>
            </a:r>
            <a:r>
              <a:rPr lang="en-US" sz="2000" b="1"/>
              <a:t> </a:t>
            </a:r>
          </a:p>
        </p:txBody>
      </p:sp>
      <p:sp>
        <p:nvSpPr>
          <p:cNvPr id="8200" name="Text Box 8"/>
          <p:cNvSpPr txBox="1">
            <a:spLocks noChangeArrowheads="1"/>
          </p:cNvSpPr>
          <p:nvPr/>
        </p:nvSpPr>
        <p:spPr bwMode="auto">
          <a:xfrm>
            <a:off x="5105400" y="1752600"/>
            <a:ext cx="3886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solidFill>
                  <a:srgbClr val="FF0000"/>
                </a:solidFill>
              </a:rPr>
              <a:t>Qualitative </a:t>
            </a:r>
          </a:p>
          <a:p>
            <a:pPr algn="ctr" eaLnBrk="1" hangingPunct="1"/>
            <a:r>
              <a:rPr lang="en-US" sz="1600" b="1"/>
              <a:t>(Takes coded numerical values)</a:t>
            </a:r>
          </a:p>
        </p:txBody>
      </p:sp>
      <p:sp>
        <p:nvSpPr>
          <p:cNvPr id="8201" name="Text Box 9"/>
          <p:cNvSpPr txBox="1">
            <a:spLocks noChangeArrowheads="1"/>
          </p:cNvSpPr>
          <p:nvPr/>
        </p:nvSpPr>
        <p:spPr bwMode="auto">
          <a:xfrm>
            <a:off x="219075" y="2465388"/>
            <a:ext cx="3971925" cy="332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2000" b="1">
                <a:solidFill>
                  <a:schemeClr val="bg2"/>
                </a:solidFill>
              </a:rPr>
              <a:t>  Discrete</a:t>
            </a:r>
          </a:p>
          <a:p>
            <a:pPr lvl="1" eaLnBrk="1" hangingPunct="1">
              <a:buFontTx/>
              <a:buChar char="•"/>
            </a:pPr>
            <a:r>
              <a:rPr lang="en-US" b="1">
                <a:solidFill>
                  <a:schemeClr val="bg2"/>
                </a:solidFill>
              </a:rPr>
              <a:t>whole numbers – no decimals</a:t>
            </a:r>
          </a:p>
          <a:p>
            <a:pPr lvl="1" eaLnBrk="1" hangingPunct="1">
              <a:buFontTx/>
              <a:buChar char="•"/>
            </a:pPr>
            <a:r>
              <a:rPr lang="en-US" b="1">
                <a:solidFill>
                  <a:schemeClr val="bg2"/>
                </a:solidFill>
              </a:rPr>
              <a:t>e.g., number of children</a:t>
            </a:r>
          </a:p>
          <a:p>
            <a:pPr eaLnBrk="1" hangingPunct="1"/>
            <a:endParaRPr lang="en-US" sz="800" b="1">
              <a:solidFill>
                <a:schemeClr val="bg2"/>
              </a:solidFill>
            </a:endParaRPr>
          </a:p>
          <a:p>
            <a:pPr eaLnBrk="1" hangingPunct="1">
              <a:buFontTx/>
              <a:buChar char="•"/>
            </a:pPr>
            <a:r>
              <a:rPr lang="en-US" sz="2000" b="1">
                <a:solidFill>
                  <a:schemeClr val="bg2"/>
                </a:solidFill>
              </a:rPr>
              <a:t>  Continuous</a:t>
            </a:r>
          </a:p>
          <a:p>
            <a:pPr lvl="1" eaLnBrk="1" hangingPunct="1">
              <a:buFontTx/>
              <a:buChar char="•"/>
            </a:pPr>
            <a:r>
              <a:rPr lang="en-US" b="1">
                <a:solidFill>
                  <a:schemeClr val="bg2"/>
                </a:solidFill>
              </a:rPr>
              <a:t>whole nos. &amp; decimal place</a:t>
            </a:r>
          </a:p>
          <a:p>
            <a:pPr lvl="1" eaLnBrk="1" hangingPunct="1">
              <a:buFontTx/>
              <a:buChar char="•"/>
            </a:pPr>
            <a:r>
              <a:rPr lang="en-US" b="1">
                <a:solidFill>
                  <a:schemeClr val="bg2"/>
                </a:solidFill>
              </a:rPr>
              <a:t>e.g., age, age at menarche, </a:t>
            </a:r>
          </a:p>
          <a:p>
            <a:pPr lvl="1" eaLnBrk="1" hangingPunct="1"/>
            <a:r>
              <a:rPr lang="en-US" b="1">
                <a:solidFill>
                  <a:schemeClr val="bg2"/>
                </a:solidFill>
              </a:rPr>
              <a:t>  hgt, wgt, survival time of </a:t>
            </a:r>
          </a:p>
          <a:p>
            <a:pPr lvl="1" eaLnBrk="1" hangingPunct="1"/>
            <a:r>
              <a:rPr lang="en-US" b="1">
                <a:solidFill>
                  <a:schemeClr val="bg2"/>
                </a:solidFill>
              </a:rPr>
              <a:t>cancer patients, # cigarette </a:t>
            </a:r>
          </a:p>
          <a:p>
            <a:pPr lvl="1" eaLnBrk="1" hangingPunct="1"/>
            <a:r>
              <a:rPr lang="en-US" b="1">
                <a:solidFill>
                  <a:schemeClr val="bg2"/>
                </a:solidFill>
              </a:rPr>
              <a:t>smoke yrs</a:t>
            </a:r>
          </a:p>
          <a:p>
            <a:pPr eaLnBrk="1" hangingPunct="1"/>
            <a:endParaRPr lang="en-US" b="1">
              <a:solidFill>
                <a:schemeClr val="bg2"/>
              </a:solidFill>
            </a:endParaRPr>
          </a:p>
          <a:p>
            <a:pPr eaLnBrk="1" hangingPunct="1"/>
            <a:endParaRPr lang="en-US" sz="2000">
              <a:solidFill>
                <a:schemeClr val="bg2"/>
              </a:solidFill>
            </a:endParaRPr>
          </a:p>
        </p:txBody>
      </p:sp>
      <p:sp>
        <p:nvSpPr>
          <p:cNvPr id="8202" name="Text Box 10"/>
          <p:cNvSpPr txBox="1">
            <a:spLocks noChangeArrowheads="1"/>
          </p:cNvSpPr>
          <p:nvPr/>
        </p:nvSpPr>
        <p:spPr bwMode="auto">
          <a:xfrm>
            <a:off x="5105400" y="2667000"/>
            <a:ext cx="35814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2000" b="1">
                <a:solidFill>
                  <a:schemeClr val="bg2"/>
                </a:solidFill>
              </a:rPr>
              <a:t>  Ordinal</a:t>
            </a:r>
          </a:p>
          <a:p>
            <a:pPr lvl="1" eaLnBrk="1" hangingPunct="1">
              <a:buFontTx/>
              <a:buChar char="•"/>
            </a:pPr>
            <a:r>
              <a:rPr lang="en-US" b="1">
                <a:solidFill>
                  <a:schemeClr val="bg2"/>
                </a:solidFill>
              </a:rPr>
              <a:t>Ranking order exists</a:t>
            </a:r>
          </a:p>
          <a:p>
            <a:pPr lvl="1" eaLnBrk="1" hangingPunct="1">
              <a:buFontTx/>
              <a:buChar char="•"/>
            </a:pPr>
            <a:r>
              <a:rPr lang="en-US" b="1">
                <a:solidFill>
                  <a:schemeClr val="bg2"/>
                </a:solidFill>
              </a:rPr>
              <a:t>e.g., slow, intermediate, fast N-acetyltransferase 1 (NAT1) acetylator</a:t>
            </a:r>
          </a:p>
          <a:p>
            <a:pPr eaLnBrk="1" hangingPunct="1"/>
            <a:endParaRPr lang="en-US" sz="800" b="1">
              <a:solidFill>
                <a:schemeClr val="bg2"/>
              </a:solidFill>
            </a:endParaRPr>
          </a:p>
          <a:p>
            <a:pPr eaLnBrk="1" hangingPunct="1">
              <a:buFontTx/>
              <a:buChar char="•"/>
            </a:pPr>
            <a:r>
              <a:rPr lang="en-US" sz="2000" b="1">
                <a:solidFill>
                  <a:schemeClr val="bg2"/>
                </a:solidFill>
              </a:rPr>
              <a:t>  Nominal</a:t>
            </a:r>
          </a:p>
          <a:p>
            <a:pPr lvl="1" eaLnBrk="1" hangingPunct="1">
              <a:buFontTx/>
              <a:buChar char="•"/>
            </a:pPr>
            <a:r>
              <a:rPr lang="en-US" b="1">
                <a:solidFill>
                  <a:schemeClr val="bg2"/>
                </a:solidFill>
              </a:rPr>
              <a:t>  no ranking order</a:t>
            </a:r>
          </a:p>
          <a:p>
            <a:pPr lvl="1" eaLnBrk="1" hangingPunct="1">
              <a:buFontTx/>
              <a:buChar char="•"/>
            </a:pPr>
            <a:r>
              <a:rPr lang="en-US" b="1">
                <a:solidFill>
                  <a:schemeClr val="bg2"/>
                </a:solidFill>
              </a:rPr>
              <a:t>Binary – gender</a:t>
            </a:r>
          </a:p>
          <a:p>
            <a:pPr lvl="1" eaLnBrk="1" hangingPunct="1">
              <a:buFontTx/>
              <a:buChar char="•"/>
            </a:pPr>
            <a:r>
              <a:rPr lang="en-US" b="1">
                <a:solidFill>
                  <a:schemeClr val="bg2"/>
                </a:solidFill>
              </a:rPr>
              <a:t>Polychotomous – </a:t>
            </a:r>
          </a:p>
          <a:p>
            <a:pPr lvl="1" eaLnBrk="1" hangingPunct="1"/>
            <a:r>
              <a:rPr lang="en-US" b="1">
                <a:solidFill>
                  <a:schemeClr val="bg2"/>
                </a:solidFill>
              </a:rPr>
              <a:t> current vs. former vs. </a:t>
            </a:r>
          </a:p>
          <a:p>
            <a:pPr lvl="1" eaLnBrk="1" hangingPunct="1"/>
            <a:r>
              <a:rPr lang="en-US" b="1">
                <a:solidFill>
                  <a:schemeClr val="bg2"/>
                </a:solidFill>
              </a:rPr>
              <a:t> non-smoker</a:t>
            </a:r>
          </a:p>
          <a:p>
            <a:pPr lvl="1" eaLnBrk="1" hangingPunct="1">
              <a:buFontTx/>
              <a:buChar char="•"/>
            </a:pPr>
            <a:endParaRPr lang="en-US" b="1">
              <a:solidFill>
                <a:schemeClr val="bg2"/>
              </a:solidFill>
            </a:endParaRPr>
          </a:p>
          <a:p>
            <a:pPr lvl="1" eaLnBrk="1" hangingPunct="1"/>
            <a:endParaRPr lang="en-US" sz="2000" b="1">
              <a:solidFill>
                <a:schemeClr val="bg2"/>
              </a:solidFill>
            </a:endParaRPr>
          </a:p>
          <a:p>
            <a:pPr eaLnBrk="1" hangingPunct="1"/>
            <a:endParaRPr lang="en-US" sz="2000" b="1">
              <a:solidFill>
                <a:schemeClr val="bg2"/>
              </a:solidFill>
            </a:endParaRPr>
          </a:p>
          <a:p>
            <a:pPr eaLnBrk="1" hangingPunct="1"/>
            <a:endParaRPr lang="en-US" sz="2000">
              <a:solidFill>
                <a:schemeClr val="bg2"/>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z="2800" b="1" smtClean="0">
                <a:solidFill>
                  <a:srgbClr val="0000CC"/>
                </a:solidFill>
              </a:rPr>
              <a:t>What is the Birthweight Variance?</a:t>
            </a:r>
          </a:p>
        </p:txBody>
      </p:sp>
      <p:graphicFrame>
        <p:nvGraphicFramePr>
          <p:cNvPr id="5" name="Table 4"/>
          <p:cNvGraphicFramePr>
            <a:graphicFrameLocks noGrp="1"/>
          </p:cNvGraphicFramePr>
          <p:nvPr>
            <p:extLst>
              <p:ext uri="{D42A27DB-BD31-4B8C-83A1-F6EECF244321}">
                <p14:modId xmlns:p14="http://schemas.microsoft.com/office/powerpoint/2010/main" val="2529992198"/>
              </p:ext>
            </p:extLst>
          </p:nvPr>
        </p:nvGraphicFramePr>
        <p:xfrm>
          <a:off x="1676400" y="1600200"/>
          <a:ext cx="5791200" cy="4128135"/>
        </p:xfrm>
        <a:graphic>
          <a:graphicData uri="http://schemas.openxmlformats.org/drawingml/2006/table">
            <a:tbl>
              <a:tblPr>
                <a:tableStyleId>{5C22544A-7EE6-4342-B048-85BDC9FD1C3A}</a:tableStyleId>
              </a:tblPr>
              <a:tblGrid>
                <a:gridCol w="3086612">
                  <a:extLst>
                    <a:ext uri="{9D8B030D-6E8A-4147-A177-3AD203B41FA5}">
                      <a16:colId xmlns:a16="http://schemas.microsoft.com/office/drawing/2014/main" val="20000"/>
                    </a:ext>
                  </a:extLst>
                </a:gridCol>
                <a:gridCol w="2704588">
                  <a:extLst>
                    <a:ext uri="{9D8B030D-6E8A-4147-A177-3AD203B41FA5}">
                      <a16:colId xmlns:a16="http://schemas.microsoft.com/office/drawing/2014/main" val="20001"/>
                    </a:ext>
                  </a:extLst>
                </a:gridCol>
              </a:tblGrid>
              <a:tr h="238125">
                <a:tc>
                  <a:txBody>
                    <a:bodyPr/>
                    <a:lstStyle/>
                    <a:p>
                      <a:pPr algn="l" rtl="0" fontAlgn="b"/>
                      <a:r>
                        <a:rPr lang="en-US" sz="2400" b="1" u="none" strike="noStrike">
                          <a:effectLst/>
                        </a:rPr>
                        <a:t>observation</a:t>
                      </a:r>
                      <a:endParaRPr lang="en-US" sz="2400" b="1" i="0" u="none" strike="noStrike">
                        <a:solidFill>
                          <a:srgbClr val="000000"/>
                        </a:solidFill>
                        <a:effectLst/>
                        <a:latin typeface="Arial"/>
                      </a:endParaRPr>
                    </a:p>
                  </a:txBody>
                  <a:tcPr marL="342900" marR="9525" marT="9525" marB="0" anchor="b"/>
                </a:tc>
                <a:tc>
                  <a:txBody>
                    <a:bodyPr/>
                    <a:lstStyle/>
                    <a:p>
                      <a:pPr algn="l" rtl="0" fontAlgn="b"/>
                      <a:r>
                        <a:rPr lang="en-US" sz="2400" b="1" u="none" strike="noStrike">
                          <a:effectLst/>
                        </a:rPr>
                        <a:t>Birthweight (b)</a:t>
                      </a:r>
                      <a:endParaRPr lang="en-US" sz="2400" b="1" i="0" u="none" strike="noStrike">
                        <a:solidFill>
                          <a:srgbClr val="000000"/>
                        </a:solidFill>
                        <a:effectLst/>
                        <a:latin typeface="Arial"/>
                      </a:endParaRPr>
                    </a:p>
                  </a:txBody>
                  <a:tcPr marL="342900" marR="9525" marT="9525" marB="0" anchor="b"/>
                </a:tc>
                <a:extLst>
                  <a:ext uri="{0D108BD9-81ED-4DB2-BD59-A6C34878D82A}">
                    <a16:rowId xmlns:a16="http://schemas.microsoft.com/office/drawing/2014/main" val="10000"/>
                  </a:ext>
                </a:extLst>
              </a:tr>
              <a:tr h="200025">
                <a:tc>
                  <a:txBody>
                    <a:bodyPr/>
                    <a:lstStyle/>
                    <a:p>
                      <a:pPr algn="l" rtl="0" fontAlgn="b"/>
                      <a:r>
                        <a:rPr lang="en-US" sz="2400" b="1" u="none" strike="noStrike">
                          <a:effectLst/>
                        </a:rPr>
                        <a:t>1</a:t>
                      </a:r>
                      <a:endParaRPr lang="en-US" sz="2400" b="1" i="0" u="none" strike="noStrike">
                        <a:solidFill>
                          <a:srgbClr val="000000"/>
                        </a:solidFill>
                        <a:effectLst/>
                        <a:latin typeface="Arial"/>
                      </a:endParaRPr>
                    </a:p>
                  </a:txBody>
                  <a:tcPr marL="342900" marR="9525" marT="9525" marB="0" anchor="b"/>
                </a:tc>
                <a:tc>
                  <a:txBody>
                    <a:bodyPr/>
                    <a:lstStyle/>
                    <a:p>
                      <a:pPr algn="l" rtl="0" fontAlgn="b"/>
                      <a:r>
                        <a:rPr lang="en-US" sz="2400" b="1" u="none" strike="noStrike">
                          <a:effectLst/>
                        </a:rPr>
                        <a:t>3265</a:t>
                      </a:r>
                      <a:endParaRPr lang="en-US" sz="2400" b="1" i="0" u="none" strike="noStrike">
                        <a:solidFill>
                          <a:srgbClr val="000000"/>
                        </a:solidFill>
                        <a:effectLst/>
                        <a:latin typeface="Arial"/>
                      </a:endParaRPr>
                    </a:p>
                  </a:txBody>
                  <a:tcPr marL="342900" marR="9525" marT="9525" marB="0" anchor="b"/>
                </a:tc>
                <a:extLst>
                  <a:ext uri="{0D108BD9-81ED-4DB2-BD59-A6C34878D82A}">
                    <a16:rowId xmlns:a16="http://schemas.microsoft.com/office/drawing/2014/main" val="10001"/>
                  </a:ext>
                </a:extLst>
              </a:tr>
              <a:tr h="200025">
                <a:tc>
                  <a:txBody>
                    <a:bodyPr/>
                    <a:lstStyle/>
                    <a:p>
                      <a:pPr algn="l" rtl="0" fontAlgn="b"/>
                      <a:r>
                        <a:rPr lang="en-US" sz="2400" b="1" u="none" strike="noStrike">
                          <a:effectLst/>
                        </a:rPr>
                        <a:t>2</a:t>
                      </a:r>
                      <a:endParaRPr lang="en-US" sz="2400" b="1" i="0" u="none" strike="noStrike">
                        <a:solidFill>
                          <a:srgbClr val="000000"/>
                        </a:solidFill>
                        <a:effectLst/>
                        <a:latin typeface="Arial"/>
                      </a:endParaRPr>
                    </a:p>
                  </a:txBody>
                  <a:tcPr marL="342900" marR="9525" marT="9525" marB="0" anchor="b"/>
                </a:tc>
                <a:tc>
                  <a:txBody>
                    <a:bodyPr/>
                    <a:lstStyle/>
                    <a:p>
                      <a:pPr algn="l" rtl="0" fontAlgn="b"/>
                      <a:r>
                        <a:rPr lang="en-US" sz="2400" b="1" u="none" strike="noStrike">
                          <a:effectLst/>
                        </a:rPr>
                        <a:t>3260</a:t>
                      </a:r>
                      <a:endParaRPr lang="en-US" sz="2400" b="1" i="0" u="none" strike="noStrike">
                        <a:solidFill>
                          <a:srgbClr val="000000"/>
                        </a:solidFill>
                        <a:effectLst/>
                        <a:latin typeface="Arial"/>
                      </a:endParaRPr>
                    </a:p>
                  </a:txBody>
                  <a:tcPr marL="342900" marR="9525" marT="9525" marB="0" anchor="b"/>
                </a:tc>
                <a:extLst>
                  <a:ext uri="{0D108BD9-81ED-4DB2-BD59-A6C34878D82A}">
                    <a16:rowId xmlns:a16="http://schemas.microsoft.com/office/drawing/2014/main" val="10002"/>
                  </a:ext>
                </a:extLst>
              </a:tr>
              <a:tr h="200025">
                <a:tc>
                  <a:txBody>
                    <a:bodyPr/>
                    <a:lstStyle/>
                    <a:p>
                      <a:pPr algn="l" rtl="0" fontAlgn="b"/>
                      <a:r>
                        <a:rPr lang="en-US" sz="2400" b="1" u="none" strike="noStrike">
                          <a:effectLst/>
                        </a:rPr>
                        <a:t>3</a:t>
                      </a:r>
                      <a:endParaRPr lang="en-US" sz="2400" b="1" i="0" u="none" strike="noStrike">
                        <a:solidFill>
                          <a:srgbClr val="000000"/>
                        </a:solidFill>
                        <a:effectLst/>
                        <a:latin typeface="Arial"/>
                      </a:endParaRPr>
                    </a:p>
                  </a:txBody>
                  <a:tcPr marL="342900" marR="9525" marT="9525" marB="0" anchor="b"/>
                </a:tc>
                <a:tc>
                  <a:txBody>
                    <a:bodyPr/>
                    <a:lstStyle/>
                    <a:p>
                      <a:pPr algn="l" rtl="0" fontAlgn="b"/>
                      <a:r>
                        <a:rPr lang="en-US" sz="2400" b="1" u="none" strike="noStrike">
                          <a:effectLst/>
                        </a:rPr>
                        <a:t>3245</a:t>
                      </a:r>
                      <a:endParaRPr lang="en-US" sz="2400" b="1" i="0" u="none" strike="noStrike">
                        <a:solidFill>
                          <a:srgbClr val="000000"/>
                        </a:solidFill>
                        <a:effectLst/>
                        <a:latin typeface="Arial"/>
                      </a:endParaRPr>
                    </a:p>
                  </a:txBody>
                  <a:tcPr marL="342900" marR="9525" marT="9525" marB="0" anchor="b"/>
                </a:tc>
                <a:extLst>
                  <a:ext uri="{0D108BD9-81ED-4DB2-BD59-A6C34878D82A}">
                    <a16:rowId xmlns:a16="http://schemas.microsoft.com/office/drawing/2014/main" val="10003"/>
                  </a:ext>
                </a:extLst>
              </a:tr>
              <a:tr h="200025">
                <a:tc>
                  <a:txBody>
                    <a:bodyPr/>
                    <a:lstStyle/>
                    <a:p>
                      <a:pPr algn="l" rtl="0" fontAlgn="b"/>
                      <a:r>
                        <a:rPr lang="en-US" sz="2400" b="1" u="none" strike="noStrike">
                          <a:effectLst/>
                        </a:rPr>
                        <a:t>4</a:t>
                      </a:r>
                      <a:endParaRPr lang="en-US" sz="2400" b="1" i="0" u="none" strike="noStrike">
                        <a:solidFill>
                          <a:srgbClr val="000000"/>
                        </a:solidFill>
                        <a:effectLst/>
                        <a:latin typeface="Arial"/>
                      </a:endParaRPr>
                    </a:p>
                  </a:txBody>
                  <a:tcPr marL="342900" marR="9525" marT="9525" marB="0" anchor="b"/>
                </a:tc>
                <a:tc>
                  <a:txBody>
                    <a:bodyPr/>
                    <a:lstStyle/>
                    <a:p>
                      <a:pPr algn="l" rtl="0" fontAlgn="b"/>
                      <a:r>
                        <a:rPr lang="en-US" sz="2400" b="1" u="none" strike="noStrike">
                          <a:effectLst/>
                        </a:rPr>
                        <a:t>3484</a:t>
                      </a:r>
                      <a:endParaRPr lang="en-US" sz="2400" b="1" i="0" u="none" strike="noStrike">
                        <a:solidFill>
                          <a:srgbClr val="000000"/>
                        </a:solidFill>
                        <a:effectLst/>
                        <a:latin typeface="Arial"/>
                      </a:endParaRPr>
                    </a:p>
                  </a:txBody>
                  <a:tcPr marL="342900" marR="9525" marT="9525" marB="0" anchor="b"/>
                </a:tc>
                <a:extLst>
                  <a:ext uri="{0D108BD9-81ED-4DB2-BD59-A6C34878D82A}">
                    <a16:rowId xmlns:a16="http://schemas.microsoft.com/office/drawing/2014/main" val="10004"/>
                  </a:ext>
                </a:extLst>
              </a:tr>
              <a:tr h="200025">
                <a:tc>
                  <a:txBody>
                    <a:bodyPr/>
                    <a:lstStyle/>
                    <a:p>
                      <a:pPr algn="l" rtl="0" fontAlgn="b"/>
                      <a:r>
                        <a:rPr lang="en-US" sz="2400" b="1" u="none" strike="noStrike">
                          <a:effectLst/>
                        </a:rPr>
                        <a:t>5</a:t>
                      </a:r>
                      <a:endParaRPr lang="en-US" sz="2400" b="1" i="0" u="none" strike="noStrike">
                        <a:solidFill>
                          <a:srgbClr val="000000"/>
                        </a:solidFill>
                        <a:effectLst/>
                        <a:latin typeface="Arial"/>
                      </a:endParaRPr>
                    </a:p>
                  </a:txBody>
                  <a:tcPr marL="342900" marR="9525" marT="9525" marB="0" anchor="b"/>
                </a:tc>
                <a:tc>
                  <a:txBody>
                    <a:bodyPr/>
                    <a:lstStyle/>
                    <a:p>
                      <a:pPr algn="l" rtl="0" fontAlgn="b"/>
                      <a:r>
                        <a:rPr lang="en-US" sz="2400" b="1" u="none" strike="noStrike">
                          <a:effectLst/>
                        </a:rPr>
                        <a:t>4146</a:t>
                      </a:r>
                      <a:endParaRPr lang="en-US" sz="2400" b="1" i="0" u="none" strike="noStrike">
                        <a:solidFill>
                          <a:srgbClr val="000000"/>
                        </a:solidFill>
                        <a:effectLst/>
                        <a:latin typeface="Arial"/>
                      </a:endParaRPr>
                    </a:p>
                  </a:txBody>
                  <a:tcPr marL="342900" marR="9525" marT="9525" marB="0" anchor="b"/>
                </a:tc>
                <a:extLst>
                  <a:ext uri="{0D108BD9-81ED-4DB2-BD59-A6C34878D82A}">
                    <a16:rowId xmlns:a16="http://schemas.microsoft.com/office/drawing/2014/main" val="10005"/>
                  </a:ext>
                </a:extLst>
              </a:tr>
              <a:tr h="200025">
                <a:tc>
                  <a:txBody>
                    <a:bodyPr/>
                    <a:lstStyle/>
                    <a:p>
                      <a:pPr algn="l" rtl="0" fontAlgn="b"/>
                      <a:r>
                        <a:rPr lang="en-US" sz="2400" b="1" u="none" strike="noStrike">
                          <a:effectLst/>
                        </a:rPr>
                        <a:t>6</a:t>
                      </a:r>
                      <a:endParaRPr lang="en-US" sz="2400" b="1" i="0" u="none" strike="noStrike">
                        <a:solidFill>
                          <a:srgbClr val="000000"/>
                        </a:solidFill>
                        <a:effectLst/>
                        <a:latin typeface="Arial"/>
                      </a:endParaRPr>
                    </a:p>
                  </a:txBody>
                  <a:tcPr marL="342900" marR="9525" marT="9525" marB="0" anchor="b"/>
                </a:tc>
                <a:tc>
                  <a:txBody>
                    <a:bodyPr/>
                    <a:lstStyle/>
                    <a:p>
                      <a:pPr algn="l" rtl="0" fontAlgn="b"/>
                      <a:r>
                        <a:rPr lang="en-US" sz="2400" b="1" u="none" strike="noStrike">
                          <a:effectLst/>
                        </a:rPr>
                        <a:t>3323</a:t>
                      </a:r>
                      <a:endParaRPr lang="en-US" sz="2400" b="1" i="0" u="none" strike="noStrike">
                        <a:solidFill>
                          <a:srgbClr val="000000"/>
                        </a:solidFill>
                        <a:effectLst/>
                        <a:latin typeface="Arial"/>
                      </a:endParaRPr>
                    </a:p>
                  </a:txBody>
                  <a:tcPr marL="342900" marR="9525" marT="9525" marB="0" anchor="b"/>
                </a:tc>
                <a:extLst>
                  <a:ext uri="{0D108BD9-81ED-4DB2-BD59-A6C34878D82A}">
                    <a16:rowId xmlns:a16="http://schemas.microsoft.com/office/drawing/2014/main" val="10006"/>
                  </a:ext>
                </a:extLst>
              </a:tr>
              <a:tr h="200025">
                <a:tc>
                  <a:txBody>
                    <a:bodyPr/>
                    <a:lstStyle/>
                    <a:p>
                      <a:pPr algn="l" rtl="0" fontAlgn="b"/>
                      <a:r>
                        <a:rPr lang="en-US" sz="2400" b="1" u="none" strike="noStrike">
                          <a:effectLst/>
                        </a:rPr>
                        <a:t>7</a:t>
                      </a:r>
                      <a:endParaRPr lang="en-US" sz="2400" b="1" i="0" u="none" strike="noStrike">
                        <a:solidFill>
                          <a:srgbClr val="000000"/>
                        </a:solidFill>
                        <a:effectLst/>
                        <a:latin typeface="Arial"/>
                      </a:endParaRPr>
                    </a:p>
                  </a:txBody>
                  <a:tcPr marL="342900" marR="9525" marT="9525" marB="0" anchor="b"/>
                </a:tc>
                <a:tc>
                  <a:txBody>
                    <a:bodyPr/>
                    <a:lstStyle/>
                    <a:p>
                      <a:pPr algn="l" rtl="0" fontAlgn="b"/>
                      <a:r>
                        <a:rPr lang="en-US" sz="2400" b="1" u="none" strike="noStrike">
                          <a:effectLst/>
                        </a:rPr>
                        <a:t>3649</a:t>
                      </a:r>
                      <a:endParaRPr lang="en-US" sz="2400" b="1" i="0" u="none" strike="noStrike">
                        <a:solidFill>
                          <a:srgbClr val="000000"/>
                        </a:solidFill>
                        <a:effectLst/>
                        <a:latin typeface="Arial"/>
                      </a:endParaRPr>
                    </a:p>
                  </a:txBody>
                  <a:tcPr marL="342900" marR="9525" marT="9525" marB="0" anchor="b"/>
                </a:tc>
                <a:extLst>
                  <a:ext uri="{0D108BD9-81ED-4DB2-BD59-A6C34878D82A}">
                    <a16:rowId xmlns:a16="http://schemas.microsoft.com/office/drawing/2014/main" val="10007"/>
                  </a:ext>
                </a:extLst>
              </a:tr>
              <a:tr h="200025">
                <a:tc>
                  <a:txBody>
                    <a:bodyPr/>
                    <a:lstStyle/>
                    <a:p>
                      <a:pPr algn="l" rtl="0" fontAlgn="b"/>
                      <a:r>
                        <a:rPr lang="en-US" sz="2400" b="1" u="none" strike="noStrike">
                          <a:effectLst/>
                        </a:rPr>
                        <a:t>8</a:t>
                      </a:r>
                      <a:endParaRPr lang="en-US" sz="2400" b="1" i="0" u="none" strike="noStrike">
                        <a:solidFill>
                          <a:srgbClr val="000000"/>
                        </a:solidFill>
                        <a:effectLst/>
                        <a:latin typeface="Arial"/>
                      </a:endParaRPr>
                    </a:p>
                  </a:txBody>
                  <a:tcPr marL="342900" marR="9525" marT="9525" marB="0" anchor="b"/>
                </a:tc>
                <a:tc>
                  <a:txBody>
                    <a:bodyPr/>
                    <a:lstStyle/>
                    <a:p>
                      <a:pPr algn="l" rtl="0" fontAlgn="b"/>
                      <a:r>
                        <a:rPr lang="en-US" sz="2400" b="1" u="none" strike="noStrike">
                          <a:effectLst/>
                        </a:rPr>
                        <a:t>3200</a:t>
                      </a:r>
                      <a:endParaRPr lang="en-US" sz="2400" b="1" i="0" u="none" strike="noStrike">
                        <a:solidFill>
                          <a:srgbClr val="000000"/>
                        </a:solidFill>
                        <a:effectLst/>
                        <a:latin typeface="Arial"/>
                      </a:endParaRPr>
                    </a:p>
                  </a:txBody>
                  <a:tcPr marL="342900" marR="9525" marT="9525" marB="0" anchor="b"/>
                </a:tc>
                <a:extLst>
                  <a:ext uri="{0D108BD9-81ED-4DB2-BD59-A6C34878D82A}">
                    <a16:rowId xmlns:a16="http://schemas.microsoft.com/office/drawing/2014/main" val="10008"/>
                  </a:ext>
                </a:extLst>
              </a:tr>
              <a:tr h="200025">
                <a:tc>
                  <a:txBody>
                    <a:bodyPr/>
                    <a:lstStyle/>
                    <a:p>
                      <a:pPr algn="l" rtl="0" fontAlgn="b"/>
                      <a:r>
                        <a:rPr lang="en-US" sz="2400" b="1" u="none" strike="noStrike">
                          <a:effectLst/>
                        </a:rPr>
                        <a:t>9</a:t>
                      </a:r>
                      <a:endParaRPr lang="en-US" sz="2400" b="1" i="0" u="none" strike="noStrike">
                        <a:solidFill>
                          <a:srgbClr val="000000"/>
                        </a:solidFill>
                        <a:effectLst/>
                        <a:latin typeface="Arial"/>
                      </a:endParaRPr>
                    </a:p>
                  </a:txBody>
                  <a:tcPr marL="342900" marR="9525" marT="9525" marB="0" anchor="b"/>
                </a:tc>
                <a:tc>
                  <a:txBody>
                    <a:bodyPr/>
                    <a:lstStyle/>
                    <a:p>
                      <a:pPr algn="l" rtl="0" fontAlgn="b"/>
                      <a:r>
                        <a:rPr lang="en-US" sz="2400" b="1" u="none" strike="noStrike">
                          <a:effectLst/>
                        </a:rPr>
                        <a:t>3031</a:t>
                      </a:r>
                      <a:endParaRPr lang="en-US" sz="2400" b="1" i="0" u="none" strike="noStrike">
                        <a:solidFill>
                          <a:srgbClr val="000000"/>
                        </a:solidFill>
                        <a:effectLst/>
                        <a:latin typeface="Arial"/>
                      </a:endParaRPr>
                    </a:p>
                  </a:txBody>
                  <a:tcPr marL="342900" marR="9525" marT="9525" marB="0" anchor="b"/>
                </a:tc>
                <a:extLst>
                  <a:ext uri="{0D108BD9-81ED-4DB2-BD59-A6C34878D82A}">
                    <a16:rowId xmlns:a16="http://schemas.microsoft.com/office/drawing/2014/main" val="10009"/>
                  </a:ext>
                </a:extLst>
              </a:tr>
              <a:tr h="200025">
                <a:tc>
                  <a:txBody>
                    <a:bodyPr/>
                    <a:lstStyle/>
                    <a:p>
                      <a:pPr algn="l" rtl="0" fontAlgn="b"/>
                      <a:r>
                        <a:rPr lang="en-US" sz="2400" b="1" u="none" strike="noStrike">
                          <a:effectLst/>
                        </a:rPr>
                        <a:t>10</a:t>
                      </a:r>
                      <a:endParaRPr lang="en-US" sz="2400" b="1" i="0" u="none" strike="noStrike">
                        <a:solidFill>
                          <a:srgbClr val="000000"/>
                        </a:solidFill>
                        <a:effectLst/>
                        <a:latin typeface="Arial"/>
                      </a:endParaRPr>
                    </a:p>
                  </a:txBody>
                  <a:tcPr marL="342900" marR="9525" marT="9525" marB="0" anchor="b"/>
                </a:tc>
                <a:tc>
                  <a:txBody>
                    <a:bodyPr/>
                    <a:lstStyle/>
                    <a:p>
                      <a:pPr algn="l" rtl="0" fontAlgn="b"/>
                      <a:r>
                        <a:rPr lang="en-US" sz="2400" b="1" u="none" strike="noStrike" dirty="0">
                          <a:effectLst/>
                        </a:rPr>
                        <a:t>2069</a:t>
                      </a:r>
                      <a:endParaRPr lang="en-US" sz="2400" b="1" i="0" u="none" strike="noStrike" dirty="0">
                        <a:solidFill>
                          <a:srgbClr val="000000"/>
                        </a:solidFill>
                        <a:effectLst/>
                        <a:latin typeface="Arial"/>
                      </a:endParaRPr>
                    </a:p>
                  </a:txBody>
                  <a:tcPr marL="342900" marR="9525" marT="9525" marB="0" anchor="b"/>
                </a:tc>
                <a:extLst>
                  <a:ext uri="{0D108BD9-81ED-4DB2-BD59-A6C34878D82A}">
                    <a16:rowId xmlns:a16="http://schemas.microsoft.com/office/drawing/2014/main" val="10010"/>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z="2800" b="1" smtClean="0">
                <a:solidFill>
                  <a:srgbClr val="0000CC"/>
                </a:solidFill>
              </a:rPr>
              <a:t>What is the Birthweight Variance?</a:t>
            </a:r>
          </a:p>
        </p:txBody>
      </p:sp>
      <p:graphicFrame>
        <p:nvGraphicFramePr>
          <p:cNvPr id="2" name="Table 1"/>
          <p:cNvGraphicFramePr>
            <a:graphicFrameLocks noGrp="1"/>
          </p:cNvGraphicFramePr>
          <p:nvPr>
            <p:extLst>
              <p:ext uri="{D42A27DB-BD31-4B8C-83A1-F6EECF244321}">
                <p14:modId xmlns:p14="http://schemas.microsoft.com/office/powerpoint/2010/main" val="184905388"/>
              </p:ext>
            </p:extLst>
          </p:nvPr>
        </p:nvGraphicFramePr>
        <p:xfrm>
          <a:off x="762000" y="1371600"/>
          <a:ext cx="6934201" cy="4267203"/>
        </p:xfrm>
        <a:graphic>
          <a:graphicData uri="http://schemas.openxmlformats.org/drawingml/2006/table">
            <a:tbl>
              <a:tblPr>
                <a:tableStyleId>{5C22544A-7EE6-4342-B048-85BDC9FD1C3A}</a:tableStyleId>
              </a:tblPr>
              <a:tblGrid>
                <a:gridCol w="704255">
                  <a:extLst>
                    <a:ext uri="{9D8B030D-6E8A-4147-A177-3AD203B41FA5}">
                      <a16:colId xmlns:a16="http://schemas.microsoft.com/office/drawing/2014/main" val="20000"/>
                    </a:ext>
                  </a:extLst>
                </a:gridCol>
                <a:gridCol w="1878013">
                  <a:extLst>
                    <a:ext uri="{9D8B030D-6E8A-4147-A177-3AD203B41FA5}">
                      <a16:colId xmlns:a16="http://schemas.microsoft.com/office/drawing/2014/main" val="20001"/>
                    </a:ext>
                  </a:extLst>
                </a:gridCol>
                <a:gridCol w="3124001">
                  <a:extLst>
                    <a:ext uri="{9D8B030D-6E8A-4147-A177-3AD203B41FA5}">
                      <a16:colId xmlns:a16="http://schemas.microsoft.com/office/drawing/2014/main" val="20002"/>
                    </a:ext>
                  </a:extLst>
                </a:gridCol>
                <a:gridCol w="1227932">
                  <a:extLst>
                    <a:ext uri="{9D8B030D-6E8A-4147-A177-3AD203B41FA5}">
                      <a16:colId xmlns:a16="http://schemas.microsoft.com/office/drawing/2014/main" val="20003"/>
                    </a:ext>
                  </a:extLst>
                </a:gridCol>
              </a:tblGrid>
              <a:tr h="416719">
                <a:tc>
                  <a:txBody>
                    <a:bodyPr/>
                    <a:lstStyle/>
                    <a:p>
                      <a:pPr algn="l" fontAlgn="b"/>
                      <a:endParaRPr lang="en-US" sz="1800" b="1" i="0" u="none" strike="noStrike" dirty="0">
                        <a:solidFill>
                          <a:srgbClr val="000000"/>
                        </a:solidFill>
                        <a:effectLst/>
                        <a:latin typeface="Arial" pitchFamily="34" charset="0"/>
                        <a:cs typeface="Arial" pitchFamily="34" charset="0"/>
                      </a:endParaRPr>
                    </a:p>
                  </a:txBody>
                  <a:tcPr marL="9525" marR="9525" marT="9525" marB="0" anchor="b"/>
                </a:tc>
                <a:tc>
                  <a:txBody>
                    <a:bodyPr/>
                    <a:lstStyle/>
                    <a:p>
                      <a:pPr algn="l" rtl="0" fontAlgn="b"/>
                      <a:r>
                        <a:rPr lang="en-US" sz="1800" b="1" u="none" strike="noStrike">
                          <a:effectLst/>
                          <a:latin typeface="Arial" pitchFamily="34" charset="0"/>
                          <a:cs typeface="Arial" pitchFamily="34" charset="0"/>
                        </a:rPr>
                        <a:t>observation</a:t>
                      </a:r>
                      <a:endParaRPr lang="en-US" sz="1800" b="1" i="0" u="none" strike="noStrike">
                        <a:solidFill>
                          <a:srgbClr val="000000"/>
                        </a:solidFill>
                        <a:effectLst/>
                        <a:latin typeface="Arial" pitchFamily="34" charset="0"/>
                        <a:cs typeface="Arial" pitchFamily="34" charset="0"/>
                      </a:endParaRPr>
                    </a:p>
                  </a:txBody>
                  <a:tcPr marL="342900" marR="9525" marT="9525" marB="0" anchor="b"/>
                </a:tc>
                <a:tc>
                  <a:txBody>
                    <a:bodyPr/>
                    <a:lstStyle/>
                    <a:p>
                      <a:pPr algn="l" rtl="0" fontAlgn="b"/>
                      <a:r>
                        <a:rPr lang="en-US" sz="1800" b="1" u="none" strike="noStrike" dirty="0" err="1">
                          <a:effectLst/>
                          <a:latin typeface="Arial" pitchFamily="34" charset="0"/>
                          <a:cs typeface="Arial" pitchFamily="34" charset="0"/>
                        </a:rPr>
                        <a:t>Birthweight</a:t>
                      </a:r>
                      <a:r>
                        <a:rPr lang="en-US" sz="1800" b="1" u="none" strike="noStrike" dirty="0">
                          <a:effectLst/>
                          <a:latin typeface="Arial" pitchFamily="34" charset="0"/>
                          <a:cs typeface="Arial" pitchFamily="34" charset="0"/>
                        </a:rPr>
                        <a:t> </a:t>
                      </a:r>
                      <a:r>
                        <a:rPr lang="en-US" sz="1800" b="1" u="none" strike="noStrike" dirty="0" smtClean="0">
                          <a:effectLst/>
                          <a:latin typeface="Arial" pitchFamily="34" charset="0"/>
                          <a:cs typeface="Arial" pitchFamily="34" charset="0"/>
                        </a:rPr>
                        <a:t>(x)</a:t>
                      </a:r>
                      <a:endParaRPr lang="en-US" sz="1800" b="1" i="0" u="none" strike="noStrike" dirty="0">
                        <a:solidFill>
                          <a:srgbClr val="000000"/>
                        </a:solidFill>
                        <a:effectLst/>
                        <a:latin typeface="Arial" pitchFamily="34" charset="0"/>
                        <a:cs typeface="Arial" pitchFamily="34" charset="0"/>
                      </a:endParaRPr>
                    </a:p>
                  </a:txBody>
                  <a:tcPr marL="342900" marR="9525" marT="9525" marB="0" anchor="b"/>
                </a:tc>
                <a:tc>
                  <a:txBody>
                    <a:bodyPr/>
                    <a:lstStyle/>
                    <a:p>
                      <a:pPr algn="l" fontAlgn="b"/>
                      <a:r>
                        <a:rPr lang="en-US" sz="1800" b="1" u="none" strike="noStrike" baseline="0" dirty="0" smtClean="0">
                          <a:effectLst/>
                          <a:latin typeface="Arial" pitchFamily="34" charset="0"/>
                          <a:cs typeface="Arial" pitchFamily="34" charset="0"/>
                        </a:rPr>
                        <a:t>x</a:t>
                      </a:r>
                      <a:r>
                        <a:rPr lang="en-US" sz="1800" b="1" u="none" strike="noStrike" baseline="30000" dirty="0" smtClean="0">
                          <a:effectLst/>
                          <a:latin typeface="Arial" pitchFamily="34" charset="0"/>
                          <a:cs typeface="Arial" pitchFamily="34" charset="0"/>
                        </a:rPr>
                        <a:t>2</a:t>
                      </a:r>
                      <a:endParaRPr lang="en-US" sz="1800" b="1" i="0" u="none" strike="noStrike" dirty="0">
                        <a:solidFill>
                          <a:srgbClr val="000000"/>
                        </a:solidFill>
                        <a:effectLst/>
                        <a:latin typeface="Arial" pitchFamily="34" charset="0"/>
                        <a:cs typeface="Arial" pitchFamily="34" charset="0"/>
                      </a:endParaRPr>
                    </a:p>
                  </a:txBody>
                  <a:tcPr marL="9525" marR="9525" marT="9525" marB="0" anchor="b"/>
                </a:tc>
                <a:extLst>
                  <a:ext uri="{0D108BD9-81ED-4DB2-BD59-A6C34878D82A}">
                    <a16:rowId xmlns:a16="http://schemas.microsoft.com/office/drawing/2014/main" val="10000"/>
                  </a:ext>
                </a:extLst>
              </a:tr>
              <a:tr h="350044">
                <a:tc>
                  <a:txBody>
                    <a:bodyPr/>
                    <a:lstStyle/>
                    <a:p>
                      <a:pPr algn="l" fontAlgn="b"/>
                      <a:endParaRPr lang="en-US" sz="1800" b="1" i="0" u="none" strike="noStrike">
                        <a:solidFill>
                          <a:srgbClr val="000000"/>
                        </a:solidFill>
                        <a:effectLst/>
                        <a:latin typeface="Arial" pitchFamily="34" charset="0"/>
                        <a:cs typeface="Arial" pitchFamily="34" charset="0"/>
                      </a:endParaRPr>
                    </a:p>
                  </a:txBody>
                  <a:tcPr marL="9525" marR="9525" marT="9525" marB="0" anchor="b"/>
                </a:tc>
                <a:tc>
                  <a:txBody>
                    <a:bodyPr/>
                    <a:lstStyle/>
                    <a:p>
                      <a:pPr algn="l" rtl="0" fontAlgn="b"/>
                      <a:r>
                        <a:rPr lang="en-US" sz="1800" b="1" u="none" strike="noStrike">
                          <a:effectLst/>
                          <a:latin typeface="Arial" pitchFamily="34" charset="0"/>
                          <a:cs typeface="Arial" pitchFamily="34" charset="0"/>
                        </a:rPr>
                        <a:t>1</a:t>
                      </a:r>
                      <a:endParaRPr lang="en-US" sz="1800" b="1" i="0" u="none" strike="noStrike">
                        <a:solidFill>
                          <a:srgbClr val="000000"/>
                        </a:solidFill>
                        <a:effectLst/>
                        <a:latin typeface="Arial" pitchFamily="34" charset="0"/>
                        <a:cs typeface="Arial" pitchFamily="34" charset="0"/>
                      </a:endParaRPr>
                    </a:p>
                  </a:txBody>
                  <a:tcPr marL="342900" marR="9525" marT="9525" marB="0" anchor="b"/>
                </a:tc>
                <a:tc>
                  <a:txBody>
                    <a:bodyPr/>
                    <a:lstStyle/>
                    <a:p>
                      <a:pPr algn="l" rtl="0" fontAlgn="b"/>
                      <a:r>
                        <a:rPr lang="en-US" sz="1800" b="1" u="none" strike="noStrike" dirty="0">
                          <a:effectLst/>
                          <a:latin typeface="Arial" pitchFamily="34" charset="0"/>
                          <a:cs typeface="Arial" pitchFamily="34" charset="0"/>
                        </a:rPr>
                        <a:t>3265</a:t>
                      </a:r>
                      <a:endParaRPr lang="en-US" sz="1800" b="1" i="0" u="none" strike="noStrike" dirty="0">
                        <a:solidFill>
                          <a:srgbClr val="000000"/>
                        </a:solidFill>
                        <a:effectLst/>
                        <a:latin typeface="Arial" pitchFamily="34" charset="0"/>
                        <a:cs typeface="Arial" pitchFamily="34" charset="0"/>
                      </a:endParaRPr>
                    </a:p>
                  </a:txBody>
                  <a:tcPr marL="342900" marR="9525" marT="9525" marB="0" anchor="b"/>
                </a:tc>
                <a:tc>
                  <a:txBody>
                    <a:bodyPr/>
                    <a:lstStyle/>
                    <a:p>
                      <a:pPr algn="r" fontAlgn="b"/>
                      <a:r>
                        <a:rPr lang="en-US" sz="1800" b="1" u="none" strike="noStrike">
                          <a:effectLst/>
                          <a:latin typeface="Arial" pitchFamily="34" charset="0"/>
                          <a:cs typeface="Arial" pitchFamily="34" charset="0"/>
                        </a:rPr>
                        <a:t>10660225</a:t>
                      </a:r>
                      <a:endParaRPr lang="en-US" sz="1800" b="1" i="0" u="none" strike="noStrike">
                        <a:solidFill>
                          <a:srgbClr val="000000"/>
                        </a:solidFill>
                        <a:effectLst/>
                        <a:latin typeface="Arial" pitchFamily="34" charset="0"/>
                        <a:cs typeface="Arial" pitchFamily="34" charset="0"/>
                      </a:endParaRPr>
                    </a:p>
                  </a:txBody>
                  <a:tcPr marL="9525" marR="9525" marT="9525" marB="0" anchor="b"/>
                </a:tc>
                <a:extLst>
                  <a:ext uri="{0D108BD9-81ED-4DB2-BD59-A6C34878D82A}">
                    <a16:rowId xmlns:a16="http://schemas.microsoft.com/office/drawing/2014/main" val="10001"/>
                  </a:ext>
                </a:extLst>
              </a:tr>
              <a:tr h="350044">
                <a:tc>
                  <a:txBody>
                    <a:bodyPr/>
                    <a:lstStyle/>
                    <a:p>
                      <a:pPr algn="l" fontAlgn="b"/>
                      <a:endParaRPr lang="en-US" sz="1800" b="1" i="0" u="none" strike="noStrike">
                        <a:solidFill>
                          <a:srgbClr val="000000"/>
                        </a:solidFill>
                        <a:effectLst/>
                        <a:latin typeface="Arial" pitchFamily="34" charset="0"/>
                        <a:cs typeface="Arial" pitchFamily="34" charset="0"/>
                      </a:endParaRPr>
                    </a:p>
                  </a:txBody>
                  <a:tcPr marL="9525" marR="9525" marT="9525" marB="0" anchor="b"/>
                </a:tc>
                <a:tc>
                  <a:txBody>
                    <a:bodyPr/>
                    <a:lstStyle/>
                    <a:p>
                      <a:pPr algn="l" rtl="0" fontAlgn="b"/>
                      <a:r>
                        <a:rPr lang="en-US" sz="1800" b="1" u="none" strike="noStrike">
                          <a:effectLst/>
                          <a:latin typeface="Arial" pitchFamily="34" charset="0"/>
                          <a:cs typeface="Arial" pitchFamily="34" charset="0"/>
                        </a:rPr>
                        <a:t>2</a:t>
                      </a:r>
                      <a:endParaRPr lang="en-US" sz="1800" b="1" i="0" u="none" strike="noStrike">
                        <a:solidFill>
                          <a:srgbClr val="000000"/>
                        </a:solidFill>
                        <a:effectLst/>
                        <a:latin typeface="Arial" pitchFamily="34" charset="0"/>
                        <a:cs typeface="Arial" pitchFamily="34" charset="0"/>
                      </a:endParaRPr>
                    </a:p>
                  </a:txBody>
                  <a:tcPr marL="342900" marR="9525" marT="9525" marB="0" anchor="b"/>
                </a:tc>
                <a:tc>
                  <a:txBody>
                    <a:bodyPr/>
                    <a:lstStyle/>
                    <a:p>
                      <a:pPr algn="l" rtl="0" fontAlgn="b"/>
                      <a:r>
                        <a:rPr lang="en-US" sz="1800" b="1" u="none" strike="noStrike">
                          <a:effectLst/>
                          <a:latin typeface="Arial" pitchFamily="34" charset="0"/>
                          <a:cs typeface="Arial" pitchFamily="34" charset="0"/>
                        </a:rPr>
                        <a:t>3260</a:t>
                      </a:r>
                      <a:endParaRPr lang="en-US" sz="1800" b="1" i="0" u="none" strike="noStrike">
                        <a:solidFill>
                          <a:srgbClr val="000000"/>
                        </a:solidFill>
                        <a:effectLst/>
                        <a:latin typeface="Arial" pitchFamily="34" charset="0"/>
                        <a:cs typeface="Arial" pitchFamily="34" charset="0"/>
                      </a:endParaRPr>
                    </a:p>
                  </a:txBody>
                  <a:tcPr marL="342900" marR="9525" marT="9525" marB="0" anchor="b"/>
                </a:tc>
                <a:tc>
                  <a:txBody>
                    <a:bodyPr/>
                    <a:lstStyle/>
                    <a:p>
                      <a:pPr algn="r" fontAlgn="b"/>
                      <a:r>
                        <a:rPr lang="en-US" sz="1800" b="1" u="none" strike="noStrike">
                          <a:effectLst/>
                          <a:latin typeface="Arial" pitchFamily="34" charset="0"/>
                          <a:cs typeface="Arial" pitchFamily="34" charset="0"/>
                        </a:rPr>
                        <a:t>10627600</a:t>
                      </a:r>
                      <a:endParaRPr lang="en-US" sz="1800" b="1" i="0" u="none" strike="noStrike">
                        <a:solidFill>
                          <a:srgbClr val="000000"/>
                        </a:solidFill>
                        <a:effectLst/>
                        <a:latin typeface="Arial" pitchFamily="34" charset="0"/>
                        <a:cs typeface="Arial" pitchFamily="34" charset="0"/>
                      </a:endParaRPr>
                    </a:p>
                  </a:txBody>
                  <a:tcPr marL="9525" marR="9525" marT="9525" marB="0" anchor="b"/>
                </a:tc>
                <a:extLst>
                  <a:ext uri="{0D108BD9-81ED-4DB2-BD59-A6C34878D82A}">
                    <a16:rowId xmlns:a16="http://schemas.microsoft.com/office/drawing/2014/main" val="10002"/>
                  </a:ext>
                </a:extLst>
              </a:tr>
              <a:tr h="350044">
                <a:tc>
                  <a:txBody>
                    <a:bodyPr/>
                    <a:lstStyle/>
                    <a:p>
                      <a:pPr algn="l" fontAlgn="b"/>
                      <a:endParaRPr lang="en-US" sz="1800" b="1" i="0" u="none" strike="noStrike">
                        <a:solidFill>
                          <a:srgbClr val="000000"/>
                        </a:solidFill>
                        <a:effectLst/>
                        <a:latin typeface="Arial" pitchFamily="34" charset="0"/>
                        <a:cs typeface="Arial" pitchFamily="34" charset="0"/>
                      </a:endParaRPr>
                    </a:p>
                  </a:txBody>
                  <a:tcPr marL="9525" marR="9525" marT="9525" marB="0" anchor="b"/>
                </a:tc>
                <a:tc>
                  <a:txBody>
                    <a:bodyPr/>
                    <a:lstStyle/>
                    <a:p>
                      <a:pPr algn="l" rtl="0" fontAlgn="b"/>
                      <a:r>
                        <a:rPr lang="en-US" sz="1800" b="1" u="none" strike="noStrike">
                          <a:effectLst/>
                          <a:latin typeface="Arial" pitchFamily="34" charset="0"/>
                          <a:cs typeface="Arial" pitchFamily="34" charset="0"/>
                        </a:rPr>
                        <a:t>3</a:t>
                      </a:r>
                      <a:endParaRPr lang="en-US" sz="1800" b="1" i="0" u="none" strike="noStrike">
                        <a:solidFill>
                          <a:srgbClr val="000000"/>
                        </a:solidFill>
                        <a:effectLst/>
                        <a:latin typeface="Arial" pitchFamily="34" charset="0"/>
                        <a:cs typeface="Arial" pitchFamily="34" charset="0"/>
                      </a:endParaRPr>
                    </a:p>
                  </a:txBody>
                  <a:tcPr marL="342900" marR="9525" marT="9525" marB="0" anchor="b"/>
                </a:tc>
                <a:tc>
                  <a:txBody>
                    <a:bodyPr/>
                    <a:lstStyle/>
                    <a:p>
                      <a:pPr algn="l" rtl="0" fontAlgn="b"/>
                      <a:r>
                        <a:rPr lang="en-US" sz="1800" b="1" u="none" strike="noStrike">
                          <a:effectLst/>
                          <a:latin typeface="Arial" pitchFamily="34" charset="0"/>
                          <a:cs typeface="Arial" pitchFamily="34" charset="0"/>
                        </a:rPr>
                        <a:t>3245</a:t>
                      </a:r>
                      <a:endParaRPr lang="en-US" sz="1800" b="1" i="0" u="none" strike="noStrike">
                        <a:solidFill>
                          <a:srgbClr val="000000"/>
                        </a:solidFill>
                        <a:effectLst/>
                        <a:latin typeface="Arial" pitchFamily="34" charset="0"/>
                        <a:cs typeface="Arial" pitchFamily="34" charset="0"/>
                      </a:endParaRPr>
                    </a:p>
                  </a:txBody>
                  <a:tcPr marL="342900" marR="9525" marT="9525" marB="0" anchor="b"/>
                </a:tc>
                <a:tc>
                  <a:txBody>
                    <a:bodyPr/>
                    <a:lstStyle/>
                    <a:p>
                      <a:pPr algn="r" fontAlgn="b"/>
                      <a:r>
                        <a:rPr lang="en-US" sz="1800" b="1" u="none" strike="noStrike">
                          <a:effectLst/>
                          <a:latin typeface="Arial" pitchFamily="34" charset="0"/>
                          <a:cs typeface="Arial" pitchFamily="34" charset="0"/>
                        </a:rPr>
                        <a:t>10530025</a:t>
                      </a:r>
                      <a:endParaRPr lang="en-US" sz="1800" b="1" i="0" u="none" strike="noStrike">
                        <a:solidFill>
                          <a:srgbClr val="000000"/>
                        </a:solidFill>
                        <a:effectLst/>
                        <a:latin typeface="Arial" pitchFamily="34" charset="0"/>
                        <a:cs typeface="Arial" pitchFamily="34" charset="0"/>
                      </a:endParaRPr>
                    </a:p>
                  </a:txBody>
                  <a:tcPr marL="9525" marR="9525" marT="9525" marB="0" anchor="b"/>
                </a:tc>
                <a:extLst>
                  <a:ext uri="{0D108BD9-81ED-4DB2-BD59-A6C34878D82A}">
                    <a16:rowId xmlns:a16="http://schemas.microsoft.com/office/drawing/2014/main" val="10003"/>
                  </a:ext>
                </a:extLst>
              </a:tr>
              <a:tr h="350044">
                <a:tc>
                  <a:txBody>
                    <a:bodyPr/>
                    <a:lstStyle/>
                    <a:p>
                      <a:pPr algn="l" fontAlgn="b"/>
                      <a:endParaRPr lang="en-US" sz="1800" b="1" i="0" u="none" strike="noStrike">
                        <a:solidFill>
                          <a:srgbClr val="000000"/>
                        </a:solidFill>
                        <a:effectLst/>
                        <a:latin typeface="Arial" pitchFamily="34" charset="0"/>
                        <a:cs typeface="Arial" pitchFamily="34" charset="0"/>
                      </a:endParaRPr>
                    </a:p>
                  </a:txBody>
                  <a:tcPr marL="9525" marR="9525" marT="9525" marB="0" anchor="b"/>
                </a:tc>
                <a:tc>
                  <a:txBody>
                    <a:bodyPr/>
                    <a:lstStyle/>
                    <a:p>
                      <a:pPr algn="l" rtl="0" fontAlgn="b"/>
                      <a:r>
                        <a:rPr lang="en-US" sz="1800" b="1" u="none" strike="noStrike">
                          <a:effectLst/>
                          <a:latin typeface="Arial" pitchFamily="34" charset="0"/>
                          <a:cs typeface="Arial" pitchFamily="34" charset="0"/>
                        </a:rPr>
                        <a:t>4</a:t>
                      </a:r>
                      <a:endParaRPr lang="en-US" sz="1800" b="1" i="0" u="none" strike="noStrike">
                        <a:solidFill>
                          <a:srgbClr val="000000"/>
                        </a:solidFill>
                        <a:effectLst/>
                        <a:latin typeface="Arial" pitchFamily="34" charset="0"/>
                        <a:cs typeface="Arial" pitchFamily="34" charset="0"/>
                      </a:endParaRPr>
                    </a:p>
                  </a:txBody>
                  <a:tcPr marL="342900" marR="9525" marT="9525" marB="0" anchor="b"/>
                </a:tc>
                <a:tc>
                  <a:txBody>
                    <a:bodyPr/>
                    <a:lstStyle/>
                    <a:p>
                      <a:pPr algn="l" rtl="0" fontAlgn="b"/>
                      <a:r>
                        <a:rPr lang="en-US" sz="1800" b="1" u="none" strike="noStrike">
                          <a:effectLst/>
                          <a:latin typeface="Arial" pitchFamily="34" charset="0"/>
                          <a:cs typeface="Arial" pitchFamily="34" charset="0"/>
                        </a:rPr>
                        <a:t>3484</a:t>
                      </a:r>
                      <a:endParaRPr lang="en-US" sz="1800" b="1" i="0" u="none" strike="noStrike">
                        <a:solidFill>
                          <a:srgbClr val="000000"/>
                        </a:solidFill>
                        <a:effectLst/>
                        <a:latin typeface="Arial" pitchFamily="34" charset="0"/>
                        <a:cs typeface="Arial" pitchFamily="34" charset="0"/>
                      </a:endParaRPr>
                    </a:p>
                  </a:txBody>
                  <a:tcPr marL="342900" marR="9525" marT="9525" marB="0" anchor="b"/>
                </a:tc>
                <a:tc>
                  <a:txBody>
                    <a:bodyPr/>
                    <a:lstStyle/>
                    <a:p>
                      <a:pPr algn="r" fontAlgn="b"/>
                      <a:r>
                        <a:rPr lang="en-US" sz="1800" b="1" u="none" strike="noStrike">
                          <a:effectLst/>
                          <a:latin typeface="Arial" pitchFamily="34" charset="0"/>
                          <a:cs typeface="Arial" pitchFamily="34" charset="0"/>
                        </a:rPr>
                        <a:t>12138256</a:t>
                      </a:r>
                      <a:endParaRPr lang="en-US" sz="1800" b="1" i="0" u="none" strike="noStrike">
                        <a:solidFill>
                          <a:srgbClr val="000000"/>
                        </a:solidFill>
                        <a:effectLst/>
                        <a:latin typeface="Arial" pitchFamily="34" charset="0"/>
                        <a:cs typeface="Arial" pitchFamily="34" charset="0"/>
                      </a:endParaRPr>
                    </a:p>
                  </a:txBody>
                  <a:tcPr marL="9525" marR="9525" marT="9525" marB="0" anchor="b"/>
                </a:tc>
                <a:extLst>
                  <a:ext uri="{0D108BD9-81ED-4DB2-BD59-A6C34878D82A}">
                    <a16:rowId xmlns:a16="http://schemas.microsoft.com/office/drawing/2014/main" val="10004"/>
                  </a:ext>
                </a:extLst>
              </a:tr>
              <a:tr h="350044">
                <a:tc>
                  <a:txBody>
                    <a:bodyPr/>
                    <a:lstStyle/>
                    <a:p>
                      <a:pPr algn="l" fontAlgn="b"/>
                      <a:endParaRPr lang="en-US" sz="1800" b="1" i="0" u="none" strike="noStrike">
                        <a:solidFill>
                          <a:srgbClr val="000000"/>
                        </a:solidFill>
                        <a:effectLst/>
                        <a:latin typeface="Arial" pitchFamily="34" charset="0"/>
                        <a:cs typeface="Arial" pitchFamily="34" charset="0"/>
                      </a:endParaRPr>
                    </a:p>
                  </a:txBody>
                  <a:tcPr marL="9525" marR="9525" marT="9525" marB="0" anchor="b"/>
                </a:tc>
                <a:tc>
                  <a:txBody>
                    <a:bodyPr/>
                    <a:lstStyle/>
                    <a:p>
                      <a:pPr algn="l" rtl="0" fontAlgn="b"/>
                      <a:r>
                        <a:rPr lang="en-US" sz="1800" b="1" u="none" strike="noStrike">
                          <a:effectLst/>
                          <a:latin typeface="Arial" pitchFamily="34" charset="0"/>
                          <a:cs typeface="Arial" pitchFamily="34" charset="0"/>
                        </a:rPr>
                        <a:t>5</a:t>
                      </a:r>
                      <a:endParaRPr lang="en-US" sz="1800" b="1" i="0" u="none" strike="noStrike">
                        <a:solidFill>
                          <a:srgbClr val="000000"/>
                        </a:solidFill>
                        <a:effectLst/>
                        <a:latin typeface="Arial" pitchFamily="34" charset="0"/>
                        <a:cs typeface="Arial" pitchFamily="34" charset="0"/>
                      </a:endParaRPr>
                    </a:p>
                  </a:txBody>
                  <a:tcPr marL="342900" marR="9525" marT="9525" marB="0" anchor="b"/>
                </a:tc>
                <a:tc>
                  <a:txBody>
                    <a:bodyPr/>
                    <a:lstStyle/>
                    <a:p>
                      <a:pPr algn="l" rtl="0" fontAlgn="b"/>
                      <a:r>
                        <a:rPr lang="en-US" sz="1800" b="1" u="none" strike="noStrike">
                          <a:effectLst/>
                          <a:latin typeface="Arial" pitchFamily="34" charset="0"/>
                          <a:cs typeface="Arial" pitchFamily="34" charset="0"/>
                        </a:rPr>
                        <a:t>4146</a:t>
                      </a:r>
                      <a:endParaRPr lang="en-US" sz="1800" b="1" i="0" u="none" strike="noStrike">
                        <a:solidFill>
                          <a:srgbClr val="000000"/>
                        </a:solidFill>
                        <a:effectLst/>
                        <a:latin typeface="Arial" pitchFamily="34" charset="0"/>
                        <a:cs typeface="Arial" pitchFamily="34" charset="0"/>
                      </a:endParaRPr>
                    </a:p>
                  </a:txBody>
                  <a:tcPr marL="342900" marR="9525" marT="9525" marB="0" anchor="b"/>
                </a:tc>
                <a:tc>
                  <a:txBody>
                    <a:bodyPr/>
                    <a:lstStyle/>
                    <a:p>
                      <a:pPr algn="r" fontAlgn="b"/>
                      <a:r>
                        <a:rPr lang="en-US" sz="1800" b="1" u="none" strike="noStrike">
                          <a:effectLst/>
                          <a:latin typeface="Arial" pitchFamily="34" charset="0"/>
                          <a:cs typeface="Arial" pitchFamily="34" charset="0"/>
                        </a:rPr>
                        <a:t>17189316</a:t>
                      </a:r>
                      <a:endParaRPr lang="en-US" sz="1800" b="1" i="0" u="none" strike="noStrike">
                        <a:solidFill>
                          <a:srgbClr val="000000"/>
                        </a:solidFill>
                        <a:effectLst/>
                        <a:latin typeface="Arial" pitchFamily="34" charset="0"/>
                        <a:cs typeface="Arial" pitchFamily="34" charset="0"/>
                      </a:endParaRPr>
                    </a:p>
                  </a:txBody>
                  <a:tcPr marL="9525" marR="9525" marT="9525" marB="0" anchor="b"/>
                </a:tc>
                <a:extLst>
                  <a:ext uri="{0D108BD9-81ED-4DB2-BD59-A6C34878D82A}">
                    <a16:rowId xmlns:a16="http://schemas.microsoft.com/office/drawing/2014/main" val="10005"/>
                  </a:ext>
                </a:extLst>
              </a:tr>
              <a:tr h="350044">
                <a:tc>
                  <a:txBody>
                    <a:bodyPr/>
                    <a:lstStyle/>
                    <a:p>
                      <a:pPr algn="l" fontAlgn="b"/>
                      <a:endParaRPr lang="en-US" sz="1800" b="1" i="0" u="none" strike="noStrike">
                        <a:solidFill>
                          <a:srgbClr val="000000"/>
                        </a:solidFill>
                        <a:effectLst/>
                        <a:latin typeface="Arial" pitchFamily="34" charset="0"/>
                        <a:cs typeface="Arial" pitchFamily="34" charset="0"/>
                      </a:endParaRPr>
                    </a:p>
                  </a:txBody>
                  <a:tcPr marL="9525" marR="9525" marT="9525" marB="0" anchor="b"/>
                </a:tc>
                <a:tc>
                  <a:txBody>
                    <a:bodyPr/>
                    <a:lstStyle/>
                    <a:p>
                      <a:pPr algn="l" rtl="0" fontAlgn="b"/>
                      <a:r>
                        <a:rPr lang="en-US" sz="1800" b="1" u="none" strike="noStrike">
                          <a:effectLst/>
                          <a:latin typeface="Arial" pitchFamily="34" charset="0"/>
                          <a:cs typeface="Arial" pitchFamily="34" charset="0"/>
                        </a:rPr>
                        <a:t>6</a:t>
                      </a:r>
                      <a:endParaRPr lang="en-US" sz="1800" b="1" i="0" u="none" strike="noStrike">
                        <a:solidFill>
                          <a:srgbClr val="000000"/>
                        </a:solidFill>
                        <a:effectLst/>
                        <a:latin typeface="Arial" pitchFamily="34" charset="0"/>
                        <a:cs typeface="Arial" pitchFamily="34" charset="0"/>
                      </a:endParaRPr>
                    </a:p>
                  </a:txBody>
                  <a:tcPr marL="342900" marR="9525" marT="9525" marB="0" anchor="b"/>
                </a:tc>
                <a:tc>
                  <a:txBody>
                    <a:bodyPr/>
                    <a:lstStyle/>
                    <a:p>
                      <a:pPr algn="l" rtl="0" fontAlgn="b"/>
                      <a:r>
                        <a:rPr lang="en-US" sz="1800" b="1" u="none" strike="noStrike">
                          <a:effectLst/>
                          <a:latin typeface="Arial" pitchFamily="34" charset="0"/>
                          <a:cs typeface="Arial" pitchFamily="34" charset="0"/>
                        </a:rPr>
                        <a:t>3323</a:t>
                      </a:r>
                      <a:endParaRPr lang="en-US" sz="1800" b="1" i="0" u="none" strike="noStrike">
                        <a:solidFill>
                          <a:srgbClr val="000000"/>
                        </a:solidFill>
                        <a:effectLst/>
                        <a:latin typeface="Arial" pitchFamily="34" charset="0"/>
                        <a:cs typeface="Arial" pitchFamily="34" charset="0"/>
                      </a:endParaRPr>
                    </a:p>
                  </a:txBody>
                  <a:tcPr marL="342900" marR="9525" marT="9525" marB="0" anchor="b"/>
                </a:tc>
                <a:tc>
                  <a:txBody>
                    <a:bodyPr/>
                    <a:lstStyle/>
                    <a:p>
                      <a:pPr algn="r" fontAlgn="b"/>
                      <a:r>
                        <a:rPr lang="en-US" sz="1800" b="1" u="none" strike="noStrike">
                          <a:effectLst/>
                          <a:latin typeface="Arial" pitchFamily="34" charset="0"/>
                          <a:cs typeface="Arial" pitchFamily="34" charset="0"/>
                        </a:rPr>
                        <a:t>11042329</a:t>
                      </a:r>
                      <a:endParaRPr lang="en-US" sz="1800" b="1" i="0" u="none" strike="noStrike">
                        <a:solidFill>
                          <a:srgbClr val="000000"/>
                        </a:solidFill>
                        <a:effectLst/>
                        <a:latin typeface="Arial" pitchFamily="34" charset="0"/>
                        <a:cs typeface="Arial" pitchFamily="34" charset="0"/>
                      </a:endParaRPr>
                    </a:p>
                  </a:txBody>
                  <a:tcPr marL="9525" marR="9525" marT="9525" marB="0" anchor="b"/>
                </a:tc>
                <a:extLst>
                  <a:ext uri="{0D108BD9-81ED-4DB2-BD59-A6C34878D82A}">
                    <a16:rowId xmlns:a16="http://schemas.microsoft.com/office/drawing/2014/main" val="10006"/>
                  </a:ext>
                </a:extLst>
              </a:tr>
              <a:tr h="350044">
                <a:tc>
                  <a:txBody>
                    <a:bodyPr/>
                    <a:lstStyle/>
                    <a:p>
                      <a:pPr algn="l" fontAlgn="b"/>
                      <a:endParaRPr lang="en-US" sz="1800" b="1" i="0" u="none" strike="noStrike">
                        <a:solidFill>
                          <a:srgbClr val="000000"/>
                        </a:solidFill>
                        <a:effectLst/>
                        <a:latin typeface="Arial" pitchFamily="34" charset="0"/>
                        <a:cs typeface="Arial" pitchFamily="34" charset="0"/>
                      </a:endParaRPr>
                    </a:p>
                  </a:txBody>
                  <a:tcPr marL="9525" marR="9525" marT="9525" marB="0" anchor="b"/>
                </a:tc>
                <a:tc>
                  <a:txBody>
                    <a:bodyPr/>
                    <a:lstStyle/>
                    <a:p>
                      <a:pPr algn="l" rtl="0" fontAlgn="b"/>
                      <a:r>
                        <a:rPr lang="en-US" sz="1800" b="1" u="none" strike="noStrike" dirty="0">
                          <a:effectLst/>
                          <a:latin typeface="Arial" pitchFamily="34" charset="0"/>
                          <a:cs typeface="Arial" pitchFamily="34" charset="0"/>
                        </a:rPr>
                        <a:t>7</a:t>
                      </a:r>
                      <a:endParaRPr lang="en-US" sz="1800" b="1" i="0" u="none" strike="noStrike" dirty="0">
                        <a:solidFill>
                          <a:srgbClr val="000000"/>
                        </a:solidFill>
                        <a:effectLst/>
                        <a:latin typeface="Arial" pitchFamily="34" charset="0"/>
                        <a:cs typeface="Arial" pitchFamily="34" charset="0"/>
                      </a:endParaRPr>
                    </a:p>
                  </a:txBody>
                  <a:tcPr marL="342900" marR="9525" marT="9525" marB="0" anchor="b"/>
                </a:tc>
                <a:tc>
                  <a:txBody>
                    <a:bodyPr/>
                    <a:lstStyle/>
                    <a:p>
                      <a:pPr algn="l" rtl="0" fontAlgn="b"/>
                      <a:r>
                        <a:rPr lang="en-US" sz="1800" b="1" u="none" strike="noStrike">
                          <a:effectLst/>
                          <a:latin typeface="Arial" pitchFamily="34" charset="0"/>
                          <a:cs typeface="Arial" pitchFamily="34" charset="0"/>
                        </a:rPr>
                        <a:t>3649</a:t>
                      </a:r>
                      <a:endParaRPr lang="en-US" sz="1800" b="1" i="0" u="none" strike="noStrike">
                        <a:solidFill>
                          <a:srgbClr val="000000"/>
                        </a:solidFill>
                        <a:effectLst/>
                        <a:latin typeface="Arial" pitchFamily="34" charset="0"/>
                        <a:cs typeface="Arial" pitchFamily="34" charset="0"/>
                      </a:endParaRPr>
                    </a:p>
                  </a:txBody>
                  <a:tcPr marL="342900" marR="9525" marT="9525" marB="0" anchor="b"/>
                </a:tc>
                <a:tc>
                  <a:txBody>
                    <a:bodyPr/>
                    <a:lstStyle/>
                    <a:p>
                      <a:pPr algn="r" fontAlgn="b"/>
                      <a:r>
                        <a:rPr lang="en-US" sz="1800" b="1" u="none" strike="noStrike">
                          <a:effectLst/>
                          <a:latin typeface="Arial" pitchFamily="34" charset="0"/>
                          <a:cs typeface="Arial" pitchFamily="34" charset="0"/>
                        </a:rPr>
                        <a:t>13315201</a:t>
                      </a:r>
                      <a:endParaRPr lang="en-US" sz="1800" b="1" i="0" u="none" strike="noStrike">
                        <a:solidFill>
                          <a:srgbClr val="000000"/>
                        </a:solidFill>
                        <a:effectLst/>
                        <a:latin typeface="Arial" pitchFamily="34" charset="0"/>
                        <a:cs typeface="Arial" pitchFamily="34" charset="0"/>
                      </a:endParaRPr>
                    </a:p>
                  </a:txBody>
                  <a:tcPr marL="9525" marR="9525" marT="9525" marB="0" anchor="b"/>
                </a:tc>
                <a:extLst>
                  <a:ext uri="{0D108BD9-81ED-4DB2-BD59-A6C34878D82A}">
                    <a16:rowId xmlns:a16="http://schemas.microsoft.com/office/drawing/2014/main" val="10007"/>
                  </a:ext>
                </a:extLst>
              </a:tr>
              <a:tr h="350044">
                <a:tc>
                  <a:txBody>
                    <a:bodyPr/>
                    <a:lstStyle/>
                    <a:p>
                      <a:pPr algn="l" fontAlgn="b"/>
                      <a:endParaRPr lang="en-US" sz="1800" b="1" i="0" u="none" strike="noStrike">
                        <a:solidFill>
                          <a:srgbClr val="000000"/>
                        </a:solidFill>
                        <a:effectLst/>
                        <a:latin typeface="Arial" pitchFamily="34" charset="0"/>
                        <a:cs typeface="Arial" pitchFamily="34" charset="0"/>
                      </a:endParaRPr>
                    </a:p>
                  </a:txBody>
                  <a:tcPr marL="9525" marR="9525" marT="9525" marB="0" anchor="b"/>
                </a:tc>
                <a:tc>
                  <a:txBody>
                    <a:bodyPr/>
                    <a:lstStyle/>
                    <a:p>
                      <a:pPr algn="l" rtl="0" fontAlgn="b"/>
                      <a:r>
                        <a:rPr lang="en-US" sz="1800" b="1" u="none" strike="noStrike" dirty="0">
                          <a:effectLst/>
                          <a:latin typeface="Arial" pitchFamily="34" charset="0"/>
                          <a:cs typeface="Arial" pitchFamily="34" charset="0"/>
                        </a:rPr>
                        <a:t>8</a:t>
                      </a:r>
                      <a:endParaRPr lang="en-US" sz="1800" b="1" i="0" u="none" strike="noStrike" dirty="0">
                        <a:solidFill>
                          <a:srgbClr val="000000"/>
                        </a:solidFill>
                        <a:effectLst/>
                        <a:latin typeface="Arial" pitchFamily="34" charset="0"/>
                        <a:cs typeface="Arial" pitchFamily="34" charset="0"/>
                      </a:endParaRPr>
                    </a:p>
                  </a:txBody>
                  <a:tcPr marL="342900" marR="9525" marT="9525" marB="0" anchor="b"/>
                </a:tc>
                <a:tc>
                  <a:txBody>
                    <a:bodyPr/>
                    <a:lstStyle/>
                    <a:p>
                      <a:pPr algn="l" rtl="0" fontAlgn="b"/>
                      <a:r>
                        <a:rPr lang="en-US" sz="1800" b="1" u="none" strike="noStrike">
                          <a:effectLst/>
                          <a:latin typeface="Arial" pitchFamily="34" charset="0"/>
                          <a:cs typeface="Arial" pitchFamily="34" charset="0"/>
                        </a:rPr>
                        <a:t>3200</a:t>
                      </a:r>
                      <a:endParaRPr lang="en-US" sz="1800" b="1" i="0" u="none" strike="noStrike">
                        <a:solidFill>
                          <a:srgbClr val="000000"/>
                        </a:solidFill>
                        <a:effectLst/>
                        <a:latin typeface="Arial" pitchFamily="34" charset="0"/>
                        <a:cs typeface="Arial" pitchFamily="34" charset="0"/>
                      </a:endParaRPr>
                    </a:p>
                  </a:txBody>
                  <a:tcPr marL="342900" marR="9525" marT="9525" marB="0" anchor="b"/>
                </a:tc>
                <a:tc>
                  <a:txBody>
                    <a:bodyPr/>
                    <a:lstStyle/>
                    <a:p>
                      <a:pPr algn="r" fontAlgn="b"/>
                      <a:r>
                        <a:rPr lang="en-US" sz="1800" b="1" u="none" strike="noStrike">
                          <a:effectLst/>
                          <a:latin typeface="Arial" pitchFamily="34" charset="0"/>
                          <a:cs typeface="Arial" pitchFamily="34" charset="0"/>
                        </a:rPr>
                        <a:t>10240000</a:t>
                      </a:r>
                      <a:endParaRPr lang="en-US" sz="1800" b="1" i="0" u="none" strike="noStrike">
                        <a:solidFill>
                          <a:srgbClr val="000000"/>
                        </a:solidFill>
                        <a:effectLst/>
                        <a:latin typeface="Arial" pitchFamily="34" charset="0"/>
                        <a:cs typeface="Arial" pitchFamily="34" charset="0"/>
                      </a:endParaRPr>
                    </a:p>
                  </a:txBody>
                  <a:tcPr marL="9525" marR="9525" marT="9525" marB="0" anchor="b"/>
                </a:tc>
                <a:extLst>
                  <a:ext uri="{0D108BD9-81ED-4DB2-BD59-A6C34878D82A}">
                    <a16:rowId xmlns:a16="http://schemas.microsoft.com/office/drawing/2014/main" val="10008"/>
                  </a:ext>
                </a:extLst>
              </a:tr>
              <a:tr h="350044">
                <a:tc>
                  <a:txBody>
                    <a:bodyPr/>
                    <a:lstStyle/>
                    <a:p>
                      <a:pPr algn="l" fontAlgn="b"/>
                      <a:endParaRPr lang="en-US" sz="1800" b="1" i="0" u="none" strike="noStrike">
                        <a:solidFill>
                          <a:srgbClr val="000000"/>
                        </a:solidFill>
                        <a:effectLst/>
                        <a:latin typeface="Arial" pitchFamily="34" charset="0"/>
                        <a:cs typeface="Arial" pitchFamily="34" charset="0"/>
                      </a:endParaRPr>
                    </a:p>
                  </a:txBody>
                  <a:tcPr marL="9525" marR="9525" marT="9525" marB="0" anchor="b"/>
                </a:tc>
                <a:tc>
                  <a:txBody>
                    <a:bodyPr/>
                    <a:lstStyle/>
                    <a:p>
                      <a:pPr algn="l" rtl="0" fontAlgn="b"/>
                      <a:r>
                        <a:rPr lang="en-US" sz="1800" b="1" u="none" strike="noStrike">
                          <a:effectLst/>
                          <a:latin typeface="Arial" pitchFamily="34" charset="0"/>
                          <a:cs typeface="Arial" pitchFamily="34" charset="0"/>
                        </a:rPr>
                        <a:t>9</a:t>
                      </a:r>
                      <a:endParaRPr lang="en-US" sz="1800" b="1" i="0" u="none" strike="noStrike">
                        <a:solidFill>
                          <a:srgbClr val="000000"/>
                        </a:solidFill>
                        <a:effectLst/>
                        <a:latin typeface="Arial" pitchFamily="34" charset="0"/>
                        <a:cs typeface="Arial" pitchFamily="34" charset="0"/>
                      </a:endParaRPr>
                    </a:p>
                  </a:txBody>
                  <a:tcPr marL="342900" marR="9525" marT="9525" marB="0" anchor="b"/>
                </a:tc>
                <a:tc>
                  <a:txBody>
                    <a:bodyPr/>
                    <a:lstStyle/>
                    <a:p>
                      <a:pPr algn="l" rtl="0" fontAlgn="b"/>
                      <a:r>
                        <a:rPr lang="en-US" sz="1800" b="1" u="none" strike="noStrike">
                          <a:effectLst/>
                          <a:latin typeface="Arial" pitchFamily="34" charset="0"/>
                          <a:cs typeface="Arial" pitchFamily="34" charset="0"/>
                        </a:rPr>
                        <a:t>3031</a:t>
                      </a:r>
                      <a:endParaRPr lang="en-US" sz="1800" b="1" i="0" u="none" strike="noStrike">
                        <a:solidFill>
                          <a:srgbClr val="000000"/>
                        </a:solidFill>
                        <a:effectLst/>
                        <a:latin typeface="Arial" pitchFamily="34" charset="0"/>
                        <a:cs typeface="Arial" pitchFamily="34" charset="0"/>
                      </a:endParaRPr>
                    </a:p>
                  </a:txBody>
                  <a:tcPr marL="342900" marR="9525" marT="9525" marB="0" anchor="b"/>
                </a:tc>
                <a:tc>
                  <a:txBody>
                    <a:bodyPr/>
                    <a:lstStyle/>
                    <a:p>
                      <a:pPr algn="r" fontAlgn="b"/>
                      <a:r>
                        <a:rPr lang="en-US" sz="1800" b="1" u="none" strike="noStrike">
                          <a:effectLst/>
                          <a:latin typeface="Arial" pitchFamily="34" charset="0"/>
                          <a:cs typeface="Arial" pitchFamily="34" charset="0"/>
                        </a:rPr>
                        <a:t>9186961</a:t>
                      </a:r>
                      <a:endParaRPr lang="en-US" sz="1800" b="1" i="0" u="none" strike="noStrike">
                        <a:solidFill>
                          <a:srgbClr val="000000"/>
                        </a:solidFill>
                        <a:effectLst/>
                        <a:latin typeface="Arial" pitchFamily="34" charset="0"/>
                        <a:cs typeface="Arial" pitchFamily="34" charset="0"/>
                      </a:endParaRPr>
                    </a:p>
                  </a:txBody>
                  <a:tcPr marL="9525" marR="9525" marT="9525" marB="0" anchor="b"/>
                </a:tc>
                <a:extLst>
                  <a:ext uri="{0D108BD9-81ED-4DB2-BD59-A6C34878D82A}">
                    <a16:rowId xmlns:a16="http://schemas.microsoft.com/office/drawing/2014/main" val="10009"/>
                  </a:ext>
                </a:extLst>
              </a:tr>
              <a:tr h="350044">
                <a:tc>
                  <a:txBody>
                    <a:bodyPr/>
                    <a:lstStyle/>
                    <a:p>
                      <a:pPr algn="l" fontAlgn="b"/>
                      <a:r>
                        <a:rPr lang="en-US" sz="1800" b="1" u="none" strike="noStrike">
                          <a:effectLst/>
                          <a:latin typeface="Arial" pitchFamily="34" charset="0"/>
                          <a:cs typeface="Arial" pitchFamily="34" charset="0"/>
                        </a:rPr>
                        <a:t> </a:t>
                      </a:r>
                      <a:endParaRPr lang="en-US" sz="1800" b="1" i="0" u="none" strike="noStrike">
                        <a:solidFill>
                          <a:srgbClr val="000000"/>
                        </a:solidFill>
                        <a:effectLst/>
                        <a:latin typeface="Arial" pitchFamily="34" charset="0"/>
                        <a:cs typeface="Arial" pitchFamily="34" charset="0"/>
                      </a:endParaRPr>
                    </a:p>
                  </a:txBody>
                  <a:tcPr marL="9525" marR="9525" marT="9525" marB="0" anchor="b"/>
                </a:tc>
                <a:tc>
                  <a:txBody>
                    <a:bodyPr/>
                    <a:lstStyle/>
                    <a:p>
                      <a:pPr algn="l" rtl="0" fontAlgn="b"/>
                      <a:r>
                        <a:rPr lang="en-US" sz="1800" b="1" u="none" strike="noStrike">
                          <a:effectLst/>
                          <a:latin typeface="Arial" pitchFamily="34" charset="0"/>
                          <a:cs typeface="Arial" pitchFamily="34" charset="0"/>
                        </a:rPr>
                        <a:t>10</a:t>
                      </a:r>
                      <a:endParaRPr lang="en-US" sz="1800" b="1" i="0" u="none" strike="noStrike">
                        <a:solidFill>
                          <a:srgbClr val="000000"/>
                        </a:solidFill>
                        <a:effectLst/>
                        <a:latin typeface="Arial" pitchFamily="34" charset="0"/>
                        <a:cs typeface="Arial" pitchFamily="34" charset="0"/>
                      </a:endParaRPr>
                    </a:p>
                  </a:txBody>
                  <a:tcPr marL="342900" marR="9525" marT="9525" marB="0" anchor="b"/>
                </a:tc>
                <a:tc>
                  <a:txBody>
                    <a:bodyPr/>
                    <a:lstStyle/>
                    <a:p>
                      <a:pPr algn="l" rtl="0" fontAlgn="b"/>
                      <a:r>
                        <a:rPr lang="en-US" sz="1800" b="1" u="none" strike="noStrike">
                          <a:effectLst/>
                          <a:latin typeface="Arial" pitchFamily="34" charset="0"/>
                          <a:cs typeface="Arial" pitchFamily="34" charset="0"/>
                        </a:rPr>
                        <a:t>2069</a:t>
                      </a:r>
                      <a:endParaRPr lang="en-US" sz="1800" b="1" i="0" u="none" strike="noStrike">
                        <a:solidFill>
                          <a:srgbClr val="000000"/>
                        </a:solidFill>
                        <a:effectLst/>
                        <a:latin typeface="Arial" pitchFamily="34" charset="0"/>
                        <a:cs typeface="Arial" pitchFamily="34" charset="0"/>
                      </a:endParaRPr>
                    </a:p>
                  </a:txBody>
                  <a:tcPr marL="342900" marR="9525" marT="9525" marB="0" anchor="b"/>
                </a:tc>
                <a:tc>
                  <a:txBody>
                    <a:bodyPr/>
                    <a:lstStyle/>
                    <a:p>
                      <a:pPr algn="r" fontAlgn="b"/>
                      <a:r>
                        <a:rPr lang="en-US" sz="1800" b="1" u="none" strike="noStrike">
                          <a:effectLst/>
                          <a:latin typeface="Arial" pitchFamily="34" charset="0"/>
                          <a:cs typeface="Arial" pitchFamily="34" charset="0"/>
                        </a:rPr>
                        <a:t>4280761</a:t>
                      </a:r>
                      <a:endParaRPr lang="en-US" sz="1800" b="1" i="0" u="none" strike="noStrike">
                        <a:solidFill>
                          <a:srgbClr val="000000"/>
                        </a:solidFill>
                        <a:effectLst/>
                        <a:latin typeface="Arial" pitchFamily="34" charset="0"/>
                        <a:cs typeface="Arial" pitchFamily="34" charset="0"/>
                      </a:endParaRPr>
                    </a:p>
                  </a:txBody>
                  <a:tcPr marL="9525" marR="9525" marT="9525" marB="0" anchor="b"/>
                </a:tc>
                <a:extLst>
                  <a:ext uri="{0D108BD9-81ED-4DB2-BD59-A6C34878D82A}">
                    <a16:rowId xmlns:a16="http://schemas.microsoft.com/office/drawing/2014/main" val="10010"/>
                  </a:ext>
                </a:extLst>
              </a:tr>
              <a:tr h="350044">
                <a:tc>
                  <a:txBody>
                    <a:bodyPr/>
                    <a:lstStyle/>
                    <a:p>
                      <a:pPr algn="l" fontAlgn="b"/>
                      <a:r>
                        <a:rPr lang="en-US" sz="1800" b="1" i="1" u="sng" strike="noStrike" dirty="0">
                          <a:solidFill>
                            <a:srgbClr val="0070C0"/>
                          </a:solidFill>
                          <a:effectLst/>
                          <a:latin typeface="Arial" pitchFamily="34" charset="0"/>
                          <a:cs typeface="Arial" pitchFamily="34" charset="0"/>
                        </a:rPr>
                        <a:t>Sum</a:t>
                      </a:r>
                    </a:p>
                  </a:txBody>
                  <a:tcPr marL="9525" marR="9525" marT="9525" marB="0" anchor="b"/>
                </a:tc>
                <a:tc>
                  <a:txBody>
                    <a:bodyPr/>
                    <a:lstStyle/>
                    <a:p>
                      <a:pPr algn="l" rtl="0" fontAlgn="b"/>
                      <a:r>
                        <a:rPr lang="en-US" sz="1800" b="1" i="1" u="sng" strike="noStrike" dirty="0">
                          <a:solidFill>
                            <a:srgbClr val="00B050"/>
                          </a:solidFill>
                          <a:effectLst/>
                          <a:latin typeface="Arial" pitchFamily="34" charset="0"/>
                          <a:cs typeface="Arial" pitchFamily="34" charset="0"/>
                        </a:rPr>
                        <a:t>10</a:t>
                      </a:r>
                    </a:p>
                  </a:txBody>
                  <a:tcPr marL="342900" marR="9525" marT="9525" marB="0" anchor="b"/>
                </a:tc>
                <a:tc>
                  <a:txBody>
                    <a:bodyPr/>
                    <a:lstStyle/>
                    <a:p>
                      <a:pPr algn="l" fontAlgn="b"/>
                      <a:r>
                        <a:rPr lang="en-US" sz="1800" b="1" i="1" u="sng" strike="noStrike" dirty="0">
                          <a:solidFill>
                            <a:srgbClr val="00B0F0"/>
                          </a:solidFill>
                          <a:effectLst/>
                          <a:latin typeface="Arial" pitchFamily="34" charset="0"/>
                          <a:cs typeface="Arial" pitchFamily="34" charset="0"/>
                        </a:rPr>
                        <a:t>32672</a:t>
                      </a:r>
                    </a:p>
                  </a:txBody>
                  <a:tcPr marL="9525" marR="9525" marT="9525" marB="0" anchor="b"/>
                </a:tc>
                <a:tc>
                  <a:txBody>
                    <a:bodyPr/>
                    <a:lstStyle/>
                    <a:p>
                      <a:pPr algn="r" fontAlgn="b"/>
                      <a:r>
                        <a:rPr lang="en-US" sz="1800" b="1" i="1" u="sng" strike="noStrike" dirty="0">
                          <a:solidFill>
                            <a:srgbClr val="7030A0"/>
                          </a:solidFill>
                          <a:effectLst/>
                          <a:latin typeface="Arial" pitchFamily="34" charset="0"/>
                          <a:cs typeface="Arial" pitchFamily="34" charset="0"/>
                        </a:rPr>
                        <a:t>109210674</a:t>
                      </a:r>
                    </a:p>
                  </a:txBody>
                  <a:tcPr marL="9525" marR="9525" marT="9525" marB="0" anchor="b"/>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1159290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z="2800" b="1" smtClean="0">
                <a:solidFill>
                  <a:srgbClr val="0000CC"/>
                </a:solidFill>
              </a:rPr>
              <a:t>What is the Birthweight Variance?</a:t>
            </a:r>
          </a:p>
        </p:txBody>
      </p:sp>
      <p:graphicFrame>
        <p:nvGraphicFramePr>
          <p:cNvPr id="226307" name="Group 3"/>
          <p:cNvGraphicFramePr>
            <a:graphicFrameLocks noGrp="1"/>
          </p:cNvGraphicFramePr>
          <p:nvPr>
            <p:ph sz="half" idx="1"/>
          </p:nvPr>
        </p:nvGraphicFramePr>
        <p:xfrm>
          <a:off x="457200" y="1600200"/>
          <a:ext cx="4038600" cy="4525964"/>
        </p:xfrm>
        <a:graphic>
          <a:graphicData uri="http://schemas.openxmlformats.org/drawingml/2006/table">
            <a:tbl>
              <a:tblPr/>
              <a:tblGrid>
                <a:gridCol w="21336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4270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1116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095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095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095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095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095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1116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095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4095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4095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0202" name="Rectangle 30"/>
          <p:cNvSpPr>
            <a:spLocks noGrp="1" noChangeArrowheads="1"/>
          </p:cNvSpPr>
          <p:nvPr>
            <p:ph type="body" sz="half" idx="2"/>
          </p:nvPr>
        </p:nvSpPr>
        <p:spPr>
          <a:xfrm>
            <a:off x="2362200" y="1524000"/>
            <a:ext cx="4267200" cy="4525963"/>
          </a:xfrm>
        </p:spPr>
        <p:txBody>
          <a:bodyPr/>
          <a:lstStyle/>
          <a:p>
            <a:pPr lvl="1" eaLnBrk="1" hangingPunct="1">
              <a:buFontTx/>
              <a:buNone/>
            </a:pPr>
            <a:r>
              <a:rPr lang="en-US" b="1" dirty="0" smtClean="0">
                <a:solidFill>
                  <a:srgbClr val="FF0000"/>
                </a:solidFill>
                <a:cs typeface="Arial" charset="0"/>
              </a:rPr>
              <a:t>            </a:t>
            </a:r>
            <a:r>
              <a:rPr lang="el-GR" b="1" dirty="0" smtClean="0">
                <a:solidFill>
                  <a:srgbClr val="7030A0"/>
                </a:solidFill>
                <a:cs typeface="Arial" charset="0"/>
              </a:rPr>
              <a:t>Σ</a:t>
            </a:r>
            <a:r>
              <a:rPr lang="en-US" b="1" dirty="0" smtClean="0">
                <a:solidFill>
                  <a:srgbClr val="7030A0"/>
                </a:solidFill>
                <a:cs typeface="Arial" charset="0"/>
              </a:rPr>
              <a:t>x</a:t>
            </a:r>
            <a:r>
              <a:rPr lang="en-US" b="1" baseline="30000" dirty="0" smtClean="0">
                <a:solidFill>
                  <a:srgbClr val="7030A0"/>
                </a:solidFill>
                <a:cs typeface="Arial" charset="0"/>
              </a:rPr>
              <a:t>2</a:t>
            </a:r>
            <a:r>
              <a:rPr lang="en-US" b="1" dirty="0" smtClean="0">
                <a:solidFill>
                  <a:srgbClr val="7030A0"/>
                </a:solidFill>
                <a:cs typeface="Arial" charset="0"/>
              </a:rPr>
              <a:t> </a:t>
            </a:r>
            <a:r>
              <a:rPr lang="en-US" b="1" baseline="-25000" dirty="0" smtClean="0">
                <a:solidFill>
                  <a:srgbClr val="FF0000"/>
                </a:solidFill>
                <a:cs typeface="Arial" charset="0"/>
              </a:rPr>
              <a:t>–</a:t>
            </a:r>
            <a:r>
              <a:rPr lang="en-US" b="1" dirty="0" smtClean="0">
                <a:solidFill>
                  <a:srgbClr val="FF0000"/>
                </a:solidFill>
                <a:cs typeface="Arial" charset="0"/>
              </a:rPr>
              <a:t> </a:t>
            </a:r>
            <a:r>
              <a:rPr lang="en-US" b="1" u="sng" dirty="0" smtClean="0">
                <a:solidFill>
                  <a:srgbClr val="FF0000"/>
                </a:solidFill>
                <a:cs typeface="Arial" charset="0"/>
              </a:rPr>
              <a:t>(</a:t>
            </a:r>
            <a:r>
              <a:rPr lang="el-GR" b="1" u="sng" dirty="0" smtClean="0">
                <a:solidFill>
                  <a:srgbClr val="FF0000"/>
                </a:solidFill>
                <a:cs typeface="Arial" charset="0"/>
              </a:rPr>
              <a:t>Σ</a:t>
            </a:r>
            <a:r>
              <a:rPr lang="en-US" b="1" u="sng" dirty="0" smtClean="0">
                <a:solidFill>
                  <a:srgbClr val="FF0000"/>
                </a:solidFill>
                <a:cs typeface="Arial" charset="0"/>
              </a:rPr>
              <a:t> x</a:t>
            </a:r>
            <a:r>
              <a:rPr lang="en-US" b="1" baseline="-25000" dirty="0" smtClean="0">
                <a:solidFill>
                  <a:srgbClr val="FF0000"/>
                </a:solidFill>
                <a:cs typeface="Arial" charset="0"/>
              </a:rPr>
              <a:t>i</a:t>
            </a:r>
            <a:r>
              <a:rPr lang="en-US" b="1" u="sng" dirty="0" smtClean="0">
                <a:solidFill>
                  <a:srgbClr val="FF0000"/>
                </a:solidFill>
                <a:cs typeface="Arial" charset="0"/>
              </a:rPr>
              <a:t>)</a:t>
            </a:r>
            <a:r>
              <a:rPr lang="en-US" b="1" u="sng" baseline="30000" dirty="0" smtClean="0">
                <a:solidFill>
                  <a:srgbClr val="FF0000"/>
                </a:solidFill>
                <a:cs typeface="Arial" charset="0"/>
              </a:rPr>
              <a:t>2</a:t>
            </a:r>
            <a:endParaRPr lang="el-GR" b="1" u="sng" baseline="30000" dirty="0" smtClean="0">
              <a:solidFill>
                <a:srgbClr val="FF0000"/>
              </a:solidFill>
              <a:cs typeface="Arial" charset="0"/>
            </a:endParaRPr>
          </a:p>
          <a:p>
            <a:pPr lvl="1" eaLnBrk="1" hangingPunct="1">
              <a:buFontTx/>
              <a:buNone/>
            </a:pPr>
            <a:r>
              <a:rPr lang="en-US" b="1" dirty="0" smtClean="0">
                <a:solidFill>
                  <a:srgbClr val="FF0000"/>
                </a:solidFill>
              </a:rPr>
              <a:t>s</a:t>
            </a:r>
            <a:r>
              <a:rPr lang="en-US" b="1" baseline="50000" dirty="0" smtClean="0">
                <a:solidFill>
                  <a:srgbClr val="FF0000"/>
                </a:solidFill>
              </a:rPr>
              <a:t>2</a:t>
            </a:r>
            <a:r>
              <a:rPr lang="en-US" b="1" dirty="0" smtClean="0">
                <a:solidFill>
                  <a:srgbClr val="FF0000"/>
                </a:solidFill>
              </a:rPr>
              <a:t> =</a:t>
            </a:r>
            <a:r>
              <a:rPr lang="en-US" b="1" baseline="30000" dirty="0" smtClean="0">
                <a:solidFill>
                  <a:srgbClr val="FF0000"/>
                </a:solidFill>
              </a:rPr>
              <a:t>       </a:t>
            </a:r>
            <a:r>
              <a:rPr lang="en-US" b="1" u="sng" baseline="30000" dirty="0" smtClean="0">
                <a:solidFill>
                  <a:srgbClr val="FF0000"/>
                </a:solidFill>
              </a:rPr>
              <a:t>_________n_____</a:t>
            </a:r>
            <a:r>
              <a:rPr lang="en-US" b="1" baseline="30000" dirty="0" smtClean="0">
                <a:solidFill>
                  <a:srgbClr val="FF0000"/>
                </a:solidFill>
              </a:rPr>
              <a:t>                 </a:t>
            </a:r>
          </a:p>
          <a:p>
            <a:pPr lvl="1" eaLnBrk="1" hangingPunct="1">
              <a:buFontTx/>
              <a:buNone/>
            </a:pPr>
            <a:r>
              <a:rPr lang="en-US" b="1" dirty="0" smtClean="0">
                <a:solidFill>
                  <a:srgbClr val="FF0000"/>
                </a:solidFill>
              </a:rPr>
              <a:t>                   </a:t>
            </a:r>
            <a:r>
              <a:rPr lang="en-US" b="1" dirty="0" smtClean="0">
                <a:solidFill>
                  <a:srgbClr val="00B050"/>
                </a:solidFill>
              </a:rPr>
              <a:t>n-1</a:t>
            </a:r>
          </a:p>
          <a:p>
            <a:pPr lvl="1" eaLnBrk="1" hangingPunct="1">
              <a:buFontTx/>
              <a:buNone/>
            </a:pPr>
            <a:endParaRPr lang="en-US" b="1" dirty="0" smtClean="0">
              <a:solidFill>
                <a:srgbClr val="FF0000"/>
              </a:solidFill>
            </a:endParaRPr>
          </a:p>
          <a:p>
            <a:pPr marL="0" indent="0" eaLnBrk="1" hangingPunct="1">
              <a:spcBef>
                <a:spcPct val="0"/>
              </a:spcBef>
              <a:buNone/>
            </a:pPr>
            <a:r>
              <a:rPr lang="en-US" sz="2800" b="1" dirty="0" smtClean="0">
                <a:solidFill>
                  <a:srgbClr val="FF0000"/>
                </a:solidFill>
              </a:rPr>
              <a:t>s</a:t>
            </a:r>
            <a:r>
              <a:rPr lang="el-GR" sz="2000" b="1" dirty="0" smtClean="0">
                <a:solidFill>
                  <a:srgbClr val="FF0000"/>
                </a:solidFill>
              </a:rPr>
              <a:t> </a:t>
            </a:r>
            <a:r>
              <a:rPr lang="en-US" sz="2000" b="1" baseline="50000" dirty="0" smtClean="0"/>
              <a:t>2</a:t>
            </a:r>
            <a:r>
              <a:rPr lang="en-US" sz="2000" b="1" dirty="0" smtClean="0"/>
              <a:t> = </a:t>
            </a:r>
            <a:r>
              <a:rPr lang="en-US" sz="2000" b="1" u="sng" dirty="0" smtClean="0">
                <a:solidFill>
                  <a:srgbClr val="7030A0"/>
                </a:solidFill>
              </a:rPr>
              <a:t>109,210,674</a:t>
            </a:r>
            <a:r>
              <a:rPr lang="en-US" sz="2000" b="1" u="sng" dirty="0" smtClean="0"/>
              <a:t> – </a:t>
            </a:r>
            <a:r>
              <a:rPr lang="en-US" sz="2000" b="1" u="sng" dirty="0" smtClean="0">
                <a:solidFill>
                  <a:srgbClr val="00B0F0"/>
                </a:solidFill>
              </a:rPr>
              <a:t>(32,672)</a:t>
            </a:r>
            <a:r>
              <a:rPr lang="en-US" sz="2000" b="1" u="sng" baseline="50000" dirty="0" smtClean="0">
                <a:solidFill>
                  <a:srgbClr val="00B0F0"/>
                </a:solidFill>
              </a:rPr>
              <a:t>2</a:t>
            </a:r>
            <a:r>
              <a:rPr lang="en-US" sz="2000" b="1" u="sng" dirty="0" smtClean="0">
                <a:solidFill>
                  <a:srgbClr val="00B0F0"/>
                </a:solidFill>
              </a:rPr>
              <a:t>/10</a:t>
            </a:r>
          </a:p>
          <a:p>
            <a:pPr lvl="1" eaLnBrk="1" hangingPunct="1">
              <a:spcBef>
                <a:spcPct val="0"/>
              </a:spcBef>
              <a:buFontTx/>
              <a:buNone/>
            </a:pPr>
            <a:r>
              <a:rPr lang="en-US" sz="2000" b="1" dirty="0" smtClean="0"/>
              <a:t>                            </a:t>
            </a:r>
            <a:r>
              <a:rPr lang="en-US" sz="2000" b="1" dirty="0" smtClean="0">
                <a:solidFill>
                  <a:srgbClr val="00B050"/>
                </a:solidFill>
              </a:rPr>
              <a:t>9</a:t>
            </a:r>
          </a:p>
          <a:p>
            <a:pPr lvl="1" eaLnBrk="1" hangingPunct="1">
              <a:spcBef>
                <a:spcPct val="0"/>
              </a:spcBef>
              <a:buFontTx/>
              <a:buNone/>
            </a:pPr>
            <a:endParaRPr lang="en-US" sz="2000" b="1" dirty="0" smtClean="0"/>
          </a:p>
          <a:p>
            <a:pPr marL="0" indent="0" eaLnBrk="1" hangingPunct="1">
              <a:spcBef>
                <a:spcPct val="0"/>
              </a:spcBef>
              <a:buNone/>
            </a:pPr>
            <a:r>
              <a:rPr lang="en-US" sz="2800" b="1" dirty="0" smtClean="0">
                <a:solidFill>
                  <a:srgbClr val="FF0000"/>
                </a:solidFill>
              </a:rPr>
              <a:t>s</a:t>
            </a:r>
            <a:r>
              <a:rPr lang="el-GR" sz="1800" b="1" dirty="0" smtClean="0">
                <a:solidFill>
                  <a:srgbClr val="FF0000"/>
                </a:solidFill>
              </a:rPr>
              <a:t> </a:t>
            </a:r>
            <a:r>
              <a:rPr lang="en-US" sz="1800" b="1" baseline="50000" dirty="0" smtClean="0"/>
              <a:t>2</a:t>
            </a:r>
            <a:r>
              <a:rPr lang="en-US" sz="1800" b="1" dirty="0" smtClean="0"/>
              <a:t> = </a:t>
            </a:r>
            <a:r>
              <a:rPr lang="en-US" sz="2000" b="1" u="sng" dirty="0" smtClean="0">
                <a:solidFill>
                  <a:srgbClr val="7030A0"/>
                </a:solidFill>
              </a:rPr>
              <a:t>109,210,674</a:t>
            </a:r>
            <a:r>
              <a:rPr lang="en-US" sz="2000" b="1" u="sng" dirty="0" smtClean="0"/>
              <a:t> – </a:t>
            </a:r>
            <a:r>
              <a:rPr lang="en-US" sz="2000" b="1" u="sng" dirty="0" smtClean="0">
                <a:solidFill>
                  <a:srgbClr val="00B0F0"/>
                </a:solidFill>
              </a:rPr>
              <a:t>106745958.4</a:t>
            </a:r>
          </a:p>
          <a:p>
            <a:pPr lvl="1" eaLnBrk="1" hangingPunct="1">
              <a:spcBef>
                <a:spcPct val="0"/>
              </a:spcBef>
              <a:buFontTx/>
              <a:buNone/>
            </a:pPr>
            <a:r>
              <a:rPr lang="en-US" sz="2000" b="1" dirty="0" smtClean="0"/>
              <a:t>                            </a:t>
            </a:r>
            <a:r>
              <a:rPr lang="en-US" sz="2000" b="1" dirty="0" smtClean="0">
                <a:solidFill>
                  <a:srgbClr val="00B050"/>
                </a:solidFill>
              </a:rPr>
              <a:t>9</a:t>
            </a:r>
            <a:endParaRPr lang="en-US" sz="2000" b="1" dirty="0"/>
          </a:p>
          <a:p>
            <a:pPr lvl="1" eaLnBrk="1" hangingPunct="1">
              <a:spcBef>
                <a:spcPct val="0"/>
              </a:spcBef>
              <a:buFontTx/>
              <a:buNone/>
            </a:pPr>
            <a:endParaRPr lang="en-US" sz="2000" b="1" dirty="0" smtClean="0">
              <a:solidFill>
                <a:srgbClr val="FF0000"/>
              </a:solidFill>
            </a:endParaRPr>
          </a:p>
          <a:p>
            <a:pPr lvl="1" eaLnBrk="1" hangingPunct="1">
              <a:spcBef>
                <a:spcPct val="0"/>
              </a:spcBef>
              <a:buFontTx/>
              <a:buNone/>
            </a:pPr>
            <a:r>
              <a:rPr lang="en-US" b="1" dirty="0" smtClean="0">
                <a:solidFill>
                  <a:srgbClr val="FF0000"/>
                </a:solidFill>
              </a:rPr>
              <a:t>s</a:t>
            </a:r>
            <a:r>
              <a:rPr lang="el-GR" sz="1800" b="1" dirty="0" smtClean="0">
                <a:solidFill>
                  <a:srgbClr val="FF0000"/>
                </a:solidFill>
              </a:rPr>
              <a:t> </a:t>
            </a:r>
            <a:r>
              <a:rPr lang="en-US" sz="1800" b="1" baseline="50000" dirty="0" smtClean="0"/>
              <a:t>2</a:t>
            </a:r>
            <a:r>
              <a:rPr lang="en-US" sz="1800" b="1" dirty="0" smtClean="0"/>
              <a:t> = </a:t>
            </a:r>
            <a:r>
              <a:rPr lang="en-US" sz="2000" b="1" dirty="0" smtClean="0"/>
              <a:t>273,857.29 g</a:t>
            </a:r>
          </a:p>
          <a:p>
            <a:pPr lvl="1" eaLnBrk="1" hangingPunct="1">
              <a:spcBef>
                <a:spcPct val="0"/>
              </a:spcBef>
              <a:buFontTx/>
              <a:buNone/>
            </a:pPr>
            <a:endParaRPr lang="en-US" sz="2000" b="1" dirty="0" smtClean="0"/>
          </a:p>
          <a:p>
            <a:pPr lvl="1" eaLnBrk="1" hangingPunct="1">
              <a:spcBef>
                <a:spcPct val="0"/>
              </a:spcBef>
              <a:buFontTx/>
              <a:buNone/>
            </a:pPr>
            <a:endParaRPr lang="en-US" sz="2000" b="1" dirty="0" smtClean="0"/>
          </a:p>
        </p:txBody>
      </p:sp>
    </p:spTree>
    <p:extLst>
      <p:ext uri="{BB962C8B-B14F-4D97-AF65-F5344CB8AC3E}">
        <p14:creationId xmlns:p14="http://schemas.microsoft.com/office/powerpoint/2010/main" val="16929872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z="2800" b="1" smtClean="0">
                <a:solidFill>
                  <a:srgbClr val="0000CC"/>
                </a:solidFill>
              </a:rPr>
              <a:t>What is the Birthweight Standard Deviation?</a:t>
            </a:r>
          </a:p>
        </p:txBody>
      </p:sp>
      <p:sp>
        <p:nvSpPr>
          <p:cNvPr id="51203" name="Rectangle 30"/>
          <p:cNvSpPr>
            <a:spLocks noGrp="1" noChangeArrowheads="1"/>
          </p:cNvSpPr>
          <p:nvPr>
            <p:ph type="body" idx="1"/>
          </p:nvPr>
        </p:nvSpPr>
        <p:spPr/>
        <p:txBody>
          <a:bodyPr/>
          <a:lstStyle/>
          <a:p>
            <a:pPr eaLnBrk="1" hangingPunct="1">
              <a:spcBef>
                <a:spcPct val="0"/>
              </a:spcBef>
            </a:pPr>
            <a:r>
              <a:rPr lang="en-US" sz="2800" b="1" dirty="0" smtClean="0"/>
              <a:t>Standard Deviation = the square root of the variance = </a:t>
            </a:r>
            <a:r>
              <a:rPr lang="en-US" sz="2800" b="1" dirty="0" smtClean="0">
                <a:solidFill>
                  <a:srgbClr val="FF0000"/>
                </a:solidFill>
              </a:rPr>
              <a:t>s</a:t>
            </a:r>
            <a:endParaRPr lang="en-US" sz="2800" b="1" dirty="0" smtClean="0"/>
          </a:p>
          <a:p>
            <a:pPr eaLnBrk="1" hangingPunct="1">
              <a:spcBef>
                <a:spcPct val="0"/>
              </a:spcBef>
            </a:pPr>
            <a:endParaRPr lang="en-US" sz="2800" b="1" dirty="0" smtClean="0"/>
          </a:p>
          <a:p>
            <a:pPr eaLnBrk="1" hangingPunct="1">
              <a:spcBef>
                <a:spcPct val="0"/>
              </a:spcBef>
            </a:pPr>
            <a:r>
              <a:rPr lang="en-US" sz="2800" b="1" dirty="0" smtClean="0"/>
              <a:t>From previous example </a:t>
            </a:r>
          </a:p>
          <a:p>
            <a:pPr lvl="1" eaLnBrk="1" hangingPunct="1">
              <a:spcBef>
                <a:spcPct val="0"/>
              </a:spcBef>
            </a:pPr>
            <a:r>
              <a:rPr lang="en-US" sz="2400" b="1" dirty="0" smtClean="0"/>
              <a:t>Variance (</a:t>
            </a:r>
            <a:r>
              <a:rPr lang="en-US" sz="2400" b="1" dirty="0" smtClean="0">
                <a:solidFill>
                  <a:srgbClr val="FF0000"/>
                </a:solidFill>
              </a:rPr>
              <a:t>s</a:t>
            </a:r>
            <a:r>
              <a:rPr lang="en-US" sz="2400" b="1" baseline="30000" dirty="0" smtClean="0">
                <a:solidFill>
                  <a:srgbClr val="FF0000"/>
                </a:solidFill>
              </a:rPr>
              <a:t>2</a:t>
            </a:r>
            <a:r>
              <a:rPr lang="en-US" sz="2400" b="1" dirty="0" smtClean="0">
                <a:solidFill>
                  <a:srgbClr val="FF0000"/>
                </a:solidFill>
              </a:rPr>
              <a:t>) = 273857g</a:t>
            </a:r>
          </a:p>
          <a:p>
            <a:pPr lvl="1" eaLnBrk="1" hangingPunct="1">
              <a:spcBef>
                <a:spcPct val="0"/>
              </a:spcBef>
            </a:pPr>
            <a:endParaRPr lang="en-US" sz="2400" b="1" dirty="0">
              <a:solidFill>
                <a:srgbClr val="FF0000"/>
              </a:solidFill>
            </a:endParaRPr>
          </a:p>
          <a:p>
            <a:pPr lvl="1" eaLnBrk="1" hangingPunct="1">
              <a:spcBef>
                <a:spcPct val="0"/>
              </a:spcBef>
            </a:pPr>
            <a:r>
              <a:rPr lang="en-US" sz="2400" b="1" dirty="0" smtClean="0">
                <a:solidFill>
                  <a:srgbClr val="FF0000"/>
                </a:solidFill>
              </a:rPr>
              <a:t>Standard deviation (s) = 523.3g</a:t>
            </a:r>
            <a:endParaRPr lang="en-US" sz="2400" b="1" dirty="0"/>
          </a:p>
          <a:p>
            <a:pPr marL="0" indent="0" eaLnBrk="1" hangingPunct="1">
              <a:spcBef>
                <a:spcPct val="0"/>
              </a:spcBef>
              <a:buNone/>
            </a:pPr>
            <a:endParaRPr lang="en-US" sz="2800" b="1"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z="2800" b="1" smtClean="0">
                <a:solidFill>
                  <a:srgbClr val="0000CC"/>
                </a:solidFill>
              </a:rPr>
              <a:t>Compare the Variance &amp; Standard</a:t>
            </a:r>
            <a:br>
              <a:rPr lang="en-US" sz="2800" b="1" smtClean="0">
                <a:solidFill>
                  <a:srgbClr val="0000CC"/>
                </a:solidFill>
              </a:rPr>
            </a:br>
            <a:r>
              <a:rPr lang="en-US" sz="2800" b="1" smtClean="0">
                <a:solidFill>
                  <a:srgbClr val="0000CC"/>
                </a:solidFill>
              </a:rPr>
              <a:t>Deviation of Cholesterol Measurements provided by two methods</a:t>
            </a:r>
          </a:p>
        </p:txBody>
      </p:sp>
      <p:sp>
        <p:nvSpPr>
          <p:cNvPr id="52227" name="Rectangle 3"/>
          <p:cNvSpPr>
            <a:spLocks noGrp="1" noChangeArrowheads="1"/>
          </p:cNvSpPr>
          <p:nvPr>
            <p:ph type="body" sz="half" idx="1"/>
          </p:nvPr>
        </p:nvSpPr>
        <p:spPr>
          <a:xfrm>
            <a:off x="228600" y="2255838"/>
            <a:ext cx="4038600" cy="4525962"/>
          </a:xfrm>
        </p:spPr>
        <p:txBody>
          <a:bodyPr/>
          <a:lstStyle/>
          <a:p>
            <a:pPr eaLnBrk="1" hangingPunct="1">
              <a:buFontTx/>
              <a:buNone/>
            </a:pPr>
            <a:r>
              <a:rPr lang="en-US" sz="2400" b="1" u="sng" smtClean="0">
                <a:solidFill>
                  <a:srgbClr val="FF0000"/>
                </a:solidFill>
              </a:rPr>
              <a:t>Autoanalyzer Method</a:t>
            </a:r>
          </a:p>
          <a:p>
            <a:pPr eaLnBrk="1" hangingPunct="1"/>
            <a:r>
              <a:rPr lang="en-US" smtClean="0"/>
              <a:t>Mean = 200 mg/dL</a:t>
            </a:r>
          </a:p>
          <a:p>
            <a:pPr eaLnBrk="1" hangingPunct="1"/>
            <a:endParaRPr lang="en-US" smtClean="0"/>
          </a:p>
          <a:p>
            <a:pPr eaLnBrk="1" hangingPunct="1"/>
            <a:r>
              <a:rPr lang="en-US" smtClean="0"/>
              <a:t>Cholesterol levels observed:</a:t>
            </a:r>
          </a:p>
          <a:p>
            <a:pPr eaLnBrk="1" hangingPunct="1">
              <a:buFontTx/>
              <a:buNone/>
            </a:pPr>
            <a:r>
              <a:rPr lang="en-US" smtClean="0"/>
              <a:t>177, 193, 195, 209, 226</a:t>
            </a:r>
          </a:p>
        </p:txBody>
      </p:sp>
      <p:sp>
        <p:nvSpPr>
          <p:cNvPr id="52228" name="Rectangle 4"/>
          <p:cNvSpPr>
            <a:spLocks noGrp="1" noChangeArrowheads="1"/>
          </p:cNvSpPr>
          <p:nvPr>
            <p:ph type="body" sz="half" idx="2"/>
          </p:nvPr>
        </p:nvSpPr>
        <p:spPr>
          <a:xfrm>
            <a:off x="4876800" y="2255838"/>
            <a:ext cx="4038600" cy="4525962"/>
          </a:xfrm>
        </p:spPr>
        <p:txBody>
          <a:bodyPr/>
          <a:lstStyle/>
          <a:p>
            <a:pPr eaLnBrk="1" hangingPunct="1">
              <a:buFontTx/>
              <a:buNone/>
            </a:pPr>
            <a:r>
              <a:rPr lang="en-US" sz="2400" b="1" u="sng" smtClean="0">
                <a:solidFill>
                  <a:srgbClr val="FF0000"/>
                </a:solidFill>
              </a:rPr>
              <a:t>Microenzymatic Method</a:t>
            </a:r>
          </a:p>
          <a:p>
            <a:pPr eaLnBrk="1" hangingPunct="1"/>
            <a:r>
              <a:rPr lang="en-US" smtClean="0"/>
              <a:t>Mean = 200 mg/dL</a:t>
            </a:r>
          </a:p>
          <a:p>
            <a:pPr eaLnBrk="1" hangingPunct="1"/>
            <a:endParaRPr lang="en-US" smtClean="0"/>
          </a:p>
          <a:p>
            <a:pPr eaLnBrk="1" hangingPunct="1"/>
            <a:r>
              <a:rPr lang="en-US" smtClean="0"/>
              <a:t>Cholesterol levels observed:</a:t>
            </a:r>
          </a:p>
          <a:p>
            <a:pPr eaLnBrk="1" hangingPunct="1">
              <a:buFontTx/>
              <a:buNone/>
            </a:pPr>
            <a:r>
              <a:rPr lang="en-US" smtClean="0"/>
              <a:t>192, 197, 200, 202, 209</a:t>
            </a:r>
          </a:p>
          <a:p>
            <a:pPr eaLnBrk="1" hangingPunct="1">
              <a:buFontTx/>
              <a:buNone/>
            </a:pPr>
            <a:endParaRPr lang="en-US"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z="2800" b="1" smtClean="0">
                <a:solidFill>
                  <a:srgbClr val="0000CC"/>
                </a:solidFill>
              </a:rPr>
              <a:t>Solution:  The Autoanalyzer Method yields a larger variability about the mean cholesterol level relative to the Microenzymatic Method</a:t>
            </a:r>
          </a:p>
        </p:txBody>
      </p:sp>
      <p:sp>
        <p:nvSpPr>
          <p:cNvPr id="53251" name="Rectangle 3"/>
          <p:cNvSpPr>
            <a:spLocks noGrp="1" noChangeArrowheads="1"/>
          </p:cNvSpPr>
          <p:nvPr>
            <p:ph type="body" sz="half" idx="1"/>
          </p:nvPr>
        </p:nvSpPr>
        <p:spPr>
          <a:xfrm>
            <a:off x="457200" y="1951038"/>
            <a:ext cx="4038600" cy="4525962"/>
          </a:xfrm>
        </p:spPr>
        <p:txBody>
          <a:bodyPr/>
          <a:lstStyle/>
          <a:p>
            <a:pPr eaLnBrk="1" hangingPunct="1">
              <a:buFontTx/>
              <a:buNone/>
            </a:pPr>
            <a:r>
              <a:rPr lang="en-US" sz="2400" b="1" u="sng" dirty="0" err="1" smtClean="0">
                <a:solidFill>
                  <a:srgbClr val="FF0000"/>
                </a:solidFill>
              </a:rPr>
              <a:t>Autoanalyzer</a:t>
            </a:r>
            <a:r>
              <a:rPr lang="en-US" sz="2400" b="1" u="sng" dirty="0" smtClean="0">
                <a:solidFill>
                  <a:srgbClr val="FF0000"/>
                </a:solidFill>
              </a:rPr>
              <a:t> Method</a:t>
            </a:r>
          </a:p>
          <a:p>
            <a:pPr eaLnBrk="1" hangingPunct="1">
              <a:buFontTx/>
              <a:buNone/>
            </a:pPr>
            <a:endParaRPr lang="en-US" dirty="0" smtClean="0"/>
          </a:p>
          <a:p>
            <a:pPr eaLnBrk="1" hangingPunct="1"/>
            <a:r>
              <a:rPr lang="en-US" b="1" dirty="0" smtClean="0">
                <a:solidFill>
                  <a:srgbClr val="FF0000"/>
                </a:solidFill>
              </a:rPr>
              <a:t>s</a:t>
            </a:r>
            <a:r>
              <a:rPr lang="el-GR" b="1" dirty="0" smtClean="0">
                <a:solidFill>
                  <a:srgbClr val="FF0000"/>
                </a:solidFill>
              </a:rPr>
              <a:t> </a:t>
            </a:r>
            <a:r>
              <a:rPr lang="en-US" baseline="30000" dirty="0" smtClean="0"/>
              <a:t>2</a:t>
            </a:r>
            <a:r>
              <a:rPr lang="en-US" baseline="-25000" dirty="0" smtClean="0"/>
              <a:t>a</a:t>
            </a:r>
            <a:r>
              <a:rPr lang="en-US" dirty="0" smtClean="0"/>
              <a:t> = 340 mg</a:t>
            </a:r>
            <a:r>
              <a:rPr lang="en-US" baseline="30000" dirty="0" smtClean="0"/>
              <a:t>2</a:t>
            </a:r>
            <a:r>
              <a:rPr lang="en-US" dirty="0" smtClean="0"/>
              <a:t>/dL</a:t>
            </a:r>
            <a:r>
              <a:rPr lang="en-US" baseline="30000" dirty="0" smtClean="0"/>
              <a:t>2</a:t>
            </a:r>
          </a:p>
          <a:p>
            <a:pPr eaLnBrk="1" hangingPunct="1">
              <a:buFontTx/>
              <a:buNone/>
            </a:pPr>
            <a:endParaRPr lang="en-US" dirty="0" smtClean="0"/>
          </a:p>
          <a:p>
            <a:pPr eaLnBrk="1" hangingPunct="1"/>
            <a:r>
              <a:rPr lang="en-US" b="1" dirty="0" smtClean="0">
                <a:solidFill>
                  <a:srgbClr val="FF0000"/>
                </a:solidFill>
              </a:rPr>
              <a:t>s</a:t>
            </a:r>
            <a:r>
              <a:rPr lang="el-GR" b="1" dirty="0" smtClean="0">
                <a:solidFill>
                  <a:srgbClr val="FF0000"/>
                </a:solidFill>
              </a:rPr>
              <a:t> </a:t>
            </a:r>
            <a:r>
              <a:rPr lang="en-US" baseline="-25000" dirty="0" smtClean="0"/>
              <a:t>a</a:t>
            </a:r>
            <a:r>
              <a:rPr lang="en-US" dirty="0" smtClean="0"/>
              <a:t> = 18.4 mg/</a:t>
            </a:r>
            <a:r>
              <a:rPr lang="en-US" dirty="0" err="1" smtClean="0"/>
              <a:t>dL</a:t>
            </a:r>
            <a:endParaRPr lang="en-US" dirty="0" smtClean="0"/>
          </a:p>
          <a:p>
            <a:pPr eaLnBrk="1" hangingPunct="1"/>
            <a:endParaRPr lang="en-US" dirty="0" smtClean="0"/>
          </a:p>
        </p:txBody>
      </p:sp>
      <p:sp>
        <p:nvSpPr>
          <p:cNvPr id="49156" name="Rectangle 4"/>
          <p:cNvSpPr>
            <a:spLocks noGrp="1" noChangeArrowheads="1"/>
          </p:cNvSpPr>
          <p:nvPr>
            <p:ph type="body" sz="half" idx="2"/>
          </p:nvPr>
        </p:nvSpPr>
        <p:spPr>
          <a:xfrm>
            <a:off x="4648200" y="1951038"/>
            <a:ext cx="4038600" cy="4525962"/>
          </a:xfrm>
        </p:spPr>
        <p:txBody>
          <a:bodyPr/>
          <a:lstStyle/>
          <a:p>
            <a:pPr eaLnBrk="1" hangingPunct="1">
              <a:buFontTx/>
              <a:buNone/>
              <a:defRPr/>
            </a:pPr>
            <a:r>
              <a:rPr lang="en-US" sz="2400" b="1" u="sng" dirty="0" err="1" smtClean="0">
                <a:solidFill>
                  <a:srgbClr val="FF0000"/>
                </a:solidFill>
              </a:rPr>
              <a:t>Microenzymatic</a:t>
            </a:r>
            <a:r>
              <a:rPr lang="en-US" sz="2400" b="1" u="sng" dirty="0" smtClean="0">
                <a:solidFill>
                  <a:srgbClr val="FF0000"/>
                </a:solidFill>
              </a:rPr>
              <a:t> Method</a:t>
            </a:r>
          </a:p>
          <a:p>
            <a:pPr eaLnBrk="1" hangingPunct="1">
              <a:defRPr/>
            </a:pPr>
            <a:endParaRPr lang="en-US" dirty="0" smtClean="0"/>
          </a:p>
          <a:p>
            <a:pPr eaLnBrk="1" hangingPunct="1">
              <a:defRPr/>
            </a:pPr>
            <a:r>
              <a:rPr lang="en-US" b="1" dirty="0" smtClean="0">
                <a:solidFill>
                  <a:srgbClr val="FF0000"/>
                </a:solidFill>
              </a:rPr>
              <a:t>s</a:t>
            </a:r>
            <a:r>
              <a:rPr lang="el-GR" b="1" dirty="0" smtClean="0">
                <a:solidFill>
                  <a:srgbClr val="FF0000"/>
                </a:solidFill>
              </a:rPr>
              <a:t> </a:t>
            </a:r>
            <a:r>
              <a:rPr lang="en-US" baseline="30000" dirty="0" smtClean="0"/>
              <a:t>2</a:t>
            </a:r>
            <a:r>
              <a:rPr lang="en-US" dirty="0" smtClean="0"/>
              <a:t> = 39.5 </a:t>
            </a:r>
            <a:r>
              <a:rPr lang="en-US" dirty="0"/>
              <a:t>mg</a:t>
            </a:r>
            <a:r>
              <a:rPr lang="en-US" baseline="30000" dirty="0"/>
              <a:t>2</a:t>
            </a:r>
            <a:r>
              <a:rPr lang="en-US" dirty="0"/>
              <a:t>/dL</a:t>
            </a:r>
            <a:r>
              <a:rPr lang="en-US" baseline="30000" dirty="0"/>
              <a:t>2</a:t>
            </a:r>
          </a:p>
          <a:p>
            <a:pPr marL="0" indent="0" eaLnBrk="1" hangingPunct="1">
              <a:buFontTx/>
              <a:buNone/>
              <a:defRPr/>
            </a:pPr>
            <a:endParaRPr lang="en-US" dirty="0" smtClean="0"/>
          </a:p>
          <a:p>
            <a:pPr eaLnBrk="1" hangingPunct="1">
              <a:defRPr/>
            </a:pPr>
            <a:r>
              <a:rPr lang="en-US" b="1" dirty="0" smtClean="0">
                <a:solidFill>
                  <a:srgbClr val="FF0000"/>
                </a:solidFill>
              </a:rPr>
              <a:t>s</a:t>
            </a:r>
            <a:r>
              <a:rPr lang="el-GR" b="1" dirty="0" smtClean="0">
                <a:solidFill>
                  <a:srgbClr val="FF0000"/>
                </a:solidFill>
              </a:rPr>
              <a:t> </a:t>
            </a:r>
            <a:r>
              <a:rPr lang="en-US" baseline="-25000" dirty="0" smtClean="0"/>
              <a:t>m</a:t>
            </a:r>
            <a:r>
              <a:rPr lang="en-US" dirty="0" smtClean="0"/>
              <a:t> = 6.3 mg/</a:t>
            </a:r>
            <a:r>
              <a:rPr lang="en-US" dirty="0" err="1" smtClean="0"/>
              <a:t>dL</a:t>
            </a:r>
            <a:endParaRPr lang="en-US" dirty="0" smtClean="0"/>
          </a:p>
          <a:p>
            <a:pPr eaLnBrk="1" hangingPunct="1">
              <a:defRPr/>
            </a:pPr>
            <a:endParaRPr lang="en-US" dirty="0" smtClean="0"/>
          </a:p>
          <a:p>
            <a:pPr eaLnBrk="1" hangingPunct="1">
              <a:defRPr/>
            </a:pPr>
            <a:r>
              <a:rPr lang="en-US" b="1" dirty="0" err="1" smtClean="0">
                <a:solidFill>
                  <a:srgbClr val="FF0000"/>
                </a:solidFill>
              </a:rPr>
              <a:t>s</a:t>
            </a:r>
            <a:r>
              <a:rPr lang="en-US" baseline="-25000" dirty="0" err="1" smtClean="0"/>
              <a:t>a</a:t>
            </a:r>
            <a:r>
              <a:rPr lang="en-US" dirty="0" smtClean="0"/>
              <a:t>/</a:t>
            </a:r>
            <a:r>
              <a:rPr lang="el-GR" b="1" dirty="0">
                <a:solidFill>
                  <a:srgbClr val="FF0000"/>
                </a:solidFill>
              </a:rPr>
              <a:t> </a:t>
            </a:r>
            <a:r>
              <a:rPr lang="en-US" b="1" dirty="0" err="1" smtClean="0">
                <a:solidFill>
                  <a:srgbClr val="FF0000"/>
                </a:solidFill>
              </a:rPr>
              <a:t>s</a:t>
            </a:r>
            <a:r>
              <a:rPr lang="en-US" baseline="-25000" dirty="0" err="1" smtClean="0"/>
              <a:t>m</a:t>
            </a:r>
            <a:r>
              <a:rPr lang="en-US" dirty="0" smtClean="0"/>
              <a:t> ~ 3</a:t>
            </a:r>
          </a:p>
        </p:txBody>
      </p:sp>
      <p:sp>
        <p:nvSpPr>
          <p:cNvPr id="53253" name="Text Box 5"/>
          <p:cNvSpPr txBox="1">
            <a:spLocks noChangeArrowheads="1"/>
          </p:cNvSpPr>
          <p:nvPr/>
        </p:nvSpPr>
        <p:spPr bwMode="auto">
          <a:xfrm>
            <a:off x="1736725" y="5954713"/>
            <a:ext cx="55835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t> </a:t>
            </a:r>
            <a:r>
              <a:rPr lang="en-US" sz="2000" b="1" u="sng" dirty="0"/>
              <a:t>Note</a:t>
            </a:r>
            <a:r>
              <a:rPr lang="en-US" sz="2000" b="1" dirty="0"/>
              <a:t>: </a:t>
            </a:r>
            <a:r>
              <a:rPr lang="en-US" sz="2000" b="1" dirty="0" smtClean="0">
                <a:solidFill>
                  <a:srgbClr val="FF0000"/>
                </a:solidFill>
              </a:rPr>
              <a:t>s</a:t>
            </a:r>
            <a:r>
              <a:rPr lang="el-GR" sz="2000" b="1" dirty="0" smtClean="0">
                <a:solidFill>
                  <a:srgbClr val="FF0000"/>
                </a:solidFill>
              </a:rPr>
              <a:t> </a:t>
            </a:r>
            <a:r>
              <a:rPr lang="en-US" sz="2000" b="1" baseline="30000" dirty="0" smtClean="0"/>
              <a:t>2</a:t>
            </a:r>
            <a:r>
              <a:rPr lang="en-US" sz="2000" b="1" dirty="0" smtClean="0"/>
              <a:t>  </a:t>
            </a:r>
            <a:r>
              <a:rPr lang="en-US" sz="2000" b="1" dirty="0"/>
              <a:t>= </a:t>
            </a:r>
            <a:r>
              <a:rPr lang="en-US" sz="2000" b="1" dirty="0" smtClean="0"/>
              <a:t>variance; </a:t>
            </a:r>
            <a:r>
              <a:rPr lang="en-US" sz="2000" b="1" dirty="0" smtClean="0">
                <a:solidFill>
                  <a:srgbClr val="FF0000"/>
                </a:solidFill>
              </a:rPr>
              <a:t>s</a:t>
            </a:r>
            <a:r>
              <a:rPr lang="en-US" sz="2000" b="1" dirty="0" smtClean="0"/>
              <a:t> </a:t>
            </a:r>
            <a:r>
              <a:rPr lang="en-US" sz="2000" b="1" dirty="0"/>
              <a:t>= standard deviation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3600" b="1" smtClean="0">
                <a:solidFill>
                  <a:srgbClr val="0000CC"/>
                </a:solidFill>
              </a:rPr>
              <a:t>Types of Data</a:t>
            </a:r>
          </a:p>
        </p:txBody>
      </p:sp>
      <p:sp>
        <p:nvSpPr>
          <p:cNvPr id="9219" name="Line 3"/>
          <p:cNvSpPr>
            <a:spLocks noChangeShapeType="1"/>
          </p:cNvSpPr>
          <p:nvPr/>
        </p:nvSpPr>
        <p:spPr bwMode="auto">
          <a:xfrm>
            <a:off x="1447800" y="15240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0" name="Line 4"/>
          <p:cNvSpPr>
            <a:spLocks noChangeShapeType="1"/>
          </p:cNvSpPr>
          <p:nvPr/>
        </p:nvSpPr>
        <p:spPr bwMode="auto">
          <a:xfrm flipV="1">
            <a:off x="4343400" y="1295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1" name="Line 5"/>
          <p:cNvSpPr>
            <a:spLocks noChangeShapeType="1"/>
          </p:cNvSpPr>
          <p:nvPr/>
        </p:nvSpPr>
        <p:spPr bwMode="auto">
          <a:xfrm flipV="1">
            <a:off x="1447800" y="1524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2" name="Line 6"/>
          <p:cNvSpPr>
            <a:spLocks noChangeShapeType="1"/>
          </p:cNvSpPr>
          <p:nvPr/>
        </p:nvSpPr>
        <p:spPr bwMode="auto">
          <a:xfrm flipV="1">
            <a:off x="7086600" y="1524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3" name="Text Box 7"/>
          <p:cNvSpPr txBox="1">
            <a:spLocks noChangeArrowheads="1"/>
          </p:cNvSpPr>
          <p:nvPr/>
        </p:nvSpPr>
        <p:spPr bwMode="auto">
          <a:xfrm>
            <a:off x="249238" y="1803400"/>
            <a:ext cx="27162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solidFill>
                  <a:srgbClr val="FF0000"/>
                </a:solidFill>
              </a:rPr>
              <a:t>Quantitative</a:t>
            </a:r>
          </a:p>
          <a:p>
            <a:pPr algn="ctr" eaLnBrk="1" hangingPunct="1"/>
            <a:r>
              <a:rPr lang="en-US" sz="1600" b="1"/>
              <a:t>(Takes Numerical Values)</a:t>
            </a:r>
            <a:r>
              <a:rPr lang="en-US" sz="2000" b="1"/>
              <a:t> </a:t>
            </a:r>
          </a:p>
        </p:txBody>
      </p:sp>
      <p:sp>
        <p:nvSpPr>
          <p:cNvPr id="9224" name="Text Box 8"/>
          <p:cNvSpPr txBox="1">
            <a:spLocks noChangeArrowheads="1"/>
          </p:cNvSpPr>
          <p:nvPr/>
        </p:nvSpPr>
        <p:spPr bwMode="auto">
          <a:xfrm>
            <a:off x="5105400" y="1752600"/>
            <a:ext cx="3886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solidFill>
                  <a:schemeClr val="bg2"/>
                </a:solidFill>
              </a:rPr>
              <a:t>Qualitative </a:t>
            </a:r>
          </a:p>
          <a:p>
            <a:pPr algn="ctr" eaLnBrk="1" hangingPunct="1"/>
            <a:r>
              <a:rPr lang="en-US" sz="1600" b="1">
                <a:solidFill>
                  <a:schemeClr val="bg2"/>
                </a:solidFill>
              </a:rPr>
              <a:t>(Takes coded numerical values)</a:t>
            </a:r>
          </a:p>
        </p:txBody>
      </p:sp>
      <p:sp>
        <p:nvSpPr>
          <p:cNvPr id="9225" name="Text Box 9"/>
          <p:cNvSpPr txBox="1">
            <a:spLocks noChangeArrowheads="1"/>
          </p:cNvSpPr>
          <p:nvPr/>
        </p:nvSpPr>
        <p:spPr bwMode="auto">
          <a:xfrm>
            <a:off x="219075" y="2465388"/>
            <a:ext cx="3971925" cy="332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2000" b="1">
                <a:solidFill>
                  <a:srgbClr val="FF0000"/>
                </a:solidFill>
              </a:rPr>
              <a:t>  Discrete</a:t>
            </a:r>
          </a:p>
          <a:p>
            <a:pPr lvl="1" eaLnBrk="1" hangingPunct="1">
              <a:buFontTx/>
              <a:buChar char="•"/>
            </a:pPr>
            <a:r>
              <a:rPr lang="en-US" b="1"/>
              <a:t>whole numbers – no decimals</a:t>
            </a:r>
          </a:p>
          <a:p>
            <a:pPr lvl="1" eaLnBrk="1" hangingPunct="1">
              <a:buFontTx/>
              <a:buChar char="•"/>
            </a:pPr>
            <a:r>
              <a:rPr lang="en-US" b="1"/>
              <a:t>e.g., number of children,</a:t>
            </a:r>
          </a:p>
          <a:p>
            <a:pPr eaLnBrk="1" hangingPunct="1"/>
            <a:endParaRPr lang="en-US" sz="800" b="1"/>
          </a:p>
          <a:p>
            <a:pPr eaLnBrk="1" hangingPunct="1">
              <a:buFontTx/>
              <a:buChar char="•"/>
            </a:pPr>
            <a:r>
              <a:rPr lang="en-US" sz="2000" b="1"/>
              <a:t>  </a:t>
            </a:r>
            <a:r>
              <a:rPr lang="en-US" sz="2000" b="1">
                <a:solidFill>
                  <a:srgbClr val="FF0000"/>
                </a:solidFill>
              </a:rPr>
              <a:t>Continuous</a:t>
            </a:r>
          </a:p>
          <a:p>
            <a:pPr lvl="1" eaLnBrk="1" hangingPunct="1">
              <a:buFontTx/>
              <a:buChar char="•"/>
            </a:pPr>
            <a:r>
              <a:rPr lang="en-US" b="1"/>
              <a:t>whole nos. &amp; decimal place</a:t>
            </a:r>
          </a:p>
          <a:p>
            <a:pPr lvl="1" eaLnBrk="1" hangingPunct="1">
              <a:buFontTx/>
              <a:buChar char="•"/>
            </a:pPr>
            <a:r>
              <a:rPr lang="en-US" b="1"/>
              <a:t>e.g., age, age at menarche, </a:t>
            </a:r>
          </a:p>
          <a:p>
            <a:pPr lvl="1" eaLnBrk="1" hangingPunct="1"/>
            <a:r>
              <a:rPr lang="en-US" b="1"/>
              <a:t>  hgt, wgt, survival time of </a:t>
            </a:r>
          </a:p>
          <a:p>
            <a:pPr lvl="1" eaLnBrk="1" hangingPunct="1"/>
            <a:r>
              <a:rPr lang="en-US" b="1"/>
              <a:t>cancer patients, # cigarette </a:t>
            </a:r>
          </a:p>
          <a:p>
            <a:pPr lvl="1" eaLnBrk="1" hangingPunct="1"/>
            <a:r>
              <a:rPr lang="en-US" b="1"/>
              <a:t>smoke yrs</a:t>
            </a:r>
          </a:p>
          <a:p>
            <a:pPr eaLnBrk="1" hangingPunct="1"/>
            <a:endParaRPr lang="en-US" b="1"/>
          </a:p>
          <a:p>
            <a:pPr eaLnBrk="1" hangingPunct="1"/>
            <a:endParaRPr lang="en-US" sz="2000"/>
          </a:p>
        </p:txBody>
      </p:sp>
      <p:sp>
        <p:nvSpPr>
          <p:cNvPr id="9226" name="Text Box 10"/>
          <p:cNvSpPr txBox="1">
            <a:spLocks noChangeArrowheads="1"/>
          </p:cNvSpPr>
          <p:nvPr/>
        </p:nvSpPr>
        <p:spPr bwMode="auto">
          <a:xfrm>
            <a:off x="5105400" y="2667000"/>
            <a:ext cx="35814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2000" b="1">
                <a:solidFill>
                  <a:schemeClr val="bg2"/>
                </a:solidFill>
              </a:rPr>
              <a:t>  Ordinal</a:t>
            </a:r>
          </a:p>
          <a:p>
            <a:pPr lvl="1" eaLnBrk="1" hangingPunct="1">
              <a:buFontTx/>
              <a:buChar char="•"/>
            </a:pPr>
            <a:r>
              <a:rPr lang="en-US" b="1">
                <a:solidFill>
                  <a:schemeClr val="bg2"/>
                </a:solidFill>
              </a:rPr>
              <a:t>Ranking order exists</a:t>
            </a:r>
          </a:p>
          <a:p>
            <a:pPr lvl="1" eaLnBrk="1" hangingPunct="1">
              <a:buFontTx/>
              <a:buChar char="•"/>
            </a:pPr>
            <a:r>
              <a:rPr lang="en-US" b="1">
                <a:solidFill>
                  <a:schemeClr val="bg2"/>
                </a:solidFill>
              </a:rPr>
              <a:t>e.g., slow, intermediate, fast NAT1 acetylator</a:t>
            </a:r>
          </a:p>
          <a:p>
            <a:pPr eaLnBrk="1" hangingPunct="1"/>
            <a:endParaRPr lang="en-US" sz="800" b="1">
              <a:solidFill>
                <a:schemeClr val="bg2"/>
              </a:solidFill>
            </a:endParaRPr>
          </a:p>
          <a:p>
            <a:pPr eaLnBrk="1" hangingPunct="1">
              <a:buFontTx/>
              <a:buChar char="•"/>
            </a:pPr>
            <a:r>
              <a:rPr lang="en-US" sz="2000" b="1">
                <a:solidFill>
                  <a:schemeClr val="bg2"/>
                </a:solidFill>
              </a:rPr>
              <a:t>  Nominal</a:t>
            </a:r>
          </a:p>
          <a:p>
            <a:pPr lvl="1" eaLnBrk="1" hangingPunct="1">
              <a:buFontTx/>
              <a:buChar char="•"/>
            </a:pPr>
            <a:r>
              <a:rPr lang="en-US" b="1">
                <a:solidFill>
                  <a:schemeClr val="bg2"/>
                </a:solidFill>
              </a:rPr>
              <a:t>  no ranking order</a:t>
            </a:r>
          </a:p>
          <a:p>
            <a:pPr lvl="1" eaLnBrk="1" hangingPunct="1">
              <a:buFontTx/>
              <a:buChar char="•"/>
            </a:pPr>
            <a:r>
              <a:rPr lang="en-US" b="1">
                <a:solidFill>
                  <a:schemeClr val="bg2"/>
                </a:solidFill>
              </a:rPr>
              <a:t>Binary – gender</a:t>
            </a:r>
          </a:p>
          <a:p>
            <a:pPr lvl="2" eaLnBrk="1" hangingPunct="1">
              <a:buFontTx/>
              <a:buChar char="•"/>
            </a:pPr>
            <a:r>
              <a:rPr lang="en-US" b="1">
                <a:solidFill>
                  <a:schemeClr val="bg2"/>
                </a:solidFill>
              </a:rPr>
              <a:t>eg. male vs female</a:t>
            </a:r>
          </a:p>
          <a:p>
            <a:pPr lvl="1" eaLnBrk="1" hangingPunct="1">
              <a:buFontTx/>
              <a:buChar char="•"/>
            </a:pPr>
            <a:r>
              <a:rPr lang="en-US" b="1">
                <a:solidFill>
                  <a:schemeClr val="bg2"/>
                </a:solidFill>
              </a:rPr>
              <a:t>Polychotomous – </a:t>
            </a:r>
          </a:p>
          <a:p>
            <a:pPr lvl="1" eaLnBrk="1" hangingPunct="1"/>
            <a:r>
              <a:rPr lang="en-US" b="1">
                <a:solidFill>
                  <a:schemeClr val="bg2"/>
                </a:solidFill>
              </a:rPr>
              <a:t> current vs. former vs. </a:t>
            </a:r>
          </a:p>
          <a:p>
            <a:pPr lvl="1" eaLnBrk="1" hangingPunct="1"/>
            <a:r>
              <a:rPr lang="en-US" b="1">
                <a:solidFill>
                  <a:schemeClr val="bg2"/>
                </a:solidFill>
              </a:rPr>
              <a:t> non-smoker</a:t>
            </a:r>
          </a:p>
          <a:p>
            <a:pPr lvl="1" eaLnBrk="1" hangingPunct="1">
              <a:buFontTx/>
              <a:buChar char="•"/>
            </a:pPr>
            <a:endParaRPr lang="en-US" b="1">
              <a:solidFill>
                <a:schemeClr val="bg2"/>
              </a:solidFill>
            </a:endParaRPr>
          </a:p>
          <a:p>
            <a:pPr lvl="1" eaLnBrk="1" hangingPunct="1"/>
            <a:endParaRPr lang="en-US" sz="2000" b="1">
              <a:solidFill>
                <a:schemeClr val="bg2"/>
              </a:solidFill>
            </a:endParaRPr>
          </a:p>
          <a:p>
            <a:pPr eaLnBrk="1" hangingPunct="1"/>
            <a:endParaRPr lang="en-US" sz="2000" b="1">
              <a:solidFill>
                <a:schemeClr val="bg2"/>
              </a:solidFill>
            </a:endParaRPr>
          </a:p>
          <a:p>
            <a:pPr eaLnBrk="1" hangingPunct="1"/>
            <a:endParaRPr lang="en-US" sz="2000">
              <a:solidFill>
                <a:schemeClr val="bg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600" b="1" smtClean="0">
                <a:solidFill>
                  <a:srgbClr val="0000CC"/>
                </a:solidFill>
              </a:rPr>
              <a:t>Types of Data</a:t>
            </a:r>
          </a:p>
        </p:txBody>
      </p:sp>
      <p:sp>
        <p:nvSpPr>
          <p:cNvPr id="10243" name="Line 3"/>
          <p:cNvSpPr>
            <a:spLocks noChangeShapeType="1"/>
          </p:cNvSpPr>
          <p:nvPr/>
        </p:nvSpPr>
        <p:spPr bwMode="auto">
          <a:xfrm>
            <a:off x="1447800" y="15240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 name="Line 4"/>
          <p:cNvSpPr>
            <a:spLocks noChangeShapeType="1"/>
          </p:cNvSpPr>
          <p:nvPr/>
        </p:nvSpPr>
        <p:spPr bwMode="auto">
          <a:xfrm flipV="1">
            <a:off x="4343400" y="1295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5" name="Line 5"/>
          <p:cNvSpPr>
            <a:spLocks noChangeShapeType="1"/>
          </p:cNvSpPr>
          <p:nvPr/>
        </p:nvSpPr>
        <p:spPr bwMode="auto">
          <a:xfrm flipV="1">
            <a:off x="1447800" y="1524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6" name="Line 6"/>
          <p:cNvSpPr>
            <a:spLocks noChangeShapeType="1"/>
          </p:cNvSpPr>
          <p:nvPr/>
        </p:nvSpPr>
        <p:spPr bwMode="auto">
          <a:xfrm flipV="1">
            <a:off x="7086600" y="1524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7" name="Text Box 7"/>
          <p:cNvSpPr txBox="1">
            <a:spLocks noChangeArrowheads="1"/>
          </p:cNvSpPr>
          <p:nvPr/>
        </p:nvSpPr>
        <p:spPr bwMode="auto">
          <a:xfrm>
            <a:off x="249238" y="1803400"/>
            <a:ext cx="27162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solidFill>
                  <a:schemeClr val="bg2"/>
                </a:solidFill>
              </a:rPr>
              <a:t>Quantitative</a:t>
            </a:r>
          </a:p>
          <a:p>
            <a:pPr algn="ctr" eaLnBrk="1" hangingPunct="1"/>
            <a:r>
              <a:rPr lang="en-US" sz="1600" b="1">
                <a:solidFill>
                  <a:schemeClr val="bg2"/>
                </a:solidFill>
              </a:rPr>
              <a:t>(Takes Numerical Values)</a:t>
            </a:r>
            <a:r>
              <a:rPr lang="en-US" sz="2000" b="1">
                <a:solidFill>
                  <a:schemeClr val="bg2"/>
                </a:solidFill>
              </a:rPr>
              <a:t> </a:t>
            </a:r>
          </a:p>
        </p:txBody>
      </p:sp>
      <p:sp>
        <p:nvSpPr>
          <p:cNvPr id="10248" name="Text Box 8"/>
          <p:cNvSpPr txBox="1">
            <a:spLocks noChangeArrowheads="1"/>
          </p:cNvSpPr>
          <p:nvPr/>
        </p:nvSpPr>
        <p:spPr bwMode="auto">
          <a:xfrm>
            <a:off x="5105400" y="1752600"/>
            <a:ext cx="3886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solidFill>
                  <a:srgbClr val="FF0000"/>
                </a:solidFill>
              </a:rPr>
              <a:t>Qualitative </a:t>
            </a:r>
          </a:p>
          <a:p>
            <a:pPr algn="ctr" eaLnBrk="1" hangingPunct="1"/>
            <a:r>
              <a:rPr lang="en-US" sz="1600" b="1"/>
              <a:t>(Takes coded numerical values)</a:t>
            </a:r>
          </a:p>
        </p:txBody>
      </p:sp>
      <p:sp>
        <p:nvSpPr>
          <p:cNvPr id="10249" name="Text Box 9"/>
          <p:cNvSpPr txBox="1">
            <a:spLocks noChangeArrowheads="1"/>
          </p:cNvSpPr>
          <p:nvPr/>
        </p:nvSpPr>
        <p:spPr bwMode="auto">
          <a:xfrm>
            <a:off x="219075" y="2465388"/>
            <a:ext cx="3971925" cy="332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2000" b="1">
                <a:solidFill>
                  <a:schemeClr val="bg2"/>
                </a:solidFill>
              </a:rPr>
              <a:t>  Discrete</a:t>
            </a:r>
          </a:p>
          <a:p>
            <a:pPr lvl="1" eaLnBrk="1" hangingPunct="1">
              <a:buFontTx/>
              <a:buChar char="•"/>
            </a:pPr>
            <a:r>
              <a:rPr lang="en-US" b="1">
                <a:solidFill>
                  <a:schemeClr val="bg2"/>
                </a:solidFill>
              </a:rPr>
              <a:t>whole numbers – no decimals</a:t>
            </a:r>
          </a:p>
          <a:p>
            <a:pPr lvl="1" eaLnBrk="1" hangingPunct="1">
              <a:buFontTx/>
              <a:buChar char="•"/>
            </a:pPr>
            <a:r>
              <a:rPr lang="en-US" b="1">
                <a:solidFill>
                  <a:schemeClr val="bg2"/>
                </a:solidFill>
              </a:rPr>
              <a:t>e.g., number of children,</a:t>
            </a:r>
          </a:p>
          <a:p>
            <a:pPr eaLnBrk="1" hangingPunct="1"/>
            <a:endParaRPr lang="en-US" sz="800" b="1">
              <a:solidFill>
                <a:schemeClr val="bg2"/>
              </a:solidFill>
            </a:endParaRPr>
          </a:p>
          <a:p>
            <a:pPr eaLnBrk="1" hangingPunct="1">
              <a:buFontTx/>
              <a:buChar char="•"/>
            </a:pPr>
            <a:r>
              <a:rPr lang="en-US" sz="2000" b="1">
                <a:solidFill>
                  <a:schemeClr val="bg2"/>
                </a:solidFill>
              </a:rPr>
              <a:t>  Continuous</a:t>
            </a:r>
          </a:p>
          <a:p>
            <a:pPr lvl="1" eaLnBrk="1" hangingPunct="1">
              <a:buFontTx/>
              <a:buChar char="•"/>
            </a:pPr>
            <a:r>
              <a:rPr lang="en-US" b="1">
                <a:solidFill>
                  <a:schemeClr val="bg2"/>
                </a:solidFill>
              </a:rPr>
              <a:t>whole nos. &amp; decimal place</a:t>
            </a:r>
          </a:p>
          <a:p>
            <a:pPr lvl="1" eaLnBrk="1" hangingPunct="1">
              <a:buFontTx/>
              <a:buChar char="•"/>
            </a:pPr>
            <a:r>
              <a:rPr lang="en-US" b="1">
                <a:solidFill>
                  <a:schemeClr val="bg2"/>
                </a:solidFill>
              </a:rPr>
              <a:t>e.g., age, age at menarche, </a:t>
            </a:r>
          </a:p>
          <a:p>
            <a:pPr lvl="1" eaLnBrk="1" hangingPunct="1"/>
            <a:r>
              <a:rPr lang="en-US" b="1">
                <a:solidFill>
                  <a:schemeClr val="bg2"/>
                </a:solidFill>
              </a:rPr>
              <a:t>  hgt, wgt, survival time of </a:t>
            </a:r>
          </a:p>
          <a:p>
            <a:pPr lvl="1" eaLnBrk="1" hangingPunct="1"/>
            <a:r>
              <a:rPr lang="en-US" b="1">
                <a:solidFill>
                  <a:schemeClr val="bg2"/>
                </a:solidFill>
              </a:rPr>
              <a:t>cancer patients, # cigarette </a:t>
            </a:r>
          </a:p>
          <a:p>
            <a:pPr lvl="1" eaLnBrk="1" hangingPunct="1"/>
            <a:r>
              <a:rPr lang="en-US" b="1">
                <a:solidFill>
                  <a:schemeClr val="bg2"/>
                </a:solidFill>
              </a:rPr>
              <a:t>smoke yrs</a:t>
            </a:r>
          </a:p>
          <a:p>
            <a:pPr eaLnBrk="1" hangingPunct="1"/>
            <a:endParaRPr lang="en-US" b="1">
              <a:solidFill>
                <a:schemeClr val="bg2"/>
              </a:solidFill>
            </a:endParaRPr>
          </a:p>
          <a:p>
            <a:pPr eaLnBrk="1" hangingPunct="1"/>
            <a:endParaRPr lang="en-US" sz="2000">
              <a:solidFill>
                <a:schemeClr val="bg2"/>
              </a:solidFill>
            </a:endParaRPr>
          </a:p>
        </p:txBody>
      </p:sp>
      <p:sp>
        <p:nvSpPr>
          <p:cNvPr id="10250" name="Text Box 10"/>
          <p:cNvSpPr txBox="1">
            <a:spLocks noChangeArrowheads="1"/>
          </p:cNvSpPr>
          <p:nvPr/>
        </p:nvSpPr>
        <p:spPr bwMode="auto">
          <a:xfrm>
            <a:off x="5105400" y="2667000"/>
            <a:ext cx="3581400"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2000" b="1"/>
              <a:t>  </a:t>
            </a:r>
            <a:r>
              <a:rPr lang="en-US" sz="2000" b="1">
                <a:solidFill>
                  <a:srgbClr val="FF0000"/>
                </a:solidFill>
              </a:rPr>
              <a:t>Nominal</a:t>
            </a:r>
          </a:p>
          <a:p>
            <a:pPr lvl="1" eaLnBrk="1" hangingPunct="1">
              <a:buFontTx/>
              <a:buChar char="•"/>
            </a:pPr>
            <a:r>
              <a:rPr lang="en-US" b="1"/>
              <a:t>no ranking order</a:t>
            </a:r>
          </a:p>
          <a:p>
            <a:pPr lvl="1" eaLnBrk="1" hangingPunct="1">
              <a:buFontTx/>
              <a:buChar char="•"/>
            </a:pPr>
            <a:r>
              <a:rPr lang="en-US" b="1"/>
              <a:t>Binary – gender</a:t>
            </a:r>
          </a:p>
          <a:p>
            <a:pPr lvl="1" eaLnBrk="1" hangingPunct="1">
              <a:buFontTx/>
              <a:buChar char="•"/>
            </a:pPr>
            <a:r>
              <a:rPr lang="en-US" b="1"/>
              <a:t>Polychotomous – </a:t>
            </a:r>
          </a:p>
          <a:p>
            <a:pPr lvl="2" eaLnBrk="1" hangingPunct="1">
              <a:buFontTx/>
              <a:buChar char="•"/>
            </a:pPr>
            <a:r>
              <a:rPr lang="en-US" b="1"/>
              <a:t>eg., current, former, </a:t>
            </a:r>
          </a:p>
          <a:p>
            <a:pPr lvl="1" eaLnBrk="1" hangingPunct="1"/>
            <a:r>
              <a:rPr lang="en-US" b="1"/>
              <a:t>            non-smoker</a:t>
            </a:r>
          </a:p>
          <a:p>
            <a:pPr lvl="1" eaLnBrk="1" hangingPunct="1"/>
            <a:endParaRPr lang="en-US" sz="2000" b="1"/>
          </a:p>
          <a:p>
            <a:pPr eaLnBrk="1" hangingPunct="1">
              <a:buFontTx/>
              <a:buChar char="•"/>
            </a:pPr>
            <a:r>
              <a:rPr lang="en-US" sz="2000" b="1">
                <a:solidFill>
                  <a:srgbClr val="FF0000"/>
                </a:solidFill>
              </a:rPr>
              <a:t>Ordinal</a:t>
            </a:r>
          </a:p>
          <a:p>
            <a:pPr lvl="1" eaLnBrk="1" hangingPunct="1">
              <a:buFontTx/>
              <a:buChar char="•"/>
            </a:pPr>
            <a:r>
              <a:rPr lang="en-US" b="1"/>
              <a:t>Ranking order exists</a:t>
            </a:r>
          </a:p>
          <a:p>
            <a:pPr lvl="1" eaLnBrk="1" hangingPunct="1">
              <a:buFontTx/>
              <a:buChar char="•"/>
            </a:pPr>
            <a:r>
              <a:rPr lang="en-US" b="1"/>
              <a:t>e.g., slow, intermediate, rapid NAT1 acetylator</a:t>
            </a:r>
          </a:p>
          <a:p>
            <a:pPr eaLnBrk="1" hangingPunct="1"/>
            <a:endParaRPr lang="en-US" sz="800" b="1"/>
          </a:p>
          <a:p>
            <a:pPr eaLnBrk="1" hangingPunct="1"/>
            <a:endParaRPr lang="en-US" b="1"/>
          </a:p>
          <a:p>
            <a:pPr lvl="1" eaLnBrk="1" hangingPunct="1"/>
            <a:endParaRPr lang="en-US" sz="2000" b="1"/>
          </a:p>
          <a:p>
            <a:pPr eaLnBrk="1" hangingPunct="1"/>
            <a:endParaRPr lang="en-US" sz="2000" b="1"/>
          </a:p>
          <a:p>
            <a:pPr eaLnBrk="1" hangingPunct="1"/>
            <a:endParaRPr lang="en-US" sz="20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eaLnBrk="1" hangingPunct="1"/>
            <a:r>
              <a:rPr lang="en-US" sz="3600" b="1" smtClean="0">
                <a:solidFill>
                  <a:srgbClr val="0000CC"/>
                </a:solidFill>
              </a:rPr>
              <a:t>Types of Data</a:t>
            </a:r>
          </a:p>
        </p:txBody>
      </p:sp>
      <p:sp>
        <p:nvSpPr>
          <p:cNvPr id="11267" name="Line 6"/>
          <p:cNvSpPr>
            <a:spLocks noChangeShapeType="1"/>
          </p:cNvSpPr>
          <p:nvPr/>
        </p:nvSpPr>
        <p:spPr bwMode="auto">
          <a:xfrm>
            <a:off x="1447800" y="15240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8" name="Line 7"/>
          <p:cNvSpPr>
            <a:spLocks noChangeShapeType="1"/>
          </p:cNvSpPr>
          <p:nvPr/>
        </p:nvSpPr>
        <p:spPr bwMode="auto">
          <a:xfrm flipV="1">
            <a:off x="4343400" y="1295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9" name="Line 8"/>
          <p:cNvSpPr>
            <a:spLocks noChangeShapeType="1"/>
          </p:cNvSpPr>
          <p:nvPr/>
        </p:nvSpPr>
        <p:spPr bwMode="auto">
          <a:xfrm flipV="1">
            <a:off x="1447800" y="1524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0" name="Line 9"/>
          <p:cNvSpPr>
            <a:spLocks noChangeShapeType="1"/>
          </p:cNvSpPr>
          <p:nvPr/>
        </p:nvSpPr>
        <p:spPr bwMode="auto">
          <a:xfrm flipV="1">
            <a:off x="7086600" y="1524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1" name="Text Box 10"/>
          <p:cNvSpPr txBox="1">
            <a:spLocks noChangeArrowheads="1"/>
          </p:cNvSpPr>
          <p:nvPr/>
        </p:nvSpPr>
        <p:spPr bwMode="auto">
          <a:xfrm>
            <a:off x="249238" y="1803400"/>
            <a:ext cx="27162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t>Quantitative</a:t>
            </a:r>
          </a:p>
          <a:p>
            <a:pPr algn="ctr" eaLnBrk="1" hangingPunct="1"/>
            <a:r>
              <a:rPr lang="en-US" sz="1600" b="1"/>
              <a:t>(Takes Numerical Values)</a:t>
            </a:r>
            <a:r>
              <a:rPr lang="en-US" sz="2000" b="1"/>
              <a:t> </a:t>
            </a:r>
          </a:p>
        </p:txBody>
      </p:sp>
      <p:sp>
        <p:nvSpPr>
          <p:cNvPr id="11272" name="Text Box 11"/>
          <p:cNvSpPr txBox="1">
            <a:spLocks noChangeArrowheads="1"/>
          </p:cNvSpPr>
          <p:nvPr/>
        </p:nvSpPr>
        <p:spPr bwMode="auto">
          <a:xfrm>
            <a:off x="5105400" y="1752600"/>
            <a:ext cx="3886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t>Qualitative </a:t>
            </a:r>
          </a:p>
          <a:p>
            <a:pPr algn="ctr" eaLnBrk="1" hangingPunct="1"/>
            <a:r>
              <a:rPr lang="en-US" sz="1600" b="1"/>
              <a:t>(Takes coded numerical values)</a:t>
            </a:r>
          </a:p>
        </p:txBody>
      </p:sp>
      <p:sp>
        <p:nvSpPr>
          <p:cNvPr id="11273" name="Text Box 13"/>
          <p:cNvSpPr txBox="1">
            <a:spLocks noChangeArrowheads="1"/>
          </p:cNvSpPr>
          <p:nvPr/>
        </p:nvSpPr>
        <p:spPr bwMode="auto">
          <a:xfrm>
            <a:off x="219075" y="2465388"/>
            <a:ext cx="3971925" cy="332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2000" b="1"/>
              <a:t>  Discrete</a:t>
            </a:r>
          </a:p>
          <a:p>
            <a:pPr lvl="1" eaLnBrk="1" hangingPunct="1">
              <a:buFontTx/>
              <a:buChar char="•"/>
            </a:pPr>
            <a:r>
              <a:rPr lang="en-US" b="1"/>
              <a:t>whole numbers – no decimals</a:t>
            </a:r>
          </a:p>
          <a:p>
            <a:pPr lvl="1" eaLnBrk="1" hangingPunct="1">
              <a:buFontTx/>
              <a:buChar char="•"/>
            </a:pPr>
            <a:r>
              <a:rPr lang="en-US" b="1"/>
              <a:t>e.g., number of children,</a:t>
            </a:r>
          </a:p>
          <a:p>
            <a:pPr eaLnBrk="1" hangingPunct="1"/>
            <a:endParaRPr lang="en-US" sz="800" b="1"/>
          </a:p>
          <a:p>
            <a:pPr eaLnBrk="1" hangingPunct="1">
              <a:buFontTx/>
              <a:buChar char="•"/>
            </a:pPr>
            <a:r>
              <a:rPr lang="en-US" sz="2000" b="1">
                <a:solidFill>
                  <a:srgbClr val="FF0000"/>
                </a:solidFill>
              </a:rPr>
              <a:t>  Continuous</a:t>
            </a:r>
          </a:p>
          <a:p>
            <a:pPr lvl="1" eaLnBrk="1" hangingPunct="1">
              <a:buFontTx/>
              <a:buChar char="•"/>
            </a:pPr>
            <a:r>
              <a:rPr lang="en-US" b="1"/>
              <a:t>whole nos. &amp; decimal place)</a:t>
            </a:r>
          </a:p>
          <a:p>
            <a:pPr lvl="1" eaLnBrk="1" hangingPunct="1">
              <a:buFontTx/>
              <a:buChar char="•"/>
            </a:pPr>
            <a:r>
              <a:rPr lang="en-US" b="1"/>
              <a:t>e.g., age, age at menarche, </a:t>
            </a:r>
          </a:p>
          <a:p>
            <a:pPr lvl="1" eaLnBrk="1" hangingPunct="1"/>
            <a:r>
              <a:rPr lang="en-US" b="1"/>
              <a:t>  hgt, wgt, survival time of </a:t>
            </a:r>
          </a:p>
          <a:p>
            <a:pPr lvl="1" eaLnBrk="1" hangingPunct="1"/>
            <a:r>
              <a:rPr lang="en-US" b="1"/>
              <a:t>cancer patients, # cigarette </a:t>
            </a:r>
          </a:p>
          <a:p>
            <a:pPr lvl="1" eaLnBrk="1" hangingPunct="1"/>
            <a:r>
              <a:rPr lang="en-US" b="1"/>
              <a:t>smoke yrs</a:t>
            </a:r>
          </a:p>
          <a:p>
            <a:pPr eaLnBrk="1" hangingPunct="1"/>
            <a:endParaRPr lang="en-US" b="1"/>
          </a:p>
          <a:p>
            <a:pPr eaLnBrk="1" hangingPunct="1"/>
            <a:endParaRPr lang="en-US" sz="2000"/>
          </a:p>
        </p:txBody>
      </p:sp>
      <p:sp>
        <p:nvSpPr>
          <p:cNvPr id="11274" name="Text Box 14"/>
          <p:cNvSpPr txBox="1">
            <a:spLocks noChangeArrowheads="1"/>
          </p:cNvSpPr>
          <p:nvPr/>
        </p:nvSpPr>
        <p:spPr bwMode="auto">
          <a:xfrm>
            <a:off x="5105400" y="2667000"/>
            <a:ext cx="3581400"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2000" b="1"/>
              <a:t>  Ordinal</a:t>
            </a:r>
          </a:p>
          <a:p>
            <a:pPr lvl="1" eaLnBrk="1" hangingPunct="1">
              <a:buFontTx/>
              <a:buChar char="•"/>
            </a:pPr>
            <a:r>
              <a:rPr lang="en-US" b="1"/>
              <a:t>Ranking order exists</a:t>
            </a:r>
          </a:p>
          <a:p>
            <a:pPr lvl="1" eaLnBrk="1" hangingPunct="1">
              <a:buFontTx/>
              <a:buChar char="•"/>
            </a:pPr>
            <a:r>
              <a:rPr lang="en-US" b="1"/>
              <a:t>e.g., low, med, high NAT1</a:t>
            </a:r>
          </a:p>
          <a:p>
            <a:pPr eaLnBrk="1" hangingPunct="1"/>
            <a:endParaRPr lang="en-US" sz="800" b="1"/>
          </a:p>
          <a:p>
            <a:pPr eaLnBrk="1" hangingPunct="1">
              <a:buFontTx/>
              <a:buChar char="•"/>
            </a:pPr>
            <a:r>
              <a:rPr lang="en-US" sz="2000" b="1"/>
              <a:t>  Nominal</a:t>
            </a:r>
          </a:p>
          <a:p>
            <a:pPr lvl="1" eaLnBrk="1" hangingPunct="1">
              <a:buFontTx/>
              <a:buChar char="•"/>
            </a:pPr>
            <a:r>
              <a:rPr lang="en-US" b="1"/>
              <a:t>  no ranking order</a:t>
            </a:r>
          </a:p>
          <a:p>
            <a:pPr lvl="1" eaLnBrk="1" hangingPunct="1">
              <a:buFontTx/>
              <a:buChar char="•"/>
            </a:pPr>
            <a:r>
              <a:rPr lang="en-US" b="1"/>
              <a:t>Binary – gender</a:t>
            </a:r>
          </a:p>
          <a:p>
            <a:pPr lvl="1" eaLnBrk="1" hangingPunct="1">
              <a:buFontTx/>
              <a:buChar char="•"/>
            </a:pPr>
            <a:r>
              <a:rPr lang="en-US" b="1"/>
              <a:t>Polychotomous – </a:t>
            </a:r>
          </a:p>
          <a:p>
            <a:pPr lvl="1" eaLnBrk="1" hangingPunct="1"/>
            <a:r>
              <a:rPr lang="en-US" b="1"/>
              <a:t> current vs. former vs. </a:t>
            </a:r>
          </a:p>
          <a:p>
            <a:pPr lvl="1" eaLnBrk="1" hangingPunct="1"/>
            <a:r>
              <a:rPr lang="en-US" b="1"/>
              <a:t> non-smoker</a:t>
            </a:r>
          </a:p>
          <a:p>
            <a:pPr lvl="1" eaLnBrk="1" hangingPunct="1">
              <a:buFontTx/>
              <a:buChar char="•"/>
            </a:pPr>
            <a:endParaRPr lang="en-US" b="1"/>
          </a:p>
          <a:p>
            <a:pPr lvl="1" eaLnBrk="1" hangingPunct="1"/>
            <a:endParaRPr lang="en-US" sz="2000" b="1"/>
          </a:p>
          <a:p>
            <a:pPr eaLnBrk="1" hangingPunct="1"/>
            <a:endParaRPr lang="en-US" sz="2000" b="1"/>
          </a:p>
          <a:p>
            <a:pPr eaLnBrk="1" hangingPunct="1"/>
            <a:endParaRPr lang="en-US" sz="20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21747</TotalTime>
  <Words>4946</Words>
  <Application>Microsoft Office PowerPoint</Application>
  <PresentationFormat>On-screen Show (4:3)</PresentationFormat>
  <Paragraphs>1096</Paragraphs>
  <Slides>65</Slides>
  <Notes>65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65</vt:i4>
      </vt:variant>
    </vt:vector>
  </HeadingPairs>
  <TitlesOfParts>
    <vt:vector size="67" baseType="lpstr">
      <vt:lpstr>Arial</vt:lpstr>
      <vt:lpstr>Default Design</vt:lpstr>
      <vt:lpstr>PHTX 618-01 Special Topics in Pharmacology &amp; Toxicology  Lecture 1 part 1:  Introduction &amp; Descriptive Statistics  </vt:lpstr>
      <vt:lpstr>What is Biostatistics?</vt:lpstr>
      <vt:lpstr>Role of Statistics in Biology</vt:lpstr>
      <vt:lpstr>Pre-Plan Study Design</vt:lpstr>
      <vt:lpstr>Pre-Plan Study Design</vt:lpstr>
      <vt:lpstr>Types of Data</vt:lpstr>
      <vt:lpstr>Types of Data</vt:lpstr>
      <vt:lpstr>Types of Data</vt:lpstr>
      <vt:lpstr>Types of Data</vt:lpstr>
      <vt:lpstr>What is Descriptive Statistics?</vt:lpstr>
      <vt:lpstr>Describe, Organize, Visualize, Explore &amp; Summarize Your Data</vt:lpstr>
      <vt:lpstr>Descriptive Statistics for  Continuous Variables</vt:lpstr>
      <vt:lpstr>Measures of Central Location</vt:lpstr>
      <vt:lpstr>Arithmetic Mean (µ)</vt:lpstr>
      <vt:lpstr>Arithmetic Mean  (Example 1)</vt:lpstr>
      <vt:lpstr>Arithmetic Mean (Example 1 Solution)</vt:lpstr>
      <vt:lpstr>Arithmetic Mean  (Example 2)</vt:lpstr>
      <vt:lpstr>Arithmetic Mean</vt:lpstr>
      <vt:lpstr>Arithmetic Mean (Example 2 Solution)</vt:lpstr>
      <vt:lpstr>Arithmetic Mean</vt:lpstr>
      <vt:lpstr>Median</vt:lpstr>
      <vt:lpstr>Median</vt:lpstr>
      <vt:lpstr>Median</vt:lpstr>
      <vt:lpstr>What is the Median for scenario 1?</vt:lpstr>
      <vt:lpstr>What is the Median for scenario 1?</vt:lpstr>
      <vt:lpstr>What is the Median for scenario 2?</vt:lpstr>
      <vt:lpstr>What is the Median for scenario 2?</vt:lpstr>
      <vt:lpstr>What is the Median for scenario 2?</vt:lpstr>
      <vt:lpstr>What is the Median for Scenario 2  if 120 is changed to 200?</vt:lpstr>
      <vt:lpstr>What is the Median for scenario 2?</vt:lpstr>
      <vt:lpstr>Median</vt:lpstr>
      <vt:lpstr>Mean versus Median?</vt:lpstr>
      <vt:lpstr>Mode</vt:lpstr>
      <vt:lpstr>Geometric Mean</vt:lpstr>
      <vt:lpstr>Geometric Mean</vt:lpstr>
      <vt:lpstr>Measures of Spread</vt:lpstr>
      <vt:lpstr>Range</vt:lpstr>
      <vt:lpstr>Variance</vt:lpstr>
      <vt:lpstr>Variance</vt:lpstr>
      <vt:lpstr>Standard Deviation (SD)</vt:lpstr>
      <vt:lpstr>Interquartile Range (IQR)</vt:lpstr>
      <vt:lpstr>How Do We Check for Normality?</vt:lpstr>
      <vt:lpstr>How can measures of Central Tendency Give us Hints whether our data is normally distributed?</vt:lpstr>
      <vt:lpstr>PowerPoint Presentation</vt:lpstr>
      <vt:lpstr>Skewness</vt:lpstr>
      <vt:lpstr>Skewness</vt:lpstr>
      <vt:lpstr>Kurtosis</vt:lpstr>
      <vt:lpstr>Kurtosis</vt:lpstr>
      <vt:lpstr>Descriptive Statistics for Continuous Data</vt:lpstr>
      <vt:lpstr>There is No Royal Road to Biostatistics</vt:lpstr>
      <vt:lpstr>PowerPoint Presentation</vt:lpstr>
      <vt:lpstr>PowerPoint Presentation</vt:lpstr>
      <vt:lpstr>Calculate the Mean Birthweight</vt:lpstr>
      <vt:lpstr>Practice 1 Solution: Mean Birthweight</vt:lpstr>
      <vt:lpstr>Median</vt:lpstr>
      <vt:lpstr>What is the Median Birthweight for observations 10</vt:lpstr>
      <vt:lpstr>What is the Median Birthweight for observations 10</vt:lpstr>
      <vt:lpstr>What is the Median Birthweight for observations 9</vt:lpstr>
      <vt:lpstr>What is the Birthweight Range?</vt:lpstr>
      <vt:lpstr>What is the Birthweight Variance?</vt:lpstr>
      <vt:lpstr>What is the Birthweight Variance?</vt:lpstr>
      <vt:lpstr>What is the Birthweight Variance?</vt:lpstr>
      <vt:lpstr>What is the Birthweight Standard Deviation?</vt:lpstr>
      <vt:lpstr>Compare the Variance &amp; Standard Deviation of Cholesterol Measurements provided by two methods</vt:lpstr>
      <vt:lpstr>Solution:  The Autoanalyzer Method yields a larger variability about the mean cholesterol level relative to the Microenzymatic Method</vt:lpstr>
    </vt:vector>
  </TitlesOfParts>
  <Company>U of L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Biostatistics</dc:title>
  <dc:creator>Dr. Kidd</dc:creator>
  <cp:lastModifiedBy>Kidd,LaCreis Renee</cp:lastModifiedBy>
  <cp:revision>153</cp:revision>
  <cp:lastPrinted>2015-06-02T11:57:07Z</cp:lastPrinted>
  <dcterms:created xsi:type="dcterms:W3CDTF">2006-08-27T20:19:49Z</dcterms:created>
  <dcterms:modified xsi:type="dcterms:W3CDTF">2019-04-18T18:05:57Z</dcterms:modified>
</cp:coreProperties>
</file>