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m" ContentType="application/vnd.ms-excel.sheet.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4" r:id="rId3"/>
    <p:sldId id="265" r:id="rId4"/>
    <p:sldId id="266" r:id="rId5"/>
    <p:sldId id="263" r:id="rId6"/>
    <p:sldId id="262" r:id="rId7"/>
    <p:sldId id="261" r:id="rId8"/>
    <p:sldId id="267" r:id="rId9"/>
    <p:sldId id="260" r:id="rId10"/>
    <p:sldId id="268" r:id="rId11"/>
    <p:sldId id="269" r:id="rId12"/>
    <p:sldId id="273" r:id="rId13"/>
    <p:sldId id="274" r:id="rId14"/>
    <p:sldId id="270" r:id="rId15"/>
    <p:sldId id="27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4660"/>
  </p:normalViewPr>
  <p:slideViewPr>
    <p:cSldViewPr snapToGrid="0">
      <p:cViewPr varScale="1">
        <p:scale>
          <a:sx n="97" d="100"/>
          <a:sy n="97" d="100"/>
        </p:scale>
        <p:origin x="96"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1AB0C-43B5-4236-B451-0FD10FF68358}" type="datetimeFigureOut">
              <a:rPr lang="en-US" smtClean="0"/>
              <a:t>8/12/2021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AFC06-00E3-44D2-8781-688283D4B54A}" type="slidenum">
              <a:rPr lang="en-US" smtClean="0"/>
              <a:t>‹#›</a:t>
            </a:fld>
            <a:endParaRPr lang="en-US" dirty="0"/>
          </a:p>
        </p:txBody>
      </p:sp>
    </p:spTree>
    <p:extLst>
      <p:ext uri="{BB962C8B-B14F-4D97-AF65-F5344CB8AC3E}">
        <p14:creationId xmlns:p14="http://schemas.microsoft.com/office/powerpoint/2010/main" val="1122388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diagnose ASD, our ML model is not only classifying the disorder encoded in the features extracted from the brain, but also mimicking the behavior of the interviewer that concluded the behavioral scores from a given subject</a:t>
            </a:r>
          </a:p>
        </p:txBody>
      </p:sp>
      <p:sp>
        <p:nvSpPr>
          <p:cNvPr id="4" name="Slide Number Placeholder 3"/>
          <p:cNvSpPr>
            <a:spLocks noGrp="1"/>
          </p:cNvSpPr>
          <p:nvPr>
            <p:ph type="sldNum" sz="quarter" idx="5"/>
          </p:nvPr>
        </p:nvSpPr>
        <p:spPr/>
        <p:txBody>
          <a:bodyPr/>
          <a:lstStyle/>
          <a:p>
            <a:fld id="{FE5AFC06-00E3-44D2-8781-688283D4B54A}" type="slidenum">
              <a:rPr lang="en-US" smtClean="0"/>
              <a:t>3</a:t>
            </a:fld>
            <a:endParaRPr lang="en-US" dirty="0"/>
          </a:p>
        </p:txBody>
      </p:sp>
    </p:spTree>
    <p:extLst>
      <p:ext uri="{BB962C8B-B14F-4D97-AF65-F5344CB8AC3E}">
        <p14:creationId xmlns:p14="http://schemas.microsoft.com/office/powerpoint/2010/main" val="358968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AFC06-00E3-44D2-8781-688283D4B54A}" type="slidenum">
              <a:rPr lang="en-US" smtClean="0"/>
              <a:t>4</a:t>
            </a:fld>
            <a:endParaRPr lang="en-US" dirty="0"/>
          </a:p>
        </p:txBody>
      </p:sp>
    </p:spTree>
    <p:extLst>
      <p:ext uri="{BB962C8B-B14F-4D97-AF65-F5344CB8AC3E}">
        <p14:creationId xmlns:p14="http://schemas.microsoft.com/office/powerpoint/2010/main" val="119579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AFC06-00E3-44D2-8781-688283D4B54A}" type="slidenum">
              <a:rPr lang="en-US" smtClean="0"/>
              <a:t>6</a:t>
            </a:fld>
            <a:endParaRPr lang="en-US"/>
          </a:p>
        </p:txBody>
      </p:sp>
    </p:spTree>
    <p:extLst>
      <p:ext uri="{BB962C8B-B14F-4D97-AF65-F5344CB8AC3E}">
        <p14:creationId xmlns:p14="http://schemas.microsoft.com/office/powerpoint/2010/main" val="53176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BFA3-2A12-4D72-90A1-8B33799BBE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BD13F9-00A3-41D2-8293-5AF9DD1AB6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96BD45-1664-4403-B4B3-F06D9F86B988}"/>
              </a:ext>
            </a:extLst>
          </p:cNvPr>
          <p:cNvSpPr>
            <a:spLocks noGrp="1"/>
          </p:cNvSpPr>
          <p:nvPr>
            <p:ph type="dt" sz="half" idx="10"/>
          </p:nvPr>
        </p:nvSpPr>
        <p:spPr/>
        <p:txBody>
          <a:bodyPr/>
          <a:lstStyle/>
          <a:p>
            <a:fld id="{EA1CFC1A-0D5D-480D-A2B5-F19DEA661CD1}" type="datetimeFigureOut">
              <a:rPr lang="en-US" smtClean="0"/>
              <a:t>8/12/2021</a:t>
            </a:fld>
            <a:endParaRPr lang="en-US" dirty="0"/>
          </a:p>
        </p:txBody>
      </p:sp>
      <p:sp>
        <p:nvSpPr>
          <p:cNvPr id="5" name="Footer Placeholder 4">
            <a:extLst>
              <a:ext uri="{FF2B5EF4-FFF2-40B4-BE49-F238E27FC236}">
                <a16:creationId xmlns:a16="http://schemas.microsoft.com/office/drawing/2014/main" id="{C243CBD3-8224-4FBD-B9CD-C34282A2FB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62D7BA-866D-4B3C-932B-E17A68C0B999}"/>
              </a:ext>
            </a:extLst>
          </p:cNvPr>
          <p:cNvSpPr>
            <a:spLocks noGrp="1"/>
          </p:cNvSpPr>
          <p:nvPr>
            <p:ph type="sldNum" sz="quarter" idx="12"/>
          </p:nvPr>
        </p:nvSpPr>
        <p:spPr/>
        <p:txBody>
          <a:bodyPr/>
          <a:lstStyle/>
          <a:p>
            <a:fld id="{FB7E25B0-E68F-4484-A199-C2A2D80A146A}" type="slidenum">
              <a:rPr lang="en-US" smtClean="0"/>
              <a:t>‹#›</a:t>
            </a:fld>
            <a:endParaRPr lang="en-US" dirty="0"/>
          </a:p>
        </p:txBody>
      </p:sp>
    </p:spTree>
    <p:extLst>
      <p:ext uri="{BB962C8B-B14F-4D97-AF65-F5344CB8AC3E}">
        <p14:creationId xmlns:p14="http://schemas.microsoft.com/office/powerpoint/2010/main" val="290007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C131-539A-4057-8601-7214D78591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0C635A-A31C-42F1-B48E-1A6183D544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551B4-B9A9-4BD9-B379-9D2A78E2BDC7}"/>
              </a:ext>
            </a:extLst>
          </p:cNvPr>
          <p:cNvSpPr>
            <a:spLocks noGrp="1"/>
          </p:cNvSpPr>
          <p:nvPr>
            <p:ph type="dt" sz="half" idx="10"/>
          </p:nvPr>
        </p:nvSpPr>
        <p:spPr/>
        <p:txBody>
          <a:bodyPr/>
          <a:lstStyle/>
          <a:p>
            <a:fld id="{EA1CFC1A-0D5D-480D-A2B5-F19DEA661CD1}" type="datetimeFigureOut">
              <a:rPr lang="en-US" smtClean="0"/>
              <a:t>8/12/2021</a:t>
            </a:fld>
            <a:endParaRPr lang="en-US" dirty="0"/>
          </a:p>
        </p:txBody>
      </p:sp>
      <p:sp>
        <p:nvSpPr>
          <p:cNvPr id="5" name="Footer Placeholder 4">
            <a:extLst>
              <a:ext uri="{FF2B5EF4-FFF2-40B4-BE49-F238E27FC236}">
                <a16:creationId xmlns:a16="http://schemas.microsoft.com/office/drawing/2014/main" id="{331015D8-C470-46F6-9BEC-AEC9C00404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1ADD12-09A5-4A4F-A3C9-843A7976524F}"/>
              </a:ext>
            </a:extLst>
          </p:cNvPr>
          <p:cNvSpPr>
            <a:spLocks noGrp="1"/>
          </p:cNvSpPr>
          <p:nvPr>
            <p:ph type="sldNum" sz="quarter" idx="12"/>
          </p:nvPr>
        </p:nvSpPr>
        <p:spPr/>
        <p:txBody>
          <a:bodyPr/>
          <a:lstStyle/>
          <a:p>
            <a:fld id="{FB7E25B0-E68F-4484-A199-C2A2D80A146A}" type="slidenum">
              <a:rPr lang="en-US" smtClean="0"/>
              <a:t>‹#›</a:t>
            </a:fld>
            <a:endParaRPr lang="en-US" dirty="0"/>
          </a:p>
        </p:txBody>
      </p:sp>
    </p:spTree>
    <p:extLst>
      <p:ext uri="{BB962C8B-B14F-4D97-AF65-F5344CB8AC3E}">
        <p14:creationId xmlns:p14="http://schemas.microsoft.com/office/powerpoint/2010/main" val="4144155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8486CB-F3A2-475A-BB8E-17C7C38926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BF9343-9BC3-4590-8ABB-7069D4F955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C5E9B-061D-49C0-BD14-A3F3F5315FBF}"/>
              </a:ext>
            </a:extLst>
          </p:cNvPr>
          <p:cNvSpPr>
            <a:spLocks noGrp="1"/>
          </p:cNvSpPr>
          <p:nvPr>
            <p:ph type="dt" sz="half" idx="10"/>
          </p:nvPr>
        </p:nvSpPr>
        <p:spPr/>
        <p:txBody>
          <a:bodyPr/>
          <a:lstStyle/>
          <a:p>
            <a:fld id="{EA1CFC1A-0D5D-480D-A2B5-F19DEA661CD1}" type="datetimeFigureOut">
              <a:rPr lang="en-US" smtClean="0"/>
              <a:t>8/12/2021</a:t>
            </a:fld>
            <a:endParaRPr lang="en-US" dirty="0"/>
          </a:p>
        </p:txBody>
      </p:sp>
      <p:sp>
        <p:nvSpPr>
          <p:cNvPr id="5" name="Footer Placeholder 4">
            <a:extLst>
              <a:ext uri="{FF2B5EF4-FFF2-40B4-BE49-F238E27FC236}">
                <a16:creationId xmlns:a16="http://schemas.microsoft.com/office/drawing/2014/main" id="{3018CEAE-D0D3-47FE-8EFF-0867B66BF6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F0D680-E854-42F2-B25E-0EDEC509FF96}"/>
              </a:ext>
            </a:extLst>
          </p:cNvPr>
          <p:cNvSpPr>
            <a:spLocks noGrp="1"/>
          </p:cNvSpPr>
          <p:nvPr>
            <p:ph type="sldNum" sz="quarter" idx="12"/>
          </p:nvPr>
        </p:nvSpPr>
        <p:spPr/>
        <p:txBody>
          <a:bodyPr/>
          <a:lstStyle/>
          <a:p>
            <a:fld id="{FB7E25B0-E68F-4484-A199-C2A2D80A146A}" type="slidenum">
              <a:rPr lang="en-US" smtClean="0"/>
              <a:t>‹#›</a:t>
            </a:fld>
            <a:endParaRPr lang="en-US" dirty="0"/>
          </a:p>
        </p:txBody>
      </p:sp>
    </p:spTree>
    <p:extLst>
      <p:ext uri="{BB962C8B-B14F-4D97-AF65-F5344CB8AC3E}">
        <p14:creationId xmlns:p14="http://schemas.microsoft.com/office/powerpoint/2010/main" val="1485186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6F5A-9CE4-4E44-863B-6EF2AFC0BB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7A1A05-6323-4C25-A3EC-CC55D8BA55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ED530-70D9-48F0-BF6B-864EF19B76E2}"/>
              </a:ext>
            </a:extLst>
          </p:cNvPr>
          <p:cNvSpPr>
            <a:spLocks noGrp="1"/>
          </p:cNvSpPr>
          <p:nvPr>
            <p:ph type="dt" sz="half" idx="10"/>
          </p:nvPr>
        </p:nvSpPr>
        <p:spPr/>
        <p:txBody>
          <a:bodyPr/>
          <a:lstStyle/>
          <a:p>
            <a:fld id="{EA1CFC1A-0D5D-480D-A2B5-F19DEA661CD1}" type="datetimeFigureOut">
              <a:rPr lang="en-US" smtClean="0"/>
              <a:t>8/12/2021</a:t>
            </a:fld>
            <a:endParaRPr lang="en-US" dirty="0"/>
          </a:p>
        </p:txBody>
      </p:sp>
      <p:sp>
        <p:nvSpPr>
          <p:cNvPr id="5" name="Footer Placeholder 4">
            <a:extLst>
              <a:ext uri="{FF2B5EF4-FFF2-40B4-BE49-F238E27FC236}">
                <a16:creationId xmlns:a16="http://schemas.microsoft.com/office/drawing/2014/main" id="{2BCFF739-1753-419E-9E6A-B64483EA0C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DFBA42-7F0F-4AF8-883D-1EF05B3417AF}"/>
              </a:ext>
            </a:extLst>
          </p:cNvPr>
          <p:cNvSpPr>
            <a:spLocks noGrp="1"/>
          </p:cNvSpPr>
          <p:nvPr>
            <p:ph type="sldNum" sz="quarter" idx="12"/>
          </p:nvPr>
        </p:nvSpPr>
        <p:spPr/>
        <p:txBody>
          <a:bodyPr/>
          <a:lstStyle/>
          <a:p>
            <a:fld id="{FB7E25B0-E68F-4484-A199-C2A2D80A146A}" type="slidenum">
              <a:rPr lang="en-US" smtClean="0"/>
              <a:t>‹#›</a:t>
            </a:fld>
            <a:endParaRPr lang="en-US" dirty="0"/>
          </a:p>
        </p:txBody>
      </p:sp>
    </p:spTree>
    <p:extLst>
      <p:ext uri="{BB962C8B-B14F-4D97-AF65-F5344CB8AC3E}">
        <p14:creationId xmlns:p14="http://schemas.microsoft.com/office/powerpoint/2010/main" val="398093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D837-D67F-4120-BE73-4209B8BE61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4EBE3C-A04B-4629-B8D9-FCC145793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DA601E-580D-4F3C-8C37-6FC15BD614B8}"/>
              </a:ext>
            </a:extLst>
          </p:cNvPr>
          <p:cNvSpPr>
            <a:spLocks noGrp="1"/>
          </p:cNvSpPr>
          <p:nvPr>
            <p:ph type="dt" sz="half" idx="10"/>
          </p:nvPr>
        </p:nvSpPr>
        <p:spPr/>
        <p:txBody>
          <a:bodyPr/>
          <a:lstStyle/>
          <a:p>
            <a:fld id="{EA1CFC1A-0D5D-480D-A2B5-F19DEA661CD1}" type="datetimeFigureOut">
              <a:rPr lang="en-US" smtClean="0"/>
              <a:t>8/12/2021</a:t>
            </a:fld>
            <a:endParaRPr lang="en-US" dirty="0"/>
          </a:p>
        </p:txBody>
      </p:sp>
      <p:sp>
        <p:nvSpPr>
          <p:cNvPr id="5" name="Footer Placeholder 4">
            <a:extLst>
              <a:ext uri="{FF2B5EF4-FFF2-40B4-BE49-F238E27FC236}">
                <a16:creationId xmlns:a16="http://schemas.microsoft.com/office/drawing/2014/main" id="{AFD9A4BE-4846-45F8-AEC2-66A29775B8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F96FF9-0C8B-497B-94FD-690A4644C9E0}"/>
              </a:ext>
            </a:extLst>
          </p:cNvPr>
          <p:cNvSpPr>
            <a:spLocks noGrp="1"/>
          </p:cNvSpPr>
          <p:nvPr>
            <p:ph type="sldNum" sz="quarter" idx="12"/>
          </p:nvPr>
        </p:nvSpPr>
        <p:spPr/>
        <p:txBody>
          <a:bodyPr/>
          <a:lstStyle/>
          <a:p>
            <a:fld id="{FB7E25B0-E68F-4484-A199-C2A2D80A146A}" type="slidenum">
              <a:rPr lang="en-US" smtClean="0"/>
              <a:t>‹#›</a:t>
            </a:fld>
            <a:endParaRPr lang="en-US" dirty="0"/>
          </a:p>
        </p:txBody>
      </p:sp>
    </p:spTree>
    <p:extLst>
      <p:ext uri="{BB962C8B-B14F-4D97-AF65-F5344CB8AC3E}">
        <p14:creationId xmlns:p14="http://schemas.microsoft.com/office/powerpoint/2010/main" val="58048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2EB5-9C1A-49F4-9E87-E9C0765FC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43C6CF-5D67-470F-9945-8BA25590B6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BF6383-E668-4F77-8F24-B3572A402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79A8C2-4350-4A78-83D2-A5763D7368FA}"/>
              </a:ext>
            </a:extLst>
          </p:cNvPr>
          <p:cNvSpPr>
            <a:spLocks noGrp="1"/>
          </p:cNvSpPr>
          <p:nvPr>
            <p:ph type="dt" sz="half" idx="10"/>
          </p:nvPr>
        </p:nvSpPr>
        <p:spPr/>
        <p:txBody>
          <a:bodyPr/>
          <a:lstStyle/>
          <a:p>
            <a:fld id="{EA1CFC1A-0D5D-480D-A2B5-F19DEA661CD1}" type="datetimeFigureOut">
              <a:rPr lang="en-US" smtClean="0"/>
              <a:t>8/12/2021</a:t>
            </a:fld>
            <a:endParaRPr lang="en-US" dirty="0"/>
          </a:p>
        </p:txBody>
      </p:sp>
      <p:sp>
        <p:nvSpPr>
          <p:cNvPr id="6" name="Footer Placeholder 5">
            <a:extLst>
              <a:ext uri="{FF2B5EF4-FFF2-40B4-BE49-F238E27FC236}">
                <a16:creationId xmlns:a16="http://schemas.microsoft.com/office/drawing/2014/main" id="{ECF257F3-D5B8-42E7-B994-B3EEA93F3CD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613425-7571-4DF5-B060-529941ED42C0}"/>
              </a:ext>
            </a:extLst>
          </p:cNvPr>
          <p:cNvSpPr>
            <a:spLocks noGrp="1"/>
          </p:cNvSpPr>
          <p:nvPr>
            <p:ph type="sldNum" sz="quarter" idx="12"/>
          </p:nvPr>
        </p:nvSpPr>
        <p:spPr/>
        <p:txBody>
          <a:bodyPr/>
          <a:lstStyle/>
          <a:p>
            <a:fld id="{FB7E25B0-E68F-4484-A199-C2A2D80A146A}" type="slidenum">
              <a:rPr lang="en-US" smtClean="0"/>
              <a:t>‹#›</a:t>
            </a:fld>
            <a:endParaRPr lang="en-US" dirty="0"/>
          </a:p>
        </p:txBody>
      </p:sp>
    </p:spTree>
    <p:extLst>
      <p:ext uri="{BB962C8B-B14F-4D97-AF65-F5344CB8AC3E}">
        <p14:creationId xmlns:p14="http://schemas.microsoft.com/office/powerpoint/2010/main" val="388348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72345-2294-49F5-A574-2769229234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9326D8-334D-4E1E-A1DA-FFBF08BC0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E9AB96-92FB-434F-9689-0704E77C38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73A743-47F3-48F9-B618-FC90F5E516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92C026-9DA4-49FA-B639-5FC1A0CC17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1BDAD9-83F1-43DA-8C7F-DCD1ADE81B78}"/>
              </a:ext>
            </a:extLst>
          </p:cNvPr>
          <p:cNvSpPr>
            <a:spLocks noGrp="1"/>
          </p:cNvSpPr>
          <p:nvPr>
            <p:ph type="dt" sz="half" idx="10"/>
          </p:nvPr>
        </p:nvSpPr>
        <p:spPr/>
        <p:txBody>
          <a:bodyPr/>
          <a:lstStyle/>
          <a:p>
            <a:fld id="{EA1CFC1A-0D5D-480D-A2B5-F19DEA661CD1}" type="datetimeFigureOut">
              <a:rPr lang="en-US" smtClean="0"/>
              <a:t>8/12/2021</a:t>
            </a:fld>
            <a:endParaRPr lang="en-US" dirty="0"/>
          </a:p>
        </p:txBody>
      </p:sp>
      <p:sp>
        <p:nvSpPr>
          <p:cNvPr id="8" name="Footer Placeholder 7">
            <a:extLst>
              <a:ext uri="{FF2B5EF4-FFF2-40B4-BE49-F238E27FC236}">
                <a16:creationId xmlns:a16="http://schemas.microsoft.com/office/drawing/2014/main" id="{AB893C74-0FC3-459A-B39B-1B120C27453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A9D52D7-B5A0-4A30-B987-9CA398C49473}"/>
              </a:ext>
            </a:extLst>
          </p:cNvPr>
          <p:cNvSpPr>
            <a:spLocks noGrp="1"/>
          </p:cNvSpPr>
          <p:nvPr>
            <p:ph type="sldNum" sz="quarter" idx="12"/>
          </p:nvPr>
        </p:nvSpPr>
        <p:spPr/>
        <p:txBody>
          <a:bodyPr/>
          <a:lstStyle/>
          <a:p>
            <a:fld id="{FB7E25B0-E68F-4484-A199-C2A2D80A146A}" type="slidenum">
              <a:rPr lang="en-US" smtClean="0"/>
              <a:t>‹#›</a:t>
            </a:fld>
            <a:endParaRPr lang="en-US" dirty="0"/>
          </a:p>
        </p:txBody>
      </p:sp>
    </p:spTree>
    <p:extLst>
      <p:ext uri="{BB962C8B-B14F-4D97-AF65-F5344CB8AC3E}">
        <p14:creationId xmlns:p14="http://schemas.microsoft.com/office/powerpoint/2010/main" val="159094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E747-1F3C-4F40-9C62-9E3DB8AF5C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6F952C-18BC-4CE5-82E0-D4F308C4298F}"/>
              </a:ext>
            </a:extLst>
          </p:cNvPr>
          <p:cNvSpPr>
            <a:spLocks noGrp="1"/>
          </p:cNvSpPr>
          <p:nvPr>
            <p:ph type="dt" sz="half" idx="10"/>
          </p:nvPr>
        </p:nvSpPr>
        <p:spPr/>
        <p:txBody>
          <a:bodyPr/>
          <a:lstStyle/>
          <a:p>
            <a:fld id="{EA1CFC1A-0D5D-480D-A2B5-F19DEA661CD1}" type="datetimeFigureOut">
              <a:rPr lang="en-US" smtClean="0"/>
              <a:t>8/12/2021</a:t>
            </a:fld>
            <a:endParaRPr lang="en-US" dirty="0"/>
          </a:p>
        </p:txBody>
      </p:sp>
      <p:sp>
        <p:nvSpPr>
          <p:cNvPr id="4" name="Footer Placeholder 3">
            <a:extLst>
              <a:ext uri="{FF2B5EF4-FFF2-40B4-BE49-F238E27FC236}">
                <a16:creationId xmlns:a16="http://schemas.microsoft.com/office/drawing/2014/main" id="{52D22B83-5429-45E6-8596-46AAF68BD69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3B3B033-CA6C-435A-92BB-718E19A62D54}"/>
              </a:ext>
            </a:extLst>
          </p:cNvPr>
          <p:cNvSpPr>
            <a:spLocks noGrp="1"/>
          </p:cNvSpPr>
          <p:nvPr>
            <p:ph type="sldNum" sz="quarter" idx="12"/>
          </p:nvPr>
        </p:nvSpPr>
        <p:spPr/>
        <p:txBody>
          <a:bodyPr/>
          <a:lstStyle/>
          <a:p>
            <a:fld id="{FB7E25B0-E68F-4484-A199-C2A2D80A146A}" type="slidenum">
              <a:rPr lang="en-US" smtClean="0"/>
              <a:t>‹#›</a:t>
            </a:fld>
            <a:endParaRPr lang="en-US" dirty="0"/>
          </a:p>
        </p:txBody>
      </p:sp>
    </p:spTree>
    <p:extLst>
      <p:ext uri="{BB962C8B-B14F-4D97-AF65-F5344CB8AC3E}">
        <p14:creationId xmlns:p14="http://schemas.microsoft.com/office/powerpoint/2010/main" val="224022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EBBE61-32C3-49B6-B512-1E6CAE605F4E}"/>
              </a:ext>
            </a:extLst>
          </p:cNvPr>
          <p:cNvSpPr>
            <a:spLocks noGrp="1"/>
          </p:cNvSpPr>
          <p:nvPr>
            <p:ph type="dt" sz="half" idx="10"/>
          </p:nvPr>
        </p:nvSpPr>
        <p:spPr/>
        <p:txBody>
          <a:bodyPr/>
          <a:lstStyle/>
          <a:p>
            <a:fld id="{EA1CFC1A-0D5D-480D-A2B5-F19DEA661CD1}" type="datetimeFigureOut">
              <a:rPr lang="en-US" smtClean="0"/>
              <a:t>8/12/2021</a:t>
            </a:fld>
            <a:endParaRPr lang="en-US" dirty="0"/>
          </a:p>
        </p:txBody>
      </p:sp>
      <p:sp>
        <p:nvSpPr>
          <p:cNvPr id="3" name="Footer Placeholder 2">
            <a:extLst>
              <a:ext uri="{FF2B5EF4-FFF2-40B4-BE49-F238E27FC236}">
                <a16:creationId xmlns:a16="http://schemas.microsoft.com/office/drawing/2014/main" id="{10200941-2EAB-47AC-816A-2F6F2C35E0F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2106441-5544-43CD-8B35-871DA85D029E}"/>
              </a:ext>
            </a:extLst>
          </p:cNvPr>
          <p:cNvSpPr>
            <a:spLocks noGrp="1"/>
          </p:cNvSpPr>
          <p:nvPr>
            <p:ph type="sldNum" sz="quarter" idx="12"/>
          </p:nvPr>
        </p:nvSpPr>
        <p:spPr/>
        <p:txBody>
          <a:bodyPr/>
          <a:lstStyle/>
          <a:p>
            <a:fld id="{FB7E25B0-E68F-4484-A199-C2A2D80A146A}" type="slidenum">
              <a:rPr lang="en-US" smtClean="0"/>
              <a:t>‹#›</a:t>
            </a:fld>
            <a:endParaRPr lang="en-US" dirty="0"/>
          </a:p>
        </p:txBody>
      </p:sp>
    </p:spTree>
    <p:extLst>
      <p:ext uri="{BB962C8B-B14F-4D97-AF65-F5344CB8AC3E}">
        <p14:creationId xmlns:p14="http://schemas.microsoft.com/office/powerpoint/2010/main" val="405147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5962-14C1-48D7-91EA-D9E17F2C7A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47C09E-3026-406C-8209-0F177B0DB1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8526BB-D851-4DE3-8AEF-5CE5CE940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FEE34E-EEBB-4940-87D4-D4CA7319046E}"/>
              </a:ext>
            </a:extLst>
          </p:cNvPr>
          <p:cNvSpPr>
            <a:spLocks noGrp="1"/>
          </p:cNvSpPr>
          <p:nvPr>
            <p:ph type="dt" sz="half" idx="10"/>
          </p:nvPr>
        </p:nvSpPr>
        <p:spPr/>
        <p:txBody>
          <a:bodyPr/>
          <a:lstStyle/>
          <a:p>
            <a:fld id="{EA1CFC1A-0D5D-480D-A2B5-F19DEA661CD1}" type="datetimeFigureOut">
              <a:rPr lang="en-US" smtClean="0"/>
              <a:t>8/12/2021</a:t>
            </a:fld>
            <a:endParaRPr lang="en-US" dirty="0"/>
          </a:p>
        </p:txBody>
      </p:sp>
      <p:sp>
        <p:nvSpPr>
          <p:cNvPr id="6" name="Footer Placeholder 5">
            <a:extLst>
              <a:ext uri="{FF2B5EF4-FFF2-40B4-BE49-F238E27FC236}">
                <a16:creationId xmlns:a16="http://schemas.microsoft.com/office/drawing/2014/main" id="{2EB2924A-336A-48DF-9DD0-D7251F1C2D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C9085E-7C24-48F2-ACCA-7FB88A5A7E28}"/>
              </a:ext>
            </a:extLst>
          </p:cNvPr>
          <p:cNvSpPr>
            <a:spLocks noGrp="1"/>
          </p:cNvSpPr>
          <p:nvPr>
            <p:ph type="sldNum" sz="quarter" idx="12"/>
          </p:nvPr>
        </p:nvSpPr>
        <p:spPr/>
        <p:txBody>
          <a:bodyPr/>
          <a:lstStyle/>
          <a:p>
            <a:fld id="{FB7E25B0-E68F-4484-A199-C2A2D80A146A}" type="slidenum">
              <a:rPr lang="en-US" smtClean="0"/>
              <a:t>‹#›</a:t>
            </a:fld>
            <a:endParaRPr lang="en-US" dirty="0"/>
          </a:p>
        </p:txBody>
      </p:sp>
    </p:spTree>
    <p:extLst>
      <p:ext uri="{BB962C8B-B14F-4D97-AF65-F5344CB8AC3E}">
        <p14:creationId xmlns:p14="http://schemas.microsoft.com/office/powerpoint/2010/main" val="1352750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240C-A0DE-42D0-824D-2760721D5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A9F00D-8BCF-4D63-9758-6D85D5A10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C1E2219-D47A-44A5-A6A8-EEB5C060B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8DCA7-77B0-4860-B84B-DF94A7CEDA4B}"/>
              </a:ext>
            </a:extLst>
          </p:cNvPr>
          <p:cNvSpPr>
            <a:spLocks noGrp="1"/>
          </p:cNvSpPr>
          <p:nvPr>
            <p:ph type="dt" sz="half" idx="10"/>
          </p:nvPr>
        </p:nvSpPr>
        <p:spPr/>
        <p:txBody>
          <a:bodyPr/>
          <a:lstStyle/>
          <a:p>
            <a:fld id="{EA1CFC1A-0D5D-480D-A2B5-F19DEA661CD1}" type="datetimeFigureOut">
              <a:rPr lang="en-US" smtClean="0"/>
              <a:t>8/12/2021</a:t>
            </a:fld>
            <a:endParaRPr lang="en-US" dirty="0"/>
          </a:p>
        </p:txBody>
      </p:sp>
      <p:sp>
        <p:nvSpPr>
          <p:cNvPr id="6" name="Footer Placeholder 5">
            <a:extLst>
              <a:ext uri="{FF2B5EF4-FFF2-40B4-BE49-F238E27FC236}">
                <a16:creationId xmlns:a16="http://schemas.microsoft.com/office/drawing/2014/main" id="{694A158D-A754-4B87-9705-72EFAD421B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31FF9B2-33BA-4D1E-B4F3-0370BD4497CB}"/>
              </a:ext>
            </a:extLst>
          </p:cNvPr>
          <p:cNvSpPr>
            <a:spLocks noGrp="1"/>
          </p:cNvSpPr>
          <p:nvPr>
            <p:ph type="sldNum" sz="quarter" idx="12"/>
          </p:nvPr>
        </p:nvSpPr>
        <p:spPr/>
        <p:txBody>
          <a:bodyPr/>
          <a:lstStyle/>
          <a:p>
            <a:fld id="{FB7E25B0-E68F-4484-A199-C2A2D80A146A}" type="slidenum">
              <a:rPr lang="en-US" smtClean="0"/>
              <a:t>‹#›</a:t>
            </a:fld>
            <a:endParaRPr lang="en-US" dirty="0"/>
          </a:p>
        </p:txBody>
      </p:sp>
    </p:spTree>
    <p:extLst>
      <p:ext uri="{BB962C8B-B14F-4D97-AF65-F5344CB8AC3E}">
        <p14:creationId xmlns:p14="http://schemas.microsoft.com/office/powerpoint/2010/main" val="390149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272A36-B030-4D36-A066-BEC98F3EF9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015824-D92A-4FF7-BF8E-FA78CD60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86870-207B-4B17-BF6A-B2084EBA37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CFC1A-0D5D-480D-A2B5-F19DEA661CD1}" type="datetimeFigureOut">
              <a:rPr lang="en-US" smtClean="0"/>
              <a:t>8/12/2021</a:t>
            </a:fld>
            <a:endParaRPr lang="en-US" dirty="0"/>
          </a:p>
        </p:txBody>
      </p:sp>
      <p:sp>
        <p:nvSpPr>
          <p:cNvPr id="5" name="Footer Placeholder 4">
            <a:extLst>
              <a:ext uri="{FF2B5EF4-FFF2-40B4-BE49-F238E27FC236}">
                <a16:creationId xmlns:a16="http://schemas.microsoft.com/office/drawing/2014/main" id="{55432BF3-EC8C-4038-80DC-4F0460BDFA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256A1B6-0258-46A5-A564-45E1D2031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E25B0-E68F-4484-A199-C2A2D80A146A}" type="slidenum">
              <a:rPr lang="en-US" smtClean="0"/>
              <a:t>‹#›</a:t>
            </a:fld>
            <a:endParaRPr lang="en-US" dirty="0"/>
          </a:p>
        </p:txBody>
      </p:sp>
    </p:spTree>
    <p:extLst>
      <p:ext uri="{BB962C8B-B14F-4D97-AF65-F5344CB8AC3E}">
        <p14:creationId xmlns:p14="http://schemas.microsoft.com/office/powerpoint/2010/main" val="558877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Macro-Enabled_Worksheet3.xlsm"/><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package" Target="../embeddings/Microsoft_Excel_Macro-Enabled_Worksheet4.xlsm"/><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roceedings.neurips.cc/paper/2018/file/2a38a4a9316c49e5a833517c45d31070-Paper.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ubmed.ncbi.nlm.nih.gov/3224302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EBFD-6513-4D76-B2AC-0162B58D4175}"/>
              </a:ext>
            </a:extLst>
          </p:cNvPr>
          <p:cNvSpPr>
            <a:spLocks noGrp="1"/>
          </p:cNvSpPr>
          <p:nvPr>
            <p:ph type="ctrTitle"/>
          </p:nvPr>
        </p:nvSpPr>
        <p:spPr/>
        <p:txBody>
          <a:bodyPr>
            <a:normAutofit fontScale="90000"/>
          </a:bodyPr>
          <a:lstStyle/>
          <a:p>
            <a:r>
              <a:rPr lang="en-US" dirty="0"/>
              <a:t>Diagnosing autism by building up SRS behavioral report</a:t>
            </a:r>
          </a:p>
        </p:txBody>
      </p:sp>
      <p:sp>
        <p:nvSpPr>
          <p:cNvPr id="3" name="Subtitle 2">
            <a:extLst>
              <a:ext uri="{FF2B5EF4-FFF2-40B4-BE49-F238E27FC236}">
                <a16:creationId xmlns:a16="http://schemas.microsoft.com/office/drawing/2014/main" id="{1BA49A1B-835A-418B-B5E1-EAEB76BECAAB}"/>
              </a:ext>
            </a:extLst>
          </p:cNvPr>
          <p:cNvSpPr>
            <a:spLocks noGrp="1"/>
          </p:cNvSpPr>
          <p:nvPr>
            <p:ph type="subTitle" idx="1"/>
          </p:nvPr>
        </p:nvSpPr>
        <p:spPr/>
        <p:txBody>
          <a:bodyPr/>
          <a:lstStyle/>
          <a:p>
            <a:r>
              <a:rPr lang="en-US" dirty="0"/>
              <a:t>By: Mohamed Tarek Ali</a:t>
            </a:r>
          </a:p>
        </p:txBody>
      </p:sp>
    </p:spTree>
    <p:extLst>
      <p:ext uri="{BB962C8B-B14F-4D97-AF65-F5344CB8AC3E}">
        <p14:creationId xmlns:p14="http://schemas.microsoft.com/office/powerpoint/2010/main" val="3363836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2DAC-3DD9-4B17-B745-A9E732C0DEF8}"/>
              </a:ext>
            </a:extLst>
          </p:cNvPr>
          <p:cNvSpPr>
            <a:spLocks noGrp="1"/>
          </p:cNvSpPr>
          <p:nvPr>
            <p:ph type="title"/>
          </p:nvPr>
        </p:nvSpPr>
        <p:spPr>
          <a:xfrm>
            <a:off x="838200" y="240253"/>
            <a:ext cx="10515600" cy="1325563"/>
          </a:xfrm>
        </p:spPr>
        <p:txBody>
          <a:bodyPr/>
          <a:lstStyle/>
          <a:p>
            <a:r>
              <a:rPr lang="en-US" dirty="0"/>
              <a:t>Results - Cognition</a:t>
            </a:r>
          </a:p>
        </p:txBody>
      </p:sp>
      <p:graphicFrame>
        <p:nvGraphicFramePr>
          <p:cNvPr id="3" name="Object 2">
            <a:extLst>
              <a:ext uri="{FF2B5EF4-FFF2-40B4-BE49-F238E27FC236}">
                <a16:creationId xmlns:a16="http://schemas.microsoft.com/office/drawing/2014/main" id="{990FF704-1720-4BA1-AE20-151BC94EB342}"/>
              </a:ext>
            </a:extLst>
          </p:cNvPr>
          <p:cNvGraphicFramePr>
            <a:graphicFrameLocks noChangeAspect="1"/>
          </p:cNvGraphicFramePr>
          <p:nvPr>
            <p:extLst>
              <p:ext uri="{D42A27DB-BD31-4B8C-83A1-F6EECF244321}">
                <p14:modId xmlns:p14="http://schemas.microsoft.com/office/powerpoint/2010/main" val="2446829501"/>
              </p:ext>
            </p:extLst>
          </p:nvPr>
        </p:nvGraphicFramePr>
        <p:xfrm>
          <a:off x="838199" y="1221958"/>
          <a:ext cx="9901989" cy="5518649"/>
        </p:xfrm>
        <a:graphic>
          <a:graphicData uri="http://schemas.openxmlformats.org/presentationml/2006/ole">
            <mc:AlternateContent xmlns:mc="http://schemas.openxmlformats.org/markup-compatibility/2006">
              <mc:Choice xmlns:v="urn:schemas-microsoft-com:vml" Requires="v">
                <p:oleObj name="Worksheet" r:id="rId2" imgW="4886215" imgH="4772025" progId="Excel.Sheet.12">
                  <p:embed/>
                </p:oleObj>
              </mc:Choice>
              <mc:Fallback>
                <p:oleObj name="Worksheet" r:id="rId2" imgW="4886215" imgH="4772025" progId="Excel.Sheet.12">
                  <p:embed/>
                  <p:pic>
                    <p:nvPicPr>
                      <p:cNvPr id="0" name=""/>
                      <p:cNvPicPr/>
                      <p:nvPr/>
                    </p:nvPicPr>
                    <p:blipFill>
                      <a:blip r:embed="rId3"/>
                      <a:stretch>
                        <a:fillRect/>
                      </a:stretch>
                    </p:blipFill>
                    <p:spPr>
                      <a:xfrm>
                        <a:off x="838199" y="1221958"/>
                        <a:ext cx="9901989" cy="5518649"/>
                      </a:xfrm>
                      <a:prstGeom prst="rect">
                        <a:avLst/>
                      </a:prstGeom>
                    </p:spPr>
                  </p:pic>
                </p:oleObj>
              </mc:Fallback>
            </mc:AlternateContent>
          </a:graphicData>
        </a:graphic>
      </p:graphicFrame>
    </p:spTree>
    <p:extLst>
      <p:ext uri="{BB962C8B-B14F-4D97-AF65-F5344CB8AC3E}">
        <p14:creationId xmlns:p14="http://schemas.microsoft.com/office/powerpoint/2010/main" val="84831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2DAC-3DD9-4B17-B745-A9E732C0DEF8}"/>
              </a:ext>
            </a:extLst>
          </p:cNvPr>
          <p:cNvSpPr>
            <a:spLocks noGrp="1"/>
          </p:cNvSpPr>
          <p:nvPr>
            <p:ph type="title"/>
          </p:nvPr>
        </p:nvSpPr>
        <p:spPr>
          <a:xfrm>
            <a:off x="838200" y="240253"/>
            <a:ext cx="10515600" cy="1325563"/>
          </a:xfrm>
        </p:spPr>
        <p:txBody>
          <a:bodyPr/>
          <a:lstStyle/>
          <a:p>
            <a:r>
              <a:rPr lang="en-US" dirty="0"/>
              <a:t>Results - Mannerism</a:t>
            </a:r>
          </a:p>
        </p:txBody>
      </p:sp>
      <p:graphicFrame>
        <p:nvGraphicFramePr>
          <p:cNvPr id="3" name="Object 2">
            <a:extLst>
              <a:ext uri="{FF2B5EF4-FFF2-40B4-BE49-F238E27FC236}">
                <a16:creationId xmlns:a16="http://schemas.microsoft.com/office/drawing/2014/main" id="{2775AC65-8239-4685-9054-8378BAA0D877}"/>
              </a:ext>
            </a:extLst>
          </p:cNvPr>
          <p:cNvGraphicFramePr>
            <a:graphicFrameLocks noChangeAspect="1"/>
          </p:cNvGraphicFramePr>
          <p:nvPr>
            <p:extLst>
              <p:ext uri="{D42A27DB-BD31-4B8C-83A1-F6EECF244321}">
                <p14:modId xmlns:p14="http://schemas.microsoft.com/office/powerpoint/2010/main" val="2981918464"/>
              </p:ext>
            </p:extLst>
          </p:nvPr>
        </p:nvGraphicFramePr>
        <p:xfrm>
          <a:off x="838200" y="1293562"/>
          <a:ext cx="9308432" cy="5502981"/>
        </p:xfrm>
        <a:graphic>
          <a:graphicData uri="http://schemas.openxmlformats.org/presentationml/2006/ole">
            <mc:AlternateContent xmlns:mc="http://schemas.openxmlformats.org/markup-compatibility/2006">
              <mc:Choice xmlns:v="urn:schemas-microsoft-com:vml" Requires="v">
                <p:oleObj name="Worksheet" r:id="rId2" imgW="4886215" imgH="4772025" progId="Excel.Sheet.12">
                  <p:embed/>
                </p:oleObj>
              </mc:Choice>
              <mc:Fallback>
                <p:oleObj name="Worksheet" r:id="rId2" imgW="4886215" imgH="4772025" progId="Excel.Sheet.12">
                  <p:embed/>
                  <p:pic>
                    <p:nvPicPr>
                      <p:cNvPr id="0" name=""/>
                      <p:cNvPicPr/>
                      <p:nvPr/>
                    </p:nvPicPr>
                    <p:blipFill>
                      <a:blip r:embed="rId3"/>
                      <a:stretch>
                        <a:fillRect/>
                      </a:stretch>
                    </p:blipFill>
                    <p:spPr>
                      <a:xfrm>
                        <a:off x="838200" y="1293562"/>
                        <a:ext cx="9308432" cy="5502981"/>
                      </a:xfrm>
                      <a:prstGeom prst="rect">
                        <a:avLst/>
                      </a:prstGeom>
                    </p:spPr>
                  </p:pic>
                </p:oleObj>
              </mc:Fallback>
            </mc:AlternateContent>
          </a:graphicData>
        </a:graphic>
      </p:graphicFrame>
    </p:spTree>
    <p:extLst>
      <p:ext uri="{BB962C8B-B14F-4D97-AF65-F5344CB8AC3E}">
        <p14:creationId xmlns:p14="http://schemas.microsoft.com/office/powerpoint/2010/main" val="322402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2DAC-3DD9-4B17-B745-A9E732C0DEF8}"/>
              </a:ext>
            </a:extLst>
          </p:cNvPr>
          <p:cNvSpPr>
            <a:spLocks noGrp="1"/>
          </p:cNvSpPr>
          <p:nvPr>
            <p:ph type="title"/>
          </p:nvPr>
        </p:nvSpPr>
        <p:spPr>
          <a:xfrm>
            <a:off x="838200" y="240253"/>
            <a:ext cx="10515600" cy="1325563"/>
          </a:xfrm>
        </p:spPr>
        <p:txBody>
          <a:bodyPr/>
          <a:lstStyle/>
          <a:p>
            <a:r>
              <a:rPr lang="en-US" dirty="0"/>
              <a:t>Results – Awareness (ubuntu)</a:t>
            </a:r>
          </a:p>
        </p:txBody>
      </p:sp>
      <p:graphicFrame>
        <p:nvGraphicFramePr>
          <p:cNvPr id="5" name="Object 4">
            <a:extLst>
              <a:ext uri="{FF2B5EF4-FFF2-40B4-BE49-F238E27FC236}">
                <a16:creationId xmlns:a16="http://schemas.microsoft.com/office/drawing/2014/main" id="{02DC662F-670B-4AD1-8AA9-4DF750B8CC2F}"/>
              </a:ext>
            </a:extLst>
          </p:cNvPr>
          <p:cNvGraphicFramePr>
            <a:graphicFrameLocks noChangeAspect="1"/>
          </p:cNvGraphicFramePr>
          <p:nvPr>
            <p:extLst>
              <p:ext uri="{D42A27DB-BD31-4B8C-83A1-F6EECF244321}">
                <p14:modId xmlns:p14="http://schemas.microsoft.com/office/powerpoint/2010/main" val="2376157668"/>
              </p:ext>
            </p:extLst>
          </p:nvPr>
        </p:nvGraphicFramePr>
        <p:xfrm>
          <a:off x="838200" y="1148431"/>
          <a:ext cx="9693442" cy="5534025"/>
        </p:xfrm>
        <a:graphic>
          <a:graphicData uri="http://schemas.openxmlformats.org/presentationml/2006/ole">
            <mc:AlternateContent xmlns:mc="http://schemas.openxmlformats.org/markup-compatibility/2006">
              <mc:Choice xmlns:v="urn:schemas-microsoft-com:vml" Requires="v">
                <p:oleObj name="Macro-Enabled Worksheet" r:id="rId2" imgW="4886215" imgH="5534025" progId="Excel.SheetMacroEnabled.12">
                  <p:embed/>
                </p:oleObj>
              </mc:Choice>
              <mc:Fallback>
                <p:oleObj name="Macro-Enabled Worksheet" r:id="rId2" imgW="4886215" imgH="5534025" progId="Excel.SheetMacroEnabled.12">
                  <p:embed/>
                  <p:pic>
                    <p:nvPicPr>
                      <p:cNvPr id="0" name=""/>
                      <p:cNvPicPr/>
                      <p:nvPr/>
                    </p:nvPicPr>
                    <p:blipFill>
                      <a:blip r:embed="rId3"/>
                      <a:stretch>
                        <a:fillRect/>
                      </a:stretch>
                    </p:blipFill>
                    <p:spPr>
                      <a:xfrm>
                        <a:off x="838200" y="1148431"/>
                        <a:ext cx="9693442" cy="5534025"/>
                      </a:xfrm>
                      <a:prstGeom prst="rect">
                        <a:avLst/>
                      </a:prstGeom>
                    </p:spPr>
                  </p:pic>
                </p:oleObj>
              </mc:Fallback>
            </mc:AlternateContent>
          </a:graphicData>
        </a:graphic>
      </p:graphicFrame>
    </p:spTree>
    <p:extLst>
      <p:ext uri="{BB962C8B-B14F-4D97-AF65-F5344CB8AC3E}">
        <p14:creationId xmlns:p14="http://schemas.microsoft.com/office/powerpoint/2010/main" val="4264779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2DAC-3DD9-4B17-B745-A9E732C0DEF8}"/>
              </a:ext>
            </a:extLst>
          </p:cNvPr>
          <p:cNvSpPr>
            <a:spLocks noGrp="1"/>
          </p:cNvSpPr>
          <p:nvPr>
            <p:ph type="title"/>
          </p:nvPr>
        </p:nvSpPr>
        <p:spPr>
          <a:xfrm>
            <a:off x="838200" y="127959"/>
            <a:ext cx="10515600" cy="1325563"/>
          </a:xfrm>
        </p:spPr>
        <p:txBody>
          <a:bodyPr/>
          <a:lstStyle/>
          <a:p>
            <a:r>
              <a:rPr lang="en-US" dirty="0"/>
              <a:t>Results – Motivation (ubuntu)</a:t>
            </a:r>
          </a:p>
        </p:txBody>
      </p:sp>
      <p:graphicFrame>
        <p:nvGraphicFramePr>
          <p:cNvPr id="4" name="Object 3">
            <a:extLst>
              <a:ext uri="{FF2B5EF4-FFF2-40B4-BE49-F238E27FC236}">
                <a16:creationId xmlns:a16="http://schemas.microsoft.com/office/drawing/2014/main" id="{9A383847-A59B-4B24-AC6F-597770985073}"/>
              </a:ext>
            </a:extLst>
          </p:cNvPr>
          <p:cNvGraphicFramePr>
            <a:graphicFrameLocks noChangeAspect="1"/>
          </p:cNvGraphicFramePr>
          <p:nvPr>
            <p:extLst>
              <p:ext uri="{D42A27DB-BD31-4B8C-83A1-F6EECF244321}">
                <p14:modId xmlns:p14="http://schemas.microsoft.com/office/powerpoint/2010/main" val="35185486"/>
              </p:ext>
            </p:extLst>
          </p:nvPr>
        </p:nvGraphicFramePr>
        <p:xfrm>
          <a:off x="964950" y="1083722"/>
          <a:ext cx="8483850" cy="5534025"/>
        </p:xfrm>
        <a:graphic>
          <a:graphicData uri="http://schemas.openxmlformats.org/presentationml/2006/ole">
            <mc:AlternateContent xmlns:mc="http://schemas.openxmlformats.org/markup-compatibility/2006">
              <mc:Choice xmlns:v="urn:schemas-microsoft-com:vml" Requires="v">
                <p:oleObj name="Macro-Enabled Worksheet" r:id="rId2" imgW="4886215" imgH="5534025" progId="Excel.SheetMacroEnabled.12">
                  <p:embed/>
                </p:oleObj>
              </mc:Choice>
              <mc:Fallback>
                <p:oleObj name="Macro-Enabled Worksheet" r:id="rId2" imgW="4886215" imgH="5534025" progId="Excel.SheetMacroEnabled.12">
                  <p:embed/>
                  <p:pic>
                    <p:nvPicPr>
                      <p:cNvPr id="0" name=""/>
                      <p:cNvPicPr/>
                      <p:nvPr/>
                    </p:nvPicPr>
                    <p:blipFill>
                      <a:blip r:embed="rId3"/>
                      <a:stretch>
                        <a:fillRect/>
                      </a:stretch>
                    </p:blipFill>
                    <p:spPr>
                      <a:xfrm>
                        <a:off x="964950" y="1083722"/>
                        <a:ext cx="8483850" cy="5534025"/>
                      </a:xfrm>
                      <a:prstGeom prst="rect">
                        <a:avLst/>
                      </a:prstGeom>
                    </p:spPr>
                  </p:pic>
                </p:oleObj>
              </mc:Fallback>
            </mc:AlternateContent>
          </a:graphicData>
        </a:graphic>
      </p:graphicFrame>
    </p:spTree>
    <p:extLst>
      <p:ext uri="{BB962C8B-B14F-4D97-AF65-F5344CB8AC3E}">
        <p14:creationId xmlns:p14="http://schemas.microsoft.com/office/powerpoint/2010/main" val="319743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2DAC-3DD9-4B17-B745-A9E732C0DEF8}"/>
              </a:ext>
            </a:extLst>
          </p:cNvPr>
          <p:cNvSpPr>
            <a:spLocks noGrp="1"/>
          </p:cNvSpPr>
          <p:nvPr>
            <p:ph type="title"/>
          </p:nvPr>
        </p:nvSpPr>
        <p:spPr>
          <a:xfrm>
            <a:off x="838200" y="240253"/>
            <a:ext cx="10515600" cy="1325563"/>
          </a:xfrm>
        </p:spPr>
        <p:txBody>
          <a:bodyPr/>
          <a:lstStyle/>
          <a:p>
            <a:r>
              <a:rPr lang="en-US" dirty="0"/>
              <a:t>Results - Total</a:t>
            </a:r>
          </a:p>
        </p:txBody>
      </p:sp>
      <p:graphicFrame>
        <p:nvGraphicFramePr>
          <p:cNvPr id="3" name="Object 2">
            <a:extLst>
              <a:ext uri="{FF2B5EF4-FFF2-40B4-BE49-F238E27FC236}">
                <a16:creationId xmlns:a16="http://schemas.microsoft.com/office/drawing/2014/main" id="{5D4414EB-CDE8-43CA-BB33-BC6535C50EB6}"/>
              </a:ext>
            </a:extLst>
          </p:cNvPr>
          <p:cNvGraphicFramePr>
            <a:graphicFrameLocks noChangeAspect="1"/>
          </p:cNvGraphicFramePr>
          <p:nvPr>
            <p:extLst>
              <p:ext uri="{D42A27DB-BD31-4B8C-83A1-F6EECF244321}">
                <p14:modId xmlns:p14="http://schemas.microsoft.com/office/powerpoint/2010/main" val="678743363"/>
              </p:ext>
            </p:extLst>
          </p:nvPr>
        </p:nvGraphicFramePr>
        <p:xfrm>
          <a:off x="838200" y="1196641"/>
          <a:ext cx="9220200" cy="5471648"/>
        </p:xfrm>
        <a:graphic>
          <a:graphicData uri="http://schemas.openxmlformats.org/presentationml/2006/ole">
            <mc:AlternateContent xmlns:mc="http://schemas.openxmlformats.org/markup-compatibility/2006">
              <mc:Choice xmlns:v="urn:schemas-microsoft-com:vml" Requires="v">
                <p:oleObj name="Macro-Enabled Worksheet" r:id="rId2" imgW="4886215" imgH="4772025" progId="Excel.SheetMacroEnabled.12">
                  <p:embed/>
                </p:oleObj>
              </mc:Choice>
              <mc:Fallback>
                <p:oleObj name="Macro-Enabled Worksheet" r:id="rId2" imgW="4886215" imgH="4772025" progId="Excel.SheetMacroEnabled.12">
                  <p:embed/>
                  <p:pic>
                    <p:nvPicPr>
                      <p:cNvPr id="0" name=""/>
                      <p:cNvPicPr/>
                      <p:nvPr/>
                    </p:nvPicPr>
                    <p:blipFill>
                      <a:blip r:embed="rId3"/>
                      <a:stretch>
                        <a:fillRect/>
                      </a:stretch>
                    </p:blipFill>
                    <p:spPr>
                      <a:xfrm>
                        <a:off x="838200" y="1196641"/>
                        <a:ext cx="9220200" cy="5471648"/>
                      </a:xfrm>
                      <a:prstGeom prst="rect">
                        <a:avLst/>
                      </a:prstGeom>
                    </p:spPr>
                  </p:pic>
                </p:oleObj>
              </mc:Fallback>
            </mc:AlternateContent>
          </a:graphicData>
        </a:graphic>
      </p:graphicFrame>
    </p:spTree>
    <p:extLst>
      <p:ext uri="{BB962C8B-B14F-4D97-AF65-F5344CB8AC3E}">
        <p14:creationId xmlns:p14="http://schemas.microsoft.com/office/powerpoint/2010/main" val="1137284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0505-DF8E-4D9D-88FF-363AC306819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C936D7B-14AF-4816-9582-E1FD9248EE80}"/>
              </a:ext>
            </a:extLst>
          </p:cNvPr>
          <p:cNvSpPr>
            <a:spLocks noGrp="1"/>
          </p:cNvSpPr>
          <p:nvPr>
            <p:ph idx="1"/>
          </p:nvPr>
        </p:nvSpPr>
        <p:spPr/>
        <p:txBody>
          <a:bodyPr/>
          <a:lstStyle/>
          <a:p>
            <a:r>
              <a:rPr lang="en-US" dirty="0"/>
              <a:t>Majority voting using communication, total, cognition, and mannerism with equal weights:</a:t>
            </a:r>
          </a:p>
          <a:p>
            <a:pPr lvl="1"/>
            <a:r>
              <a:rPr lang="en-US" b="1" dirty="0"/>
              <a:t>sensitivity: 0.7621951219512195</a:t>
            </a:r>
          </a:p>
          <a:p>
            <a:pPr lvl="1"/>
            <a:r>
              <a:rPr lang="en-US" b="1" dirty="0"/>
              <a:t>specificity : 0.7164556962025317</a:t>
            </a:r>
          </a:p>
          <a:p>
            <a:pPr lvl="1"/>
            <a:r>
              <a:rPr lang="en-US" b="1" dirty="0"/>
              <a:t>balanced accuracy : 0.7393254090768756</a:t>
            </a:r>
          </a:p>
          <a:p>
            <a:pPr lvl="1"/>
            <a:r>
              <a:rPr lang="en-US" b="1" dirty="0"/>
              <a:t>f1 : 0.7246376811594204</a:t>
            </a:r>
          </a:p>
          <a:p>
            <a:pPr lvl="1"/>
            <a:r>
              <a:rPr lang="en-US" b="1" dirty="0"/>
              <a:t>confusion matrix : [[250  78]</a:t>
            </a:r>
          </a:p>
          <a:p>
            <a:pPr lvl="1"/>
            <a:r>
              <a:rPr lang="en-US" b="1" dirty="0"/>
              <a:t> [112 283]]</a:t>
            </a:r>
          </a:p>
          <a:p>
            <a:endParaRPr lang="en-US" dirty="0"/>
          </a:p>
        </p:txBody>
      </p:sp>
    </p:spTree>
    <p:extLst>
      <p:ext uri="{BB962C8B-B14F-4D97-AF65-F5344CB8AC3E}">
        <p14:creationId xmlns:p14="http://schemas.microsoft.com/office/powerpoint/2010/main" val="3816670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725A-8BE3-40F9-9263-54336C32E171}"/>
              </a:ext>
            </a:extLst>
          </p:cNvPr>
          <p:cNvSpPr>
            <a:spLocks noGrp="1"/>
          </p:cNvSpPr>
          <p:nvPr>
            <p:ph type="title"/>
          </p:nvPr>
        </p:nvSpPr>
        <p:spPr/>
        <p:txBody>
          <a:bodyPr/>
          <a:lstStyle/>
          <a:p>
            <a:r>
              <a:rPr lang="en-US" dirty="0"/>
              <a:t>Future work/improvements/What’s next</a:t>
            </a:r>
          </a:p>
        </p:txBody>
      </p:sp>
      <p:sp>
        <p:nvSpPr>
          <p:cNvPr id="3" name="Content Placeholder 2">
            <a:extLst>
              <a:ext uri="{FF2B5EF4-FFF2-40B4-BE49-F238E27FC236}">
                <a16:creationId xmlns:a16="http://schemas.microsoft.com/office/drawing/2014/main" id="{37033EBE-3894-4484-B4A3-4D81EB8A8177}"/>
              </a:ext>
            </a:extLst>
          </p:cNvPr>
          <p:cNvSpPr>
            <a:spLocks noGrp="1"/>
          </p:cNvSpPr>
          <p:nvPr>
            <p:ph idx="1"/>
          </p:nvPr>
        </p:nvSpPr>
        <p:spPr/>
        <p:txBody>
          <a:bodyPr>
            <a:normAutofit fontScale="92500" lnSpcReduction="10000"/>
          </a:bodyPr>
          <a:lstStyle/>
          <a:p>
            <a:r>
              <a:rPr lang="en-US" b="1" dirty="0"/>
              <a:t>Easy to implement ideas</a:t>
            </a:r>
          </a:p>
          <a:p>
            <a:pPr lvl="1"/>
            <a:r>
              <a:rPr lang="en-US" dirty="0"/>
              <a:t>Add the missing modules to the final output (Motivation and awareness)</a:t>
            </a:r>
          </a:p>
          <a:p>
            <a:pPr lvl="1"/>
            <a:r>
              <a:rPr lang="en-US" dirty="0"/>
              <a:t>Instead of using equal weights, will weigh each module based on its accuracy.</a:t>
            </a:r>
          </a:p>
          <a:p>
            <a:pPr lvl="1"/>
            <a:r>
              <a:rPr lang="en-US" dirty="0"/>
              <a:t>Try different feature representation, instead of median +/</a:t>
            </a:r>
            <a:r>
              <a:rPr lang="en-US" dirty="0" err="1"/>
              <a:t>iqr</a:t>
            </a:r>
            <a:r>
              <a:rPr lang="en-US" dirty="0"/>
              <a:t>, will be 20</a:t>
            </a:r>
            <a:r>
              <a:rPr lang="en-US" baseline="30000" dirty="0"/>
              <a:t>th</a:t>
            </a:r>
            <a:r>
              <a:rPr lang="en-US" dirty="0"/>
              <a:t> quantile, 40</a:t>
            </a:r>
            <a:r>
              <a:rPr lang="en-US" baseline="30000" dirty="0"/>
              <a:t>th</a:t>
            </a:r>
            <a:r>
              <a:rPr lang="en-US" dirty="0"/>
              <a:t> quantile, 60</a:t>
            </a:r>
            <a:r>
              <a:rPr lang="en-US" baseline="30000" dirty="0"/>
              <a:t>th</a:t>
            </a:r>
            <a:r>
              <a:rPr lang="en-US" dirty="0"/>
              <a:t> quantile, 80</a:t>
            </a:r>
            <a:r>
              <a:rPr lang="en-US" baseline="30000" dirty="0"/>
              <a:t>th</a:t>
            </a:r>
            <a:r>
              <a:rPr lang="en-US" dirty="0"/>
              <a:t> quantile for each brain region for each feature.</a:t>
            </a:r>
          </a:p>
          <a:p>
            <a:pPr lvl="1"/>
            <a:r>
              <a:rPr lang="en-US" dirty="0"/>
              <a:t>Create models to classify moderate vs TD and mild vs TD.</a:t>
            </a:r>
          </a:p>
          <a:p>
            <a:r>
              <a:rPr lang="en-US" b="1" dirty="0"/>
              <a:t>Challenging to implement ideas</a:t>
            </a:r>
          </a:p>
          <a:p>
            <a:pPr lvl="1"/>
            <a:r>
              <a:rPr lang="en-US" dirty="0"/>
              <a:t>Use autoencoders to find reduce each morphological feature points within each brain regions to maximize separation between classes. (Supervised autoencoders paper in NIBS  </a:t>
            </a:r>
            <a:r>
              <a:rPr lang="en-US" sz="1200" dirty="0">
                <a:hlinkClick r:id="rId2"/>
              </a:rPr>
              <a:t>https://proceedings.neurips.cc/paper/2018/file/2a38a4a9316c49e5a833517c45d31070-Paper.pdf</a:t>
            </a:r>
            <a:r>
              <a:rPr lang="en-US" dirty="0"/>
              <a:t>).</a:t>
            </a:r>
          </a:p>
          <a:p>
            <a:pPr lvl="1"/>
            <a:r>
              <a:rPr lang="en-US" dirty="0"/>
              <a:t>Instead of classifying severity as (Sever-Moderate-Mild) vs TD, we perform regression to estimate the SRS score from each module and use the same criteria used to diagnose ASD given those scores.</a:t>
            </a:r>
          </a:p>
        </p:txBody>
      </p:sp>
    </p:spTree>
    <p:extLst>
      <p:ext uri="{BB962C8B-B14F-4D97-AF65-F5344CB8AC3E}">
        <p14:creationId xmlns:p14="http://schemas.microsoft.com/office/powerpoint/2010/main" val="301721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CFCC-46CE-4406-BF3B-9B4D1308909A}"/>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9361A5B2-B9BA-403F-B30E-A24735DBCD83}"/>
              </a:ext>
            </a:extLst>
          </p:cNvPr>
          <p:cNvSpPr>
            <a:spLocks noGrp="1"/>
          </p:cNvSpPr>
          <p:nvPr>
            <p:ph idx="1"/>
          </p:nvPr>
        </p:nvSpPr>
        <p:spPr/>
        <p:txBody>
          <a:bodyPr/>
          <a:lstStyle/>
          <a:p>
            <a:r>
              <a:rPr lang="en-US" dirty="0"/>
              <a:t>Hypotheses</a:t>
            </a:r>
          </a:p>
          <a:p>
            <a:r>
              <a:rPr lang="en-US" dirty="0"/>
              <a:t>Origin of the idea</a:t>
            </a:r>
          </a:p>
          <a:p>
            <a:r>
              <a:rPr lang="en-US" dirty="0"/>
              <a:t>The Big Picture</a:t>
            </a:r>
          </a:p>
          <a:p>
            <a:r>
              <a:rPr lang="en-US" dirty="0"/>
              <a:t>Why SRS not ADOS?</a:t>
            </a:r>
          </a:p>
          <a:p>
            <a:r>
              <a:rPr lang="en-US" dirty="0"/>
              <a:t>Results</a:t>
            </a:r>
          </a:p>
          <a:p>
            <a:r>
              <a:rPr lang="en-US" dirty="0"/>
              <a:t>Next steps </a:t>
            </a:r>
          </a:p>
          <a:p>
            <a:endParaRPr lang="en-US" dirty="0"/>
          </a:p>
        </p:txBody>
      </p:sp>
    </p:spTree>
    <p:extLst>
      <p:ext uri="{BB962C8B-B14F-4D97-AF65-F5344CB8AC3E}">
        <p14:creationId xmlns:p14="http://schemas.microsoft.com/office/powerpoint/2010/main" val="86891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4C46-9F89-4147-A12D-7C85B674E30D}"/>
              </a:ext>
            </a:extLst>
          </p:cNvPr>
          <p:cNvSpPr>
            <a:spLocks noGrp="1"/>
          </p:cNvSpPr>
          <p:nvPr>
            <p:ph type="title"/>
          </p:nvPr>
        </p:nvSpPr>
        <p:spPr/>
        <p:txBody>
          <a:bodyPr/>
          <a:lstStyle/>
          <a:p>
            <a:r>
              <a:rPr lang="en-US" dirty="0"/>
              <a:t>Origin of the idea</a:t>
            </a:r>
          </a:p>
        </p:txBody>
      </p:sp>
      <p:pic>
        <p:nvPicPr>
          <p:cNvPr id="5" name="Content Placeholder 4" descr="Table&#10;&#10;Description automatically generated">
            <a:extLst>
              <a:ext uri="{FF2B5EF4-FFF2-40B4-BE49-F238E27FC236}">
                <a16:creationId xmlns:a16="http://schemas.microsoft.com/office/drawing/2014/main" id="{B320A0C5-842C-4B7A-ADC0-2AFBE9885F0F}"/>
              </a:ext>
            </a:extLst>
          </p:cNvPr>
          <p:cNvPicPr>
            <a:picLocks noGrp="1" noChangeAspect="1"/>
          </p:cNvPicPr>
          <p:nvPr>
            <p:ph idx="1"/>
          </p:nvPr>
        </p:nvPicPr>
        <p:blipFill>
          <a:blip r:embed="rId3"/>
          <a:stretch>
            <a:fillRect/>
          </a:stretch>
        </p:blipFill>
        <p:spPr>
          <a:xfrm>
            <a:off x="0" y="1383943"/>
            <a:ext cx="5857875" cy="3543300"/>
          </a:xfrm>
        </p:spPr>
      </p:pic>
      <p:pic>
        <p:nvPicPr>
          <p:cNvPr id="7" name="Picture 6" descr="A picture containing text, receipt, screenshot&#10;&#10;Description automatically generated">
            <a:extLst>
              <a:ext uri="{FF2B5EF4-FFF2-40B4-BE49-F238E27FC236}">
                <a16:creationId xmlns:a16="http://schemas.microsoft.com/office/drawing/2014/main" id="{B0F5C0A6-D9B6-4B4F-BB81-8C82CD40E23C}"/>
              </a:ext>
            </a:extLst>
          </p:cNvPr>
          <p:cNvPicPr>
            <a:picLocks noChangeAspect="1"/>
          </p:cNvPicPr>
          <p:nvPr/>
        </p:nvPicPr>
        <p:blipFill>
          <a:blip r:embed="rId4"/>
          <a:stretch>
            <a:fillRect/>
          </a:stretch>
        </p:blipFill>
        <p:spPr>
          <a:xfrm>
            <a:off x="6205829" y="1170879"/>
            <a:ext cx="5147971" cy="1914658"/>
          </a:xfrm>
          <a:prstGeom prst="rect">
            <a:avLst/>
          </a:prstGeom>
        </p:spPr>
      </p:pic>
      <p:pic>
        <p:nvPicPr>
          <p:cNvPr id="9" name="Picture 8" descr="Table&#10;&#10;Description automatically generated">
            <a:extLst>
              <a:ext uri="{FF2B5EF4-FFF2-40B4-BE49-F238E27FC236}">
                <a16:creationId xmlns:a16="http://schemas.microsoft.com/office/drawing/2014/main" id="{C955F4AA-9981-4BED-A6D3-61310A5325CC}"/>
              </a:ext>
            </a:extLst>
          </p:cNvPr>
          <p:cNvPicPr>
            <a:picLocks noChangeAspect="1"/>
          </p:cNvPicPr>
          <p:nvPr/>
        </p:nvPicPr>
        <p:blipFill>
          <a:blip r:embed="rId5"/>
          <a:stretch>
            <a:fillRect/>
          </a:stretch>
        </p:blipFill>
        <p:spPr>
          <a:xfrm>
            <a:off x="6096000" y="3298601"/>
            <a:ext cx="5500104" cy="3361592"/>
          </a:xfrm>
          <a:prstGeom prst="rect">
            <a:avLst/>
          </a:prstGeom>
        </p:spPr>
      </p:pic>
    </p:spTree>
    <p:extLst>
      <p:ext uri="{BB962C8B-B14F-4D97-AF65-F5344CB8AC3E}">
        <p14:creationId xmlns:p14="http://schemas.microsoft.com/office/powerpoint/2010/main" val="169633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89EB8-59CC-4ADB-B4B8-1C83EB1D0691}"/>
              </a:ext>
            </a:extLst>
          </p:cNvPr>
          <p:cNvSpPr>
            <a:spLocks noGrp="1"/>
          </p:cNvSpPr>
          <p:nvPr>
            <p:ph type="title"/>
          </p:nvPr>
        </p:nvSpPr>
        <p:spPr/>
        <p:txBody>
          <a:bodyPr/>
          <a:lstStyle/>
          <a:p>
            <a:r>
              <a:rPr lang="en-US" dirty="0"/>
              <a:t>Origin of the idea</a:t>
            </a:r>
          </a:p>
        </p:txBody>
      </p:sp>
      <p:pic>
        <p:nvPicPr>
          <p:cNvPr id="5" name="Content Placeholder 4" descr="Text&#10;&#10;Description automatically generated">
            <a:extLst>
              <a:ext uri="{FF2B5EF4-FFF2-40B4-BE49-F238E27FC236}">
                <a16:creationId xmlns:a16="http://schemas.microsoft.com/office/drawing/2014/main" id="{94C85AD7-0B26-4193-921C-789B5F476EBF}"/>
              </a:ext>
            </a:extLst>
          </p:cNvPr>
          <p:cNvPicPr>
            <a:picLocks noGrp="1" noChangeAspect="1"/>
          </p:cNvPicPr>
          <p:nvPr>
            <p:ph idx="1"/>
          </p:nvPr>
        </p:nvPicPr>
        <p:blipFill>
          <a:blip r:embed="rId3"/>
          <a:stretch>
            <a:fillRect/>
          </a:stretch>
        </p:blipFill>
        <p:spPr>
          <a:xfrm>
            <a:off x="156607" y="1337185"/>
            <a:ext cx="9379989" cy="2445318"/>
          </a:xfrm>
        </p:spPr>
      </p:pic>
      <p:sp>
        <p:nvSpPr>
          <p:cNvPr id="7" name="TextBox 6">
            <a:extLst>
              <a:ext uri="{FF2B5EF4-FFF2-40B4-BE49-F238E27FC236}">
                <a16:creationId xmlns:a16="http://schemas.microsoft.com/office/drawing/2014/main" id="{A25AB6D6-4A7E-4934-AD86-BA6CC3FB24D4}"/>
              </a:ext>
            </a:extLst>
          </p:cNvPr>
          <p:cNvSpPr txBox="1"/>
          <p:nvPr/>
        </p:nvSpPr>
        <p:spPr>
          <a:xfrm>
            <a:off x="82867" y="6215876"/>
            <a:ext cx="9379988" cy="276999"/>
          </a:xfrm>
          <a:prstGeom prst="rect">
            <a:avLst/>
          </a:prstGeom>
          <a:noFill/>
        </p:spPr>
        <p:txBody>
          <a:bodyPr wrap="square">
            <a:spAutoFit/>
          </a:bodyPr>
          <a:lstStyle/>
          <a:p>
            <a:r>
              <a:rPr lang="en-US" sz="1200" i="1" dirty="0"/>
              <a:t>https://www.spectrumnews.org/news/autism-tests-struggle-to-balance-accuracy-and-speed/</a:t>
            </a:r>
          </a:p>
        </p:txBody>
      </p:sp>
      <p:pic>
        <p:nvPicPr>
          <p:cNvPr id="13" name="Picture 12">
            <a:extLst>
              <a:ext uri="{FF2B5EF4-FFF2-40B4-BE49-F238E27FC236}">
                <a16:creationId xmlns:a16="http://schemas.microsoft.com/office/drawing/2014/main" id="{75F157EC-667A-4DB9-8663-498A572FB1FE}"/>
              </a:ext>
            </a:extLst>
          </p:cNvPr>
          <p:cNvPicPr>
            <a:picLocks noChangeAspect="1"/>
          </p:cNvPicPr>
          <p:nvPr/>
        </p:nvPicPr>
        <p:blipFill>
          <a:blip r:embed="rId4"/>
          <a:stretch>
            <a:fillRect/>
          </a:stretch>
        </p:blipFill>
        <p:spPr>
          <a:xfrm>
            <a:off x="0" y="4648520"/>
            <a:ext cx="7572375" cy="1495425"/>
          </a:xfrm>
          <a:prstGeom prst="rect">
            <a:avLst/>
          </a:prstGeom>
        </p:spPr>
      </p:pic>
      <p:pic>
        <p:nvPicPr>
          <p:cNvPr id="9" name="Picture 8" descr="A picture containing text, indoor, screenshot&#10;&#10;Description automatically generated">
            <a:extLst>
              <a:ext uri="{FF2B5EF4-FFF2-40B4-BE49-F238E27FC236}">
                <a16:creationId xmlns:a16="http://schemas.microsoft.com/office/drawing/2014/main" id="{F02306E3-9D0A-4906-8996-20A581E466AB}"/>
              </a:ext>
            </a:extLst>
          </p:cNvPr>
          <p:cNvPicPr>
            <a:picLocks noChangeAspect="1"/>
          </p:cNvPicPr>
          <p:nvPr/>
        </p:nvPicPr>
        <p:blipFill>
          <a:blip r:embed="rId5"/>
          <a:stretch>
            <a:fillRect/>
          </a:stretch>
        </p:blipFill>
        <p:spPr>
          <a:xfrm>
            <a:off x="5806498" y="3429000"/>
            <a:ext cx="6896100" cy="1790700"/>
          </a:xfrm>
          <a:prstGeom prst="rect">
            <a:avLst/>
          </a:prstGeom>
        </p:spPr>
      </p:pic>
      <p:pic>
        <p:nvPicPr>
          <p:cNvPr id="15" name="Picture 14" descr="Graphical user interface, text, application, email&#10;&#10;Description automatically generated">
            <a:extLst>
              <a:ext uri="{FF2B5EF4-FFF2-40B4-BE49-F238E27FC236}">
                <a16:creationId xmlns:a16="http://schemas.microsoft.com/office/drawing/2014/main" id="{73287480-7DFB-412F-9C7E-1E3658D38DFB}"/>
              </a:ext>
            </a:extLst>
          </p:cNvPr>
          <p:cNvPicPr>
            <a:picLocks noChangeAspect="1"/>
          </p:cNvPicPr>
          <p:nvPr/>
        </p:nvPicPr>
        <p:blipFill>
          <a:blip r:embed="rId6"/>
          <a:stretch>
            <a:fillRect/>
          </a:stretch>
        </p:blipFill>
        <p:spPr>
          <a:xfrm>
            <a:off x="8261091" y="5396232"/>
            <a:ext cx="2888991" cy="1361305"/>
          </a:xfrm>
          <a:prstGeom prst="rect">
            <a:avLst/>
          </a:prstGeom>
        </p:spPr>
      </p:pic>
    </p:spTree>
    <p:extLst>
      <p:ext uri="{BB962C8B-B14F-4D97-AF65-F5344CB8AC3E}">
        <p14:creationId xmlns:p14="http://schemas.microsoft.com/office/powerpoint/2010/main" val="37548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EFB6-F9FB-4BB2-847C-173940128BC9}"/>
              </a:ext>
            </a:extLst>
          </p:cNvPr>
          <p:cNvSpPr>
            <a:spLocks noGrp="1"/>
          </p:cNvSpPr>
          <p:nvPr>
            <p:ph type="title"/>
          </p:nvPr>
        </p:nvSpPr>
        <p:spPr/>
        <p:txBody>
          <a:bodyPr/>
          <a:lstStyle/>
          <a:p>
            <a:r>
              <a:rPr lang="en-US" dirty="0"/>
              <a:t>Hypotheses</a:t>
            </a:r>
          </a:p>
        </p:txBody>
      </p:sp>
      <p:sp>
        <p:nvSpPr>
          <p:cNvPr id="3" name="Content Placeholder 2">
            <a:extLst>
              <a:ext uri="{FF2B5EF4-FFF2-40B4-BE49-F238E27FC236}">
                <a16:creationId xmlns:a16="http://schemas.microsoft.com/office/drawing/2014/main" id="{870A5036-2FAD-413B-ACDC-C0ABE4A13651}"/>
              </a:ext>
            </a:extLst>
          </p:cNvPr>
          <p:cNvSpPr>
            <a:spLocks noGrp="1"/>
          </p:cNvSpPr>
          <p:nvPr>
            <p:ph idx="1"/>
          </p:nvPr>
        </p:nvSpPr>
        <p:spPr/>
        <p:txBody>
          <a:bodyPr>
            <a:normAutofit fontScale="77500" lnSpcReduction="20000"/>
          </a:bodyPr>
          <a:lstStyle/>
          <a:p>
            <a:r>
              <a:rPr lang="en-US" dirty="0"/>
              <a:t>Autism is not a defined entity by itself, however it is defined in terms of social behavior such as eye contact, communication, manners, cognition, and self awareness.</a:t>
            </a:r>
          </a:p>
          <a:p>
            <a:r>
              <a:rPr lang="en-US" dirty="0"/>
              <a:t>Autism definition/spectrum border changes with every version of the DSM. Therefore, sticking to a standard and diagnose autism using its definition will get our software to be obsolete at some point in the future.</a:t>
            </a:r>
          </a:p>
          <a:p>
            <a:r>
              <a:rPr lang="en-US" dirty="0"/>
              <a:t>Creating a neurocircuit for each social behavior and aggregating the decisions made by those neurocircuits to diagnose a subject will allow us to have a more robust and durable software than can be adjusted for any DSM updates.</a:t>
            </a:r>
            <a:endParaRPr lang="ar-EG" dirty="0"/>
          </a:p>
          <a:p>
            <a:r>
              <a:rPr lang="en-US" dirty="0"/>
              <a:t>Getting the extreme ASD subjects and use their different behavioral scores to create neurocircuits that differentiate them from ideal typically developed subjects will convert diagnosing autism into adjusting thresholds that will meet DSM standards with high accuracy</a:t>
            </a:r>
          </a:p>
          <a:p>
            <a:r>
              <a:rPr lang="en-US" dirty="0"/>
              <a:t>Functionality causes brain to change its structure to decrease the resistance for the repeated brain tasks such that the more you perform the task, the easier it gets. REF: </a:t>
            </a:r>
            <a:r>
              <a:rPr lang="en-US" sz="1700" dirty="0"/>
              <a:t>https://www.scientificamerican.com/article/how-does-a-mathematician-s-brain-differ-from-that-of-a-mere-mortal/</a:t>
            </a:r>
          </a:p>
          <a:p>
            <a:endParaRPr lang="en-US" dirty="0"/>
          </a:p>
        </p:txBody>
      </p:sp>
    </p:spTree>
    <p:extLst>
      <p:ext uri="{BB962C8B-B14F-4D97-AF65-F5344CB8AC3E}">
        <p14:creationId xmlns:p14="http://schemas.microsoft.com/office/powerpoint/2010/main" val="418576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A4E2-9758-471C-A33B-4F894D68FAFE}"/>
              </a:ext>
            </a:extLst>
          </p:cNvPr>
          <p:cNvSpPr>
            <a:spLocks noGrp="1"/>
          </p:cNvSpPr>
          <p:nvPr>
            <p:ph type="title"/>
          </p:nvPr>
        </p:nvSpPr>
        <p:spPr>
          <a:xfrm>
            <a:off x="854290" y="365248"/>
            <a:ext cx="10515600" cy="1325563"/>
          </a:xfrm>
        </p:spPr>
        <p:txBody>
          <a:bodyPr/>
          <a:lstStyle/>
          <a:p>
            <a:r>
              <a:rPr lang="en-US" dirty="0"/>
              <a:t>Origin of the idea</a:t>
            </a:r>
          </a:p>
        </p:txBody>
      </p:sp>
      <p:sp>
        <p:nvSpPr>
          <p:cNvPr id="4" name="Rectangle 3">
            <a:extLst>
              <a:ext uri="{FF2B5EF4-FFF2-40B4-BE49-F238E27FC236}">
                <a16:creationId xmlns:a16="http://schemas.microsoft.com/office/drawing/2014/main" id="{FFD35086-209C-4318-A602-D9342F8A2E33}"/>
              </a:ext>
            </a:extLst>
          </p:cNvPr>
          <p:cNvSpPr/>
          <p:nvPr/>
        </p:nvSpPr>
        <p:spPr>
          <a:xfrm>
            <a:off x="1145220" y="4284740"/>
            <a:ext cx="2379216" cy="1793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Interviewer/Physician</a:t>
            </a:r>
          </a:p>
        </p:txBody>
      </p:sp>
      <p:sp>
        <p:nvSpPr>
          <p:cNvPr id="5" name="Rectangle 4">
            <a:extLst>
              <a:ext uri="{FF2B5EF4-FFF2-40B4-BE49-F238E27FC236}">
                <a16:creationId xmlns:a16="http://schemas.microsoft.com/office/drawing/2014/main" id="{572870C1-5A93-4AE6-81EC-6F58948AD9FB}"/>
              </a:ext>
            </a:extLst>
          </p:cNvPr>
          <p:cNvSpPr/>
          <p:nvPr/>
        </p:nvSpPr>
        <p:spPr>
          <a:xfrm>
            <a:off x="8699747" y="4199139"/>
            <a:ext cx="2379216" cy="1793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Subject</a:t>
            </a:r>
          </a:p>
        </p:txBody>
      </p:sp>
      <p:cxnSp>
        <p:nvCxnSpPr>
          <p:cNvPr id="7" name="Straight Arrow Connector 6">
            <a:extLst>
              <a:ext uri="{FF2B5EF4-FFF2-40B4-BE49-F238E27FC236}">
                <a16:creationId xmlns:a16="http://schemas.microsoft.com/office/drawing/2014/main" id="{8A7CF2E9-06B8-4ACD-B862-7B6E60E6FF41}"/>
              </a:ext>
            </a:extLst>
          </p:cNvPr>
          <p:cNvCxnSpPr/>
          <p:nvPr/>
        </p:nvCxnSpPr>
        <p:spPr>
          <a:xfrm>
            <a:off x="3549219" y="4630969"/>
            <a:ext cx="5125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55C1158-DD8F-4054-A577-C0CAD7AB7E76}"/>
              </a:ext>
            </a:extLst>
          </p:cNvPr>
          <p:cNvCxnSpPr>
            <a:cxnSpLocks/>
          </p:cNvCxnSpPr>
          <p:nvPr/>
        </p:nvCxnSpPr>
        <p:spPr>
          <a:xfrm flipH="1">
            <a:off x="3549219" y="5332305"/>
            <a:ext cx="51257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0BBAA11-AA8E-4A1D-950F-CD2193E88824}"/>
              </a:ext>
            </a:extLst>
          </p:cNvPr>
          <p:cNvSpPr/>
          <p:nvPr/>
        </p:nvSpPr>
        <p:spPr>
          <a:xfrm>
            <a:off x="8674964" y="1261893"/>
            <a:ext cx="2379216" cy="1793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MRI</a:t>
            </a:r>
          </a:p>
        </p:txBody>
      </p:sp>
      <p:sp>
        <p:nvSpPr>
          <p:cNvPr id="13" name="Rectangle 12">
            <a:extLst>
              <a:ext uri="{FF2B5EF4-FFF2-40B4-BE49-F238E27FC236}">
                <a16:creationId xmlns:a16="http://schemas.microsoft.com/office/drawing/2014/main" id="{2224D674-1291-4D12-B2DD-EAA00CA79415}"/>
              </a:ext>
            </a:extLst>
          </p:cNvPr>
          <p:cNvSpPr/>
          <p:nvPr/>
        </p:nvSpPr>
        <p:spPr>
          <a:xfrm>
            <a:off x="1066801" y="1433234"/>
            <a:ext cx="2379216" cy="1793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Our software</a:t>
            </a:r>
          </a:p>
        </p:txBody>
      </p:sp>
      <p:cxnSp>
        <p:nvCxnSpPr>
          <p:cNvPr id="15" name="Straight Arrow Connector 14">
            <a:extLst>
              <a:ext uri="{FF2B5EF4-FFF2-40B4-BE49-F238E27FC236}">
                <a16:creationId xmlns:a16="http://schemas.microsoft.com/office/drawing/2014/main" id="{270BF409-BCC6-464F-882B-8F4E38240B85}"/>
              </a:ext>
            </a:extLst>
          </p:cNvPr>
          <p:cNvCxnSpPr>
            <a:endCxn id="12" idx="2"/>
          </p:cNvCxnSpPr>
          <p:nvPr/>
        </p:nvCxnSpPr>
        <p:spPr>
          <a:xfrm flipV="1">
            <a:off x="9864572" y="3055182"/>
            <a:ext cx="0" cy="1229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FD59901-A460-4C6E-B0B1-215A1E76D7F5}"/>
              </a:ext>
            </a:extLst>
          </p:cNvPr>
          <p:cNvCxnSpPr>
            <a:cxnSpLocks/>
            <a:stCxn id="12" idx="1"/>
          </p:cNvCxnSpPr>
          <p:nvPr/>
        </p:nvCxnSpPr>
        <p:spPr>
          <a:xfrm flipH="1" flipV="1">
            <a:off x="3446017" y="2158537"/>
            <a:ext cx="52289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Arrow: Curved Down 32">
            <a:extLst>
              <a:ext uri="{FF2B5EF4-FFF2-40B4-BE49-F238E27FC236}">
                <a16:creationId xmlns:a16="http://schemas.microsoft.com/office/drawing/2014/main" id="{E9EC0311-C8E4-4DF5-9F37-FF9054CCB341}"/>
              </a:ext>
            </a:extLst>
          </p:cNvPr>
          <p:cNvSpPr/>
          <p:nvPr/>
        </p:nvSpPr>
        <p:spPr>
          <a:xfrm>
            <a:off x="8724530" y="3907372"/>
            <a:ext cx="889803" cy="29176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Arrow: Curved Down 33">
            <a:extLst>
              <a:ext uri="{FF2B5EF4-FFF2-40B4-BE49-F238E27FC236}">
                <a16:creationId xmlns:a16="http://schemas.microsoft.com/office/drawing/2014/main" id="{6749E02D-5BF7-4510-A425-08AA0EFDCE92}"/>
              </a:ext>
            </a:extLst>
          </p:cNvPr>
          <p:cNvSpPr/>
          <p:nvPr/>
        </p:nvSpPr>
        <p:spPr>
          <a:xfrm>
            <a:off x="1592062" y="3898312"/>
            <a:ext cx="887767" cy="3963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TextBox 34">
            <a:extLst>
              <a:ext uri="{FF2B5EF4-FFF2-40B4-BE49-F238E27FC236}">
                <a16:creationId xmlns:a16="http://schemas.microsoft.com/office/drawing/2014/main" id="{2FEDAC71-348A-4145-A1AC-54D7C163498A}"/>
              </a:ext>
            </a:extLst>
          </p:cNvPr>
          <p:cNvSpPr txBox="1"/>
          <p:nvPr/>
        </p:nvSpPr>
        <p:spPr>
          <a:xfrm>
            <a:off x="4824461" y="4372416"/>
            <a:ext cx="1624614" cy="553998"/>
          </a:xfrm>
          <a:prstGeom prst="rect">
            <a:avLst/>
          </a:prstGeom>
          <a:noFill/>
        </p:spPr>
        <p:txBody>
          <a:bodyPr wrap="square" rtlCol="0">
            <a:spAutoFit/>
          </a:bodyPr>
          <a:lstStyle/>
          <a:p>
            <a:r>
              <a:rPr lang="en-US" sz="1200" dirty="0">
                <a:solidFill>
                  <a:schemeClr val="accent1">
                    <a:lumMod val="75000"/>
                  </a:schemeClr>
                </a:solidFill>
              </a:rPr>
              <a:t>Questions being asked</a:t>
            </a:r>
          </a:p>
          <a:p>
            <a:endParaRPr lang="en-US" dirty="0"/>
          </a:p>
        </p:txBody>
      </p:sp>
      <p:sp>
        <p:nvSpPr>
          <p:cNvPr id="36" name="TextBox 35">
            <a:extLst>
              <a:ext uri="{FF2B5EF4-FFF2-40B4-BE49-F238E27FC236}">
                <a16:creationId xmlns:a16="http://schemas.microsoft.com/office/drawing/2014/main" id="{D697D6A6-C3BD-4DA7-8C29-5992C7E7F0B4}"/>
              </a:ext>
            </a:extLst>
          </p:cNvPr>
          <p:cNvSpPr txBox="1"/>
          <p:nvPr/>
        </p:nvSpPr>
        <p:spPr>
          <a:xfrm>
            <a:off x="4824461" y="5283427"/>
            <a:ext cx="2861567" cy="738664"/>
          </a:xfrm>
          <a:prstGeom prst="rect">
            <a:avLst/>
          </a:prstGeom>
          <a:noFill/>
        </p:spPr>
        <p:txBody>
          <a:bodyPr wrap="square" rtlCol="0">
            <a:spAutoFit/>
          </a:bodyPr>
          <a:lstStyle/>
          <a:p>
            <a:r>
              <a:rPr lang="en-US" sz="1200" dirty="0">
                <a:solidFill>
                  <a:schemeClr val="accent1">
                    <a:lumMod val="75000"/>
                  </a:schemeClr>
                </a:solidFill>
              </a:rPr>
              <a:t>Answers being given + behavior being observed</a:t>
            </a:r>
          </a:p>
          <a:p>
            <a:endParaRPr lang="en-US" dirty="0"/>
          </a:p>
        </p:txBody>
      </p:sp>
      <p:sp>
        <p:nvSpPr>
          <p:cNvPr id="38" name="TextBox 37">
            <a:extLst>
              <a:ext uri="{FF2B5EF4-FFF2-40B4-BE49-F238E27FC236}">
                <a16:creationId xmlns:a16="http://schemas.microsoft.com/office/drawing/2014/main" id="{E2643D57-CDA1-465D-8454-5F1C78A0D126}"/>
              </a:ext>
            </a:extLst>
          </p:cNvPr>
          <p:cNvSpPr txBox="1"/>
          <p:nvPr/>
        </p:nvSpPr>
        <p:spPr>
          <a:xfrm>
            <a:off x="7087715" y="3892305"/>
            <a:ext cx="2212388" cy="738664"/>
          </a:xfrm>
          <a:prstGeom prst="rect">
            <a:avLst/>
          </a:prstGeom>
          <a:noFill/>
        </p:spPr>
        <p:txBody>
          <a:bodyPr wrap="square" rtlCol="0">
            <a:spAutoFit/>
          </a:bodyPr>
          <a:lstStyle/>
          <a:p>
            <a:r>
              <a:rPr lang="en-US" sz="1200" dirty="0">
                <a:solidFill>
                  <a:schemeClr val="accent1">
                    <a:lumMod val="75000"/>
                  </a:schemeClr>
                </a:solidFill>
              </a:rPr>
              <a:t>Processing questions and behaving accordingly</a:t>
            </a:r>
          </a:p>
          <a:p>
            <a:endParaRPr lang="en-US" dirty="0"/>
          </a:p>
        </p:txBody>
      </p:sp>
      <p:sp>
        <p:nvSpPr>
          <p:cNvPr id="39" name="TextBox 38">
            <a:extLst>
              <a:ext uri="{FF2B5EF4-FFF2-40B4-BE49-F238E27FC236}">
                <a16:creationId xmlns:a16="http://schemas.microsoft.com/office/drawing/2014/main" id="{44BEB7DA-8467-48EA-9433-31FA597B50BB}"/>
              </a:ext>
            </a:extLst>
          </p:cNvPr>
          <p:cNvSpPr txBox="1"/>
          <p:nvPr/>
        </p:nvSpPr>
        <p:spPr>
          <a:xfrm>
            <a:off x="2454678" y="3873641"/>
            <a:ext cx="1624614" cy="738664"/>
          </a:xfrm>
          <a:prstGeom prst="rect">
            <a:avLst/>
          </a:prstGeom>
          <a:noFill/>
        </p:spPr>
        <p:txBody>
          <a:bodyPr wrap="square" rtlCol="0">
            <a:spAutoFit/>
          </a:bodyPr>
          <a:lstStyle/>
          <a:p>
            <a:r>
              <a:rPr lang="en-US" sz="1200" dirty="0">
                <a:solidFill>
                  <a:schemeClr val="accent1">
                    <a:lumMod val="75000"/>
                  </a:schemeClr>
                </a:solidFill>
              </a:rPr>
              <a:t>Observing behavior and giving scores</a:t>
            </a:r>
          </a:p>
          <a:p>
            <a:endParaRPr lang="en-US" dirty="0"/>
          </a:p>
        </p:txBody>
      </p:sp>
      <p:sp>
        <p:nvSpPr>
          <p:cNvPr id="40" name="TextBox 39">
            <a:extLst>
              <a:ext uri="{FF2B5EF4-FFF2-40B4-BE49-F238E27FC236}">
                <a16:creationId xmlns:a16="http://schemas.microsoft.com/office/drawing/2014/main" id="{FB37E4F0-2D17-471C-A9DF-888A6934AC3C}"/>
              </a:ext>
            </a:extLst>
          </p:cNvPr>
          <p:cNvSpPr txBox="1"/>
          <p:nvPr/>
        </p:nvSpPr>
        <p:spPr>
          <a:xfrm>
            <a:off x="9900266" y="2991653"/>
            <a:ext cx="1911472" cy="1107996"/>
          </a:xfrm>
          <a:prstGeom prst="rect">
            <a:avLst/>
          </a:prstGeom>
          <a:noFill/>
        </p:spPr>
        <p:txBody>
          <a:bodyPr wrap="square" rtlCol="0">
            <a:spAutoFit/>
          </a:bodyPr>
          <a:lstStyle/>
          <a:p>
            <a:r>
              <a:rPr lang="en-US" sz="1200" dirty="0">
                <a:solidFill>
                  <a:schemeClr val="accent1">
                    <a:lumMod val="75000"/>
                  </a:schemeClr>
                </a:solidFill>
              </a:rPr>
              <a:t>Scanning brain with the features that are assumed to be responsible of the given behavior</a:t>
            </a:r>
          </a:p>
          <a:p>
            <a:endParaRPr lang="en-US" dirty="0"/>
          </a:p>
        </p:txBody>
      </p:sp>
      <p:sp>
        <p:nvSpPr>
          <p:cNvPr id="41" name="TextBox 40">
            <a:extLst>
              <a:ext uri="{FF2B5EF4-FFF2-40B4-BE49-F238E27FC236}">
                <a16:creationId xmlns:a16="http://schemas.microsoft.com/office/drawing/2014/main" id="{BF3A8CB4-3CE3-4766-8293-D2F3F174BB24}"/>
              </a:ext>
            </a:extLst>
          </p:cNvPr>
          <p:cNvSpPr txBox="1"/>
          <p:nvPr/>
        </p:nvSpPr>
        <p:spPr>
          <a:xfrm>
            <a:off x="4852434" y="1818998"/>
            <a:ext cx="3605721" cy="553998"/>
          </a:xfrm>
          <a:prstGeom prst="rect">
            <a:avLst/>
          </a:prstGeom>
          <a:noFill/>
        </p:spPr>
        <p:txBody>
          <a:bodyPr wrap="square" rtlCol="0">
            <a:spAutoFit/>
          </a:bodyPr>
          <a:lstStyle/>
          <a:p>
            <a:r>
              <a:rPr lang="en-US" sz="1200" dirty="0">
                <a:solidFill>
                  <a:schemeClr val="accent1">
                    <a:lumMod val="75000"/>
                  </a:schemeClr>
                </a:solidFill>
              </a:rPr>
              <a:t>Preprocessing MRI using </a:t>
            </a:r>
            <a:r>
              <a:rPr lang="en-US" sz="1200" dirty="0" err="1">
                <a:solidFill>
                  <a:schemeClr val="accent1">
                    <a:lumMod val="75000"/>
                  </a:schemeClr>
                </a:solidFill>
              </a:rPr>
              <a:t>FreeSurfer</a:t>
            </a:r>
            <a:endParaRPr lang="en-US" sz="1200" dirty="0">
              <a:solidFill>
                <a:schemeClr val="accent1">
                  <a:lumMod val="75000"/>
                </a:schemeClr>
              </a:solidFill>
            </a:endParaRPr>
          </a:p>
          <a:p>
            <a:endParaRPr lang="en-US" dirty="0"/>
          </a:p>
        </p:txBody>
      </p:sp>
      <p:cxnSp>
        <p:nvCxnSpPr>
          <p:cNvPr id="43" name="Straight Arrow Connector 42">
            <a:extLst>
              <a:ext uri="{FF2B5EF4-FFF2-40B4-BE49-F238E27FC236}">
                <a16:creationId xmlns:a16="http://schemas.microsoft.com/office/drawing/2014/main" id="{BD8FF947-1BAB-422A-BD42-E7E9837ACEC9}"/>
              </a:ext>
            </a:extLst>
          </p:cNvPr>
          <p:cNvCxnSpPr/>
          <p:nvPr/>
        </p:nvCxnSpPr>
        <p:spPr>
          <a:xfrm flipV="1">
            <a:off x="1393794" y="3226523"/>
            <a:ext cx="0" cy="1058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2A5682B-D77C-477B-B182-27295732A5F3}"/>
              </a:ext>
            </a:extLst>
          </p:cNvPr>
          <p:cNvSpPr txBox="1"/>
          <p:nvPr/>
        </p:nvSpPr>
        <p:spPr>
          <a:xfrm>
            <a:off x="-56502" y="3260078"/>
            <a:ext cx="3605721" cy="738664"/>
          </a:xfrm>
          <a:prstGeom prst="rect">
            <a:avLst/>
          </a:prstGeom>
          <a:noFill/>
        </p:spPr>
        <p:txBody>
          <a:bodyPr wrap="square" rtlCol="0">
            <a:spAutoFit/>
          </a:bodyPr>
          <a:lstStyle/>
          <a:p>
            <a:r>
              <a:rPr lang="en-US" sz="1200" dirty="0">
                <a:solidFill>
                  <a:schemeClr val="accent1">
                    <a:lumMod val="75000"/>
                  </a:schemeClr>
                </a:solidFill>
              </a:rPr>
              <a:t>Behavioral report with the scores along with the final decision</a:t>
            </a:r>
          </a:p>
          <a:p>
            <a:endParaRPr lang="en-US" dirty="0"/>
          </a:p>
        </p:txBody>
      </p:sp>
      <p:sp>
        <p:nvSpPr>
          <p:cNvPr id="45" name="Rectangle 44">
            <a:extLst>
              <a:ext uri="{FF2B5EF4-FFF2-40B4-BE49-F238E27FC236}">
                <a16:creationId xmlns:a16="http://schemas.microsoft.com/office/drawing/2014/main" id="{97C90347-010F-404B-8941-CF1515147471}"/>
              </a:ext>
            </a:extLst>
          </p:cNvPr>
          <p:cNvSpPr/>
          <p:nvPr/>
        </p:nvSpPr>
        <p:spPr>
          <a:xfrm>
            <a:off x="756083" y="3898312"/>
            <a:ext cx="10608813" cy="2757791"/>
          </a:xfrm>
          <a:prstGeom prst="rect">
            <a:avLst/>
          </a:prstGeom>
          <a:noFill/>
          <a:ln w="571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695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4EFD-ED0C-495E-B712-624867D774CD}"/>
              </a:ext>
            </a:extLst>
          </p:cNvPr>
          <p:cNvSpPr>
            <a:spLocks noGrp="1"/>
          </p:cNvSpPr>
          <p:nvPr>
            <p:ph type="title"/>
          </p:nvPr>
        </p:nvSpPr>
        <p:spPr>
          <a:xfrm>
            <a:off x="171820" y="309871"/>
            <a:ext cx="10515600" cy="1325563"/>
          </a:xfrm>
        </p:spPr>
        <p:txBody>
          <a:bodyPr/>
          <a:lstStyle/>
          <a:p>
            <a:r>
              <a:rPr lang="en-US" dirty="0"/>
              <a:t>Big Picture</a:t>
            </a:r>
          </a:p>
        </p:txBody>
      </p:sp>
      <p:sp>
        <p:nvSpPr>
          <p:cNvPr id="4" name="Rectangle 3">
            <a:extLst>
              <a:ext uri="{FF2B5EF4-FFF2-40B4-BE49-F238E27FC236}">
                <a16:creationId xmlns:a16="http://schemas.microsoft.com/office/drawing/2014/main" id="{EDB78954-938C-4BA1-A4DA-549890AF2A6B}"/>
              </a:ext>
            </a:extLst>
          </p:cNvPr>
          <p:cNvSpPr/>
          <p:nvPr/>
        </p:nvSpPr>
        <p:spPr>
          <a:xfrm>
            <a:off x="838200" y="1613262"/>
            <a:ext cx="3049110" cy="486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 Loader</a:t>
            </a:r>
          </a:p>
          <a:p>
            <a:pPr algn="ctr"/>
            <a:endParaRPr lang="en-US" dirty="0"/>
          </a:p>
          <a:p>
            <a:pPr algn="ctr"/>
            <a:endParaRPr lang="en-US" dirty="0"/>
          </a:p>
          <a:p>
            <a:pPr algn="ctr"/>
            <a:r>
              <a:rPr lang="en-US" b="1" u="sng" dirty="0"/>
              <a:t>Responsibilities</a:t>
            </a:r>
            <a:r>
              <a:rPr lang="en-US" u="sng" dirty="0"/>
              <a:t>:</a:t>
            </a:r>
          </a:p>
          <a:p>
            <a:pPr marL="342900" indent="-342900" algn="ctr">
              <a:buAutoNum type="arabicPeriod"/>
            </a:pPr>
            <a:r>
              <a:rPr lang="en-US" u="sng" dirty="0"/>
              <a:t>Extract morphological </a:t>
            </a:r>
            <a:r>
              <a:rPr lang="en-US" dirty="0"/>
              <a:t>features for each voxel/vertex in the brain.</a:t>
            </a:r>
          </a:p>
          <a:p>
            <a:pPr marL="342900" indent="-342900" algn="ctr">
              <a:buAutoNum type="arabicPeriod"/>
            </a:pPr>
            <a:r>
              <a:rPr lang="en-US" u="sng" dirty="0"/>
              <a:t>Summarize/transform </a:t>
            </a:r>
            <a:r>
              <a:rPr lang="en-US" dirty="0"/>
              <a:t>the morphological features for each brain region to reduce noise</a:t>
            </a:r>
          </a:p>
          <a:p>
            <a:pPr marL="342900" indent="-342900" algn="ctr">
              <a:buAutoNum type="arabicPeriod"/>
            </a:pPr>
            <a:endParaRPr lang="en-US" dirty="0"/>
          </a:p>
          <a:p>
            <a:pPr algn="ctr"/>
            <a:endParaRPr lang="en-US" dirty="0"/>
          </a:p>
        </p:txBody>
      </p:sp>
      <p:sp>
        <p:nvSpPr>
          <p:cNvPr id="5" name="Rectangle 4">
            <a:extLst>
              <a:ext uri="{FF2B5EF4-FFF2-40B4-BE49-F238E27FC236}">
                <a16:creationId xmlns:a16="http://schemas.microsoft.com/office/drawing/2014/main" id="{1FC71023-1391-43E0-9FB4-9CC7F8FD958D}"/>
              </a:ext>
            </a:extLst>
          </p:cNvPr>
          <p:cNvSpPr/>
          <p:nvPr/>
        </p:nvSpPr>
        <p:spPr>
          <a:xfrm>
            <a:off x="5060272" y="1017746"/>
            <a:ext cx="2876365" cy="5745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Training Module</a:t>
            </a:r>
          </a:p>
          <a:p>
            <a:pPr algn="ctr"/>
            <a:r>
              <a:rPr lang="en-US" b="1" u="sng" dirty="0"/>
              <a:t>Responsibilities</a:t>
            </a:r>
            <a:r>
              <a:rPr lang="en-US" u="sng" dirty="0"/>
              <a:t>:</a:t>
            </a:r>
          </a:p>
          <a:p>
            <a:pPr marL="342900" indent="-342900" algn="ctr">
              <a:buAutoNum type="arabicPeriod"/>
            </a:pPr>
            <a:r>
              <a:rPr lang="en-US" dirty="0"/>
              <a:t>Initialize and set the hyper parameter space for different ML models (linear/non-linear)</a:t>
            </a:r>
          </a:p>
          <a:p>
            <a:pPr marL="342900" indent="-342900" algn="ctr">
              <a:buAutoNum type="arabicPeriod"/>
            </a:pPr>
            <a:r>
              <a:rPr lang="en-US" dirty="0"/>
              <a:t>Feature selection for each behavioral test using all available classifiers</a:t>
            </a:r>
          </a:p>
          <a:p>
            <a:pPr marL="342900" indent="-342900" algn="ctr">
              <a:buAutoNum type="arabicPeriod"/>
            </a:pPr>
            <a:r>
              <a:rPr lang="en-US" u="sng" dirty="0"/>
              <a:t>Train all the machine learning models </a:t>
            </a:r>
            <a:r>
              <a:rPr lang="en-US" dirty="0"/>
              <a:t>to classify sever vs TD according </a:t>
            </a:r>
            <a:r>
              <a:rPr lang="en-US" u="sng" dirty="0"/>
              <a:t>to each behavioral report</a:t>
            </a:r>
          </a:p>
          <a:p>
            <a:pPr marL="342900" indent="-342900" algn="ctr">
              <a:buAutoNum type="arabicPeriod"/>
            </a:pPr>
            <a:r>
              <a:rPr lang="en-US" u="sng" dirty="0"/>
              <a:t>Select the top performing classifier </a:t>
            </a:r>
            <a:r>
              <a:rPr lang="en-US" dirty="0"/>
              <a:t>for each behavioral test</a:t>
            </a:r>
          </a:p>
        </p:txBody>
      </p:sp>
      <p:sp>
        <p:nvSpPr>
          <p:cNvPr id="6" name="Rectangle 5">
            <a:extLst>
              <a:ext uri="{FF2B5EF4-FFF2-40B4-BE49-F238E27FC236}">
                <a16:creationId xmlns:a16="http://schemas.microsoft.com/office/drawing/2014/main" id="{5D587202-8590-4BA3-A23E-8E0A2064CBAF}"/>
              </a:ext>
            </a:extLst>
          </p:cNvPr>
          <p:cNvSpPr/>
          <p:nvPr/>
        </p:nvSpPr>
        <p:spPr>
          <a:xfrm>
            <a:off x="9124950" y="990046"/>
            <a:ext cx="2876365" cy="5745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Production Module</a:t>
            </a:r>
          </a:p>
          <a:p>
            <a:pPr algn="ctr"/>
            <a:r>
              <a:rPr lang="en-US" b="1" u="sng" dirty="0"/>
              <a:t>Responsibilities</a:t>
            </a:r>
            <a:r>
              <a:rPr lang="en-US" u="sng" dirty="0"/>
              <a:t>:</a:t>
            </a:r>
          </a:p>
          <a:p>
            <a:pPr marL="342900" indent="-342900" algn="ctr">
              <a:buAutoNum type="arabicPeriod"/>
            </a:pPr>
            <a:r>
              <a:rPr lang="en-US" dirty="0"/>
              <a:t>Utilize selected classifiers to predict new subjects behavioral severity </a:t>
            </a:r>
          </a:p>
          <a:p>
            <a:pPr marL="342900" indent="-342900" algn="ctr">
              <a:buAutoNum type="arabicPeriod"/>
            </a:pPr>
            <a:r>
              <a:rPr lang="en-US" dirty="0"/>
              <a:t>Aggregate all the predicted scores to assign final diagnosis</a:t>
            </a:r>
          </a:p>
          <a:p>
            <a:pPr algn="ctr"/>
            <a:endParaRPr lang="en-US" dirty="0"/>
          </a:p>
        </p:txBody>
      </p:sp>
      <p:sp>
        <p:nvSpPr>
          <p:cNvPr id="7" name="Arrow: Right 6">
            <a:extLst>
              <a:ext uri="{FF2B5EF4-FFF2-40B4-BE49-F238E27FC236}">
                <a16:creationId xmlns:a16="http://schemas.microsoft.com/office/drawing/2014/main" id="{626FBC4B-5757-44CC-96E1-9BE6CDBDA413}"/>
              </a:ext>
            </a:extLst>
          </p:cNvPr>
          <p:cNvSpPr/>
          <p:nvPr/>
        </p:nvSpPr>
        <p:spPr>
          <a:xfrm>
            <a:off x="78790" y="3600633"/>
            <a:ext cx="75941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E229B5-35A1-47F0-B74F-8621688C01C5}"/>
              </a:ext>
            </a:extLst>
          </p:cNvPr>
          <p:cNvSpPr txBox="1"/>
          <p:nvPr/>
        </p:nvSpPr>
        <p:spPr>
          <a:xfrm>
            <a:off x="-139455" y="3317545"/>
            <a:ext cx="2139519" cy="276999"/>
          </a:xfrm>
          <a:prstGeom prst="rect">
            <a:avLst/>
          </a:prstGeom>
          <a:noFill/>
        </p:spPr>
        <p:txBody>
          <a:bodyPr wrap="square" rtlCol="0">
            <a:spAutoFit/>
          </a:bodyPr>
          <a:lstStyle/>
          <a:p>
            <a:r>
              <a:rPr lang="en-US" sz="1200" dirty="0"/>
              <a:t>MRI volumes</a:t>
            </a:r>
          </a:p>
        </p:txBody>
      </p:sp>
      <p:sp>
        <p:nvSpPr>
          <p:cNvPr id="9" name="Arrow: Right 8">
            <a:extLst>
              <a:ext uri="{FF2B5EF4-FFF2-40B4-BE49-F238E27FC236}">
                <a16:creationId xmlns:a16="http://schemas.microsoft.com/office/drawing/2014/main" id="{9C03BDB2-E550-494B-AB87-9FD73F02A809}"/>
              </a:ext>
            </a:extLst>
          </p:cNvPr>
          <p:cNvSpPr/>
          <p:nvPr/>
        </p:nvSpPr>
        <p:spPr>
          <a:xfrm rot="5400000">
            <a:off x="5355180" y="455673"/>
            <a:ext cx="652621" cy="458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1477BD1-7544-4D6E-B130-42D28FCACF19}"/>
              </a:ext>
            </a:extLst>
          </p:cNvPr>
          <p:cNvSpPr txBox="1"/>
          <p:nvPr/>
        </p:nvSpPr>
        <p:spPr>
          <a:xfrm>
            <a:off x="5060272" y="94893"/>
            <a:ext cx="2139519" cy="276999"/>
          </a:xfrm>
          <a:prstGeom prst="rect">
            <a:avLst/>
          </a:prstGeom>
          <a:noFill/>
        </p:spPr>
        <p:txBody>
          <a:bodyPr wrap="square" rtlCol="0">
            <a:spAutoFit/>
          </a:bodyPr>
          <a:lstStyle/>
          <a:p>
            <a:r>
              <a:rPr lang="en-US" sz="1200" dirty="0"/>
              <a:t>Behavioral report</a:t>
            </a:r>
          </a:p>
        </p:txBody>
      </p:sp>
      <p:sp>
        <p:nvSpPr>
          <p:cNvPr id="11" name="Arrow: Right 10">
            <a:extLst>
              <a:ext uri="{FF2B5EF4-FFF2-40B4-BE49-F238E27FC236}">
                <a16:creationId xmlns:a16="http://schemas.microsoft.com/office/drawing/2014/main" id="{3E50EA2C-8C1C-4E28-819F-4B3D68811109}"/>
              </a:ext>
            </a:extLst>
          </p:cNvPr>
          <p:cNvSpPr/>
          <p:nvPr/>
        </p:nvSpPr>
        <p:spPr>
          <a:xfrm>
            <a:off x="3902663" y="3862726"/>
            <a:ext cx="115760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E022E93-D986-43E9-B290-6FEA471F2646}"/>
              </a:ext>
            </a:extLst>
          </p:cNvPr>
          <p:cNvSpPr txBox="1"/>
          <p:nvPr/>
        </p:nvSpPr>
        <p:spPr>
          <a:xfrm>
            <a:off x="2983775" y="194862"/>
            <a:ext cx="2139519" cy="276999"/>
          </a:xfrm>
          <a:prstGeom prst="rect">
            <a:avLst/>
          </a:prstGeom>
          <a:noFill/>
        </p:spPr>
        <p:txBody>
          <a:bodyPr wrap="square" rtlCol="0">
            <a:spAutoFit/>
          </a:bodyPr>
          <a:lstStyle/>
          <a:p>
            <a:r>
              <a:rPr lang="en-US" sz="1200" dirty="0"/>
              <a:t>Transformed data</a:t>
            </a:r>
          </a:p>
        </p:txBody>
      </p:sp>
      <p:sp>
        <p:nvSpPr>
          <p:cNvPr id="13" name="Arrow: Right 12">
            <a:extLst>
              <a:ext uri="{FF2B5EF4-FFF2-40B4-BE49-F238E27FC236}">
                <a16:creationId xmlns:a16="http://schemas.microsoft.com/office/drawing/2014/main" id="{98E83102-716A-42C8-9C71-F98DDE013EF7}"/>
              </a:ext>
            </a:extLst>
          </p:cNvPr>
          <p:cNvSpPr/>
          <p:nvPr/>
        </p:nvSpPr>
        <p:spPr>
          <a:xfrm rot="5400000">
            <a:off x="6684188" y="459510"/>
            <a:ext cx="652621" cy="458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C160921-A7A3-4816-8EB3-63975A6CF971}"/>
              </a:ext>
            </a:extLst>
          </p:cNvPr>
          <p:cNvSpPr txBox="1"/>
          <p:nvPr/>
        </p:nvSpPr>
        <p:spPr>
          <a:xfrm>
            <a:off x="6459129" y="94893"/>
            <a:ext cx="2139519" cy="276999"/>
          </a:xfrm>
          <a:prstGeom prst="rect">
            <a:avLst/>
          </a:prstGeom>
          <a:noFill/>
        </p:spPr>
        <p:txBody>
          <a:bodyPr wrap="square" rtlCol="0">
            <a:spAutoFit/>
          </a:bodyPr>
          <a:lstStyle/>
          <a:p>
            <a:r>
              <a:rPr lang="en-US" sz="1200" dirty="0"/>
              <a:t>Demographic data</a:t>
            </a:r>
          </a:p>
        </p:txBody>
      </p:sp>
      <p:sp>
        <p:nvSpPr>
          <p:cNvPr id="15" name="Arrow: Right 14">
            <a:extLst>
              <a:ext uri="{FF2B5EF4-FFF2-40B4-BE49-F238E27FC236}">
                <a16:creationId xmlns:a16="http://schemas.microsoft.com/office/drawing/2014/main" id="{7B1E531F-D471-4D40-BBDF-F5B7EE348E50}"/>
              </a:ext>
            </a:extLst>
          </p:cNvPr>
          <p:cNvSpPr/>
          <p:nvPr/>
        </p:nvSpPr>
        <p:spPr>
          <a:xfrm>
            <a:off x="7951989" y="2723676"/>
            <a:ext cx="115760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BA9751A3-77FF-43CB-96D7-6AD4C873DAA9}"/>
              </a:ext>
            </a:extLst>
          </p:cNvPr>
          <p:cNvSpPr/>
          <p:nvPr/>
        </p:nvSpPr>
        <p:spPr>
          <a:xfrm>
            <a:off x="7951989" y="3388221"/>
            <a:ext cx="115760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55AD9516-9528-4E5E-B000-312BC0C8E645}"/>
              </a:ext>
            </a:extLst>
          </p:cNvPr>
          <p:cNvSpPr/>
          <p:nvPr/>
        </p:nvSpPr>
        <p:spPr>
          <a:xfrm>
            <a:off x="7952545" y="5380709"/>
            <a:ext cx="115760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1159E96-98FB-4934-BCF2-4F1F704669CC}"/>
              </a:ext>
            </a:extLst>
          </p:cNvPr>
          <p:cNvSpPr txBox="1"/>
          <p:nvPr/>
        </p:nvSpPr>
        <p:spPr>
          <a:xfrm>
            <a:off x="8256233" y="3785298"/>
            <a:ext cx="488272" cy="923330"/>
          </a:xfrm>
          <a:prstGeom prst="rect">
            <a:avLst/>
          </a:prstGeom>
          <a:noFill/>
        </p:spPr>
        <p:txBody>
          <a:bodyPr wrap="square" rtlCol="0">
            <a:spAutoFit/>
          </a:bodyPr>
          <a:lstStyle/>
          <a:p>
            <a:r>
              <a:rPr lang="en-US" dirty="0"/>
              <a:t>.</a:t>
            </a:r>
          </a:p>
          <a:p>
            <a:r>
              <a:rPr lang="en-US" dirty="0"/>
              <a:t>.</a:t>
            </a:r>
          </a:p>
          <a:p>
            <a:r>
              <a:rPr lang="en-US" dirty="0"/>
              <a:t>.</a:t>
            </a:r>
          </a:p>
        </p:txBody>
      </p:sp>
      <p:sp>
        <p:nvSpPr>
          <p:cNvPr id="20" name="TextBox 19">
            <a:extLst>
              <a:ext uri="{FF2B5EF4-FFF2-40B4-BE49-F238E27FC236}">
                <a16:creationId xmlns:a16="http://schemas.microsoft.com/office/drawing/2014/main" id="{DC79CB06-9DDC-48FF-8FDA-148E534F880C}"/>
              </a:ext>
            </a:extLst>
          </p:cNvPr>
          <p:cNvSpPr txBox="1"/>
          <p:nvPr/>
        </p:nvSpPr>
        <p:spPr>
          <a:xfrm>
            <a:off x="7936637" y="1791683"/>
            <a:ext cx="1157609" cy="461665"/>
          </a:xfrm>
          <a:prstGeom prst="rect">
            <a:avLst/>
          </a:prstGeom>
          <a:noFill/>
        </p:spPr>
        <p:txBody>
          <a:bodyPr wrap="square" rtlCol="0">
            <a:spAutoFit/>
          </a:bodyPr>
          <a:lstStyle/>
          <a:p>
            <a:r>
              <a:rPr lang="en-US" sz="1200" dirty="0"/>
              <a:t>Selected classifiers for</a:t>
            </a:r>
          </a:p>
        </p:txBody>
      </p:sp>
      <p:sp>
        <p:nvSpPr>
          <p:cNvPr id="21" name="TextBox 20">
            <a:extLst>
              <a:ext uri="{FF2B5EF4-FFF2-40B4-BE49-F238E27FC236}">
                <a16:creationId xmlns:a16="http://schemas.microsoft.com/office/drawing/2014/main" id="{8AA4D332-1BEB-479C-9041-447A5030D4EA}"/>
              </a:ext>
            </a:extLst>
          </p:cNvPr>
          <p:cNvSpPr txBox="1"/>
          <p:nvPr/>
        </p:nvSpPr>
        <p:spPr>
          <a:xfrm>
            <a:off x="7936636" y="2354343"/>
            <a:ext cx="1157609" cy="461665"/>
          </a:xfrm>
          <a:prstGeom prst="rect">
            <a:avLst/>
          </a:prstGeom>
          <a:noFill/>
        </p:spPr>
        <p:txBody>
          <a:bodyPr wrap="square" rtlCol="0">
            <a:spAutoFit/>
          </a:bodyPr>
          <a:lstStyle/>
          <a:p>
            <a:r>
              <a:rPr lang="en-US" sz="1200" dirty="0"/>
              <a:t>Behavioral test #1</a:t>
            </a:r>
          </a:p>
        </p:txBody>
      </p:sp>
      <p:sp>
        <p:nvSpPr>
          <p:cNvPr id="22" name="TextBox 21">
            <a:extLst>
              <a:ext uri="{FF2B5EF4-FFF2-40B4-BE49-F238E27FC236}">
                <a16:creationId xmlns:a16="http://schemas.microsoft.com/office/drawing/2014/main" id="{C9A0A78A-E6FA-463E-90CB-02D8FC4DE917}"/>
              </a:ext>
            </a:extLst>
          </p:cNvPr>
          <p:cNvSpPr txBox="1"/>
          <p:nvPr/>
        </p:nvSpPr>
        <p:spPr>
          <a:xfrm>
            <a:off x="7908805" y="3009782"/>
            <a:ext cx="1157609" cy="461665"/>
          </a:xfrm>
          <a:prstGeom prst="rect">
            <a:avLst/>
          </a:prstGeom>
          <a:noFill/>
        </p:spPr>
        <p:txBody>
          <a:bodyPr wrap="square" rtlCol="0">
            <a:spAutoFit/>
          </a:bodyPr>
          <a:lstStyle/>
          <a:p>
            <a:r>
              <a:rPr lang="en-US" sz="1200" dirty="0"/>
              <a:t>Behavioral test #2</a:t>
            </a:r>
          </a:p>
        </p:txBody>
      </p:sp>
      <p:sp>
        <p:nvSpPr>
          <p:cNvPr id="23" name="TextBox 22">
            <a:extLst>
              <a:ext uri="{FF2B5EF4-FFF2-40B4-BE49-F238E27FC236}">
                <a16:creationId xmlns:a16="http://schemas.microsoft.com/office/drawing/2014/main" id="{E71932CF-684A-4AFC-BEAA-331734D3DBB9}"/>
              </a:ext>
            </a:extLst>
          </p:cNvPr>
          <p:cNvSpPr txBox="1"/>
          <p:nvPr/>
        </p:nvSpPr>
        <p:spPr>
          <a:xfrm>
            <a:off x="7922721" y="4919044"/>
            <a:ext cx="1157609" cy="461665"/>
          </a:xfrm>
          <a:prstGeom prst="rect">
            <a:avLst/>
          </a:prstGeom>
          <a:noFill/>
        </p:spPr>
        <p:txBody>
          <a:bodyPr wrap="square" rtlCol="0">
            <a:spAutoFit/>
          </a:bodyPr>
          <a:lstStyle/>
          <a:p>
            <a:r>
              <a:rPr lang="en-US" sz="1200" dirty="0"/>
              <a:t>Behavioral test #N</a:t>
            </a:r>
          </a:p>
        </p:txBody>
      </p:sp>
      <p:sp>
        <p:nvSpPr>
          <p:cNvPr id="24" name="Arrow: Curved Down 23">
            <a:extLst>
              <a:ext uri="{FF2B5EF4-FFF2-40B4-BE49-F238E27FC236}">
                <a16:creationId xmlns:a16="http://schemas.microsoft.com/office/drawing/2014/main" id="{660E50FE-5FA3-40B3-A7EB-03AED850B849}"/>
              </a:ext>
            </a:extLst>
          </p:cNvPr>
          <p:cNvSpPr/>
          <p:nvPr/>
        </p:nvSpPr>
        <p:spPr>
          <a:xfrm>
            <a:off x="3178207" y="56866"/>
            <a:ext cx="6320900" cy="1505320"/>
          </a:xfrm>
          <a:prstGeom prst="curvedDownArrow">
            <a:avLst>
              <a:gd name="adj1" fmla="val 7224"/>
              <a:gd name="adj2" fmla="val 50000"/>
              <a:gd name="adj3" fmla="val 575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a:extLst>
              <a:ext uri="{FF2B5EF4-FFF2-40B4-BE49-F238E27FC236}">
                <a16:creationId xmlns:a16="http://schemas.microsoft.com/office/drawing/2014/main" id="{959B2683-F3C8-497D-BB2F-27267A123985}"/>
              </a:ext>
            </a:extLst>
          </p:cNvPr>
          <p:cNvSpPr txBox="1"/>
          <p:nvPr/>
        </p:nvSpPr>
        <p:spPr>
          <a:xfrm>
            <a:off x="3953007" y="3799199"/>
            <a:ext cx="2139519" cy="276999"/>
          </a:xfrm>
          <a:prstGeom prst="rect">
            <a:avLst/>
          </a:prstGeom>
          <a:noFill/>
        </p:spPr>
        <p:txBody>
          <a:bodyPr wrap="square" rtlCol="0">
            <a:spAutoFit/>
          </a:bodyPr>
          <a:lstStyle/>
          <a:p>
            <a:r>
              <a:rPr lang="en-US" sz="1200" dirty="0"/>
              <a:t>Transformed data</a:t>
            </a:r>
          </a:p>
        </p:txBody>
      </p:sp>
      <p:sp>
        <p:nvSpPr>
          <p:cNvPr id="26" name="Arrow: Right 25">
            <a:extLst>
              <a:ext uri="{FF2B5EF4-FFF2-40B4-BE49-F238E27FC236}">
                <a16:creationId xmlns:a16="http://schemas.microsoft.com/office/drawing/2014/main" id="{6939B0BE-ECAE-4A14-BB4A-075B34E2196C}"/>
              </a:ext>
            </a:extLst>
          </p:cNvPr>
          <p:cNvSpPr/>
          <p:nvPr/>
        </p:nvSpPr>
        <p:spPr>
          <a:xfrm rot="5400000">
            <a:off x="10180806" y="490201"/>
            <a:ext cx="618256" cy="394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B69FB2C-70F7-4266-A379-619EA6EDEB8A}"/>
              </a:ext>
            </a:extLst>
          </p:cNvPr>
          <p:cNvSpPr txBox="1"/>
          <p:nvPr/>
        </p:nvSpPr>
        <p:spPr>
          <a:xfrm>
            <a:off x="9970178" y="94893"/>
            <a:ext cx="1932162" cy="276999"/>
          </a:xfrm>
          <a:prstGeom prst="rect">
            <a:avLst/>
          </a:prstGeom>
          <a:noFill/>
        </p:spPr>
        <p:txBody>
          <a:bodyPr wrap="square" rtlCol="0">
            <a:spAutoFit/>
          </a:bodyPr>
          <a:lstStyle/>
          <a:p>
            <a:r>
              <a:rPr lang="en-US" sz="1200" dirty="0"/>
              <a:t>Demographic data</a:t>
            </a:r>
          </a:p>
        </p:txBody>
      </p:sp>
    </p:spTree>
    <p:extLst>
      <p:ext uri="{BB962C8B-B14F-4D97-AF65-F5344CB8AC3E}">
        <p14:creationId xmlns:p14="http://schemas.microsoft.com/office/powerpoint/2010/main" val="114756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B92A-F5EF-4F86-873C-41EEDC210C59}"/>
              </a:ext>
            </a:extLst>
          </p:cNvPr>
          <p:cNvSpPr>
            <a:spLocks noGrp="1"/>
          </p:cNvSpPr>
          <p:nvPr>
            <p:ph type="title"/>
          </p:nvPr>
        </p:nvSpPr>
        <p:spPr/>
        <p:txBody>
          <a:bodyPr/>
          <a:lstStyle/>
          <a:p>
            <a:r>
              <a:rPr lang="en-US" dirty="0"/>
              <a:t>Rationale behind using SRS</a:t>
            </a:r>
          </a:p>
        </p:txBody>
      </p:sp>
      <p:sp>
        <p:nvSpPr>
          <p:cNvPr id="3" name="Content Placeholder 2">
            <a:extLst>
              <a:ext uri="{FF2B5EF4-FFF2-40B4-BE49-F238E27FC236}">
                <a16:creationId xmlns:a16="http://schemas.microsoft.com/office/drawing/2014/main" id="{E52FDCEF-A3D6-4E22-A6EF-CDC1DCA6C336}"/>
              </a:ext>
            </a:extLst>
          </p:cNvPr>
          <p:cNvSpPr>
            <a:spLocks noGrp="1"/>
          </p:cNvSpPr>
          <p:nvPr>
            <p:ph idx="1"/>
          </p:nvPr>
        </p:nvSpPr>
        <p:spPr/>
        <p:txBody>
          <a:bodyPr/>
          <a:lstStyle/>
          <a:p>
            <a:r>
              <a:rPr lang="en-US" dirty="0"/>
              <a:t>There are SRS scores for TD as well as ASD. While ADOS is only for ASD</a:t>
            </a:r>
          </a:p>
          <a:p>
            <a:r>
              <a:rPr lang="en-US" dirty="0"/>
              <a:t>SRS, although it is not a gold standard, it has a strong predictive power close to, if not equal to, ADOS. REF: </a:t>
            </a:r>
            <a:r>
              <a:rPr lang="en-US" sz="1200" dirty="0">
                <a:hlinkClick r:id="rId2"/>
              </a:rPr>
              <a:t>https://pubmed.ncbi.nlm.nih.gov/32243021/</a:t>
            </a:r>
            <a:endParaRPr lang="en-US" sz="1200" dirty="0"/>
          </a:p>
          <a:p>
            <a:r>
              <a:rPr lang="en-US" dirty="0"/>
              <a:t>Data missing from ADOS is more than that of SRS. Therefore, using SRS will allow us to utilize more subjects in the experiment.</a:t>
            </a:r>
          </a:p>
        </p:txBody>
      </p:sp>
    </p:spTree>
    <p:extLst>
      <p:ext uri="{BB962C8B-B14F-4D97-AF65-F5344CB8AC3E}">
        <p14:creationId xmlns:p14="http://schemas.microsoft.com/office/powerpoint/2010/main" val="125147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82DAC-3DD9-4B17-B745-A9E732C0DEF8}"/>
              </a:ext>
            </a:extLst>
          </p:cNvPr>
          <p:cNvSpPr>
            <a:spLocks noGrp="1"/>
          </p:cNvSpPr>
          <p:nvPr>
            <p:ph type="title"/>
          </p:nvPr>
        </p:nvSpPr>
        <p:spPr>
          <a:xfrm>
            <a:off x="838200" y="240253"/>
            <a:ext cx="10515600" cy="1325563"/>
          </a:xfrm>
        </p:spPr>
        <p:txBody>
          <a:bodyPr/>
          <a:lstStyle/>
          <a:p>
            <a:r>
              <a:rPr lang="en-US" dirty="0"/>
              <a:t>Results - Communication</a:t>
            </a:r>
          </a:p>
        </p:txBody>
      </p:sp>
      <p:graphicFrame>
        <p:nvGraphicFramePr>
          <p:cNvPr id="7" name="Object 6">
            <a:extLst>
              <a:ext uri="{FF2B5EF4-FFF2-40B4-BE49-F238E27FC236}">
                <a16:creationId xmlns:a16="http://schemas.microsoft.com/office/drawing/2014/main" id="{507C7789-F04F-4ECE-B00A-D0DFA58AEE99}"/>
              </a:ext>
            </a:extLst>
          </p:cNvPr>
          <p:cNvGraphicFramePr>
            <a:graphicFrameLocks noChangeAspect="1"/>
          </p:cNvGraphicFramePr>
          <p:nvPr>
            <p:extLst>
              <p:ext uri="{D42A27DB-BD31-4B8C-83A1-F6EECF244321}">
                <p14:modId xmlns:p14="http://schemas.microsoft.com/office/powerpoint/2010/main" val="1308249317"/>
              </p:ext>
            </p:extLst>
          </p:nvPr>
        </p:nvGraphicFramePr>
        <p:xfrm>
          <a:off x="924091" y="1275013"/>
          <a:ext cx="9399004" cy="5342734"/>
        </p:xfrm>
        <a:graphic>
          <a:graphicData uri="http://schemas.openxmlformats.org/presentationml/2006/ole">
            <mc:AlternateContent xmlns:mc="http://schemas.openxmlformats.org/markup-compatibility/2006">
              <mc:Choice xmlns:v="urn:schemas-microsoft-com:vml" Requires="v">
                <p:oleObj name="Worksheet" r:id="rId2" imgW="4886215" imgH="4772025" progId="Excel.Sheet.12">
                  <p:embed/>
                </p:oleObj>
              </mc:Choice>
              <mc:Fallback>
                <p:oleObj name="Worksheet" r:id="rId2" imgW="4886215" imgH="4772025" progId="Excel.Sheet.12">
                  <p:embed/>
                  <p:pic>
                    <p:nvPicPr>
                      <p:cNvPr id="0" name=""/>
                      <p:cNvPicPr/>
                      <p:nvPr/>
                    </p:nvPicPr>
                    <p:blipFill>
                      <a:blip r:embed="rId3"/>
                      <a:stretch>
                        <a:fillRect/>
                      </a:stretch>
                    </p:blipFill>
                    <p:spPr>
                      <a:xfrm>
                        <a:off x="924091" y="1275013"/>
                        <a:ext cx="9399004" cy="5342734"/>
                      </a:xfrm>
                      <a:prstGeom prst="rect">
                        <a:avLst/>
                      </a:prstGeom>
                    </p:spPr>
                  </p:pic>
                </p:oleObj>
              </mc:Fallback>
            </mc:AlternateContent>
          </a:graphicData>
        </a:graphic>
      </p:graphicFrame>
    </p:spTree>
    <p:extLst>
      <p:ext uri="{BB962C8B-B14F-4D97-AF65-F5344CB8AC3E}">
        <p14:creationId xmlns:p14="http://schemas.microsoft.com/office/powerpoint/2010/main" val="2442370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803</Words>
  <Application>Microsoft Office PowerPoint</Application>
  <PresentationFormat>Widescreen</PresentationFormat>
  <Paragraphs>91</Paragraphs>
  <Slides>16</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2" baseType="lpstr">
      <vt:lpstr>Arial</vt:lpstr>
      <vt:lpstr>Calibri</vt:lpstr>
      <vt:lpstr>Calibri Light</vt:lpstr>
      <vt:lpstr>Office Theme</vt:lpstr>
      <vt:lpstr>Microsoft Excel Worksheet</vt:lpstr>
      <vt:lpstr>Microsoft Excel Macro-Enabled Worksheet</vt:lpstr>
      <vt:lpstr>Diagnosing autism by building up SRS behavioral report</vt:lpstr>
      <vt:lpstr>Content</vt:lpstr>
      <vt:lpstr>Origin of the idea</vt:lpstr>
      <vt:lpstr>Origin of the idea</vt:lpstr>
      <vt:lpstr>Hypotheses</vt:lpstr>
      <vt:lpstr>Origin of the idea</vt:lpstr>
      <vt:lpstr>Big Picture</vt:lpstr>
      <vt:lpstr>Rationale behind using SRS</vt:lpstr>
      <vt:lpstr>Results - Communication</vt:lpstr>
      <vt:lpstr>Results - Cognition</vt:lpstr>
      <vt:lpstr>Results - Mannerism</vt:lpstr>
      <vt:lpstr>Results – Awareness (ubuntu)</vt:lpstr>
      <vt:lpstr>Results – Motivation (ubuntu)</vt:lpstr>
      <vt:lpstr>Results - Total</vt:lpstr>
      <vt:lpstr>Results</vt:lpstr>
      <vt:lpstr>Future work/improvements/What’s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Diagnosing autism by building up SRS behavioral report</dc:title>
  <dc:creator>Mohamed Tarek</dc:creator>
  <cp:lastModifiedBy>Mohamed</cp:lastModifiedBy>
  <cp:revision>15</cp:revision>
  <dcterms:created xsi:type="dcterms:W3CDTF">2021-08-12T17:05:10Z</dcterms:created>
  <dcterms:modified xsi:type="dcterms:W3CDTF">2021-08-13T04:37:27Z</dcterms:modified>
</cp:coreProperties>
</file>