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2" r:id="rId6"/>
    <p:sldId id="260"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75676" autoAdjust="0"/>
  </p:normalViewPr>
  <p:slideViewPr>
    <p:cSldViewPr snapToGrid="0">
      <p:cViewPr varScale="1">
        <p:scale>
          <a:sx n="86" d="100"/>
          <a:sy n="86" d="100"/>
        </p:scale>
        <p:origin x="19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260CD-E43A-4C46-B10C-36BEDA81AE9B}" type="datetimeFigureOut">
              <a:rPr lang="en-US" smtClean="0"/>
              <a:t>9/26/2021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C8242-BB0E-4CB6-843E-86BBF46B3E99}" type="slidenum">
              <a:rPr lang="en-US" smtClean="0"/>
              <a:t>‹#›</a:t>
            </a:fld>
            <a:endParaRPr lang="en-US"/>
          </a:p>
        </p:txBody>
      </p:sp>
    </p:spTree>
    <p:extLst>
      <p:ext uri="{BB962C8B-B14F-4D97-AF65-F5344CB8AC3E}">
        <p14:creationId xmlns:p14="http://schemas.microsoft.com/office/powerpoint/2010/main" val="413093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diagnose ASD, our ML model is not only classifying the disorder encoded in the features extracted from the brain, but also mimicking the behavior of the interviewer that concluded the behavioral scores from a given subject</a:t>
            </a:r>
          </a:p>
          <a:p>
            <a:endParaRPr lang="en-US" dirty="0"/>
          </a:p>
        </p:txBody>
      </p:sp>
      <p:sp>
        <p:nvSpPr>
          <p:cNvPr id="4" name="Slide Number Placeholder 3"/>
          <p:cNvSpPr>
            <a:spLocks noGrp="1"/>
          </p:cNvSpPr>
          <p:nvPr>
            <p:ph type="sldNum" sz="quarter" idx="5"/>
          </p:nvPr>
        </p:nvSpPr>
        <p:spPr/>
        <p:txBody>
          <a:bodyPr/>
          <a:lstStyle/>
          <a:p>
            <a:fld id="{65CC8242-BB0E-4CB6-843E-86BBF46B3E99}" type="slidenum">
              <a:rPr lang="en-US" smtClean="0"/>
              <a:t>3</a:t>
            </a:fld>
            <a:endParaRPr lang="en-US"/>
          </a:p>
        </p:txBody>
      </p:sp>
    </p:spTree>
    <p:extLst>
      <p:ext uri="{BB962C8B-B14F-4D97-AF65-F5344CB8AC3E}">
        <p14:creationId xmlns:p14="http://schemas.microsoft.com/office/powerpoint/2010/main" val="423775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AFC06-00E3-44D2-8781-688283D4B54A}" type="slidenum">
              <a:rPr lang="en-US" smtClean="0"/>
              <a:t>5</a:t>
            </a:fld>
            <a:endParaRPr lang="en-US"/>
          </a:p>
        </p:txBody>
      </p:sp>
    </p:spTree>
    <p:extLst>
      <p:ext uri="{BB962C8B-B14F-4D97-AF65-F5344CB8AC3E}">
        <p14:creationId xmlns:p14="http://schemas.microsoft.com/office/powerpoint/2010/main" val="53176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9D74-90A4-4AE4-9D0A-54B172E842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DCA29-02B6-4F8F-A124-5BF2C198A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C2C550-6322-4869-A455-ED6103A3DFD8}"/>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5" name="Footer Placeholder 4">
            <a:extLst>
              <a:ext uri="{FF2B5EF4-FFF2-40B4-BE49-F238E27FC236}">
                <a16:creationId xmlns:a16="http://schemas.microsoft.com/office/drawing/2014/main" id="{4FB82B62-605E-40FD-A40D-579306239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E34AB-4382-45E2-A288-CD8656954BAB}"/>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11362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1868-A773-4699-9074-3F038141B2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B73682-FC8C-46CD-BB32-4B7BADE68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EB293-07C0-497D-8C28-EEDD4FBD6011}"/>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5" name="Footer Placeholder 4">
            <a:extLst>
              <a:ext uri="{FF2B5EF4-FFF2-40B4-BE49-F238E27FC236}">
                <a16:creationId xmlns:a16="http://schemas.microsoft.com/office/drawing/2014/main" id="{23C39C0E-4BB6-41B5-8A49-11E3E0966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4F0CF-BCDE-45F1-90B1-96E6211448D9}"/>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147536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F5770-DCD7-4049-A239-81C72AA4F7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554627-57C8-40FC-9FD2-0B1C785FC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C253-8B0C-4075-91D2-4DA235B66190}"/>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5" name="Footer Placeholder 4">
            <a:extLst>
              <a:ext uri="{FF2B5EF4-FFF2-40B4-BE49-F238E27FC236}">
                <a16:creationId xmlns:a16="http://schemas.microsoft.com/office/drawing/2014/main" id="{120A57BB-553C-4B0E-BDFF-7D3AE8F89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2CE15-C039-42DF-A8E9-5F143EBF8E57}"/>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288701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A7ED-0310-4A91-ABDF-4C53453CC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13AA95-26D9-4268-9BB4-60A44A7E9A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D3248-B785-41E5-8CAE-E2C301415936}"/>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5" name="Footer Placeholder 4">
            <a:extLst>
              <a:ext uri="{FF2B5EF4-FFF2-40B4-BE49-F238E27FC236}">
                <a16:creationId xmlns:a16="http://schemas.microsoft.com/office/drawing/2014/main" id="{2077BBC2-D630-413A-BAE9-EE1F6CAAF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9B867-C783-40B5-AFB0-625492780B18}"/>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300598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1F6B-D3F4-4E96-8CA5-8A05D14B51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CF043F-9FBA-4353-8714-1ABDC8001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580CC-21AC-405F-B486-EE527E3FA99B}"/>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5" name="Footer Placeholder 4">
            <a:extLst>
              <a:ext uri="{FF2B5EF4-FFF2-40B4-BE49-F238E27FC236}">
                <a16:creationId xmlns:a16="http://schemas.microsoft.com/office/drawing/2014/main" id="{75102C97-FA06-4F91-9F5E-782362D12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70078-AA65-4C3C-8BE4-E1C8C281FCE2}"/>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376137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BE0D-AE1D-4825-B53C-921FCAB675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7BC79-C410-4623-A70F-8CF16D7547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EED209-44BF-4B28-973B-A9B5AFB28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13077D-EBC5-4133-8010-288777A2B2A0}"/>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6" name="Footer Placeholder 5">
            <a:extLst>
              <a:ext uri="{FF2B5EF4-FFF2-40B4-BE49-F238E27FC236}">
                <a16:creationId xmlns:a16="http://schemas.microsoft.com/office/drawing/2014/main" id="{7DF8E27C-819E-4E71-8C1F-90065351D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DF8D9-48F0-43A9-95EF-D96E87ACFD01}"/>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304232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B6EE-A300-48B2-8426-EE8307D4EA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B34A7F-6B2C-426F-9E33-9F486D7FF1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EA16D-A35F-46C3-A7EB-7FDFF9557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2F2FDC-29E7-4DFE-8AE0-1DA93A5B0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127A4-04F8-4EC1-ADAF-A73522F76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FD3D4D-F347-486E-B4C1-434BE7C33D7F}"/>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8" name="Footer Placeholder 7">
            <a:extLst>
              <a:ext uri="{FF2B5EF4-FFF2-40B4-BE49-F238E27FC236}">
                <a16:creationId xmlns:a16="http://schemas.microsoft.com/office/drawing/2014/main" id="{0F543C36-EB1B-423D-B8D9-51DECBF789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01837C-6913-44C9-A393-25B8385BAC3C}"/>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309819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A052-4E7B-4EDE-A46C-2F30E0A2BD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EE8318-5D3B-4A86-83C0-E9A253C4324C}"/>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4" name="Footer Placeholder 3">
            <a:extLst>
              <a:ext uri="{FF2B5EF4-FFF2-40B4-BE49-F238E27FC236}">
                <a16:creationId xmlns:a16="http://schemas.microsoft.com/office/drawing/2014/main" id="{4A77F152-19E4-492B-9ECD-2B1A72AEE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CBFB9-3CA7-41DF-83D9-E950E4DF1454}"/>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211814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0C827-6B60-4414-A623-EDEA078CB50A}"/>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3" name="Footer Placeholder 2">
            <a:extLst>
              <a:ext uri="{FF2B5EF4-FFF2-40B4-BE49-F238E27FC236}">
                <a16:creationId xmlns:a16="http://schemas.microsoft.com/office/drawing/2014/main" id="{B9C2F766-1BE4-4415-879C-633CFADD9B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06133A-54DA-4C9A-B3F6-D29242B1EE8F}"/>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82336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57D9-15E1-4847-B27F-A5E7EE399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03F8A5-F831-4855-8F08-814834DFE5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5FFFD-9102-4320-8615-3FE0A6384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03054-C984-4EBE-9B78-FE5FF1FF796E}"/>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6" name="Footer Placeholder 5">
            <a:extLst>
              <a:ext uri="{FF2B5EF4-FFF2-40B4-BE49-F238E27FC236}">
                <a16:creationId xmlns:a16="http://schemas.microsoft.com/office/drawing/2014/main" id="{A5930A41-B658-4A9E-B9A5-16F8764F1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BC759-70A3-4693-8BBB-5E28E43E51F0}"/>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217126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5492-0D16-4794-AB5A-D47687004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FE3EF-FFA7-4422-9A6B-2AB4AF4BD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5B9DA-F647-4C05-839D-4B013FE83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E4034-3501-4F8F-B4C7-12AC2D4B8B70}"/>
              </a:ext>
            </a:extLst>
          </p:cNvPr>
          <p:cNvSpPr>
            <a:spLocks noGrp="1"/>
          </p:cNvSpPr>
          <p:nvPr>
            <p:ph type="dt" sz="half" idx="10"/>
          </p:nvPr>
        </p:nvSpPr>
        <p:spPr/>
        <p:txBody>
          <a:bodyPr/>
          <a:lstStyle/>
          <a:p>
            <a:fld id="{60D39820-249D-41B5-BF3E-95F45060D18D}" type="datetimeFigureOut">
              <a:rPr lang="en-US" smtClean="0"/>
              <a:t>9/26/2021</a:t>
            </a:fld>
            <a:endParaRPr lang="en-US"/>
          </a:p>
        </p:txBody>
      </p:sp>
      <p:sp>
        <p:nvSpPr>
          <p:cNvPr id="6" name="Footer Placeholder 5">
            <a:extLst>
              <a:ext uri="{FF2B5EF4-FFF2-40B4-BE49-F238E27FC236}">
                <a16:creationId xmlns:a16="http://schemas.microsoft.com/office/drawing/2014/main" id="{43D15DF2-C970-4FE9-8E0D-985035637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512C5-9283-4C76-ABC1-1BE5940BC8B7}"/>
              </a:ext>
            </a:extLst>
          </p:cNvPr>
          <p:cNvSpPr>
            <a:spLocks noGrp="1"/>
          </p:cNvSpPr>
          <p:nvPr>
            <p:ph type="sldNum" sz="quarter" idx="12"/>
          </p:nvPr>
        </p:nvSpPr>
        <p:spPr/>
        <p:txBody>
          <a:bodyPr/>
          <a:lstStyle/>
          <a:p>
            <a:fld id="{70D8E1B6-E024-4DB2-8077-CFF3801E580C}" type="slidenum">
              <a:rPr lang="en-US" smtClean="0"/>
              <a:t>‹#›</a:t>
            </a:fld>
            <a:endParaRPr lang="en-US"/>
          </a:p>
        </p:txBody>
      </p:sp>
    </p:spTree>
    <p:extLst>
      <p:ext uri="{BB962C8B-B14F-4D97-AF65-F5344CB8AC3E}">
        <p14:creationId xmlns:p14="http://schemas.microsoft.com/office/powerpoint/2010/main" val="338496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3D86F-1B17-4E1B-97F2-72AF8C1E9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6C829-2031-44DB-ABF8-ED3FF01E1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B9394-A950-402B-B6BD-DF1A47D33C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39820-249D-41B5-BF3E-95F45060D18D}" type="datetimeFigureOut">
              <a:rPr lang="en-US" smtClean="0"/>
              <a:t>9/26/2021</a:t>
            </a:fld>
            <a:endParaRPr lang="en-US"/>
          </a:p>
        </p:txBody>
      </p:sp>
      <p:sp>
        <p:nvSpPr>
          <p:cNvPr id="5" name="Footer Placeholder 4">
            <a:extLst>
              <a:ext uri="{FF2B5EF4-FFF2-40B4-BE49-F238E27FC236}">
                <a16:creationId xmlns:a16="http://schemas.microsoft.com/office/drawing/2014/main" id="{F725E85D-880B-48CF-BA89-A2AE0E16C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7B1F16-BBE4-4C81-972A-C131668A62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8E1B6-E024-4DB2-8077-CFF3801E580C}" type="slidenum">
              <a:rPr lang="en-US" smtClean="0"/>
              <a:t>‹#›</a:t>
            </a:fld>
            <a:endParaRPr lang="en-US"/>
          </a:p>
        </p:txBody>
      </p:sp>
    </p:spTree>
    <p:extLst>
      <p:ext uri="{BB962C8B-B14F-4D97-AF65-F5344CB8AC3E}">
        <p14:creationId xmlns:p14="http://schemas.microsoft.com/office/powerpoint/2010/main" val="39338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8573-9374-4380-8A4B-83AF0A22765B}"/>
              </a:ext>
            </a:extLst>
          </p:cNvPr>
          <p:cNvSpPr>
            <a:spLocks noGrp="1"/>
          </p:cNvSpPr>
          <p:nvPr>
            <p:ph type="ctrTitle"/>
          </p:nvPr>
        </p:nvSpPr>
        <p:spPr/>
        <p:txBody>
          <a:bodyPr/>
          <a:lstStyle/>
          <a:p>
            <a:r>
              <a:rPr lang="en-US" dirty="0"/>
              <a:t>Diagnosing Autism in terms of behavioral report</a:t>
            </a:r>
          </a:p>
        </p:txBody>
      </p:sp>
      <p:sp>
        <p:nvSpPr>
          <p:cNvPr id="3" name="Subtitle 2">
            <a:extLst>
              <a:ext uri="{FF2B5EF4-FFF2-40B4-BE49-F238E27FC236}">
                <a16:creationId xmlns:a16="http://schemas.microsoft.com/office/drawing/2014/main" id="{8B7C3D57-89A9-4EF8-AB14-C8917462DCF2}"/>
              </a:ext>
            </a:extLst>
          </p:cNvPr>
          <p:cNvSpPr>
            <a:spLocks noGrp="1"/>
          </p:cNvSpPr>
          <p:nvPr>
            <p:ph type="subTitle" idx="1"/>
          </p:nvPr>
        </p:nvSpPr>
        <p:spPr/>
        <p:txBody>
          <a:bodyPr/>
          <a:lstStyle/>
          <a:p>
            <a:r>
              <a:rPr lang="en-US" dirty="0"/>
              <a:t>By: Mohamed T. Ali</a:t>
            </a:r>
          </a:p>
        </p:txBody>
      </p:sp>
    </p:spTree>
    <p:extLst>
      <p:ext uri="{BB962C8B-B14F-4D97-AF65-F5344CB8AC3E}">
        <p14:creationId xmlns:p14="http://schemas.microsoft.com/office/powerpoint/2010/main" val="408129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CF6D-45AC-416A-8A3D-43AFC8FF46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E311C4-D4AA-4F72-B6BC-EB2C73A5D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555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8D2C-52DD-421E-9C25-C65B413B157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E4063B0A-DF17-4FB8-9D2F-FB5B25B40212}"/>
              </a:ext>
            </a:extLst>
          </p:cNvPr>
          <p:cNvSpPr>
            <a:spLocks noGrp="1"/>
          </p:cNvSpPr>
          <p:nvPr>
            <p:ph idx="1"/>
          </p:nvPr>
        </p:nvSpPr>
        <p:spPr>
          <a:xfrm>
            <a:off x="827049" y="1836776"/>
            <a:ext cx="10515600" cy="4351338"/>
          </a:xfrm>
        </p:spPr>
        <p:txBody>
          <a:bodyPr/>
          <a:lstStyle/>
          <a:p>
            <a:r>
              <a:rPr lang="en-US" dirty="0"/>
              <a:t>Idea</a:t>
            </a:r>
          </a:p>
          <a:p>
            <a:r>
              <a:rPr lang="en-US" dirty="0"/>
              <a:t>Workflow – Training</a:t>
            </a:r>
          </a:p>
          <a:p>
            <a:r>
              <a:rPr lang="en-US" dirty="0"/>
              <a:t>Workflow – Testing</a:t>
            </a:r>
          </a:p>
          <a:p>
            <a:r>
              <a:rPr lang="en-US" dirty="0"/>
              <a:t>Study cases</a:t>
            </a:r>
          </a:p>
        </p:txBody>
      </p:sp>
    </p:spTree>
    <p:extLst>
      <p:ext uri="{BB962C8B-B14F-4D97-AF65-F5344CB8AC3E}">
        <p14:creationId xmlns:p14="http://schemas.microsoft.com/office/powerpoint/2010/main" val="224130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F80D-FC84-464C-BD0C-E378073E1D04}"/>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867FE1B6-53ED-432B-A39A-1490912BBFB4}"/>
              </a:ext>
            </a:extLst>
          </p:cNvPr>
          <p:cNvSpPr>
            <a:spLocks noGrp="1"/>
          </p:cNvSpPr>
          <p:nvPr>
            <p:ph idx="1"/>
          </p:nvPr>
        </p:nvSpPr>
        <p:spPr/>
        <p:txBody>
          <a:bodyPr/>
          <a:lstStyle/>
          <a:p>
            <a:endParaRPr lang="en-US" dirty="0"/>
          </a:p>
        </p:txBody>
      </p:sp>
      <p:pic>
        <p:nvPicPr>
          <p:cNvPr id="4" name="Content Placeholder 4" descr="Table&#10;&#10;Description automatically generated">
            <a:extLst>
              <a:ext uri="{FF2B5EF4-FFF2-40B4-BE49-F238E27FC236}">
                <a16:creationId xmlns:a16="http://schemas.microsoft.com/office/drawing/2014/main" id="{B3980015-0F24-4396-8614-99E5A4DCD373}"/>
              </a:ext>
            </a:extLst>
          </p:cNvPr>
          <p:cNvPicPr>
            <a:picLocks noChangeAspect="1"/>
          </p:cNvPicPr>
          <p:nvPr/>
        </p:nvPicPr>
        <p:blipFill>
          <a:blip r:embed="rId3"/>
          <a:stretch>
            <a:fillRect/>
          </a:stretch>
        </p:blipFill>
        <p:spPr>
          <a:xfrm>
            <a:off x="0" y="1383943"/>
            <a:ext cx="5857875" cy="3543300"/>
          </a:xfrm>
          <a:prstGeom prst="rect">
            <a:avLst/>
          </a:prstGeom>
        </p:spPr>
      </p:pic>
      <p:pic>
        <p:nvPicPr>
          <p:cNvPr id="5" name="Picture 4" descr="A picture containing text, receipt, screenshot&#10;&#10;Description automatically generated">
            <a:extLst>
              <a:ext uri="{FF2B5EF4-FFF2-40B4-BE49-F238E27FC236}">
                <a16:creationId xmlns:a16="http://schemas.microsoft.com/office/drawing/2014/main" id="{117E0E1A-F6BD-4AA6-8785-16683C83421E}"/>
              </a:ext>
            </a:extLst>
          </p:cNvPr>
          <p:cNvPicPr>
            <a:picLocks noChangeAspect="1"/>
          </p:cNvPicPr>
          <p:nvPr/>
        </p:nvPicPr>
        <p:blipFill>
          <a:blip r:embed="rId4"/>
          <a:stretch>
            <a:fillRect/>
          </a:stretch>
        </p:blipFill>
        <p:spPr>
          <a:xfrm>
            <a:off x="6205829" y="1170879"/>
            <a:ext cx="5147971" cy="1914658"/>
          </a:xfrm>
          <a:prstGeom prst="rect">
            <a:avLst/>
          </a:prstGeom>
        </p:spPr>
      </p:pic>
      <p:pic>
        <p:nvPicPr>
          <p:cNvPr id="6" name="Picture 5" descr="Table&#10;&#10;Description automatically generated">
            <a:extLst>
              <a:ext uri="{FF2B5EF4-FFF2-40B4-BE49-F238E27FC236}">
                <a16:creationId xmlns:a16="http://schemas.microsoft.com/office/drawing/2014/main" id="{C5CFDDEA-8383-46A3-AB1E-71DC6205D056}"/>
              </a:ext>
            </a:extLst>
          </p:cNvPr>
          <p:cNvPicPr>
            <a:picLocks noChangeAspect="1"/>
          </p:cNvPicPr>
          <p:nvPr/>
        </p:nvPicPr>
        <p:blipFill>
          <a:blip r:embed="rId5"/>
          <a:stretch>
            <a:fillRect/>
          </a:stretch>
        </p:blipFill>
        <p:spPr>
          <a:xfrm>
            <a:off x="6096000" y="3298601"/>
            <a:ext cx="5500104" cy="3361592"/>
          </a:xfrm>
          <a:prstGeom prst="rect">
            <a:avLst/>
          </a:prstGeom>
        </p:spPr>
      </p:pic>
    </p:spTree>
    <p:extLst>
      <p:ext uri="{BB962C8B-B14F-4D97-AF65-F5344CB8AC3E}">
        <p14:creationId xmlns:p14="http://schemas.microsoft.com/office/powerpoint/2010/main" val="374132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AAE9-83C6-49B6-BE6E-4BFF254A983C}"/>
              </a:ext>
            </a:extLst>
          </p:cNvPr>
          <p:cNvSpPr>
            <a:spLocks noGrp="1"/>
          </p:cNvSpPr>
          <p:nvPr>
            <p:ph type="title"/>
          </p:nvPr>
        </p:nvSpPr>
        <p:spPr/>
        <p:txBody>
          <a:bodyPr/>
          <a:lstStyle/>
          <a:p>
            <a:r>
              <a:rPr lang="en-US" dirty="0"/>
              <a:t>IDEA</a:t>
            </a:r>
          </a:p>
        </p:txBody>
      </p:sp>
      <p:pic>
        <p:nvPicPr>
          <p:cNvPr id="4" name="Content Placeholder 4" descr="Text&#10;&#10;Description automatically generated">
            <a:extLst>
              <a:ext uri="{FF2B5EF4-FFF2-40B4-BE49-F238E27FC236}">
                <a16:creationId xmlns:a16="http://schemas.microsoft.com/office/drawing/2014/main" id="{29023186-BB58-4D10-A009-B70899E2978D}"/>
              </a:ext>
            </a:extLst>
          </p:cNvPr>
          <p:cNvPicPr>
            <a:picLocks noChangeAspect="1"/>
          </p:cNvPicPr>
          <p:nvPr/>
        </p:nvPicPr>
        <p:blipFill>
          <a:blip r:embed="rId2"/>
          <a:stretch>
            <a:fillRect/>
          </a:stretch>
        </p:blipFill>
        <p:spPr>
          <a:xfrm>
            <a:off x="156607" y="1337185"/>
            <a:ext cx="9379989" cy="2445318"/>
          </a:xfrm>
          <a:prstGeom prst="rect">
            <a:avLst/>
          </a:prstGeom>
        </p:spPr>
      </p:pic>
      <p:pic>
        <p:nvPicPr>
          <p:cNvPr id="5" name="Picture 4">
            <a:extLst>
              <a:ext uri="{FF2B5EF4-FFF2-40B4-BE49-F238E27FC236}">
                <a16:creationId xmlns:a16="http://schemas.microsoft.com/office/drawing/2014/main" id="{9E69312B-AD6A-4D7C-8BEB-47F1DEAB7DAB}"/>
              </a:ext>
            </a:extLst>
          </p:cNvPr>
          <p:cNvPicPr>
            <a:picLocks noChangeAspect="1"/>
          </p:cNvPicPr>
          <p:nvPr/>
        </p:nvPicPr>
        <p:blipFill>
          <a:blip r:embed="rId3"/>
          <a:stretch>
            <a:fillRect/>
          </a:stretch>
        </p:blipFill>
        <p:spPr>
          <a:xfrm>
            <a:off x="0" y="4648520"/>
            <a:ext cx="7572375" cy="1495425"/>
          </a:xfrm>
          <a:prstGeom prst="rect">
            <a:avLst/>
          </a:prstGeom>
        </p:spPr>
      </p:pic>
      <p:pic>
        <p:nvPicPr>
          <p:cNvPr id="6" name="Picture 5" descr="A picture containing text, indoor, screenshot&#10;&#10;Description automatically generated">
            <a:extLst>
              <a:ext uri="{FF2B5EF4-FFF2-40B4-BE49-F238E27FC236}">
                <a16:creationId xmlns:a16="http://schemas.microsoft.com/office/drawing/2014/main" id="{D160BB54-B1C0-4A27-A7A1-5E76E2531895}"/>
              </a:ext>
            </a:extLst>
          </p:cNvPr>
          <p:cNvPicPr>
            <a:picLocks noChangeAspect="1"/>
          </p:cNvPicPr>
          <p:nvPr/>
        </p:nvPicPr>
        <p:blipFill>
          <a:blip r:embed="rId4"/>
          <a:stretch>
            <a:fillRect/>
          </a:stretch>
        </p:blipFill>
        <p:spPr>
          <a:xfrm>
            <a:off x="5806498" y="3429000"/>
            <a:ext cx="6896100" cy="1790700"/>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15F9235A-E6FD-4239-B853-24318FB7DDA5}"/>
              </a:ext>
            </a:extLst>
          </p:cNvPr>
          <p:cNvPicPr>
            <a:picLocks noChangeAspect="1"/>
          </p:cNvPicPr>
          <p:nvPr/>
        </p:nvPicPr>
        <p:blipFill>
          <a:blip r:embed="rId5"/>
          <a:stretch>
            <a:fillRect/>
          </a:stretch>
        </p:blipFill>
        <p:spPr>
          <a:xfrm>
            <a:off x="8261091" y="5396232"/>
            <a:ext cx="2888991" cy="1361305"/>
          </a:xfrm>
          <a:prstGeom prst="rect">
            <a:avLst/>
          </a:prstGeom>
        </p:spPr>
      </p:pic>
    </p:spTree>
    <p:extLst>
      <p:ext uri="{BB962C8B-B14F-4D97-AF65-F5344CB8AC3E}">
        <p14:creationId xmlns:p14="http://schemas.microsoft.com/office/powerpoint/2010/main" val="297492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A4E2-9758-471C-A33B-4F894D68FAFE}"/>
              </a:ext>
            </a:extLst>
          </p:cNvPr>
          <p:cNvSpPr>
            <a:spLocks noGrp="1"/>
          </p:cNvSpPr>
          <p:nvPr>
            <p:ph type="title"/>
          </p:nvPr>
        </p:nvSpPr>
        <p:spPr>
          <a:xfrm>
            <a:off x="854290" y="365248"/>
            <a:ext cx="10515600" cy="1325563"/>
          </a:xfrm>
        </p:spPr>
        <p:txBody>
          <a:bodyPr/>
          <a:lstStyle/>
          <a:p>
            <a:r>
              <a:rPr lang="en-US" dirty="0"/>
              <a:t>IDEA</a:t>
            </a:r>
          </a:p>
        </p:txBody>
      </p:sp>
      <p:sp>
        <p:nvSpPr>
          <p:cNvPr id="4" name="Rectangle 3">
            <a:extLst>
              <a:ext uri="{FF2B5EF4-FFF2-40B4-BE49-F238E27FC236}">
                <a16:creationId xmlns:a16="http://schemas.microsoft.com/office/drawing/2014/main" id="{FFD35086-209C-4318-A602-D9342F8A2E33}"/>
              </a:ext>
            </a:extLst>
          </p:cNvPr>
          <p:cNvSpPr/>
          <p:nvPr/>
        </p:nvSpPr>
        <p:spPr>
          <a:xfrm>
            <a:off x="1145220" y="4284740"/>
            <a:ext cx="2379216" cy="1793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Interviewer/Physician</a:t>
            </a:r>
          </a:p>
        </p:txBody>
      </p:sp>
      <p:sp>
        <p:nvSpPr>
          <p:cNvPr id="5" name="Rectangle 4">
            <a:extLst>
              <a:ext uri="{FF2B5EF4-FFF2-40B4-BE49-F238E27FC236}">
                <a16:creationId xmlns:a16="http://schemas.microsoft.com/office/drawing/2014/main" id="{572870C1-5A93-4AE6-81EC-6F58948AD9FB}"/>
              </a:ext>
            </a:extLst>
          </p:cNvPr>
          <p:cNvSpPr/>
          <p:nvPr/>
        </p:nvSpPr>
        <p:spPr>
          <a:xfrm>
            <a:off x="8699747" y="4199139"/>
            <a:ext cx="2379216" cy="1793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a:t>
            </a:r>
          </a:p>
        </p:txBody>
      </p:sp>
      <p:cxnSp>
        <p:nvCxnSpPr>
          <p:cNvPr id="7" name="Straight Arrow Connector 6">
            <a:extLst>
              <a:ext uri="{FF2B5EF4-FFF2-40B4-BE49-F238E27FC236}">
                <a16:creationId xmlns:a16="http://schemas.microsoft.com/office/drawing/2014/main" id="{8A7CF2E9-06B8-4ACD-B862-7B6E60E6FF41}"/>
              </a:ext>
            </a:extLst>
          </p:cNvPr>
          <p:cNvCxnSpPr/>
          <p:nvPr/>
        </p:nvCxnSpPr>
        <p:spPr>
          <a:xfrm>
            <a:off x="3549219" y="4630969"/>
            <a:ext cx="5125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5C1158-DD8F-4054-A577-C0CAD7AB7E76}"/>
              </a:ext>
            </a:extLst>
          </p:cNvPr>
          <p:cNvCxnSpPr>
            <a:cxnSpLocks/>
          </p:cNvCxnSpPr>
          <p:nvPr/>
        </p:nvCxnSpPr>
        <p:spPr>
          <a:xfrm flipH="1">
            <a:off x="3549219" y="5332305"/>
            <a:ext cx="5125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0BBAA11-AA8E-4A1D-950F-CD2193E88824}"/>
              </a:ext>
            </a:extLst>
          </p:cNvPr>
          <p:cNvSpPr/>
          <p:nvPr/>
        </p:nvSpPr>
        <p:spPr>
          <a:xfrm>
            <a:off x="8674964" y="1261893"/>
            <a:ext cx="2379216" cy="1793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MRI</a:t>
            </a:r>
          </a:p>
        </p:txBody>
      </p:sp>
      <p:sp>
        <p:nvSpPr>
          <p:cNvPr id="13" name="Rectangle 12">
            <a:extLst>
              <a:ext uri="{FF2B5EF4-FFF2-40B4-BE49-F238E27FC236}">
                <a16:creationId xmlns:a16="http://schemas.microsoft.com/office/drawing/2014/main" id="{2224D674-1291-4D12-B2DD-EAA00CA79415}"/>
              </a:ext>
            </a:extLst>
          </p:cNvPr>
          <p:cNvSpPr/>
          <p:nvPr/>
        </p:nvSpPr>
        <p:spPr>
          <a:xfrm>
            <a:off x="1066801" y="1433234"/>
            <a:ext cx="2379216" cy="1793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software</a:t>
            </a:r>
          </a:p>
        </p:txBody>
      </p:sp>
      <p:cxnSp>
        <p:nvCxnSpPr>
          <p:cNvPr id="15" name="Straight Arrow Connector 14">
            <a:extLst>
              <a:ext uri="{FF2B5EF4-FFF2-40B4-BE49-F238E27FC236}">
                <a16:creationId xmlns:a16="http://schemas.microsoft.com/office/drawing/2014/main" id="{270BF409-BCC6-464F-882B-8F4E38240B85}"/>
              </a:ext>
            </a:extLst>
          </p:cNvPr>
          <p:cNvCxnSpPr>
            <a:endCxn id="12" idx="2"/>
          </p:cNvCxnSpPr>
          <p:nvPr/>
        </p:nvCxnSpPr>
        <p:spPr>
          <a:xfrm flipV="1">
            <a:off x="9864572" y="3055182"/>
            <a:ext cx="0" cy="1229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D59901-A460-4C6E-B0B1-215A1E76D7F5}"/>
              </a:ext>
            </a:extLst>
          </p:cNvPr>
          <p:cNvCxnSpPr>
            <a:cxnSpLocks/>
            <a:stCxn id="12" idx="1"/>
          </p:cNvCxnSpPr>
          <p:nvPr/>
        </p:nvCxnSpPr>
        <p:spPr>
          <a:xfrm flipH="1" flipV="1">
            <a:off x="3446017" y="2158537"/>
            <a:ext cx="52289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rrow: Curved Down 32">
            <a:extLst>
              <a:ext uri="{FF2B5EF4-FFF2-40B4-BE49-F238E27FC236}">
                <a16:creationId xmlns:a16="http://schemas.microsoft.com/office/drawing/2014/main" id="{E9EC0311-C8E4-4DF5-9F37-FF9054CCB341}"/>
              </a:ext>
            </a:extLst>
          </p:cNvPr>
          <p:cNvSpPr/>
          <p:nvPr/>
        </p:nvSpPr>
        <p:spPr>
          <a:xfrm>
            <a:off x="8724530" y="3907372"/>
            <a:ext cx="889803" cy="2917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Arrow: Curved Down 33">
            <a:extLst>
              <a:ext uri="{FF2B5EF4-FFF2-40B4-BE49-F238E27FC236}">
                <a16:creationId xmlns:a16="http://schemas.microsoft.com/office/drawing/2014/main" id="{6749E02D-5BF7-4510-A425-08AA0EFDCE92}"/>
              </a:ext>
            </a:extLst>
          </p:cNvPr>
          <p:cNvSpPr/>
          <p:nvPr/>
        </p:nvSpPr>
        <p:spPr>
          <a:xfrm>
            <a:off x="1592062" y="3898312"/>
            <a:ext cx="887767" cy="3963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a:extLst>
              <a:ext uri="{FF2B5EF4-FFF2-40B4-BE49-F238E27FC236}">
                <a16:creationId xmlns:a16="http://schemas.microsoft.com/office/drawing/2014/main" id="{2FEDAC71-348A-4145-A1AC-54D7C163498A}"/>
              </a:ext>
            </a:extLst>
          </p:cNvPr>
          <p:cNvSpPr txBox="1"/>
          <p:nvPr/>
        </p:nvSpPr>
        <p:spPr>
          <a:xfrm>
            <a:off x="4824461" y="4372416"/>
            <a:ext cx="1624614" cy="553998"/>
          </a:xfrm>
          <a:prstGeom prst="rect">
            <a:avLst/>
          </a:prstGeom>
          <a:noFill/>
        </p:spPr>
        <p:txBody>
          <a:bodyPr wrap="square" rtlCol="0">
            <a:spAutoFit/>
          </a:bodyPr>
          <a:lstStyle/>
          <a:p>
            <a:r>
              <a:rPr lang="en-US" sz="1200" dirty="0">
                <a:solidFill>
                  <a:schemeClr val="accent1">
                    <a:lumMod val="75000"/>
                  </a:schemeClr>
                </a:solidFill>
              </a:rPr>
              <a:t>Questions being asked</a:t>
            </a:r>
          </a:p>
          <a:p>
            <a:endParaRPr lang="en-US" dirty="0"/>
          </a:p>
        </p:txBody>
      </p:sp>
      <p:sp>
        <p:nvSpPr>
          <p:cNvPr id="36" name="TextBox 35">
            <a:extLst>
              <a:ext uri="{FF2B5EF4-FFF2-40B4-BE49-F238E27FC236}">
                <a16:creationId xmlns:a16="http://schemas.microsoft.com/office/drawing/2014/main" id="{D697D6A6-C3BD-4DA7-8C29-5992C7E7F0B4}"/>
              </a:ext>
            </a:extLst>
          </p:cNvPr>
          <p:cNvSpPr txBox="1"/>
          <p:nvPr/>
        </p:nvSpPr>
        <p:spPr>
          <a:xfrm>
            <a:off x="4824461" y="5283427"/>
            <a:ext cx="2861567" cy="738664"/>
          </a:xfrm>
          <a:prstGeom prst="rect">
            <a:avLst/>
          </a:prstGeom>
          <a:noFill/>
        </p:spPr>
        <p:txBody>
          <a:bodyPr wrap="square" rtlCol="0">
            <a:spAutoFit/>
          </a:bodyPr>
          <a:lstStyle/>
          <a:p>
            <a:r>
              <a:rPr lang="en-US" sz="1200" dirty="0">
                <a:solidFill>
                  <a:schemeClr val="accent1">
                    <a:lumMod val="75000"/>
                  </a:schemeClr>
                </a:solidFill>
              </a:rPr>
              <a:t>Answers being given + behavior being observed</a:t>
            </a:r>
          </a:p>
          <a:p>
            <a:endParaRPr lang="en-US" dirty="0"/>
          </a:p>
        </p:txBody>
      </p:sp>
      <p:sp>
        <p:nvSpPr>
          <p:cNvPr id="38" name="TextBox 37">
            <a:extLst>
              <a:ext uri="{FF2B5EF4-FFF2-40B4-BE49-F238E27FC236}">
                <a16:creationId xmlns:a16="http://schemas.microsoft.com/office/drawing/2014/main" id="{E2643D57-CDA1-465D-8454-5F1C78A0D126}"/>
              </a:ext>
            </a:extLst>
          </p:cNvPr>
          <p:cNvSpPr txBox="1"/>
          <p:nvPr/>
        </p:nvSpPr>
        <p:spPr>
          <a:xfrm>
            <a:off x="7087715" y="3892305"/>
            <a:ext cx="2212388" cy="738664"/>
          </a:xfrm>
          <a:prstGeom prst="rect">
            <a:avLst/>
          </a:prstGeom>
          <a:noFill/>
        </p:spPr>
        <p:txBody>
          <a:bodyPr wrap="square" rtlCol="0">
            <a:spAutoFit/>
          </a:bodyPr>
          <a:lstStyle/>
          <a:p>
            <a:r>
              <a:rPr lang="en-US" sz="1200" dirty="0">
                <a:solidFill>
                  <a:schemeClr val="accent1">
                    <a:lumMod val="75000"/>
                  </a:schemeClr>
                </a:solidFill>
              </a:rPr>
              <a:t>Processing questions and behaving accordingly</a:t>
            </a:r>
          </a:p>
          <a:p>
            <a:endParaRPr lang="en-US" dirty="0"/>
          </a:p>
        </p:txBody>
      </p:sp>
      <p:sp>
        <p:nvSpPr>
          <p:cNvPr id="39" name="TextBox 38">
            <a:extLst>
              <a:ext uri="{FF2B5EF4-FFF2-40B4-BE49-F238E27FC236}">
                <a16:creationId xmlns:a16="http://schemas.microsoft.com/office/drawing/2014/main" id="{44BEB7DA-8467-48EA-9433-31FA597B50BB}"/>
              </a:ext>
            </a:extLst>
          </p:cNvPr>
          <p:cNvSpPr txBox="1"/>
          <p:nvPr/>
        </p:nvSpPr>
        <p:spPr>
          <a:xfrm>
            <a:off x="2454678" y="3873641"/>
            <a:ext cx="1624614" cy="738664"/>
          </a:xfrm>
          <a:prstGeom prst="rect">
            <a:avLst/>
          </a:prstGeom>
          <a:noFill/>
        </p:spPr>
        <p:txBody>
          <a:bodyPr wrap="square" rtlCol="0">
            <a:spAutoFit/>
          </a:bodyPr>
          <a:lstStyle/>
          <a:p>
            <a:r>
              <a:rPr lang="en-US" sz="1200" dirty="0">
                <a:solidFill>
                  <a:schemeClr val="accent1">
                    <a:lumMod val="75000"/>
                  </a:schemeClr>
                </a:solidFill>
              </a:rPr>
              <a:t>Observing behavior and giving scores</a:t>
            </a:r>
          </a:p>
          <a:p>
            <a:endParaRPr lang="en-US" dirty="0"/>
          </a:p>
        </p:txBody>
      </p:sp>
      <p:sp>
        <p:nvSpPr>
          <p:cNvPr id="40" name="TextBox 39">
            <a:extLst>
              <a:ext uri="{FF2B5EF4-FFF2-40B4-BE49-F238E27FC236}">
                <a16:creationId xmlns:a16="http://schemas.microsoft.com/office/drawing/2014/main" id="{FB37E4F0-2D17-471C-A9DF-888A6934AC3C}"/>
              </a:ext>
            </a:extLst>
          </p:cNvPr>
          <p:cNvSpPr txBox="1"/>
          <p:nvPr/>
        </p:nvSpPr>
        <p:spPr>
          <a:xfrm>
            <a:off x="9900266" y="2991653"/>
            <a:ext cx="1911472" cy="1107996"/>
          </a:xfrm>
          <a:prstGeom prst="rect">
            <a:avLst/>
          </a:prstGeom>
          <a:noFill/>
        </p:spPr>
        <p:txBody>
          <a:bodyPr wrap="square" rtlCol="0">
            <a:spAutoFit/>
          </a:bodyPr>
          <a:lstStyle/>
          <a:p>
            <a:r>
              <a:rPr lang="en-US" sz="1200" dirty="0">
                <a:solidFill>
                  <a:schemeClr val="accent1">
                    <a:lumMod val="75000"/>
                  </a:schemeClr>
                </a:solidFill>
              </a:rPr>
              <a:t>Scanning brain with the features that are assumed to be responsible of the given behavior</a:t>
            </a:r>
          </a:p>
          <a:p>
            <a:endParaRPr lang="en-US" dirty="0"/>
          </a:p>
        </p:txBody>
      </p:sp>
      <p:sp>
        <p:nvSpPr>
          <p:cNvPr id="41" name="TextBox 40">
            <a:extLst>
              <a:ext uri="{FF2B5EF4-FFF2-40B4-BE49-F238E27FC236}">
                <a16:creationId xmlns:a16="http://schemas.microsoft.com/office/drawing/2014/main" id="{BF3A8CB4-3CE3-4766-8293-D2F3F174BB24}"/>
              </a:ext>
            </a:extLst>
          </p:cNvPr>
          <p:cNvSpPr txBox="1"/>
          <p:nvPr/>
        </p:nvSpPr>
        <p:spPr>
          <a:xfrm>
            <a:off x="4852434" y="1818998"/>
            <a:ext cx="3605721" cy="553998"/>
          </a:xfrm>
          <a:prstGeom prst="rect">
            <a:avLst/>
          </a:prstGeom>
          <a:noFill/>
        </p:spPr>
        <p:txBody>
          <a:bodyPr wrap="square" rtlCol="0">
            <a:spAutoFit/>
          </a:bodyPr>
          <a:lstStyle/>
          <a:p>
            <a:r>
              <a:rPr lang="en-US" sz="1200" dirty="0">
                <a:solidFill>
                  <a:schemeClr val="accent1">
                    <a:lumMod val="75000"/>
                  </a:schemeClr>
                </a:solidFill>
              </a:rPr>
              <a:t>Preprocessing MRI using </a:t>
            </a:r>
            <a:r>
              <a:rPr lang="en-US" sz="1200" dirty="0" err="1">
                <a:solidFill>
                  <a:schemeClr val="accent1">
                    <a:lumMod val="75000"/>
                  </a:schemeClr>
                </a:solidFill>
              </a:rPr>
              <a:t>FreeSurfer</a:t>
            </a:r>
            <a:endParaRPr lang="en-US" sz="1200" dirty="0">
              <a:solidFill>
                <a:schemeClr val="accent1">
                  <a:lumMod val="75000"/>
                </a:schemeClr>
              </a:solidFill>
            </a:endParaRPr>
          </a:p>
          <a:p>
            <a:endParaRPr lang="en-US" dirty="0"/>
          </a:p>
        </p:txBody>
      </p:sp>
      <p:cxnSp>
        <p:nvCxnSpPr>
          <p:cNvPr id="43" name="Straight Arrow Connector 42">
            <a:extLst>
              <a:ext uri="{FF2B5EF4-FFF2-40B4-BE49-F238E27FC236}">
                <a16:creationId xmlns:a16="http://schemas.microsoft.com/office/drawing/2014/main" id="{BD8FF947-1BAB-422A-BD42-E7E9837ACEC9}"/>
              </a:ext>
            </a:extLst>
          </p:cNvPr>
          <p:cNvCxnSpPr/>
          <p:nvPr/>
        </p:nvCxnSpPr>
        <p:spPr>
          <a:xfrm flipV="1">
            <a:off x="1393794" y="3226523"/>
            <a:ext cx="0" cy="1058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2A5682B-D77C-477B-B182-27295732A5F3}"/>
              </a:ext>
            </a:extLst>
          </p:cNvPr>
          <p:cNvSpPr txBox="1"/>
          <p:nvPr/>
        </p:nvSpPr>
        <p:spPr>
          <a:xfrm>
            <a:off x="-56502" y="3260078"/>
            <a:ext cx="3605721" cy="738664"/>
          </a:xfrm>
          <a:prstGeom prst="rect">
            <a:avLst/>
          </a:prstGeom>
          <a:noFill/>
        </p:spPr>
        <p:txBody>
          <a:bodyPr wrap="square" rtlCol="0">
            <a:spAutoFit/>
          </a:bodyPr>
          <a:lstStyle/>
          <a:p>
            <a:r>
              <a:rPr lang="en-US" sz="1200" dirty="0">
                <a:solidFill>
                  <a:schemeClr val="accent1">
                    <a:lumMod val="75000"/>
                  </a:schemeClr>
                </a:solidFill>
              </a:rPr>
              <a:t>Behavioral report with the scores along with the final decision</a:t>
            </a:r>
          </a:p>
          <a:p>
            <a:endParaRPr lang="en-US" dirty="0"/>
          </a:p>
        </p:txBody>
      </p:sp>
      <p:sp>
        <p:nvSpPr>
          <p:cNvPr id="45" name="Rectangle 44">
            <a:extLst>
              <a:ext uri="{FF2B5EF4-FFF2-40B4-BE49-F238E27FC236}">
                <a16:creationId xmlns:a16="http://schemas.microsoft.com/office/drawing/2014/main" id="{97C90347-010F-404B-8941-CF1515147471}"/>
              </a:ext>
            </a:extLst>
          </p:cNvPr>
          <p:cNvSpPr/>
          <p:nvPr/>
        </p:nvSpPr>
        <p:spPr>
          <a:xfrm>
            <a:off x="756083" y="3898312"/>
            <a:ext cx="10608813" cy="2757791"/>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695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9E21CF7-1423-4809-9FE8-D158217A1A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697" y="312235"/>
            <a:ext cx="11569303" cy="65457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803779-5E0F-4C71-ACCF-6605E84A8C95}"/>
              </a:ext>
            </a:extLst>
          </p:cNvPr>
          <p:cNvSpPr>
            <a:spLocks noGrp="1"/>
          </p:cNvSpPr>
          <p:nvPr>
            <p:ph type="title"/>
          </p:nvPr>
        </p:nvSpPr>
        <p:spPr>
          <a:xfrm>
            <a:off x="691376" y="178420"/>
            <a:ext cx="10515600" cy="1325563"/>
          </a:xfrm>
        </p:spPr>
        <p:txBody>
          <a:bodyPr/>
          <a:lstStyle/>
          <a:p>
            <a:r>
              <a:rPr lang="en-US" dirty="0"/>
              <a:t>Workflow - Training</a:t>
            </a:r>
          </a:p>
        </p:txBody>
      </p:sp>
    </p:spTree>
    <p:extLst>
      <p:ext uri="{BB962C8B-B14F-4D97-AF65-F5344CB8AC3E}">
        <p14:creationId xmlns:p14="http://schemas.microsoft.com/office/powerpoint/2010/main" val="178593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83CA7DE-3E8E-42C1-AB6A-2D78E5F57A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2751" y="217449"/>
            <a:ext cx="10986781" cy="64231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094A48-D09B-4374-B51D-AFA3CB57E7FB}"/>
              </a:ext>
            </a:extLst>
          </p:cNvPr>
          <p:cNvSpPr>
            <a:spLocks noGrp="1"/>
          </p:cNvSpPr>
          <p:nvPr>
            <p:ph type="title"/>
          </p:nvPr>
        </p:nvSpPr>
        <p:spPr/>
        <p:txBody>
          <a:bodyPr/>
          <a:lstStyle/>
          <a:p>
            <a:r>
              <a:rPr lang="en-US" dirty="0"/>
              <a:t>Workflow - Testing</a:t>
            </a:r>
          </a:p>
        </p:txBody>
      </p:sp>
    </p:spTree>
    <p:extLst>
      <p:ext uri="{BB962C8B-B14F-4D97-AF65-F5344CB8AC3E}">
        <p14:creationId xmlns:p14="http://schemas.microsoft.com/office/powerpoint/2010/main" val="98598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5BD8-9902-47EB-9F89-44E5BF0FE940}"/>
              </a:ext>
            </a:extLst>
          </p:cNvPr>
          <p:cNvSpPr>
            <a:spLocks noGrp="1"/>
          </p:cNvSpPr>
          <p:nvPr>
            <p:ph type="title"/>
          </p:nvPr>
        </p:nvSpPr>
        <p:spPr/>
        <p:txBody>
          <a:bodyPr/>
          <a:lstStyle/>
          <a:p>
            <a:r>
              <a:rPr lang="en-US" dirty="0"/>
              <a:t>Study case</a:t>
            </a:r>
          </a:p>
        </p:txBody>
      </p:sp>
      <p:sp>
        <p:nvSpPr>
          <p:cNvPr id="3" name="Content Placeholder 2">
            <a:extLst>
              <a:ext uri="{FF2B5EF4-FFF2-40B4-BE49-F238E27FC236}">
                <a16:creationId xmlns:a16="http://schemas.microsoft.com/office/drawing/2014/main" id="{BDDFEF45-1177-4F8D-857F-C2554F881C3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5182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897D-103B-48F8-BEC1-8390E2B780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883255-7BA3-41DE-8974-E659DB5580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1548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132</Words>
  <Application>Microsoft Office PowerPoint</Application>
  <PresentationFormat>Widescreen</PresentationFormat>
  <Paragraphs>27</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Diagnosing Autism in terms of behavioral report</vt:lpstr>
      <vt:lpstr>Content</vt:lpstr>
      <vt:lpstr>IDEA</vt:lpstr>
      <vt:lpstr>IDEA</vt:lpstr>
      <vt:lpstr>IDEA</vt:lpstr>
      <vt:lpstr>Workflow - Training</vt:lpstr>
      <vt:lpstr>Workflow - Testing</vt:lpstr>
      <vt:lpstr>Study case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Diagnosing Autism in terms of behavioral report</dc:title>
  <dc:creator>Mohamed Tarek</dc:creator>
  <cp:lastModifiedBy>Mohamed Tarek</cp:lastModifiedBy>
  <cp:revision>5</cp:revision>
  <dcterms:created xsi:type="dcterms:W3CDTF">2021-09-26T19:08:24Z</dcterms:created>
  <dcterms:modified xsi:type="dcterms:W3CDTF">2021-09-26T20:38:53Z</dcterms:modified>
</cp:coreProperties>
</file>