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C23-0570-4B5F-8CDA-E1FDD6EE7E38}"/>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8464357-4F9F-471D-B291-245370480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C54AA661-7656-4851-900A-5FC83C9701BA}"/>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273B600D-D288-434F-BCD1-1B5E8CA4C10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9DEEB29-814E-4BF9-943C-C890F7CB5530}"/>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166225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8E82-80FE-4396-AC24-ED2A224C9381}"/>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A580124B-4463-4DFB-8C47-1E62DB728A19}"/>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F72508F-94FC-432A-B1EF-97EA25FE7A58}"/>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1D244948-5748-4623-990F-58CAD2B7BA8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3112285-7F07-4FB9-AF11-4F779D877621}"/>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55967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41122-AE92-46AE-9249-8A0C6C38E940}"/>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1F9F3EDB-D412-4391-8DD3-4E49ACE02C32}"/>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6B9EDBAF-8E0A-4EDC-A53B-CBCC45BE43A5}"/>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15C99A41-A984-46BA-9216-2F5BC017660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C6CD9AE-41C7-4803-AF33-C763B1E593A4}"/>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85866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E348-68C5-408C-BD0A-5A6DFCE0A06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3187446-3B07-410F-A792-7C8EB1509E8E}"/>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5A6786C-62B1-4087-A296-D3C9F68A7556}"/>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F127E1F6-9785-4BED-8DAE-0D5B2AD57A9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274FA8A-4B6B-4B59-9A0B-6516FDD1B9FD}"/>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309012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16CA-13CE-42FB-A14B-A1BF69F1C650}"/>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08ECDDB-0664-4B97-A25C-F75FF7291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697F3D5B-D608-4690-BAA5-AACD941E3A39}"/>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60EAE1E8-46BA-419D-866F-4E2DCDAD880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DEA4639-FBC8-488C-B770-BCFA42AE31F5}"/>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197864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97C-40F3-4CE1-A1D1-741D6AA4E18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CA3F4000-7CA5-4675-99D2-0728C83D1710}"/>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35D74975-D5EA-4680-80C4-8BFC859619C5}"/>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FE5C07EE-DF31-4204-8E3B-050690C883BB}"/>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6" name="Footer Placeholder 5">
            <a:extLst>
              <a:ext uri="{FF2B5EF4-FFF2-40B4-BE49-F238E27FC236}">
                <a16:creationId xmlns:a16="http://schemas.microsoft.com/office/drawing/2014/main" id="{F402E029-4490-4488-8C4F-1D7CE9616308}"/>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F7B6F0D7-109B-4EAA-97D7-2D937E633858}"/>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54598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04C8-E898-41C3-9BFF-19A793DC89B8}"/>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3763209-9D30-4480-BABB-A68360E73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F8E58CF5-A9F1-433D-8B5F-B9EFDA2BA849}"/>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DCAAD1D7-27B6-4963-B633-1A4CB7CAD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F672C7B0-77FF-4318-8037-2126D763136D}"/>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5F0C7012-2231-454D-9CE6-6B0DC7925F06}"/>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8" name="Footer Placeholder 7">
            <a:extLst>
              <a:ext uri="{FF2B5EF4-FFF2-40B4-BE49-F238E27FC236}">
                <a16:creationId xmlns:a16="http://schemas.microsoft.com/office/drawing/2014/main" id="{56DDA90D-F573-48DC-A25E-13007464AC09}"/>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F3487820-86AC-4201-8FE7-F295387420EB}"/>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405274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FD5B-9F8E-4B0E-8DA6-61D35A57444F}"/>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780DA727-DE13-4F1C-8671-A3E8BE707530}"/>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4" name="Footer Placeholder 3">
            <a:extLst>
              <a:ext uri="{FF2B5EF4-FFF2-40B4-BE49-F238E27FC236}">
                <a16:creationId xmlns:a16="http://schemas.microsoft.com/office/drawing/2014/main" id="{528745AA-E984-40D9-A23D-A2A52633F603}"/>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EA513207-42A1-4377-8E0F-6B4C1D60EEDE}"/>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39691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716F0-CCBD-4F9A-BD04-0C27722D8CF9}"/>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3" name="Footer Placeholder 2">
            <a:extLst>
              <a:ext uri="{FF2B5EF4-FFF2-40B4-BE49-F238E27FC236}">
                <a16:creationId xmlns:a16="http://schemas.microsoft.com/office/drawing/2014/main" id="{139A5193-C876-46A0-9823-8A44D8868C64}"/>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60C617BE-9CAE-4255-B502-B04742D6B105}"/>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95394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5505-0014-471D-9A8D-5AA4E6C79FBA}"/>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88953CF-AE10-4EA8-8EB7-EAACC1BDD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324E99A1-5D60-4D9E-95F7-87DA56F9B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6F88E505-15FA-4AFF-A481-794D3CCBF591}"/>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6" name="Footer Placeholder 5">
            <a:extLst>
              <a:ext uri="{FF2B5EF4-FFF2-40B4-BE49-F238E27FC236}">
                <a16:creationId xmlns:a16="http://schemas.microsoft.com/office/drawing/2014/main" id="{13CA2C58-F37D-4FEA-B821-BE2DFA096A2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C11A3F5-1B7E-4D41-9280-EF17EEFCD949}"/>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702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5FB6-B7F1-4DC0-BF3A-C05C0D885BC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54FB333D-1945-408F-A787-873A440BB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0DEF0FB3-24CA-4C3B-A24E-DEFD332E4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80B04A6D-D851-4ED8-9430-A35FA8FB0C2C}"/>
              </a:ext>
            </a:extLst>
          </p:cNvPr>
          <p:cNvSpPr>
            <a:spLocks noGrp="1"/>
          </p:cNvSpPr>
          <p:nvPr>
            <p:ph type="dt" sz="half" idx="10"/>
          </p:nvPr>
        </p:nvSpPr>
        <p:spPr/>
        <p:txBody>
          <a:bodyPr/>
          <a:lstStyle/>
          <a:p>
            <a:fld id="{0CE63BB8-19B3-4C30-A97B-D94777D124B8}" type="datetimeFigureOut">
              <a:rPr lang="zh-TW" altLang="en-US" smtClean="0"/>
              <a:t>2018/11/6</a:t>
            </a:fld>
            <a:endParaRPr lang="zh-TW" altLang="en-US"/>
          </a:p>
        </p:txBody>
      </p:sp>
      <p:sp>
        <p:nvSpPr>
          <p:cNvPr id="6" name="Footer Placeholder 5">
            <a:extLst>
              <a:ext uri="{FF2B5EF4-FFF2-40B4-BE49-F238E27FC236}">
                <a16:creationId xmlns:a16="http://schemas.microsoft.com/office/drawing/2014/main" id="{69CCEE69-9126-42DA-9FDB-1F19CF573BB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BD4F498B-444E-4634-9CAF-041F9F2CC622}"/>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968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7BE71-6B60-4431-85F3-6D176D829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59100E4-BEE4-4EA6-A2E5-AB4D8611F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ECC4AA-F492-4145-AB8D-FD01A41B9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63BB8-19B3-4C30-A97B-D94777D124B8}" type="datetimeFigureOut">
              <a:rPr lang="zh-TW" altLang="en-US" smtClean="0"/>
              <a:t>2018/11/6</a:t>
            </a:fld>
            <a:endParaRPr lang="zh-TW" altLang="en-US"/>
          </a:p>
        </p:txBody>
      </p:sp>
      <p:sp>
        <p:nvSpPr>
          <p:cNvPr id="5" name="Footer Placeholder 4">
            <a:extLst>
              <a:ext uri="{FF2B5EF4-FFF2-40B4-BE49-F238E27FC236}">
                <a16:creationId xmlns:a16="http://schemas.microsoft.com/office/drawing/2014/main" id="{8A47F43A-3220-48BF-A508-041045379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837F53B0-F688-4F92-88DA-738257B86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33785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1802.04145"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D102B5-9196-45DB-9DBB-64C4E55166A1}"/>
              </a:ext>
            </a:extLst>
          </p:cNvPr>
          <p:cNvSpPr txBox="1"/>
          <p:nvPr/>
        </p:nvSpPr>
        <p:spPr>
          <a:xfrm>
            <a:off x="0" y="0"/>
            <a:ext cx="12192000" cy="1169551"/>
          </a:xfrm>
          <a:prstGeom prst="rect">
            <a:avLst/>
          </a:prstGeom>
          <a:solidFill>
            <a:schemeClr val="accent1">
              <a:lumMod val="75000"/>
            </a:schemeClr>
          </a:solidFill>
        </p:spPr>
        <p:txBody>
          <a:bodyPr wrap="square" rtlCol="0">
            <a:spAutoFit/>
          </a:bodyPr>
          <a:lstStyle/>
          <a:p>
            <a:endParaRPr lang="en-US" altLang="zh-TW" sz="2400" dirty="0">
              <a:solidFill>
                <a:schemeClr val="bg1"/>
              </a:solidFill>
            </a:endParaRPr>
          </a:p>
          <a:p>
            <a:pPr algn="ctr"/>
            <a:r>
              <a:rPr lang="en-US" altLang="zh-TW" sz="3000" dirty="0">
                <a:solidFill>
                  <a:schemeClr val="bg1"/>
                </a:solidFill>
              </a:rPr>
              <a:t>What</a:t>
            </a:r>
            <a:r>
              <a:rPr lang="zh-TW" altLang="en-US" sz="3000" dirty="0">
                <a:solidFill>
                  <a:schemeClr val="bg1"/>
                </a:solidFill>
              </a:rPr>
              <a:t> </a:t>
            </a:r>
            <a:r>
              <a:rPr lang="en-US" altLang="zh-TW" sz="3000" dirty="0">
                <a:solidFill>
                  <a:schemeClr val="bg1"/>
                </a:solidFill>
              </a:rPr>
              <a:t>is</a:t>
            </a:r>
            <a:r>
              <a:rPr lang="zh-TW" altLang="en-US" sz="3000" dirty="0">
                <a:solidFill>
                  <a:schemeClr val="bg1"/>
                </a:solidFill>
              </a:rPr>
              <a:t> </a:t>
            </a:r>
            <a:r>
              <a:rPr lang="en-US" altLang="zh-TW" sz="3000" dirty="0">
                <a:solidFill>
                  <a:schemeClr val="bg1"/>
                </a:solidFill>
              </a:rPr>
              <a:t>the</a:t>
            </a:r>
            <a:r>
              <a:rPr lang="zh-TW" altLang="en-US" sz="3000" dirty="0">
                <a:solidFill>
                  <a:schemeClr val="bg1"/>
                </a:solidFill>
              </a:rPr>
              <a:t> </a:t>
            </a:r>
            <a:r>
              <a:rPr lang="en-US" altLang="zh-TW" sz="3000" dirty="0">
                <a:solidFill>
                  <a:schemeClr val="bg1"/>
                </a:solidFill>
              </a:rPr>
              <a:t>optimal number of bases in </a:t>
            </a:r>
            <a:r>
              <a:rPr lang="en-US" altLang="zh-TW" sz="3000" dirty="0" err="1">
                <a:solidFill>
                  <a:schemeClr val="bg1"/>
                </a:solidFill>
              </a:rPr>
              <a:t>DCFNet</a:t>
            </a:r>
            <a:r>
              <a:rPr lang="en-US" altLang="zh-TW" sz="3000" dirty="0">
                <a:solidFill>
                  <a:schemeClr val="bg1"/>
                </a:solidFill>
              </a:rPr>
              <a:t>?</a:t>
            </a:r>
          </a:p>
          <a:p>
            <a:pPr algn="ctr"/>
            <a:r>
              <a:rPr lang="en-US" altLang="zh-TW" sz="1600" dirty="0">
                <a:solidFill>
                  <a:schemeClr val="bg1"/>
                </a:solidFill>
              </a:rPr>
              <a:t>Liu Wing Ki(20100260), </a:t>
            </a:r>
            <a:r>
              <a:rPr lang="en-US" altLang="zh-TW" sz="1600" dirty="0" err="1">
                <a:solidFill>
                  <a:schemeClr val="bg1"/>
                </a:solidFill>
              </a:rPr>
              <a:t>Nie</a:t>
            </a:r>
            <a:r>
              <a:rPr lang="en-US" altLang="zh-TW" sz="1600" dirty="0">
                <a:solidFill>
                  <a:schemeClr val="bg1"/>
                </a:solidFill>
              </a:rPr>
              <a:t> Rong(20458617), Ye </a:t>
            </a:r>
            <a:r>
              <a:rPr lang="en-US" altLang="zh-TW" sz="1600" dirty="0" err="1">
                <a:solidFill>
                  <a:schemeClr val="bg1"/>
                </a:solidFill>
              </a:rPr>
              <a:t>Yushi</a:t>
            </a:r>
            <a:r>
              <a:rPr lang="en-US" altLang="zh-TW" sz="1600" dirty="0">
                <a:solidFill>
                  <a:schemeClr val="bg1"/>
                </a:solidFill>
              </a:rPr>
              <a:t>(12207894)</a:t>
            </a:r>
          </a:p>
        </p:txBody>
      </p:sp>
      <p:grpSp>
        <p:nvGrpSpPr>
          <p:cNvPr id="6" name="Group 5">
            <a:extLst>
              <a:ext uri="{FF2B5EF4-FFF2-40B4-BE49-F238E27FC236}">
                <a16:creationId xmlns:a16="http://schemas.microsoft.com/office/drawing/2014/main" id="{5C685BA2-7EA7-430F-9B3E-AA237145A763}"/>
              </a:ext>
            </a:extLst>
          </p:cNvPr>
          <p:cNvGrpSpPr/>
          <p:nvPr/>
        </p:nvGrpSpPr>
        <p:grpSpPr>
          <a:xfrm>
            <a:off x="170250" y="1630019"/>
            <a:ext cx="3947454" cy="1446550"/>
            <a:chOff x="331305" y="1749288"/>
            <a:chExt cx="2570922" cy="1446550"/>
          </a:xfrm>
        </p:grpSpPr>
        <p:sp>
          <p:nvSpPr>
            <p:cNvPr id="7" name="TextBox 6">
              <a:extLst>
                <a:ext uri="{FF2B5EF4-FFF2-40B4-BE49-F238E27FC236}">
                  <a16:creationId xmlns:a16="http://schemas.microsoft.com/office/drawing/2014/main" id="{B819BF45-9C8D-43BA-BAFB-04D34E7657DF}"/>
                </a:ext>
              </a:extLst>
            </p:cNvPr>
            <p:cNvSpPr txBox="1"/>
            <p:nvPr/>
          </p:nvSpPr>
          <p:spPr>
            <a:xfrm>
              <a:off x="331305" y="1749288"/>
              <a:ext cx="257092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1. Introduction</a:t>
              </a:r>
              <a:endParaRPr lang="zh-TW" altLang="en-US" dirty="0">
                <a:solidFill>
                  <a:schemeClr val="bg1"/>
                </a:solidFill>
              </a:endParaRPr>
            </a:p>
          </p:txBody>
        </p:sp>
        <p:sp>
          <p:nvSpPr>
            <p:cNvPr id="8" name="TextBox 7">
              <a:extLst>
                <a:ext uri="{FF2B5EF4-FFF2-40B4-BE49-F238E27FC236}">
                  <a16:creationId xmlns:a16="http://schemas.microsoft.com/office/drawing/2014/main" id="{6F2BBEE2-C419-4302-8223-CD2E69A37F11}"/>
                </a:ext>
              </a:extLst>
            </p:cNvPr>
            <p:cNvSpPr txBox="1"/>
            <p:nvPr/>
          </p:nvSpPr>
          <p:spPr>
            <a:xfrm>
              <a:off x="331305" y="2118620"/>
              <a:ext cx="2570922" cy="1077218"/>
            </a:xfrm>
            <a:prstGeom prst="rect">
              <a:avLst/>
            </a:prstGeom>
            <a:noFill/>
            <a:ln>
              <a:solidFill>
                <a:schemeClr val="tx1"/>
              </a:solidFill>
            </a:ln>
          </p:spPr>
          <p:txBody>
            <a:bodyPr wrap="square" rtlCol="0">
              <a:spAutoFit/>
            </a:bodyPr>
            <a:lstStyle/>
            <a:p>
              <a:r>
                <a:rPr lang="en-US" altLang="zh-TW" sz="1600" dirty="0"/>
                <a:t>The number of bases required to model the weights and minimizes the test errors is of interest to us because the required number of bases may be large.</a:t>
              </a:r>
            </a:p>
          </p:txBody>
        </p:sp>
      </p:grpSp>
      <p:grpSp>
        <p:nvGrpSpPr>
          <p:cNvPr id="9" name="Group 8">
            <a:extLst>
              <a:ext uri="{FF2B5EF4-FFF2-40B4-BE49-F238E27FC236}">
                <a16:creationId xmlns:a16="http://schemas.microsoft.com/office/drawing/2014/main" id="{130EF072-F769-4DB9-886E-405192A1B7A8}"/>
              </a:ext>
            </a:extLst>
          </p:cNvPr>
          <p:cNvGrpSpPr/>
          <p:nvPr/>
        </p:nvGrpSpPr>
        <p:grpSpPr>
          <a:xfrm>
            <a:off x="170250" y="3487623"/>
            <a:ext cx="3947455" cy="954107"/>
            <a:chOff x="251792" y="4394824"/>
            <a:chExt cx="3551582" cy="954107"/>
          </a:xfrm>
        </p:grpSpPr>
        <p:sp>
          <p:nvSpPr>
            <p:cNvPr id="10" name="TextBox 9">
              <a:extLst>
                <a:ext uri="{FF2B5EF4-FFF2-40B4-BE49-F238E27FC236}">
                  <a16:creationId xmlns:a16="http://schemas.microsoft.com/office/drawing/2014/main" id="{C348816D-FD14-4242-835B-2DB65B9B0766}"/>
                </a:ext>
              </a:extLst>
            </p:cNvPr>
            <p:cNvSpPr txBox="1"/>
            <p:nvPr/>
          </p:nvSpPr>
          <p:spPr>
            <a:xfrm>
              <a:off x="251792" y="4394824"/>
              <a:ext cx="355158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2. Experimental design</a:t>
              </a:r>
              <a:r>
                <a:rPr lang="zh-TW" altLang="en-US" dirty="0">
                  <a:solidFill>
                    <a:schemeClr val="bg1"/>
                  </a:solidFill>
                </a:rPr>
                <a:t> </a:t>
              </a:r>
            </a:p>
          </p:txBody>
        </p:sp>
        <p:sp>
          <p:nvSpPr>
            <p:cNvPr id="11" name="TextBox 10">
              <a:extLst>
                <a:ext uri="{FF2B5EF4-FFF2-40B4-BE49-F238E27FC236}">
                  <a16:creationId xmlns:a16="http://schemas.microsoft.com/office/drawing/2014/main" id="{833B9A37-AB38-42C3-8F93-CCD8846EAED5}"/>
                </a:ext>
              </a:extLst>
            </p:cNvPr>
            <p:cNvSpPr txBox="1"/>
            <p:nvPr/>
          </p:nvSpPr>
          <p:spPr>
            <a:xfrm>
              <a:off x="251792" y="4764156"/>
              <a:ext cx="3551582" cy="584775"/>
            </a:xfrm>
            <a:prstGeom prst="rect">
              <a:avLst/>
            </a:prstGeom>
            <a:noFill/>
            <a:ln>
              <a:solidFill>
                <a:schemeClr val="tx1"/>
              </a:solidFill>
            </a:ln>
          </p:spPr>
          <p:txBody>
            <a:bodyPr wrap="square" rtlCol="0">
              <a:spAutoFit/>
            </a:bodyPr>
            <a:lstStyle/>
            <a:p>
              <a:r>
                <a:rPr lang="en-US" altLang="zh-TW" sz="1600" dirty="0"/>
                <a:t>We try to run the demo example for K={1,2,3,…,50} with MNIST Database.</a:t>
              </a:r>
              <a:endParaRPr lang="zh-TW" altLang="en-US" sz="1600" dirty="0"/>
            </a:p>
          </p:txBody>
        </p:sp>
      </p:grpSp>
      <p:grpSp>
        <p:nvGrpSpPr>
          <p:cNvPr id="12" name="Group 11">
            <a:extLst>
              <a:ext uri="{FF2B5EF4-FFF2-40B4-BE49-F238E27FC236}">
                <a16:creationId xmlns:a16="http://schemas.microsoft.com/office/drawing/2014/main" id="{B51B8E22-B82C-4370-B4DC-B7CE261B6C3B}"/>
              </a:ext>
            </a:extLst>
          </p:cNvPr>
          <p:cNvGrpSpPr/>
          <p:nvPr/>
        </p:nvGrpSpPr>
        <p:grpSpPr>
          <a:xfrm>
            <a:off x="170250" y="4811062"/>
            <a:ext cx="3947455" cy="1206507"/>
            <a:chOff x="4591878" y="1709532"/>
            <a:chExt cx="3008244" cy="1186646"/>
          </a:xfrm>
        </p:grpSpPr>
        <p:sp>
          <p:nvSpPr>
            <p:cNvPr id="13" name="TextBox 12">
              <a:extLst>
                <a:ext uri="{FF2B5EF4-FFF2-40B4-BE49-F238E27FC236}">
                  <a16:creationId xmlns:a16="http://schemas.microsoft.com/office/drawing/2014/main" id="{A1EDC5F1-CBDE-40FD-89A1-6AFCBF85B70A}"/>
                </a:ext>
              </a:extLst>
            </p:cNvPr>
            <p:cNvSpPr txBox="1"/>
            <p:nvPr/>
          </p:nvSpPr>
          <p:spPr>
            <a:xfrm>
              <a:off x="4591878" y="1709532"/>
              <a:ext cx="3008244"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3. Data sets</a:t>
              </a:r>
              <a:endParaRPr lang="zh-TW" altLang="en-US" dirty="0">
                <a:solidFill>
                  <a:schemeClr val="bg1"/>
                </a:solidFill>
              </a:endParaRPr>
            </a:p>
          </p:txBody>
        </p:sp>
        <p:sp>
          <p:nvSpPr>
            <p:cNvPr id="14" name="TextBox 13">
              <a:extLst>
                <a:ext uri="{FF2B5EF4-FFF2-40B4-BE49-F238E27FC236}">
                  <a16:creationId xmlns:a16="http://schemas.microsoft.com/office/drawing/2014/main" id="{68941D20-2847-414F-ACDE-B511C08A2CE4}"/>
                </a:ext>
              </a:extLst>
            </p:cNvPr>
            <p:cNvSpPr txBox="1"/>
            <p:nvPr/>
          </p:nvSpPr>
          <p:spPr>
            <a:xfrm>
              <a:off x="4591878" y="2078861"/>
              <a:ext cx="3008244" cy="817317"/>
            </a:xfrm>
            <a:prstGeom prst="rect">
              <a:avLst/>
            </a:prstGeom>
            <a:noFill/>
            <a:ln>
              <a:solidFill>
                <a:schemeClr val="tx1"/>
              </a:solidFill>
            </a:ln>
          </p:spPr>
          <p:txBody>
            <a:bodyPr wrap="square" rtlCol="0">
              <a:spAutoFit/>
            </a:bodyPr>
            <a:lstStyle/>
            <a:p>
              <a:r>
                <a:rPr lang="en-US" altLang="zh-TW" sz="1600" dirty="0">
                  <a:latin typeface="Calibri (Body)"/>
                </a:rPr>
                <a:t>MNIST database of handwritten digits has</a:t>
              </a:r>
              <a:r>
                <a:rPr lang="zh-TW" altLang="en-US" sz="1600" dirty="0">
                  <a:latin typeface="Calibri (Body)"/>
                </a:rPr>
                <a:t> </a:t>
              </a:r>
              <a:r>
                <a:rPr lang="en-US" altLang="zh-TW" sz="1600" dirty="0">
                  <a:latin typeface="Calibri (Body)"/>
                </a:rPr>
                <a:t>training</a:t>
              </a:r>
              <a:r>
                <a:rPr lang="zh-TW" altLang="en-US" sz="1600" dirty="0">
                  <a:latin typeface="Calibri (Body)"/>
                </a:rPr>
                <a:t> </a:t>
              </a:r>
              <a:r>
                <a:rPr lang="en-US" altLang="zh-TW" sz="1600" dirty="0">
                  <a:latin typeface="Calibri (Body)"/>
                </a:rPr>
                <a:t>set of 60,000 examples and test set of 10,000 examples.</a:t>
              </a:r>
              <a:r>
                <a:rPr lang="zh-TW" altLang="en-US" sz="1600" dirty="0">
                  <a:latin typeface="Calibri (Body)"/>
                </a:rPr>
                <a:t> </a:t>
              </a:r>
              <a:endParaRPr lang="en-US" altLang="zh-TW" sz="1600" dirty="0">
                <a:latin typeface="Calibri (Body)"/>
              </a:endParaRPr>
            </a:p>
          </p:txBody>
        </p:sp>
      </p:grpSp>
      <p:grpSp>
        <p:nvGrpSpPr>
          <p:cNvPr id="16" name="Group 15">
            <a:extLst>
              <a:ext uri="{FF2B5EF4-FFF2-40B4-BE49-F238E27FC236}">
                <a16:creationId xmlns:a16="http://schemas.microsoft.com/office/drawing/2014/main" id="{53DC63ED-3123-4CDA-B288-0B28FA84AD84}"/>
              </a:ext>
            </a:extLst>
          </p:cNvPr>
          <p:cNvGrpSpPr/>
          <p:nvPr/>
        </p:nvGrpSpPr>
        <p:grpSpPr>
          <a:xfrm>
            <a:off x="4530383" y="1616767"/>
            <a:ext cx="3650974" cy="2938522"/>
            <a:chOff x="4359965" y="3728978"/>
            <a:chExt cx="3939549" cy="2938521"/>
          </a:xfrm>
        </p:grpSpPr>
        <p:sp>
          <p:nvSpPr>
            <p:cNvPr id="17" name="TextBox 16">
              <a:extLst>
                <a:ext uri="{FF2B5EF4-FFF2-40B4-BE49-F238E27FC236}">
                  <a16:creationId xmlns:a16="http://schemas.microsoft.com/office/drawing/2014/main" id="{02E581B1-BFE4-4903-8DB2-94A18B17FC50}"/>
                </a:ext>
              </a:extLst>
            </p:cNvPr>
            <p:cNvSpPr txBox="1"/>
            <p:nvPr/>
          </p:nvSpPr>
          <p:spPr>
            <a:xfrm>
              <a:off x="4359965" y="3728978"/>
              <a:ext cx="3939549"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4.  Result </a:t>
              </a:r>
              <a:endParaRPr lang="zh-TW" altLang="en-US" dirty="0">
                <a:solidFill>
                  <a:schemeClr val="bg1"/>
                </a:solidFill>
              </a:endParaRPr>
            </a:p>
          </p:txBody>
        </p:sp>
        <p:sp>
          <p:nvSpPr>
            <p:cNvPr id="18" name="TextBox 17">
              <a:extLst>
                <a:ext uri="{FF2B5EF4-FFF2-40B4-BE49-F238E27FC236}">
                  <a16:creationId xmlns:a16="http://schemas.microsoft.com/office/drawing/2014/main" id="{30A34454-A90F-4376-8291-4A6F9D3F348B}"/>
                </a:ext>
              </a:extLst>
            </p:cNvPr>
            <p:cNvSpPr txBox="1"/>
            <p:nvPr/>
          </p:nvSpPr>
          <p:spPr>
            <a:xfrm>
              <a:off x="4359965" y="4098309"/>
              <a:ext cx="3906868" cy="2569190"/>
            </a:xfrm>
            <a:prstGeom prst="rect">
              <a:avLst/>
            </a:prstGeom>
            <a:noFill/>
            <a:ln>
              <a:solidFill>
                <a:schemeClr val="tx1"/>
              </a:solidFill>
            </a:ln>
          </p:spPr>
          <p:txBody>
            <a:bodyPr wrap="square" rtlCol="0">
              <a:spAutoFit/>
            </a:bodyPr>
            <a:lstStyle/>
            <a:p>
              <a:endParaRPr lang="zh-TW" altLang="en-US" dirty="0"/>
            </a:p>
          </p:txBody>
        </p:sp>
      </p:grpSp>
      <p:pic>
        <p:nvPicPr>
          <p:cNvPr id="20" name="Picture 19">
            <a:extLst>
              <a:ext uri="{FF2B5EF4-FFF2-40B4-BE49-F238E27FC236}">
                <a16:creationId xmlns:a16="http://schemas.microsoft.com/office/drawing/2014/main" id="{A114B325-9A8C-4321-814C-97839C7DB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945" y="2021795"/>
            <a:ext cx="3266212" cy="2406683"/>
          </a:xfrm>
          <a:prstGeom prst="rect">
            <a:avLst/>
          </a:prstGeom>
        </p:spPr>
      </p:pic>
      <p:grpSp>
        <p:nvGrpSpPr>
          <p:cNvPr id="41" name="Group 40">
            <a:extLst>
              <a:ext uri="{FF2B5EF4-FFF2-40B4-BE49-F238E27FC236}">
                <a16:creationId xmlns:a16="http://schemas.microsoft.com/office/drawing/2014/main" id="{9F15E090-3543-4FB9-90BD-42A094EABC4B}"/>
              </a:ext>
            </a:extLst>
          </p:cNvPr>
          <p:cNvGrpSpPr/>
          <p:nvPr/>
        </p:nvGrpSpPr>
        <p:grpSpPr>
          <a:xfrm>
            <a:off x="4530383" y="4763187"/>
            <a:ext cx="3650974" cy="1938992"/>
            <a:chOff x="4530383" y="4763187"/>
            <a:chExt cx="3650974" cy="1938992"/>
          </a:xfrm>
        </p:grpSpPr>
        <p:sp>
          <p:nvSpPr>
            <p:cNvPr id="26" name="TextBox 25">
              <a:extLst>
                <a:ext uri="{FF2B5EF4-FFF2-40B4-BE49-F238E27FC236}">
                  <a16:creationId xmlns:a16="http://schemas.microsoft.com/office/drawing/2014/main" id="{598F0BAA-5CCC-4770-A1A9-93ED94790D48}"/>
                </a:ext>
              </a:extLst>
            </p:cNvPr>
            <p:cNvSpPr txBox="1"/>
            <p:nvPr/>
          </p:nvSpPr>
          <p:spPr>
            <a:xfrm>
              <a:off x="4530383" y="4763187"/>
              <a:ext cx="3650974"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5.1. Analysis(Graph)</a:t>
              </a:r>
              <a:endParaRPr lang="zh-TW" altLang="en-US" dirty="0">
                <a:solidFill>
                  <a:schemeClr val="bg1"/>
                </a:solidFill>
              </a:endParaRPr>
            </a:p>
          </p:txBody>
        </p:sp>
        <p:sp>
          <p:nvSpPr>
            <p:cNvPr id="27" name="TextBox 26">
              <a:extLst>
                <a:ext uri="{FF2B5EF4-FFF2-40B4-BE49-F238E27FC236}">
                  <a16:creationId xmlns:a16="http://schemas.microsoft.com/office/drawing/2014/main" id="{F0D4C4C2-8908-45AC-87F9-DFD6492D1319}"/>
                </a:ext>
              </a:extLst>
            </p:cNvPr>
            <p:cNvSpPr txBox="1"/>
            <p:nvPr/>
          </p:nvSpPr>
          <p:spPr>
            <a:xfrm>
              <a:off x="4549152" y="5132519"/>
              <a:ext cx="3613436" cy="1569660"/>
            </a:xfrm>
            <a:prstGeom prst="rect">
              <a:avLst/>
            </a:prstGeom>
            <a:noFill/>
            <a:ln>
              <a:solidFill>
                <a:schemeClr val="tx1"/>
              </a:solidFill>
            </a:ln>
          </p:spPr>
          <p:txBody>
            <a:bodyPr wrap="square" rtlCol="0">
              <a:spAutoFit/>
            </a:bodyPr>
            <a:lstStyle/>
            <a:p>
              <a:r>
                <a:rPr lang="en-US" altLang="zh-TW" sz="1600" dirty="0"/>
                <a:t>From K=1 to K=3, the test error drops rapidly to nearly 0.02. From K=1 to K=6,the training error declines to less than 0.02. However, after K=6, the test error and training error does not decrease further.   </a:t>
              </a:r>
              <a:endParaRPr lang="zh-TW" altLang="en-US" sz="1600" dirty="0"/>
            </a:p>
          </p:txBody>
        </p:sp>
      </p:grpSp>
      <p:grpSp>
        <p:nvGrpSpPr>
          <p:cNvPr id="34" name="Group 33">
            <a:extLst>
              <a:ext uri="{FF2B5EF4-FFF2-40B4-BE49-F238E27FC236}">
                <a16:creationId xmlns:a16="http://schemas.microsoft.com/office/drawing/2014/main" id="{D13AD451-6961-4EE7-9869-579B18D50C6C}"/>
              </a:ext>
            </a:extLst>
          </p:cNvPr>
          <p:cNvGrpSpPr/>
          <p:nvPr/>
        </p:nvGrpSpPr>
        <p:grpSpPr>
          <a:xfrm>
            <a:off x="8408919" y="3145385"/>
            <a:ext cx="3612835" cy="1181289"/>
            <a:chOff x="8726557" y="1616767"/>
            <a:chExt cx="3361457" cy="1181289"/>
          </a:xfrm>
        </p:grpSpPr>
        <p:sp>
          <p:nvSpPr>
            <p:cNvPr id="32" name="TextBox 31">
              <a:extLst>
                <a:ext uri="{FF2B5EF4-FFF2-40B4-BE49-F238E27FC236}">
                  <a16:creationId xmlns:a16="http://schemas.microsoft.com/office/drawing/2014/main" id="{F6679D0C-1517-4492-B9EF-316C1876E167}"/>
                </a:ext>
              </a:extLst>
            </p:cNvPr>
            <p:cNvSpPr txBox="1"/>
            <p:nvPr/>
          </p:nvSpPr>
          <p:spPr>
            <a:xfrm>
              <a:off x="8726557" y="1616767"/>
              <a:ext cx="3361457"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6. Conclusion</a:t>
              </a:r>
              <a:endParaRPr lang="zh-TW" altLang="en-US" dirty="0">
                <a:solidFill>
                  <a:schemeClr val="bg1"/>
                </a:solidFill>
              </a:endParaRPr>
            </a:p>
          </p:txBody>
        </p:sp>
        <p:sp>
          <p:nvSpPr>
            <p:cNvPr id="33" name="TextBox 32">
              <a:extLst>
                <a:ext uri="{FF2B5EF4-FFF2-40B4-BE49-F238E27FC236}">
                  <a16:creationId xmlns:a16="http://schemas.microsoft.com/office/drawing/2014/main" id="{AE5C37FE-347D-4F70-955B-B4A511A51274}"/>
                </a:ext>
              </a:extLst>
            </p:cNvPr>
            <p:cNvSpPr txBox="1"/>
            <p:nvPr/>
          </p:nvSpPr>
          <p:spPr>
            <a:xfrm>
              <a:off x="8726557" y="1967059"/>
              <a:ext cx="3361456" cy="830997"/>
            </a:xfrm>
            <a:prstGeom prst="rect">
              <a:avLst/>
            </a:prstGeom>
            <a:noFill/>
            <a:ln>
              <a:solidFill>
                <a:schemeClr val="tx1"/>
              </a:solidFill>
            </a:ln>
          </p:spPr>
          <p:txBody>
            <a:bodyPr wrap="square" rtlCol="0">
              <a:spAutoFit/>
            </a:bodyPr>
            <a:lstStyle/>
            <a:p>
              <a:r>
                <a:rPr lang="en-US" altLang="zh-TW" sz="1600" dirty="0"/>
                <a:t>The optimal number of bases should be 6 because the training error and test error can not decrease further.</a:t>
              </a:r>
              <a:endParaRPr lang="zh-TW" altLang="en-US" sz="1600" dirty="0"/>
            </a:p>
          </p:txBody>
        </p:sp>
      </p:grpSp>
      <p:grpSp>
        <p:nvGrpSpPr>
          <p:cNvPr id="42" name="Group 41">
            <a:extLst>
              <a:ext uri="{FF2B5EF4-FFF2-40B4-BE49-F238E27FC236}">
                <a16:creationId xmlns:a16="http://schemas.microsoft.com/office/drawing/2014/main" id="{8F0D4B1F-EE09-4E22-8FFF-2A7D8191B51B}"/>
              </a:ext>
            </a:extLst>
          </p:cNvPr>
          <p:cNvGrpSpPr/>
          <p:nvPr/>
        </p:nvGrpSpPr>
        <p:grpSpPr>
          <a:xfrm>
            <a:off x="8378632" y="1359091"/>
            <a:ext cx="3650974" cy="1446550"/>
            <a:chOff x="4530383" y="4763187"/>
            <a:chExt cx="3650974" cy="1446550"/>
          </a:xfrm>
        </p:grpSpPr>
        <p:sp>
          <p:nvSpPr>
            <p:cNvPr id="43" name="TextBox 42">
              <a:extLst>
                <a:ext uri="{FF2B5EF4-FFF2-40B4-BE49-F238E27FC236}">
                  <a16:creationId xmlns:a16="http://schemas.microsoft.com/office/drawing/2014/main" id="{ED8631F0-6EB7-44D0-B84E-9809BFF25181}"/>
                </a:ext>
              </a:extLst>
            </p:cNvPr>
            <p:cNvSpPr txBox="1"/>
            <p:nvPr/>
          </p:nvSpPr>
          <p:spPr>
            <a:xfrm>
              <a:off x="4530383" y="4763187"/>
              <a:ext cx="3650974"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5.2. Analysis(Limitation)</a:t>
              </a:r>
              <a:endParaRPr lang="zh-TW" altLang="en-US" dirty="0">
                <a:solidFill>
                  <a:schemeClr val="bg1"/>
                </a:solidFill>
              </a:endParaRPr>
            </a:p>
          </p:txBody>
        </p:sp>
        <p:sp>
          <p:nvSpPr>
            <p:cNvPr id="44" name="TextBox 43">
              <a:extLst>
                <a:ext uri="{FF2B5EF4-FFF2-40B4-BE49-F238E27FC236}">
                  <a16:creationId xmlns:a16="http://schemas.microsoft.com/office/drawing/2014/main" id="{D124BA91-951B-4439-B3CB-9594D075E5FA}"/>
                </a:ext>
              </a:extLst>
            </p:cNvPr>
            <p:cNvSpPr txBox="1"/>
            <p:nvPr/>
          </p:nvSpPr>
          <p:spPr>
            <a:xfrm>
              <a:off x="4549152" y="5132519"/>
              <a:ext cx="3613436" cy="1077218"/>
            </a:xfrm>
            <a:prstGeom prst="rect">
              <a:avLst/>
            </a:prstGeom>
            <a:noFill/>
            <a:ln>
              <a:solidFill>
                <a:schemeClr val="tx1"/>
              </a:solidFill>
            </a:ln>
          </p:spPr>
          <p:txBody>
            <a:bodyPr wrap="square" rtlCol="0">
              <a:spAutoFit/>
            </a:bodyPr>
            <a:lstStyle/>
            <a:p>
              <a:r>
                <a:rPr lang="en-US" altLang="zh-TW" sz="1600" dirty="0"/>
                <a:t>The maximum number of bases is 14 only. When we try to implement the model with more than 15 bases, error message appears.</a:t>
              </a:r>
              <a:endParaRPr lang="zh-TW" altLang="en-US" sz="1600" dirty="0"/>
            </a:p>
          </p:txBody>
        </p:sp>
      </p:grpSp>
      <p:grpSp>
        <p:nvGrpSpPr>
          <p:cNvPr id="46" name="Group 45">
            <a:extLst>
              <a:ext uri="{FF2B5EF4-FFF2-40B4-BE49-F238E27FC236}">
                <a16:creationId xmlns:a16="http://schemas.microsoft.com/office/drawing/2014/main" id="{64B36BBE-B026-43E0-972B-291FCB72EB8D}"/>
              </a:ext>
            </a:extLst>
          </p:cNvPr>
          <p:cNvGrpSpPr/>
          <p:nvPr/>
        </p:nvGrpSpPr>
        <p:grpSpPr>
          <a:xfrm>
            <a:off x="8398002" y="4661461"/>
            <a:ext cx="3612835" cy="1692771"/>
            <a:chOff x="8398002" y="4661461"/>
            <a:chExt cx="3612835" cy="1692771"/>
          </a:xfrm>
        </p:grpSpPr>
        <p:sp>
          <p:nvSpPr>
            <p:cNvPr id="37" name="TextBox 36">
              <a:extLst>
                <a:ext uri="{FF2B5EF4-FFF2-40B4-BE49-F238E27FC236}">
                  <a16:creationId xmlns:a16="http://schemas.microsoft.com/office/drawing/2014/main" id="{126B1292-7778-43E0-9AF4-8C17777A2645}"/>
                </a:ext>
              </a:extLst>
            </p:cNvPr>
            <p:cNvSpPr txBox="1"/>
            <p:nvPr/>
          </p:nvSpPr>
          <p:spPr>
            <a:xfrm>
              <a:off x="8398002" y="4661461"/>
              <a:ext cx="3612835"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6. Reference</a:t>
              </a:r>
              <a:endParaRPr lang="zh-TW" altLang="en-US" dirty="0">
                <a:solidFill>
                  <a:schemeClr val="bg1"/>
                </a:solidFill>
              </a:endParaRPr>
            </a:p>
          </p:txBody>
        </p:sp>
        <p:sp>
          <p:nvSpPr>
            <p:cNvPr id="45" name="TextBox 44">
              <a:extLst>
                <a:ext uri="{FF2B5EF4-FFF2-40B4-BE49-F238E27FC236}">
                  <a16:creationId xmlns:a16="http://schemas.microsoft.com/office/drawing/2014/main" id="{DE94E052-55B6-4D10-B125-7F7292C06294}"/>
                </a:ext>
              </a:extLst>
            </p:cNvPr>
            <p:cNvSpPr txBox="1"/>
            <p:nvPr/>
          </p:nvSpPr>
          <p:spPr>
            <a:xfrm>
              <a:off x="8408918" y="5030793"/>
              <a:ext cx="3582547" cy="1323439"/>
            </a:xfrm>
            <a:prstGeom prst="rect">
              <a:avLst/>
            </a:prstGeom>
            <a:noFill/>
            <a:ln>
              <a:solidFill>
                <a:schemeClr val="tx1"/>
              </a:solidFill>
            </a:ln>
          </p:spPr>
          <p:txBody>
            <a:bodyPr wrap="square" rtlCol="0">
              <a:spAutoFit/>
            </a:bodyPr>
            <a:lstStyle/>
            <a:p>
              <a:r>
                <a:rPr lang="en-CA" altLang="zh-TW" sz="1600" dirty="0" err="1"/>
                <a:t>Qiang</a:t>
              </a:r>
              <a:r>
                <a:rPr lang="en-CA" altLang="zh-TW" sz="1600" dirty="0"/>
                <a:t> </a:t>
              </a:r>
              <a:r>
                <a:rPr lang="en-CA" altLang="zh-TW" sz="1600" dirty="0" err="1"/>
                <a:t>Qiu</a:t>
              </a:r>
              <a:r>
                <a:rPr lang="en-CA" altLang="zh-TW" sz="1600" dirty="0"/>
                <a:t>, </a:t>
              </a:r>
              <a:r>
                <a:rPr lang="en-CA" altLang="zh-TW" sz="1600" dirty="0" err="1"/>
                <a:t>Xiuyuan</a:t>
              </a:r>
              <a:r>
                <a:rPr lang="en-CA" altLang="zh-TW" sz="1600" dirty="0"/>
                <a:t> Cheng, Robert </a:t>
              </a:r>
              <a:r>
                <a:rPr lang="en-CA" altLang="zh-TW" sz="1600" dirty="0" err="1"/>
                <a:t>Calderbank</a:t>
              </a:r>
              <a:r>
                <a:rPr lang="en-CA" altLang="zh-TW" sz="1600" dirty="0"/>
                <a:t>, Guillermo </a:t>
              </a:r>
              <a:r>
                <a:rPr lang="en-CA" altLang="zh-TW" sz="1600" dirty="0" err="1"/>
                <a:t>Sapiro</a:t>
              </a:r>
              <a:r>
                <a:rPr lang="en-CA" altLang="zh-TW" sz="1600" dirty="0"/>
                <a:t>, </a:t>
              </a:r>
              <a:r>
                <a:rPr lang="en-CA" altLang="zh-TW" sz="1600" dirty="0" err="1">
                  <a:hlinkClick r:id="rId3"/>
                </a:rPr>
                <a:t>DCFNet</a:t>
              </a:r>
              <a:r>
                <a:rPr lang="en-CA" altLang="zh-TW" sz="1600" dirty="0">
                  <a:hlinkClick r:id="rId3"/>
                </a:rPr>
                <a:t>: Deep Neural Network with Decomposed Convolutional Filters</a:t>
              </a:r>
              <a:r>
                <a:rPr lang="en-CA" altLang="zh-TW" sz="1600" dirty="0"/>
                <a:t>, ICML 2018. arXiv:1802.04145.</a:t>
              </a:r>
              <a:endParaRPr lang="zh-TW" altLang="en-US" sz="1600" dirty="0"/>
            </a:p>
          </p:txBody>
        </p:sp>
      </p:grpSp>
    </p:spTree>
    <p:extLst>
      <p:ext uri="{BB962C8B-B14F-4D97-AF65-F5344CB8AC3E}">
        <p14:creationId xmlns:p14="http://schemas.microsoft.com/office/powerpoint/2010/main" val="402101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25BF7-1D13-4438-BAF6-94C8A5ECE462}"/>
              </a:ext>
            </a:extLst>
          </p:cNvPr>
          <p:cNvSpPr txBox="1"/>
          <p:nvPr/>
        </p:nvSpPr>
        <p:spPr>
          <a:xfrm>
            <a:off x="0" y="0"/>
            <a:ext cx="12192000" cy="1446550"/>
          </a:xfrm>
          <a:prstGeom prst="rect">
            <a:avLst/>
          </a:prstGeom>
          <a:solidFill>
            <a:schemeClr val="accent1">
              <a:lumMod val="75000"/>
            </a:schemeClr>
          </a:solidFill>
        </p:spPr>
        <p:txBody>
          <a:bodyPr wrap="square" rtlCol="0">
            <a:spAutoFit/>
          </a:bodyPr>
          <a:lstStyle/>
          <a:p>
            <a:pPr algn="ctr"/>
            <a:endParaRPr lang="en-US" altLang="zh-TW" sz="2400" dirty="0"/>
          </a:p>
          <a:p>
            <a:pPr algn="ctr"/>
            <a:r>
              <a:rPr lang="en-US" altLang="zh-TW" sz="3000" dirty="0">
                <a:solidFill>
                  <a:schemeClr val="bg1"/>
                </a:solidFill>
              </a:rPr>
              <a:t>What is the effect of overfitting on CNN-related models?</a:t>
            </a:r>
          </a:p>
          <a:p>
            <a:pPr algn="ctr"/>
            <a:r>
              <a:rPr lang="en-US" altLang="zh-TW" sz="1600" dirty="0">
                <a:solidFill>
                  <a:schemeClr val="bg1"/>
                </a:solidFill>
              </a:rPr>
              <a:t>Liu Wing Ki(20100260), </a:t>
            </a:r>
            <a:r>
              <a:rPr lang="en-US" altLang="zh-TW" sz="1600" dirty="0" err="1">
                <a:solidFill>
                  <a:schemeClr val="bg1"/>
                </a:solidFill>
              </a:rPr>
              <a:t>Nie</a:t>
            </a:r>
            <a:r>
              <a:rPr lang="en-US" altLang="zh-TW" sz="1600" dirty="0">
                <a:solidFill>
                  <a:schemeClr val="bg1"/>
                </a:solidFill>
              </a:rPr>
              <a:t> Rong(20458617), Ye </a:t>
            </a:r>
            <a:r>
              <a:rPr lang="en-US" altLang="zh-TW" sz="1600" dirty="0" err="1">
                <a:solidFill>
                  <a:schemeClr val="bg1"/>
                </a:solidFill>
              </a:rPr>
              <a:t>Yushi</a:t>
            </a:r>
            <a:r>
              <a:rPr lang="en-US" altLang="zh-TW" sz="1600" dirty="0">
                <a:solidFill>
                  <a:schemeClr val="bg1"/>
                </a:solidFill>
              </a:rPr>
              <a:t>(12207894)</a:t>
            </a:r>
          </a:p>
          <a:p>
            <a:pPr algn="ctr"/>
            <a:endParaRPr lang="zh-TW" altLang="en-US" dirty="0"/>
          </a:p>
        </p:txBody>
      </p:sp>
      <p:grpSp>
        <p:nvGrpSpPr>
          <p:cNvPr id="8" name="Group 7">
            <a:extLst>
              <a:ext uri="{FF2B5EF4-FFF2-40B4-BE49-F238E27FC236}">
                <a16:creationId xmlns:a16="http://schemas.microsoft.com/office/drawing/2014/main" id="{B43A6A65-A0A7-4188-A485-3A2A5C2FC529}"/>
              </a:ext>
            </a:extLst>
          </p:cNvPr>
          <p:cNvGrpSpPr/>
          <p:nvPr/>
        </p:nvGrpSpPr>
        <p:grpSpPr>
          <a:xfrm>
            <a:off x="236508" y="1709532"/>
            <a:ext cx="3551582" cy="2185214"/>
            <a:chOff x="331305" y="1749288"/>
            <a:chExt cx="2570922" cy="2185214"/>
          </a:xfrm>
        </p:grpSpPr>
        <p:sp>
          <p:nvSpPr>
            <p:cNvPr id="6" name="TextBox 5">
              <a:extLst>
                <a:ext uri="{FF2B5EF4-FFF2-40B4-BE49-F238E27FC236}">
                  <a16:creationId xmlns:a16="http://schemas.microsoft.com/office/drawing/2014/main" id="{6B752DE6-CE37-41CE-AADA-EB60A036A86B}"/>
                </a:ext>
              </a:extLst>
            </p:cNvPr>
            <p:cNvSpPr txBox="1"/>
            <p:nvPr/>
          </p:nvSpPr>
          <p:spPr>
            <a:xfrm>
              <a:off x="331305" y="1749288"/>
              <a:ext cx="257092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1. Introduction</a:t>
              </a:r>
              <a:endParaRPr lang="zh-TW" altLang="en-US" dirty="0">
                <a:solidFill>
                  <a:schemeClr val="bg1"/>
                </a:solidFill>
              </a:endParaRPr>
            </a:p>
          </p:txBody>
        </p:sp>
        <p:sp>
          <p:nvSpPr>
            <p:cNvPr id="7" name="TextBox 6">
              <a:extLst>
                <a:ext uri="{FF2B5EF4-FFF2-40B4-BE49-F238E27FC236}">
                  <a16:creationId xmlns:a16="http://schemas.microsoft.com/office/drawing/2014/main" id="{2C70D82F-5E28-455E-9592-F762D002BCC2}"/>
                </a:ext>
              </a:extLst>
            </p:cNvPr>
            <p:cNvSpPr txBox="1"/>
            <p:nvPr/>
          </p:nvSpPr>
          <p:spPr>
            <a:xfrm>
              <a:off x="331305" y="2118620"/>
              <a:ext cx="2570922" cy="1815882"/>
            </a:xfrm>
            <a:prstGeom prst="rect">
              <a:avLst/>
            </a:prstGeom>
            <a:noFill/>
            <a:ln>
              <a:solidFill>
                <a:schemeClr val="tx1"/>
              </a:solidFill>
            </a:ln>
          </p:spPr>
          <p:txBody>
            <a:bodyPr wrap="square" rtlCol="0">
              <a:spAutoFit/>
            </a:bodyPr>
            <a:lstStyle/>
            <a:p>
              <a:r>
                <a:rPr lang="en-US" altLang="zh-TW" sz="1600" dirty="0"/>
                <a:t>The question of what the effect of overfitting on CNN-related models has been of great concern to researchers. The concern is that when the number of parameters increases, the training errors may decrease but the test errors may not decrease.</a:t>
              </a:r>
              <a:endParaRPr lang="zh-TW" altLang="en-US" sz="1600" dirty="0"/>
            </a:p>
          </p:txBody>
        </p:sp>
      </p:grpSp>
      <p:grpSp>
        <p:nvGrpSpPr>
          <p:cNvPr id="11" name="Group 10">
            <a:extLst>
              <a:ext uri="{FF2B5EF4-FFF2-40B4-BE49-F238E27FC236}">
                <a16:creationId xmlns:a16="http://schemas.microsoft.com/office/drawing/2014/main" id="{493C3E71-E3CD-499F-AD08-C2EACA96E741}"/>
              </a:ext>
            </a:extLst>
          </p:cNvPr>
          <p:cNvGrpSpPr/>
          <p:nvPr/>
        </p:nvGrpSpPr>
        <p:grpSpPr>
          <a:xfrm>
            <a:off x="236508" y="4394824"/>
            <a:ext cx="3551582" cy="1446550"/>
            <a:chOff x="251792" y="4394824"/>
            <a:chExt cx="3551582" cy="1446550"/>
          </a:xfrm>
        </p:grpSpPr>
        <p:sp>
          <p:nvSpPr>
            <p:cNvPr id="9" name="TextBox 8">
              <a:extLst>
                <a:ext uri="{FF2B5EF4-FFF2-40B4-BE49-F238E27FC236}">
                  <a16:creationId xmlns:a16="http://schemas.microsoft.com/office/drawing/2014/main" id="{D50FBC80-675A-4174-B170-D23910430E1B}"/>
                </a:ext>
              </a:extLst>
            </p:cNvPr>
            <p:cNvSpPr txBox="1"/>
            <p:nvPr/>
          </p:nvSpPr>
          <p:spPr>
            <a:xfrm>
              <a:off x="251792" y="4394824"/>
              <a:ext cx="355158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2. Experimental design</a:t>
              </a:r>
              <a:r>
                <a:rPr lang="zh-TW" altLang="en-US" dirty="0">
                  <a:solidFill>
                    <a:schemeClr val="bg1"/>
                  </a:solidFill>
                </a:rPr>
                <a:t> </a:t>
              </a:r>
            </a:p>
          </p:txBody>
        </p:sp>
        <p:sp>
          <p:nvSpPr>
            <p:cNvPr id="10" name="TextBox 9">
              <a:extLst>
                <a:ext uri="{FF2B5EF4-FFF2-40B4-BE49-F238E27FC236}">
                  <a16:creationId xmlns:a16="http://schemas.microsoft.com/office/drawing/2014/main" id="{35D3DBF6-3424-49AE-B6FA-7B4D2D5E2399}"/>
                </a:ext>
              </a:extLst>
            </p:cNvPr>
            <p:cNvSpPr txBox="1"/>
            <p:nvPr/>
          </p:nvSpPr>
          <p:spPr>
            <a:xfrm>
              <a:off x="251792" y="4764156"/>
              <a:ext cx="3551582" cy="1077218"/>
            </a:xfrm>
            <a:prstGeom prst="rect">
              <a:avLst/>
            </a:prstGeom>
            <a:noFill/>
            <a:ln>
              <a:solidFill>
                <a:schemeClr val="tx1"/>
              </a:solidFill>
            </a:ln>
          </p:spPr>
          <p:txBody>
            <a:bodyPr wrap="square" rtlCol="0">
              <a:spAutoFit/>
            </a:bodyPr>
            <a:lstStyle/>
            <a:p>
              <a:r>
                <a:rPr lang="en-US" altLang="zh-TW" sz="1600" dirty="0"/>
                <a:t>We</a:t>
              </a:r>
              <a:r>
                <a:rPr lang="zh-TW" altLang="en-US" sz="1600" dirty="0"/>
                <a:t> </a:t>
              </a:r>
              <a:r>
                <a:rPr lang="en-US" altLang="zh-TW" sz="1600" dirty="0"/>
                <a:t>run</a:t>
              </a:r>
              <a:r>
                <a:rPr lang="zh-TW" altLang="en-US" sz="1600" dirty="0"/>
                <a:t> </a:t>
              </a:r>
              <a:r>
                <a:rPr lang="en-US" altLang="zh-TW" sz="1600" dirty="0"/>
                <a:t>the</a:t>
              </a:r>
              <a:r>
                <a:rPr lang="zh-TW" altLang="en-US" sz="1600" dirty="0"/>
                <a:t> </a:t>
              </a:r>
              <a:r>
                <a:rPr lang="en-US" altLang="zh-TW" sz="1600" dirty="0"/>
                <a:t>examples on MNIST and Cifar-10</a:t>
              </a:r>
              <a:r>
                <a:rPr lang="zh-TW" altLang="en-US" sz="1600" dirty="0"/>
                <a:t> </a:t>
              </a:r>
              <a:r>
                <a:rPr lang="en-US" altLang="zh-TW" sz="1600" dirty="0"/>
                <a:t>in</a:t>
              </a:r>
              <a:r>
                <a:rPr lang="zh-TW" altLang="en-US" sz="1600" dirty="0"/>
                <a:t> </a:t>
              </a:r>
              <a:r>
                <a:rPr lang="en-CA" altLang="zh-TW" sz="1600" dirty="0" err="1"/>
                <a:t>Matconvnet</a:t>
              </a:r>
              <a:r>
                <a:rPr lang="en-CA" altLang="zh-TW" sz="1600" dirty="0"/>
                <a:t> to observe the movements of test errors after the training errors decreases to nearly zero.</a:t>
              </a:r>
              <a:endParaRPr lang="zh-TW" altLang="en-US" sz="1600" dirty="0"/>
            </a:p>
          </p:txBody>
        </p:sp>
      </p:grpSp>
      <p:grpSp>
        <p:nvGrpSpPr>
          <p:cNvPr id="14" name="Group 13">
            <a:extLst>
              <a:ext uri="{FF2B5EF4-FFF2-40B4-BE49-F238E27FC236}">
                <a16:creationId xmlns:a16="http://schemas.microsoft.com/office/drawing/2014/main" id="{11B9868C-7428-4652-B06A-B875E673377C}"/>
              </a:ext>
            </a:extLst>
          </p:cNvPr>
          <p:cNvGrpSpPr/>
          <p:nvPr/>
        </p:nvGrpSpPr>
        <p:grpSpPr>
          <a:xfrm>
            <a:off x="4344680" y="1709533"/>
            <a:ext cx="3947455" cy="1803562"/>
            <a:chOff x="4591878" y="1709532"/>
            <a:chExt cx="3008244" cy="1773872"/>
          </a:xfrm>
        </p:grpSpPr>
        <p:sp>
          <p:nvSpPr>
            <p:cNvPr id="12" name="TextBox 11">
              <a:extLst>
                <a:ext uri="{FF2B5EF4-FFF2-40B4-BE49-F238E27FC236}">
                  <a16:creationId xmlns:a16="http://schemas.microsoft.com/office/drawing/2014/main" id="{BE6D73DD-0F68-4E4E-9C9C-204C19706F48}"/>
                </a:ext>
              </a:extLst>
            </p:cNvPr>
            <p:cNvSpPr txBox="1"/>
            <p:nvPr/>
          </p:nvSpPr>
          <p:spPr>
            <a:xfrm>
              <a:off x="4591878" y="1709532"/>
              <a:ext cx="3008244"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3. Data sets</a:t>
              </a:r>
              <a:endParaRPr lang="zh-TW" altLang="en-US" dirty="0">
                <a:solidFill>
                  <a:schemeClr val="bg1"/>
                </a:solidFill>
              </a:endParaRPr>
            </a:p>
          </p:txBody>
        </p:sp>
        <p:sp>
          <p:nvSpPr>
            <p:cNvPr id="13" name="TextBox 12">
              <a:extLst>
                <a:ext uri="{FF2B5EF4-FFF2-40B4-BE49-F238E27FC236}">
                  <a16:creationId xmlns:a16="http://schemas.microsoft.com/office/drawing/2014/main" id="{ED14796E-3EFA-4844-AA53-54351B6065A6}"/>
                </a:ext>
              </a:extLst>
            </p:cNvPr>
            <p:cNvSpPr txBox="1"/>
            <p:nvPr/>
          </p:nvSpPr>
          <p:spPr>
            <a:xfrm>
              <a:off x="4591878" y="2078861"/>
              <a:ext cx="3008244" cy="1404543"/>
            </a:xfrm>
            <a:prstGeom prst="rect">
              <a:avLst/>
            </a:prstGeom>
            <a:noFill/>
            <a:ln>
              <a:solidFill>
                <a:schemeClr val="tx1"/>
              </a:solidFill>
            </a:ln>
          </p:spPr>
          <p:txBody>
            <a:bodyPr wrap="square" rtlCol="0">
              <a:spAutoFit/>
            </a:bodyPr>
            <a:lstStyle/>
            <a:p>
              <a:r>
                <a:rPr lang="en-US" altLang="zh-TW" sz="1600" dirty="0">
                  <a:latin typeface="Calibri (Body)"/>
                </a:rPr>
                <a:t>MNIST database of handwritten digits has</a:t>
              </a:r>
              <a:r>
                <a:rPr lang="zh-TW" altLang="en-US" sz="1600" dirty="0">
                  <a:latin typeface="Calibri (Body)"/>
                </a:rPr>
                <a:t> </a:t>
              </a:r>
              <a:r>
                <a:rPr lang="en-US" altLang="zh-TW" sz="1600" dirty="0">
                  <a:latin typeface="Calibri (Body)"/>
                </a:rPr>
                <a:t>training</a:t>
              </a:r>
              <a:r>
                <a:rPr lang="zh-TW" altLang="en-US" sz="1600" dirty="0">
                  <a:latin typeface="Calibri (Body)"/>
                </a:rPr>
                <a:t> </a:t>
              </a:r>
              <a:r>
                <a:rPr lang="en-US" altLang="zh-TW" sz="1600" dirty="0">
                  <a:latin typeface="Calibri (Body)"/>
                </a:rPr>
                <a:t>set of 60,000 examples and test set of 10,000 examples.</a:t>
              </a:r>
              <a:r>
                <a:rPr lang="zh-TW" altLang="en-US" sz="1600" dirty="0">
                  <a:latin typeface="Calibri (Body)"/>
                </a:rPr>
                <a:t> </a:t>
              </a:r>
              <a:endParaRPr lang="en-US" altLang="zh-TW" sz="1600" dirty="0">
                <a:latin typeface="Calibri (Body)"/>
              </a:endParaRPr>
            </a:p>
            <a:p>
              <a:r>
                <a:rPr lang="en-US" altLang="zh-TW" sz="1600" dirty="0">
                  <a:latin typeface="Calibri (Body)"/>
                </a:rPr>
                <a:t>Cifar-10 dataset consists of 60,000 32X32 color images in 10 classes.</a:t>
              </a:r>
            </a:p>
          </p:txBody>
        </p:sp>
      </p:grpSp>
      <p:grpSp>
        <p:nvGrpSpPr>
          <p:cNvPr id="22" name="Group 21">
            <a:extLst>
              <a:ext uri="{FF2B5EF4-FFF2-40B4-BE49-F238E27FC236}">
                <a16:creationId xmlns:a16="http://schemas.microsoft.com/office/drawing/2014/main" id="{32CBEEB0-A84A-41BE-8A74-742F5FF4DABC}"/>
              </a:ext>
            </a:extLst>
          </p:cNvPr>
          <p:cNvGrpSpPr/>
          <p:nvPr/>
        </p:nvGrpSpPr>
        <p:grpSpPr>
          <a:xfrm>
            <a:off x="4344681" y="4676775"/>
            <a:ext cx="1990035" cy="1831992"/>
            <a:chOff x="4359965" y="4115322"/>
            <a:chExt cx="1990035" cy="1754136"/>
          </a:xfrm>
        </p:grpSpPr>
        <p:pic>
          <p:nvPicPr>
            <p:cNvPr id="20" name="Picture 19">
              <a:extLst>
                <a:ext uri="{FF2B5EF4-FFF2-40B4-BE49-F238E27FC236}">
                  <a16:creationId xmlns:a16="http://schemas.microsoft.com/office/drawing/2014/main" id="{E63DAD4A-E291-4905-BDF7-1F15A7A6D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965" y="4376932"/>
              <a:ext cx="1990035" cy="1492526"/>
            </a:xfrm>
            <a:prstGeom prst="rect">
              <a:avLst/>
            </a:prstGeom>
          </p:spPr>
        </p:pic>
        <p:sp>
          <p:nvSpPr>
            <p:cNvPr id="21" name="TextBox 20">
              <a:extLst>
                <a:ext uri="{FF2B5EF4-FFF2-40B4-BE49-F238E27FC236}">
                  <a16:creationId xmlns:a16="http://schemas.microsoft.com/office/drawing/2014/main" id="{046920AF-FE44-4900-A0B5-6500F4CDC308}"/>
                </a:ext>
              </a:extLst>
            </p:cNvPr>
            <p:cNvSpPr txBox="1"/>
            <p:nvPr/>
          </p:nvSpPr>
          <p:spPr>
            <a:xfrm>
              <a:off x="4624800" y="4115322"/>
              <a:ext cx="1510956"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26" name="Group 25">
            <a:extLst>
              <a:ext uri="{FF2B5EF4-FFF2-40B4-BE49-F238E27FC236}">
                <a16:creationId xmlns:a16="http://schemas.microsoft.com/office/drawing/2014/main" id="{A81E1F70-6D86-40A3-B66E-63E860C46019}"/>
              </a:ext>
            </a:extLst>
          </p:cNvPr>
          <p:cNvGrpSpPr/>
          <p:nvPr/>
        </p:nvGrpSpPr>
        <p:grpSpPr>
          <a:xfrm>
            <a:off x="6325678" y="4678816"/>
            <a:ext cx="1902421" cy="1783975"/>
            <a:chOff x="6236931" y="4184703"/>
            <a:chExt cx="1902421" cy="1708160"/>
          </a:xfrm>
        </p:grpSpPr>
        <p:pic>
          <p:nvPicPr>
            <p:cNvPr id="24" name="Picture 23">
              <a:extLst>
                <a:ext uri="{FF2B5EF4-FFF2-40B4-BE49-F238E27FC236}">
                  <a16:creationId xmlns:a16="http://schemas.microsoft.com/office/drawing/2014/main" id="{1AAF363C-EA9A-496A-8E10-5FC9A1D1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931" y="4446313"/>
              <a:ext cx="1902421" cy="1446550"/>
            </a:xfrm>
            <a:prstGeom prst="rect">
              <a:avLst/>
            </a:prstGeom>
          </p:spPr>
        </p:pic>
        <p:sp>
          <p:nvSpPr>
            <p:cNvPr id="25" name="TextBox 24">
              <a:extLst>
                <a:ext uri="{FF2B5EF4-FFF2-40B4-BE49-F238E27FC236}">
                  <a16:creationId xmlns:a16="http://schemas.microsoft.com/office/drawing/2014/main" id="{8A4D09A4-9061-4697-B119-F5165E76876B}"/>
                </a:ext>
              </a:extLst>
            </p:cNvPr>
            <p:cNvSpPr txBox="1"/>
            <p:nvPr/>
          </p:nvSpPr>
          <p:spPr>
            <a:xfrm>
              <a:off x="6486780" y="4184703"/>
              <a:ext cx="1510956" cy="261610"/>
            </a:xfrm>
            <a:prstGeom prst="rect">
              <a:avLst/>
            </a:prstGeom>
            <a:noFill/>
          </p:spPr>
          <p:txBody>
            <a:bodyPr wrap="square" rtlCol="0">
              <a:spAutoFit/>
            </a:bodyPr>
            <a:lstStyle/>
            <a:p>
              <a:pPr algn="ctr"/>
              <a:r>
                <a:rPr lang="en-US" altLang="zh-TW" sz="1100" dirty="0"/>
                <a:t>DAG neural network</a:t>
              </a:r>
              <a:endParaRPr lang="zh-TW" altLang="en-US" sz="1100" dirty="0"/>
            </a:p>
          </p:txBody>
        </p:sp>
      </p:grpSp>
      <p:sp>
        <p:nvSpPr>
          <p:cNvPr id="27" name="TextBox 26">
            <a:extLst>
              <a:ext uri="{FF2B5EF4-FFF2-40B4-BE49-F238E27FC236}">
                <a16:creationId xmlns:a16="http://schemas.microsoft.com/office/drawing/2014/main" id="{B221CBFC-0F8E-46F3-BEB4-D1517A964921}"/>
              </a:ext>
            </a:extLst>
          </p:cNvPr>
          <p:cNvSpPr txBox="1"/>
          <p:nvPr/>
        </p:nvSpPr>
        <p:spPr>
          <a:xfrm>
            <a:off x="4344681" y="4169314"/>
            <a:ext cx="1123950" cy="369332"/>
          </a:xfrm>
          <a:prstGeom prst="rect">
            <a:avLst/>
          </a:prstGeom>
          <a:noFill/>
        </p:spPr>
        <p:txBody>
          <a:bodyPr wrap="square" rtlCol="0">
            <a:spAutoFit/>
          </a:bodyPr>
          <a:lstStyle/>
          <a:p>
            <a:r>
              <a:rPr lang="en-US" altLang="zh-TW" u="sng" dirty="0" err="1"/>
              <a:t>Lenet</a:t>
            </a:r>
            <a:endParaRPr lang="zh-TW" altLang="en-US" u="sng" dirty="0"/>
          </a:p>
        </p:txBody>
      </p:sp>
      <p:grpSp>
        <p:nvGrpSpPr>
          <p:cNvPr id="39" name="Group 38">
            <a:extLst>
              <a:ext uri="{FF2B5EF4-FFF2-40B4-BE49-F238E27FC236}">
                <a16:creationId xmlns:a16="http://schemas.microsoft.com/office/drawing/2014/main" id="{C89E75E8-D0ED-4249-B34D-CAEF44188FE0}"/>
              </a:ext>
            </a:extLst>
          </p:cNvPr>
          <p:cNvGrpSpPr/>
          <p:nvPr/>
        </p:nvGrpSpPr>
        <p:grpSpPr>
          <a:xfrm>
            <a:off x="4359965" y="3728978"/>
            <a:ext cx="3939549" cy="2938522"/>
            <a:chOff x="4359965" y="3728978"/>
            <a:chExt cx="3939549" cy="2938521"/>
          </a:xfrm>
        </p:grpSpPr>
        <p:sp>
          <p:nvSpPr>
            <p:cNvPr id="15" name="TextBox 14">
              <a:extLst>
                <a:ext uri="{FF2B5EF4-FFF2-40B4-BE49-F238E27FC236}">
                  <a16:creationId xmlns:a16="http://schemas.microsoft.com/office/drawing/2014/main" id="{3514952F-9E31-4C7E-8A12-B4F517AC45DB}"/>
                </a:ext>
              </a:extLst>
            </p:cNvPr>
            <p:cNvSpPr txBox="1"/>
            <p:nvPr/>
          </p:nvSpPr>
          <p:spPr>
            <a:xfrm>
              <a:off x="4359965" y="3728978"/>
              <a:ext cx="3939549"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4. 1. Result(MNIST)</a:t>
              </a:r>
              <a:endParaRPr lang="zh-TW" altLang="en-US" dirty="0">
                <a:solidFill>
                  <a:schemeClr val="bg1"/>
                </a:solidFill>
              </a:endParaRPr>
            </a:p>
          </p:txBody>
        </p:sp>
        <p:sp>
          <p:nvSpPr>
            <p:cNvPr id="29" name="TextBox 28">
              <a:extLst>
                <a:ext uri="{FF2B5EF4-FFF2-40B4-BE49-F238E27FC236}">
                  <a16:creationId xmlns:a16="http://schemas.microsoft.com/office/drawing/2014/main" id="{45386D56-F88D-4412-B768-3A2C1EB127D5}"/>
                </a:ext>
              </a:extLst>
            </p:cNvPr>
            <p:cNvSpPr txBox="1"/>
            <p:nvPr/>
          </p:nvSpPr>
          <p:spPr>
            <a:xfrm>
              <a:off x="4359965" y="4098309"/>
              <a:ext cx="3906868" cy="2569190"/>
            </a:xfrm>
            <a:prstGeom prst="rect">
              <a:avLst/>
            </a:prstGeom>
            <a:noFill/>
            <a:ln>
              <a:solidFill>
                <a:schemeClr val="tx1"/>
              </a:solidFill>
            </a:ln>
          </p:spPr>
          <p:txBody>
            <a:bodyPr wrap="square" rtlCol="0">
              <a:spAutoFit/>
            </a:bodyPr>
            <a:lstStyle/>
            <a:p>
              <a:endParaRPr lang="zh-TW" altLang="en-US" dirty="0"/>
            </a:p>
          </p:txBody>
        </p:sp>
      </p:grpSp>
      <p:sp>
        <p:nvSpPr>
          <p:cNvPr id="32" name="TextBox 31">
            <a:extLst>
              <a:ext uri="{FF2B5EF4-FFF2-40B4-BE49-F238E27FC236}">
                <a16:creationId xmlns:a16="http://schemas.microsoft.com/office/drawing/2014/main" id="{63B31483-268A-4DBC-9D12-E95E72F64A6E}"/>
              </a:ext>
            </a:extLst>
          </p:cNvPr>
          <p:cNvSpPr txBox="1"/>
          <p:nvPr/>
        </p:nvSpPr>
        <p:spPr>
          <a:xfrm>
            <a:off x="8724372" y="1695039"/>
            <a:ext cx="3231120"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4.2. Result(Cifar-10)</a:t>
            </a:r>
            <a:endParaRPr lang="zh-TW" altLang="en-US" dirty="0">
              <a:solidFill>
                <a:schemeClr val="bg1"/>
              </a:solidFill>
            </a:endParaRPr>
          </a:p>
        </p:txBody>
      </p:sp>
      <p:sp>
        <p:nvSpPr>
          <p:cNvPr id="33" name="TextBox 32">
            <a:extLst>
              <a:ext uri="{FF2B5EF4-FFF2-40B4-BE49-F238E27FC236}">
                <a16:creationId xmlns:a16="http://schemas.microsoft.com/office/drawing/2014/main" id="{CDFC1DD9-2298-4F36-AEB9-1F159EBEB425}"/>
              </a:ext>
            </a:extLst>
          </p:cNvPr>
          <p:cNvSpPr txBox="1"/>
          <p:nvPr/>
        </p:nvSpPr>
        <p:spPr>
          <a:xfrm>
            <a:off x="8734425" y="2058974"/>
            <a:ext cx="3221067" cy="923330"/>
          </a:xfrm>
          <a:prstGeom prst="rect">
            <a:avLst/>
          </a:prstGeom>
          <a:noFill/>
        </p:spPr>
        <p:txBody>
          <a:bodyPr wrap="square" rtlCol="0">
            <a:spAutoFit/>
          </a:bodyPr>
          <a:lstStyle/>
          <a:p>
            <a:r>
              <a:rPr lang="en-US" altLang="zh-TW" u="sng" dirty="0" err="1"/>
              <a:t>Lenet</a:t>
            </a:r>
            <a:endParaRPr lang="en-US" altLang="zh-TW" u="sng" dirty="0"/>
          </a:p>
          <a:p>
            <a:r>
              <a:rPr lang="en-US" altLang="zh-TW" dirty="0"/>
              <a:t> </a:t>
            </a:r>
          </a:p>
          <a:p>
            <a:endParaRPr lang="zh-TW" altLang="en-US" dirty="0"/>
          </a:p>
        </p:txBody>
      </p:sp>
      <p:grpSp>
        <p:nvGrpSpPr>
          <p:cNvPr id="38" name="Group 37">
            <a:extLst>
              <a:ext uri="{FF2B5EF4-FFF2-40B4-BE49-F238E27FC236}">
                <a16:creationId xmlns:a16="http://schemas.microsoft.com/office/drawing/2014/main" id="{3B3B4BA6-6808-42A3-8516-95A6077786D6}"/>
              </a:ext>
            </a:extLst>
          </p:cNvPr>
          <p:cNvGrpSpPr/>
          <p:nvPr/>
        </p:nvGrpSpPr>
        <p:grpSpPr>
          <a:xfrm>
            <a:off x="8705595" y="2412647"/>
            <a:ext cx="1720794" cy="1242029"/>
            <a:chOff x="8724372" y="2456959"/>
            <a:chExt cx="1678546" cy="1456685"/>
          </a:xfrm>
        </p:grpSpPr>
        <p:pic>
          <p:nvPicPr>
            <p:cNvPr id="35" name="Picture 34">
              <a:extLst>
                <a:ext uri="{FF2B5EF4-FFF2-40B4-BE49-F238E27FC236}">
                  <a16:creationId xmlns:a16="http://schemas.microsoft.com/office/drawing/2014/main" id="{4484E361-17FE-4E6B-A98F-015DFC77C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4372" y="2654735"/>
              <a:ext cx="1678546" cy="1258909"/>
            </a:xfrm>
            <a:prstGeom prst="rect">
              <a:avLst/>
            </a:prstGeom>
          </p:spPr>
        </p:pic>
        <p:sp>
          <p:nvSpPr>
            <p:cNvPr id="37" name="TextBox 36">
              <a:extLst>
                <a:ext uri="{FF2B5EF4-FFF2-40B4-BE49-F238E27FC236}">
                  <a16:creationId xmlns:a16="http://schemas.microsoft.com/office/drawing/2014/main" id="{F7369325-A700-4B99-93ED-BE945E325C66}"/>
                </a:ext>
              </a:extLst>
            </p:cNvPr>
            <p:cNvSpPr txBox="1"/>
            <p:nvPr/>
          </p:nvSpPr>
          <p:spPr>
            <a:xfrm>
              <a:off x="8830220" y="2456959"/>
              <a:ext cx="1466850"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57" name="Group 56">
            <a:extLst>
              <a:ext uri="{FF2B5EF4-FFF2-40B4-BE49-F238E27FC236}">
                <a16:creationId xmlns:a16="http://schemas.microsoft.com/office/drawing/2014/main" id="{E901A315-7948-421C-B5E5-C0A1D7E78661}"/>
              </a:ext>
            </a:extLst>
          </p:cNvPr>
          <p:cNvGrpSpPr/>
          <p:nvPr/>
        </p:nvGrpSpPr>
        <p:grpSpPr>
          <a:xfrm>
            <a:off x="10323223" y="2412647"/>
            <a:ext cx="1632269" cy="1272019"/>
            <a:chOff x="10342000" y="2456959"/>
            <a:chExt cx="1601429" cy="1398848"/>
          </a:xfrm>
        </p:grpSpPr>
        <p:pic>
          <p:nvPicPr>
            <p:cNvPr id="41" name="Picture 40">
              <a:extLst>
                <a:ext uri="{FF2B5EF4-FFF2-40B4-BE49-F238E27FC236}">
                  <a16:creationId xmlns:a16="http://schemas.microsoft.com/office/drawing/2014/main" id="{A12BD6BB-4542-4BAA-BF98-598E3CFA2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2000" y="2654735"/>
              <a:ext cx="1601429" cy="1201072"/>
            </a:xfrm>
            <a:prstGeom prst="rect">
              <a:avLst/>
            </a:prstGeom>
          </p:spPr>
        </p:pic>
        <p:sp>
          <p:nvSpPr>
            <p:cNvPr id="42" name="TextBox 41">
              <a:extLst>
                <a:ext uri="{FF2B5EF4-FFF2-40B4-BE49-F238E27FC236}">
                  <a16:creationId xmlns:a16="http://schemas.microsoft.com/office/drawing/2014/main" id="{4D41A9AB-B8E1-46B7-9C9B-16DBD7F4718E}"/>
                </a:ext>
              </a:extLst>
            </p:cNvPr>
            <p:cNvSpPr txBox="1"/>
            <p:nvPr/>
          </p:nvSpPr>
          <p:spPr>
            <a:xfrm>
              <a:off x="10445166" y="2456959"/>
              <a:ext cx="1466850" cy="261610"/>
            </a:xfrm>
            <a:prstGeom prst="rect">
              <a:avLst/>
            </a:prstGeom>
            <a:noFill/>
          </p:spPr>
          <p:txBody>
            <a:bodyPr wrap="square" rtlCol="0">
              <a:spAutoFit/>
            </a:bodyPr>
            <a:lstStyle/>
            <a:p>
              <a:r>
                <a:rPr lang="en-US" altLang="zh-TW" sz="1100" dirty="0"/>
                <a:t>DAG neural network</a:t>
              </a:r>
              <a:endParaRPr lang="zh-TW" altLang="en-US" sz="1100" dirty="0"/>
            </a:p>
          </p:txBody>
        </p:sp>
      </p:grpSp>
      <p:sp>
        <p:nvSpPr>
          <p:cNvPr id="46" name="TextBox 45">
            <a:extLst>
              <a:ext uri="{FF2B5EF4-FFF2-40B4-BE49-F238E27FC236}">
                <a16:creationId xmlns:a16="http://schemas.microsoft.com/office/drawing/2014/main" id="{D0628A0B-C65E-4EDF-8B8D-566F5C2C1CC0}"/>
              </a:ext>
            </a:extLst>
          </p:cNvPr>
          <p:cNvSpPr txBox="1"/>
          <p:nvPr/>
        </p:nvSpPr>
        <p:spPr>
          <a:xfrm>
            <a:off x="8690894" y="3707649"/>
            <a:ext cx="3221067" cy="923330"/>
          </a:xfrm>
          <a:prstGeom prst="rect">
            <a:avLst/>
          </a:prstGeom>
          <a:noFill/>
        </p:spPr>
        <p:txBody>
          <a:bodyPr wrap="square" rtlCol="0">
            <a:spAutoFit/>
          </a:bodyPr>
          <a:lstStyle/>
          <a:p>
            <a:r>
              <a:rPr lang="en-US" altLang="zh-TW" u="sng" dirty="0"/>
              <a:t>Network-in-Network</a:t>
            </a:r>
          </a:p>
          <a:p>
            <a:r>
              <a:rPr lang="en-US" altLang="zh-TW" dirty="0"/>
              <a:t> </a:t>
            </a:r>
          </a:p>
          <a:p>
            <a:endParaRPr lang="zh-TW" altLang="en-US" dirty="0"/>
          </a:p>
        </p:txBody>
      </p:sp>
      <p:grpSp>
        <p:nvGrpSpPr>
          <p:cNvPr id="58" name="Group 57">
            <a:extLst>
              <a:ext uri="{FF2B5EF4-FFF2-40B4-BE49-F238E27FC236}">
                <a16:creationId xmlns:a16="http://schemas.microsoft.com/office/drawing/2014/main" id="{17F4A70B-80AA-46C9-A02F-5892A48ABAF2}"/>
              </a:ext>
            </a:extLst>
          </p:cNvPr>
          <p:cNvGrpSpPr/>
          <p:nvPr/>
        </p:nvGrpSpPr>
        <p:grpSpPr>
          <a:xfrm>
            <a:off x="8705595" y="4026750"/>
            <a:ext cx="1717272" cy="1474811"/>
            <a:chOff x="8842231" y="4290994"/>
            <a:chExt cx="1678546" cy="1530339"/>
          </a:xfrm>
        </p:grpSpPr>
        <p:pic>
          <p:nvPicPr>
            <p:cNvPr id="44" name="Picture 43">
              <a:extLst>
                <a:ext uri="{FF2B5EF4-FFF2-40B4-BE49-F238E27FC236}">
                  <a16:creationId xmlns:a16="http://schemas.microsoft.com/office/drawing/2014/main" id="{8A17360B-C069-4DDC-9E9E-900EF97AD1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2231" y="4562424"/>
              <a:ext cx="1678546" cy="1258909"/>
            </a:xfrm>
            <a:prstGeom prst="rect">
              <a:avLst/>
            </a:prstGeom>
          </p:spPr>
        </p:pic>
        <p:sp>
          <p:nvSpPr>
            <p:cNvPr id="48" name="TextBox 47">
              <a:extLst>
                <a:ext uri="{FF2B5EF4-FFF2-40B4-BE49-F238E27FC236}">
                  <a16:creationId xmlns:a16="http://schemas.microsoft.com/office/drawing/2014/main" id="{4A0E4229-E1C9-42D4-A51D-C0D5B8DA025A}"/>
                </a:ext>
              </a:extLst>
            </p:cNvPr>
            <p:cNvSpPr txBox="1"/>
            <p:nvPr/>
          </p:nvSpPr>
          <p:spPr>
            <a:xfrm>
              <a:off x="8936068" y="4290994"/>
              <a:ext cx="1466850"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59" name="Group 58">
            <a:extLst>
              <a:ext uri="{FF2B5EF4-FFF2-40B4-BE49-F238E27FC236}">
                <a16:creationId xmlns:a16="http://schemas.microsoft.com/office/drawing/2014/main" id="{77F2FBE2-C7EB-4F78-8936-CEF1B651208D}"/>
              </a:ext>
            </a:extLst>
          </p:cNvPr>
          <p:cNvGrpSpPr/>
          <p:nvPr/>
        </p:nvGrpSpPr>
        <p:grpSpPr>
          <a:xfrm>
            <a:off x="10287708" y="3996377"/>
            <a:ext cx="1734956" cy="1535558"/>
            <a:chOff x="10351753" y="4295595"/>
            <a:chExt cx="1734956" cy="1535558"/>
          </a:xfrm>
        </p:grpSpPr>
        <p:pic>
          <p:nvPicPr>
            <p:cNvPr id="50" name="Picture 49">
              <a:extLst>
                <a:ext uri="{FF2B5EF4-FFF2-40B4-BE49-F238E27FC236}">
                  <a16:creationId xmlns:a16="http://schemas.microsoft.com/office/drawing/2014/main" id="{2E2BF1B7-7EC4-473F-AC57-D5AD5D713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1753" y="4572244"/>
              <a:ext cx="1678545" cy="1258909"/>
            </a:xfrm>
            <a:prstGeom prst="rect">
              <a:avLst/>
            </a:prstGeom>
          </p:spPr>
        </p:pic>
        <p:sp>
          <p:nvSpPr>
            <p:cNvPr id="51" name="TextBox 50">
              <a:extLst>
                <a:ext uri="{FF2B5EF4-FFF2-40B4-BE49-F238E27FC236}">
                  <a16:creationId xmlns:a16="http://schemas.microsoft.com/office/drawing/2014/main" id="{B8271F40-5005-455D-8479-26B17AE2C303}"/>
                </a:ext>
              </a:extLst>
            </p:cNvPr>
            <p:cNvSpPr txBox="1"/>
            <p:nvPr/>
          </p:nvSpPr>
          <p:spPr>
            <a:xfrm>
              <a:off x="10619859" y="4295595"/>
              <a:ext cx="1466850" cy="261610"/>
            </a:xfrm>
            <a:prstGeom prst="rect">
              <a:avLst/>
            </a:prstGeom>
            <a:noFill/>
          </p:spPr>
          <p:txBody>
            <a:bodyPr wrap="square" rtlCol="0">
              <a:spAutoFit/>
            </a:bodyPr>
            <a:lstStyle/>
            <a:p>
              <a:r>
                <a:rPr lang="en-US" altLang="zh-TW" sz="1100" dirty="0"/>
                <a:t>DAG neural network</a:t>
              </a:r>
              <a:endParaRPr lang="zh-TW" altLang="en-US" sz="1100" dirty="0"/>
            </a:p>
          </p:txBody>
        </p:sp>
      </p:grpSp>
      <p:sp>
        <p:nvSpPr>
          <p:cNvPr id="60" name="TextBox 59">
            <a:extLst>
              <a:ext uri="{FF2B5EF4-FFF2-40B4-BE49-F238E27FC236}">
                <a16:creationId xmlns:a16="http://schemas.microsoft.com/office/drawing/2014/main" id="{55838B0D-8FEA-4F98-B475-24ADAFA2390B}"/>
              </a:ext>
            </a:extLst>
          </p:cNvPr>
          <p:cNvSpPr txBox="1"/>
          <p:nvPr/>
        </p:nvSpPr>
        <p:spPr>
          <a:xfrm>
            <a:off x="8730897" y="2047570"/>
            <a:ext cx="3224595" cy="3648380"/>
          </a:xfrm>
          <a:prstGeom prst="rect">
            <a:avLst/>
          </a:prstGeom>
          <a:noFill/>
          <a:ln>
            <a:solidFill>
              <a:schemeClr val="tx1"/>
            </a:solidFill>
          </a:ln>
        </p:spPr>
        <p:txBody>
          <a:bodyPr wrap="square" rtlCol="0">
            <a:spAutoFit/>
          </a:bodyPr>
          <a:lstStyle/>
          <a:p>
            <a:endParaRPr lang="zh-TW" altLang="en-US" dirty="0"/>
          </a:p>
        </p:txBody>
      </p:sp>
      <p:sp>
        <p:nvSpPr>
          <p:cNvPr id="61" name="TextBox 60">
            <a:extLst>
              <a:ext uri="{FF2B5EF4-FFF2-40B4-BE49-F238E27FC236}">
                <a16:creationId xmlns:a16="http://schemas.microsoft.com/office/drawing/2014/main" id="{6A2932FE-0393-4B84-8597-FDD9BD8887BB}"/>
              </a:ext>
            </a:extLst>
          </p:cNvPr>
          <p:cNvSpPr txBox="1"/>
          <p:nvPr/>
        </p:nvSpPr>
        <p:spPr>
          <a:xfrm>
            <a:off x="8724372" y="5841374"/>
            <a:ext cx="3241881" cy="923330"/>
          </a:xfrm>
          <a:prstGeom prst="rect">
            <a:avLst/>
          </a:prstGeom>
          <a:solidFill>
            <a:schemeClr val="bg1"/>
          </a:solidFill>
          <a:ln>
            <a:solidFill>
              <a:schemeClr val="tx1"/>
            </a:solidFill>
          </a:ln>
        </p:spPr>
        <p:txBody>
          <a:bodyPr wrap="square" rtlCol="0">
            <a:spAutoFit/>
          </a:bodyPr>
          <a:lstStyle/>
          <a:p>
            <a:r>
              <a:rPr lang="en-US" altLang="zh-TW" dirty="0"/>
              <a:t>Conclusion Test error does not decrease when the training error reaches nearly zero</a:t>
            </a:r>
            <a:endParaRPr lang="zh-TW" altLang="en-US" dirty="0"/>
          </a:p>
        </p:txBody>
      </p:sp>
    </p:spTree>
    <p:extLst>
      <p:ext uri="{BB962C8B-B14F-4D97-AF65-F5344CB8AC3E}">
        <p14:creationId xmlns:p14="http://schemas.microsoft.com/office/powerpoint/2010/main" val="601697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421</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 (Body)</vt:lpstr>
      <vt:lpstr>新細明體</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Winnie Liu</dc:creator>
  <cp:lastModifiedBy>Winnie Liu</cp:lastModifiedBy>
  <cp:revision>17</cp:revision>
  <dcterms:created xsi:type="dcterms:W3CDTF">2018-11-04T05:03:15Z</dcterms:created>
  <dcterms:modified xsi:type="dcterms:W3CDTF">2018-11-06T07:04:37Z</dcterms:modified>
</cp:coreProperties>
</file>