
<file path=[Content_Types].xml><?xml version="1.0" encoding="utf-8"?>
<Types xmlns="http://schemas.openxmlformats.org/package/2006/content-types">
  <Default Extension="xml" ContentType="application/xml"/>
  <Default Extension="jpe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3" autoAdjust="0"/>
    <p:restoredTop sz="94541"/>
  </p:normalViewPr>
  <p:slideViewPr>
    <p:cSldViewPr snapToGrid="0" snapToObjects="1">
      <p:cViewPr>
        <p:scale>
          <a:sx n="173" d="100"/>
          <a:sy n="173" d="100"/>
        </p:scale>
        <p:origin x="-3088" y="-464"/>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11/13/18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11/13/18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11/13/18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11/13/18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0D0D4B10-96E0-43AA-BEEF-C2CF2AF0F3F9}"/>
              </a:ext>
            </a:extLst>
          </p:cNvPr>
          <p:cNvSpPr/>
          <p:nvPr/>
        </p:nvSpPr>
        <p:spPr>
          <a:xfrm>
            <a:off x="4189716" y="2427007"/>
            <a:ext cx="1941819" cy="205365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b="1" dirty="0"/>
          </a:p>
          <a:p>
            <a:pPr algn="just"/>
            <a:endParaRPr lang="en-US" sz="1000" b="1" dirty="0"/>
          </a:p>
          <a:p>
            <a:pPr algn="just"/>
            <a:r>
              <a:rPr lang="en-US" sz="1000" b="1" dirty="0"/>
              <a:t>Analysis: </a:t>
            </a:r>
            <a:r>
              <a:rPr lang="en-US" sz="1000" dirty="0"/>
              <a:t>According to the experimental results in the Table, as the parameter </a:t>
            </a:r>
            <a:r>
              <a:rPr lang="en-US" sz="1000" dirty="0">
                <a:latin typeface="Cambria Math" panose="02040503050406030204" pitchFamily="18" charset="0"/>
                <a:ea typeface="Cambria Math" panose="02040503050406030204" pitchFamily="18" charset="0"/>
              </a:rPr>
              <a:t>𝛾=2, </a:t>
            </a:r>
            <a:r>
              <a:rPr lang="en-US" sz="1000" dirty="0"/>
              <a:t> mis-classified samples would be penalized. It is supposed that the model could learn more effective features for classification. However, due to the learning capacity of </a:t>
            </a:r>
            <a:r>
              <a:rPr lang="en-US" sz="1000" dirty="0" err="1"/>
              <a:t>Alexnet</a:t>
            </a:r>
            <a:r>
              <a:rPr lang="en-US" sz="1000" dirty="0"/>
              <a:t>, those well-classified samples would be negatively influenced.</a:t>
            </a:r>
          </a:p>
          <a:p>
            <a:pPr algn="just"/>
            <a:r>
              <a:rPr lang="en-US" sz="1000" b="1" dirty="0"/>
              <a:t>Solution:</a:t>
            </a:r>
            <a:r>
              <a:rPr lang="en-US" sz="1000" dirty="0"/>
              <a:t> Using deeper models. </a:t>
            </a:r>
          </a:p>
          <a:p>
            <a:pPr algn="just"/>
            <a:endParaRPr lang="en-US" sz="1000" dirty="0"/>
          </a:p>
          <a:p>
            <a:pPr algn="just"/>
            <a:endParaRPr lang="en-US" sz="1000" dirty="0"/>
          </a:p>
        </p:txBody>
      </p:sp>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6380J </a:t>
            </a:r>
            <a:r>
              <a:rPr lang="en-US" dirty="0"/>
              <a:t>Project 2</a:t>
            </a:r>
            <a:r>
              <a:rPr lang="en-US" altLang="zh-CN" dirty="0">
                <a:solidFill>
                  <a:schemeClr val="bg1"/>
                </a:solidFill>
              </a:rPr>
              <a:t>: Image Classification and Deep Learning</a:t>
            </a:r>
          </a:p>
          <a:p>
            <a:pPr algn="ctr"/>
            <a:r>
              <a:rPr lang="en-US" sz="1000" dirty="0">
                <a:solidFill>
                  <a:schemeClr val="bg1"/>
                </a:solidFill>
              </a:rPr>
              <a:t>Zengqiang Yan and Pei Wang     {</a:t>
            </a:r>
            <a:r>
              <a:rPr lang="en-US" sz="1000" dirty="0" err="1">
                <a:solidFill>
                  <a:schemeClr val="bg1"/>
                </a:solidFill>
              </a:rPr>
              <a:t>z.yan</a:t>
            </a:r>
            <a:r>
              <a:rPr lang="en-US" sz="1000" dirty="0">
                <a:solidFill>
                  <a:schemeClr val="bg1"/>
                </a:solidFill>
              </a:rPr>
              <a:t>, </a:t>
            </a:r>
            <a:r>
              <a:rPr lang="en-US" sz="1000" dirty="0" err="1">
                <a:solidFill>
                  <a:schemeClr val="bg1"/>
                </a:solidFill>
              </a:rPr>
              <a:t>pwangai</a:t>
            </a:r>
            <a:r>
              <a:rPr lang="en-US" sz="1000" dirty="0">
                <a:solidFill>
                  <a:schemeClr val="bg1"/>
                </a:solidFill>
              </a:rPr>
              <a:t>}@connect.ust.hk</a:t>
            </a:r>
          </a:p>
          <a:p>
            <a:pPr algn="ctr"/>
            <a:r>
              <a:rPr lang="en-US" sz="1000" dirty="0">
                <a:solidFill>
                  <a:schemeClr val="bg1"/>
                </a:solidFill>
              </a:rPr>
              <a:t>Department of Computer Science and Engineering,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9836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have conducted experiments on semi-conductor image classification challenge. The main goal of this project is to explore different potential solutions to improve the prediction accuracy. More specifically, we have proposed to solve the classification problem from both the network architecture and the loss function perspectives.</a:t>
            </a:r>
          </a:p>
        </p:txBody>
      </p:sp>
      <p:sp>
        <p:nvSpPr>
          <p:cNvPr id="8" name="Rectangle 7"/>
          <p:cNvSpPr/>
          <p:nvPr/>
        </p:nvSpPr>
        <p:spPr>
          <a:xfrm>
            <a:off x="171870" y="2628337"/>
            <a:ext cx="3787357"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Semi-conductor Image Classification</a:t>
            </a:r>
            <a:r>
              <a:rPr lang="zh-CN" altLang="en-US" sz="1200" dirty="0"/>
              <a:t> </a:t>
            </a:r>
            <a:r>
              <a:rPr lang="en-US" altLang="zh-CN" sz="1200" dirty="0"/>
              <a:t>Dataset</a:t>
            </a:r>
            <a:endParaRPr lang="en-US" sz="1200" dirty="0"/>
          </a:p>
        </p:txBody>
      </p:sp>
      <p:sp>
        <p:nvSpPr>
          <p:cNvPr id="11" name="Rectangle 10"/>
          <p:cNvSpPr/>
          <p:nvPr/>
        </p:nvSpPr>
        <p:spPr>
          <a:xfrm>
            <a:off x="171870" y="2893257"/>
            <a:ext cx="3787357" cy="254152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The semi-conductor image classification challenge is a binary classification problem, namely good vs. bad semiconductors. The dataset is highly imbalanced, where there are totally 3000 bad samples and 27000 good samples. To solve the imbalance problem, we mainly adopt the following two methods:</a:t>
            </a:r>
          </a:p>
          <a:p>
            <a:pPr algn="just"/>
            <a:r>
              <a:rPr lang="en-US" altLang="zh-CN" sz="1000" dirty="0"/>
              <a:t>    </a:t>
            </a:r>
            <a:r>
              <a:rPr lang="en-US" altLang="zh-CN" sz="1000" b="1" dirty="0"/>
              <a:t>1. Weighted loss function</a:t>
            </a:r>
            <a:r>
              <a:rPr lang="en-US" altLang="zh-CN" sz="1000" dirty="0"/>
              <a:t>: Given the imbalance ratio, in loss         calculation, we assign 0.9 to bad samples and 0.1 to good samples in both forward and backward passes.</a:t>
            </a:r>
          </a:p>
          <a:p>
            <a:pPr algn="just"/>
            <a:r>
              <a:rPr lang="en-US" sz="1000" dirty="0"/>
              <a:t>    </a:t>
            </a:r>
            <a:r>
              <a:rPr lang="en-US" sz="1000" b="1" dirty="0"/>
              <a:t>2. Data augmentation （DA）</a:t>
            </a:r>
            <a:r>
              <a:rPr lang="en-US" sz="1000" dirty="0"/>
              <a:t>: The most straight-forward way is to duplicate those bad samples to reach the same number of the good samples. In addition, we also explore to change the way to construct mini-batches to guarantee that the ratio between bad samples and good samples in each mini-batch is balanced</a:t>
            </a:r>
            <a:r>
              <a:rPr lang="en-US" sz="1000" dirty="0" smtClean="0"/>
              <a:t>.</a:t>
            </a:r>
          </a:p>
          <a:p>
            <a:pPr algn="just"/>
            <a:r>
              <a:rPr lang="zh-CN" altLang="en-US" sz="1000" b="1" dirty="0"/>
              <a:t> </a:t>
            </a:r>
            <a:r>
              <a:rPr lang="zh-CN" altLang="en-US" sz="1000" b="1" dirty="0" smtClean="0"/>
              <a:t> </a:t>
            </a:r>
            <a:r>
              <a:rPr lang="en-US" altLang="zh-CN" sz="1000" b="1" dirty="0" smtClean="0"/>
              <a:t>3.</a:t>
            </a:r>
            <a:r>
              <a:rPr lang="zh-CN" altLang="en-US" sz="1000" b="1" dirty="0" smtClean="0"/>
              <a:t> </a:t>
            </a:r>
            <a:r>
              <a:rPr lang="en-US" altLang="zh-CN" sz="1000" b="1" dirty="0" smtClean="0"/>
              <a:t>Processing:</a:t>
            </a:r>
            <a:r>
              <a:rPr lang="zh-CN" altLang="en-US" sz="1000" b="1" dirty="0" smtClean="0"/>
              <a:t> </a:t>
            </a:r>
            <a:r>
              <a:rPr lang="zh-CN" altLang="en-US" sz="1000" dirty="0" smtClean="0"/>
              <a:t> </a:t>
            </a:r>
            <a:r>
              <a:rPr lang="en-US" altLang="zh-CN" sz="1000" dirty="0" smtClean="0"/>
              <a:t>Basic</a:t>
            </a:r>
            <a:r>
              <a:rPr lang="zh-CN" altLang="en-US" sz="1000" dirty="0" smtClean="0"/>
              <a:t> </a:t>
            </a:r>
            <a:r>
              <a:rPr lang="en-US" altLang="zh-CN" sz="1000" dirty="0" smtClean="0"/>
              <a:t>image</a:t>
            </a:r>
            <a:r>
              <a:rPr lang="zh-CN" altLang="en-US" sz="1000" dirty="0" smtClean="0"/>
              <a:t> </a:t>
            </a:r>
            <a:r>
              <a:rPr lang="en-US" altLang="zh-CN" sz="1000" dirty="0" smtClean="0"/>
              <a:t>processing</a:t>
            </a:r>
            <a:r>
              <a:rPr lang="zh-CN" altLang="en-US" sz="1000" dirty="0" smtClean="0"/>
              <a:t> </a:t>
            </a:r>
            <a:r>
              <a:rPr lang="en-US" altLang="zh-CN" sz="1000" dirty="0" smtClean="0"/>
              <a:t>steps</a:t>
            </a:r>
            <a:r>
              <a:rPr lang="zh-CN" altLang="en-US" sz="1000" dirty="0" smtClean="0"/>
              <a:t> </a:t>
            </a:r>
            <a:r>
              <a:rPr lang="en-US" altLang="zh-CN" sz="1000" dirty="0" smtClean="0"/>
              <a:t>like</a:t>
            </a:r>
            <a:r>
              <a:rPr lang="zh-CN" altLang="en-US" sz="1000" dirty="0" smtClean="0"/>
              <a:t> </a:t>
            </a:r>
            <a:r>
              <a:rPr lang="en-US" altLang="zh-CN" sz="1000" dirty="0" smtClean="0"/>
              <a:t>image</a:t>
            </a:r>
            <a:r>
              <a:rPr lang="zh-CN" altLang="en-US" sz="1000" dirty="0" smtClean="0"/>
              <a:t> </a:t>
            </a:r>
            <a:r>
              <a:rPr lang="en-US" altLang="zh-CN" sz="1000" dirty="0" smtClean="0"/>
              <a:t>normalization</a:t>
            </a:r>
            <a:r>
              <a:rPr lang="zh-CN" altLang="en-US" sz="1000" dirty="0" smtClean="0"/>
              <a:t> </a:t>
            </a:r>
            <a:r>
              <a:rPr lang="en-US" altLang="zh-CN" sz="1000" dirty="0" smtClean="0"/>
              <a:t>or</a:t>
            </a:r>
            <a:r>
              <a:rPr lang="zh-CN" altLang="en-US" sz="1000" dirty="0" smtClean="0"/>
              <a:t> </a:t>
            </a:r>
            <a:r>
              <a:rPr lang="en-US" altLang="zh-CN" sz="1000" dirty="0" smtClean="0"/>
              <a:t>random</a:t>
            </a:r>
            <a:r>
              <a:rPr lang="zh-CN" altLang="en-US" sz="1000" dirty="0" smtClean="0"/>
              <a:t> </a:t>
            </a:r>
            <a:r>
              <a:rPr lang="en-US" altLang="zh-CN" sz="1000" dirty="0" smtClean="0"/>
              <a:t>crop</a:t>
            </a:r>
            <a:r>
              <a:rPr lang="zh-CN" altLang="en-US" sz="1000" dirty="0" smtClean="0"/>
              <a:t> </a:t>
            </a:r>
            <a:r>
              <a:rPr lang="en-US" altLang="zh-CN" sz="1000" dirty="0" smtClean="0"/>
              <a:t>are</a:t>
            </a:r>
            <a:r>
              <a:rPr lang="zh-CN" altLang="en-US" sz="1000" dirty="0" smtClean="0"/>
              <a:t> </a:t>
            </a:r>
            <a:r>
              <a:rPr lang="en-US" altLang="zh-CN" sz="1000" dirty="0" smtClean="0"/>
              <a:t>able</a:t>
            </a:r>
            <a:r>
              <a:rPr lang="zh-CN" altLang="en-US" sz="1000" dirty="0" smtClean="0"/>
              <a:t> </a:t>
            </a:r>
            <a:r>
              <a:rPr lang="en-US" altLang="zh-CN" sz="1000" dirty="0" smtClean="0"/>
              <a:t>to</a:t>
            </a:r>
            <a:r>
              <a:rPr lang="zh-CN" altLang="en-US" sz="1000" dirty="0" smtClean="0"/>
              <a:t> </a:t>
            </a:r>
            <a:r>
              <a:rPr lang="en-US" altLang="zh-CN" sz="1000" dirty="0" smtClean="0"/>
              <a:t>generalize</a:t>
            </a:r>
            <a:r>
              <a:rPr lang="zh-CN" altLang="en-US" sz="1000" dirty="0" smtClean="0"/>
              <a:t> </a:t>
            </a:r>
            <a:r>
              <a:rPr lang="en-US" altLang="zh-CN" sz="1000" dirty="0" smtClean="0"/>
              <a:t>data</a:t>
            </a:r>
            <a:r>
              <a:rPr lang="zh-CN" altLang="en-US" sz="1000" dirty="0" smtClean="0"/>
              <a:t> </a:t>
            </a:r>
            <a:r>
              <a:rPr lang="en-US" altLang="zh-CN" sz="1000" dirty="0" smtClean="0"/>
              <a:t>and</a:t>
            </a:r>
            <a:r>
              <a:rPr lang="zh-CN" altLang="en-US" sz="1000" dirty="0" smtClean="0"/>
              <a:t> </a:t>
            </a:r>
            <a:r>
              <a:rPr lang="en-US" altLang="zh-CN" sz="1000" dirty="0" smtClean="0"/>
              <a:t>prevent</a:t>
            </a:r>
            <a:r>
              <a:rPr lang="zh-CN" altLang="en-US" sz="1000" dirty="0" smtClean="0"/>
              <a:t> </a:t>
            </a:r>
            <a:r>
              <a:rPr lang="en-US" altLang="zh-CN" sz="1000" dirty="0" smtClean="0"/>
              <a:t>overfitting.</a:t>
            </a:r>
            <a:endParaRPr lang="en-US" sz="1000" b="1" dirty="0"/>
          </a:p>
        </p:txBody>
      </p:sp>
      <p:sp>
        <p:nvSpPr>
          <p:cNvPr id="14" name="Rectangle 13"/>
          <p:cNvSpPr/>
          <p:nvPr/>
        </p:nvSpPr>
        <p:spPr>
          <a:xfrm>
            <a:off x="8435281" y="1214529"/>
            <a:ext cx="3586291" cy="200163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20" name="Rectangle 19"/>
          <p:cNvSpPr/>
          <p:nvPr/>
        </p:nvSpPr>
        <p:spPr>
          <a:xfrm>
            <a:off x="8428307" y="3352394"/>
            <a:ext cx="3593265"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t>
            </a:r>
            <a:r>
              <a:rPr lang="en-US" altLang="zh-CN" sz="1200" dirty="0" smtClean="0"/>
              <a:t>Analysis</a:t>
            </a:r>
            <a:r>
              <a:rPr lang="zh-CN" altLang="en-US" sz="1200" dirty="0" smtClean="0"/>
              <a:t> </a:t>
            </a:r>
            <a:r>
              <a:rPr lang="en-US" altLang="zh-CN" sz="1200" dirty="0" smtClean="0"/>
              <a:t>&amp;</a:t>
            </a:r>
            <a:r>
              <a:rPr lang="zh-CN" altLang="en-US" sz="1200" dirty="0" smtClean="0"/>
              <a:t> </a:t>
            </a:r>
            <a:r>
              <a:rPr lang="en-US" altLang="zh-CN" sz="1200" dirty="0" smtClean="0"/>
              <a:t>Conclusion</a:t>
            </a:r>
            <a:endParaRPr lang="en-US" sz="1200" dirty="0"/>
          </a:p>
        </p:txBody>
      </p:sp>
      <p:sp>
        <p:nvSpPr>
          <p:cNvPr id="22" name="Rectangle 21"/>
          <p:cNvSpPr/>
          <p:nvPr/>
        </p:nvSpPr>
        <p:spPr>
          <a:xfrm>
            <a:off x="4188643" y="4734232"/>
            <a:ext cx="4017223" cy="194397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smtClean="0"/>
              <a:t>The</a:t>
            </a:r>
            <a:r>
              <a:rPr lang="zh-CN" altLang="en-US" sz="1000" dirty="0" smtClean="0"/>
              <a:t> </a:t>
            </a:r>
            <a:r>
              <a:rPr lang="en-US" altLang="zh-CN" sz="1000" dirty="0" smtClean="0"/>
              <a:t>basic</a:t>
            </a:r>
            <a:r>
              <a:rPr lang="zh-CN" altLang="en-US" sz="1000" dirty="0" smtClean="0"/>
              <a:t> </a:t>
            </a:r>
            <a:r>
              <a:rPr lang="en-US" altLang="zh-CN" sz="1000" dirty="0" smtClean="0"/>
              <a:t>ResNet-18</a:t>
            </a:r>
            <a:r>
              <a:rPr lang="zh-CN" altLang="en-US" sz="1000" dirty="0" smtClean="0"/>
              <a:t> </a:t>
            </a:r>
            <a:r>
              <a:rPr lang="en-US" altLang="zh-CN" sz="1000" dirty="0" smtClean="0"/>
              <a:t>is</a:t>
            </a:r>
            <a:r>
              <a:rPr lang="zh-CN" altLang="en-US" sz="1000" dirty="0" smtClean="0"/>
              <a:t> </a:t>
            </a:r>
            <a:r>
              <a:rPr lang="en-US" altLang="zh-CN" sz="1000" dirty="0" smtClean="0"/>
              <a:t>adopted</a:t>
            </a:r>
            <a:r>
              <a:rPr lang="zh-CN" altLang="en-US" sz="1000" dirty="0" smtClean="0"/>
              <a:t> </a:t>
            </a:r>
            <a:r>
              <a:rPr lang="en-US" altLang="zh-CN" sz="1000" dirty="0" smtClean="0"/>
              <a:t>for</a:t>
            </a:r>
            <a:r>
              <a:rPr lang="zh-CN" altLang="en-US" sz="1000" dirty="0" smtClean="0"/>
              <a:t> </a:t>
            </a:r>
            <a:r>
              <a:rPr lang="en-US" altLang="zh-CN" sz="1000" dirty="0" smtClean="0"/>
              <a:t>this</a:t>
            </a:r>
            <a:r>
              <a:rPr lang="zh-CN" altLang="en-US" sz="1000" dirty="0" smtClean="0"/>
              <a:t> </a:t>
            </a:r>
            <a:r>
              <a:rPr lang="en-US" altLang="zh-CN" sz="1000" dirty="0" smtClean="0"/>
              <a:t>classification.</a:t>
            </a:r>
            <a:r>
              <a:rPr lang="zh-CN" altLang="en-US" sz="1000" dirty="0" smtClean="0"/>
              <a:t> </a:t>
            </a:r>
            <a:r>
              <a:rPr lang="en-US" altLang="zh-CN" sz="1000" dirty="0" err="1"/>
              <a:t>ResNet</a:t>
            </a:r>
            <a:r>
              <a:rPr lang="zh-CN" altLang="en-US" sz="1000" dirty="0"/>
              <a:t> </a:t>
            </a:r>
            <a:r>
              <a:rPr lang="en-US" altLang="zh-CN" sz="1000" dirty="0"/>
              <a:t>makes</a:t>
            </a:r>
            <a:r>
              <a:rPr lang="zh-CN" altLang="en-US" sz="1000" dirty="0"/>
              <a:t> </a:t>
            </a:r>
            <a:r>
              <a:rPr lang="en-US" altLang="zh-CN" sz="1000" dirty="0"/>
              <a:t>use</a:t>
            </a:r>
            <a:r>
              <a:rPr lang="zh-CN" altLang="en-US" sz="1000" dirty="0"/>
              <a:t> </a:t>
            </a:r>
            <a:r>
              <a:rPr lang="en-US" altLang="zh-CN" sz="1000" dirty="0"/>
              <a:t>of</a:t>
            </a:r>
            <a:r>
              <a:rPr lang="zh-CN" altLang="en-US" sz="1000" dirty="0"/>
              <a:t> </a:t>
            </a:r>
            <a:r>
              <a:rPr lang="en-US" altLang="zh-CN" sz="1000" dirty="0"/>
              <a:t>the</a:t>
            </a:r>
            <a:r>
              <a:rPr lang="zh-CN" altLang="en-US" sz="1000" dirty="0"/>
              <a:t> </a:t>
            </a:r>
            <a:r>
              <a:rPr lang="en-US" altLang="zh-CN" sz="1000" dirty="0"/>
              <a:t>skip</a:t>
            </a:r>
            <a:r>
              <a:rPr lang="zh-CN" altLang="en-US" sz="1000" dirty="0"/>
              <a:t> </a:t>
            </a:r>
            <a:r>
              <a:rPr lang="en-US" altLang="zh-CN" sz="1000" dirty="0"/>
              <a:t>connection</a:t>
            </a:r>
            <a:r>
              <a:rPr lang="zh-CN" altLang="en-US" sz="1000" dirty="0"/>
              <a:t> </a:t>
            </a:r>
            <a:r>
              <a:rPr lang="en-US" altLang="zh-CN" sz="1000" dirty="0"/>
              <a:t>to</a:t>
            </a:r>
            <a:r>
              <a:rPr lang="zh-CN" altLang="en-US" sz="1000" dirty="0"/>
              <a:t> </a:t>
            </a:r>
            <a:r>
              <a:rPr lang="en-US" altLang="zh-CN" sz="1000" dirty="0"/>
              <a:t>focus</a:t>
            </a:r>
            <a:r>
              <a:rPr lang="zh-CN" altLang="en-US" sz="1000" dirty="0"/>
              <a:t> </a:t>
            </a:r>
            <a:r>
              <a:rPr lang="en-US" altLang="zh-CN" sz="1000" dirty="0"/>
              <a:t>the</a:t>
            </a:r>
            <a:r>
              <a:rPr lang="zh-CN" altLang="en-US" sz="1000" dirty="0"/>
              <a:t> </a:t>
            </a:r>
            <a:r>
              <a:rPr lang="en-US" altLang="zh-CN" sz="1000" dirty="0"/>
              <a:t>network</a:t>
            </a:r>
            <a:r>
              <a:rPr lang="zh-CN" altLang="en-US" sz="1000" dirty="0"/>
              <a:t> </a:t>
            </a:r>
            <a:r>
              <a:rPr lang="en-US" altLang="zh-CN" sz="1000" dirty="0"/>
              <a:t>on</a:t>
            </a:r>
            <a:r>
              <a:rPr lang="zh-CN" altLang="en-US" sz="1000" dirty="0"/>
              <a:t> </a:t>
            </a:r>
            <a:r>
              <a:rPr lang="en-US" altLang="zh-CN" sz="1000" dirty="0"/>
              <a:t>the</a:t>
            </a:r>
            <a:r>
              <a:rPr lang="zh-CN" altLang="en-US" sz="1000" dirty="0"/>
              <a:t> </a:t>
            </a:r>
            <a:r>
              <a:rPr lang="en-US" altLang="zh-CN" sz="1000" dirty="0"/>
              <a:t>residual</a:t>
            </a:r>
            <a:r>
              <a:rPr lang="zh-CN" altLang="en-US" sz="1000" dirty="0"/>
              <a:t> </a:t>
            </a:r>
            <a:r>
              <a:rPr lang="en-US" altLang="zh-CN" sz="1000" dirty="0"/>
              <a:t>of</a:t>
            </a:r>
            <a:r>
              <a:rPr lang="zh-CN" altLang="en-US" sz="1000" dirty="0"/>
              <a:t> </a:t>
            </a:r>
            <a:r>
              <a:rPr lang="en-US" altLang="zh-CN" sz="1000" dirty="0"/>
              <a:t>the</a:t>
            </a:r>
            <a:r>
              <a:rPr lang="zh-CN" altLang="en-US" sz="1000" dirty="0"/>
              <a:t> </a:t>
            </a:r>
            <a:r>
              <a:rPr lang="en-US" altLang="zh-CN" sz="1000" dirty="0"/>
              <a:t>feature</a:t>
            </a:r>
            <a:r>
              <a:rPr lang="zh-CN" altLang="en-US" sz="1000" dirty="0"/>
              <a:t> </a:t>
            </a:r>
            <a:r>
              <a:rPr lang="en-US" altLang="zh-CN" sz="1000" dirty="0"/>
              <a:t>map</a:t>
            </a:r>
            <a:r>
              <a:rPr lang="zh-CN" altLang="en-US" sz="1000" dirty="0"/>
              <a:t> </a:t>
            </a:r>
            <a:r>
              <a:rPr lang="en-US" altLang="zh-CN" sz="1000" dirty="0"/>
              <a:t>comparing</a:t>
            </a:r>
            <a:r>
              <a:rPr lang="zh-CN" altLang="en-US" sz="1000" dirty="0"/>
              <a:t> </a:t>
            </a:r>
            <a:r>
              <a:rPr lang="en-US" altLang="zh-CN" sz="1000" dirty="0"/>
              <a:t>to</a:t>
            </a:r>
            <a:r>
              <a:rPr lang="zh-CN" altLang="en-US" sz="1000" dirty="0"/>
              <a:t> </a:t>
            </a:r>
            <a:r>
              <a:rPr lang="en-US" altLang="zh-CN" sz="1000" dirty="0"/>
              <a:t>the</a:t>
            </a:r>
            <a:r>
              <a:rPr lang="zh-CN" altLang="en-US" sz="1000" dirty="0"/>
              <a:t> </a:t>
            </a:r>
            <a:r>
              <a:rPr lang="en-US" altLang="zh-CN" sz="1000" dirty="0"/>
              <a:t>input</a:t>
            </a:r>
            <a:r>
              <a:rPr lang="zh-CN" altLang="en-US" sz="1000" dirty="0"/>
              <a:t> </a:t>
            </a:r>
            <a:r>
              <a:rPr lang="en-US" altLang="zh-CN" sz="1000" dirty="0"/>
              <a:t>features.</a:t>
            </a:r>
            <a:r>
              <a:rPr lang="zh-CN" altLang="en-US" sz="1000" dirty="0"/>
              <a:t> </a:t>
            </a:r>
            <a:r>
              <a:rPr lang="en-US" altLang="zh-CN" sz="1000" dirty="0" smtClean="0"/>
              <a:t>During</a:t>
            </a:r>
            <a:r>
              <a:rPr lang="zh-CN" altLang="en-US" sz="1000" dirty="0" smtClean="0"/>
              <a:t> </a:t>
            </a:r>
            <a:r>
              <a:rPr lang="en-US" altLang="zh-CN" sz="1000" dirty="0" smtClean="0"/>
              <a:t>the</a:t>
            </a:r>
            <a:r>
              <a:rPr lang="zh-CN" altLang="en-US" sz="1000" dirty="0" smtClean="0"/>
              <a:t> </a:t>
            </a:r>
            <a:r>
              <a:rPr lang="en-US" altLang="zh-CN" sz="1000" dirty="0" smtClean="0"/>
              <a:t>experiments</a:t>
            </a:r>
            <a:r>
              <a:rPr lang="zh-CN" altLang="en-US" sz="1000" dirty="0" smtClean="0"/>
              <a:t> </a:t>
            </a:r>
            <a:r>
              <a:rPr lang="en-US" altLang="zh-CN" sz="1000" dirty="0" smtClean="0"/>
              <a:t>we</a:t>
            </a:r>
            <a:r>
              <a:rPr lang="zh-CN" altLang="en-US" sz="1000" dirty="0" smtClean="0"/>
              <a:t> </a:t>
            </a:r>
            <a:r>
              <a:rPr lang="en-US" altLang="zh-CN" sz="1000" dirty="0" smtClean="0"/>
              <a:t>found</a:t>
            </a:r>
            <a:r>
              <a:rPr lang="zh-CN" altLang="en-US" sz="1000" dirty="0" smtClean="0"/>
              <a:t> </a:t>
            </a:r>
            <a:r>
              <a:rPr lang="en-US" altLang="zh-CN" sz="1000" dirty="0" smtClean="0"/>
              <a:t>that</a:t>
            </a:r>
            <a:r>
              <a:rPr lang="zh-CN" altLang="en-US" sz="1000" dirty="0" smtClean="0"/>
              <a:t> </a:t>
            </a:r>
            <a:r>
              <a:rPr lang="en-US" altLang="zh-CN" sz="1000" dirty="0" smtClean="0"/>
              <a:t>the</a:t>
            </a:r>
            <a:r>
              <a:rPr lang="zh-CN" altLang="en-US" sz="1000" dirty="0" smtClean="0"/>
              <a:t> </a:t>
            </a:r>
            <a:r>
              <a:rPr lang="en-US" altLang="zh-CN" sz="1000" dirty="0" smtClean="0"/>
              <a:t>binary</a:t>
            </a:r>
            <a:r>
              <a:rPr lang="zh-CN" altLang="en-US" sz="1000" dirty="0" smtClean="0"/>
              <a:t> </a:t>
            </a:r>
            <a:r>
              <a:rPr lang="en-US" altLang="zh-CN" sz="1000" dirty="0" smtClean="0"/>
              <a:t>classification</a:t>
            </a:r>
            <a:r>
              <a:rPr lang="zh-CN" altLang="en-US" sz="1000" dirty="0" smtClean="0"/>
              <a:t> </a:t>
            </a:r>
            <a:r>
              <a:rPr lang="en-US" altLang="zh-CN" sz="1000" dirty="0" smtClean="0"/>
              <a:t>task</a:t>
            </a:r>
            <a:r>
              <a:rPr lang="zh-CN" altLang="en-US" sz="1000" dirty="0" smtClean="0"/>
              <a:t> </a:t>
            </a:r>
            <a:r>
              <a:rPr lang="en-US" altLang="zh-CN" sz="1000" dirty="0" smtClean="0"/>
              <a:t>requires</a:t>
            </a:r>
            <a:r>
              <a:rPr lang="zh-CN" altLang="en-US" sz="1000" dirty="0" smtClean="0"/>
              <a:t> </a:t>
            </a:r>
            <a:r>
              <a:rPr lang="en-US" altLang="zh-CN" sz="1000" dirty="0" smtClean="0"/>
              <a:t>shallower</a:t>
            </a:r>
            <a:r>
              <a:rPr lang="zh-CN" altLang="en-US" sz="1000" dirty="0" smtClean="0"/>
              <a:t> </a:t>
            </a:r>
            <a:r>
              <a:rPr lang="en-US" altLang="zh-CN" sz="1000" dirty="0" smtClean="0"/>
              <a:t>network</a:t>
            </a:r>
            <a:r>
              <a:rPr lang="zh-CN" altLang="en-US" sz="1000" dirty="0" smtClean="0"/>
              <a:t> </a:t>
            </a:r>
            <a:r>
              <a:rPr lang="en-US" altLang="zh-CN" sz="1000" dirty="0" smtClean="0"/>
              <a:t>and</a:t>
            </a:r>
            <a:r>
              <a:rPr lang="zh-CN" altLang="en-US" sz="1000" dirty="0" smtClean="0"/>
              <a:t> </a:t>
            </a:r>
            <a:r>
              <a:rPr lang="en-US" altLang="zh-CN" sz="1000" dirty="0" smtClean="0"/>
              <a:t>therefore</a:t>
            </a:r>
            <a:r>
              <a:rPr lang="zh-CN" altLang="en-US" sz="1000" dirty="0" smtClean="0"/>
              <a:t> </a:t>
            </a:r>
            <a:r>
              <a:rPr lang="en-US" altLang="zh-CN" sz="1000" dirty="0" smtClean="0"/>
              <a:t>trimmed</a:t>
            </a:r>
            <a:r>
              <a:rPr lang="zh-CN" altLang="en-US" sz="1000" dirty="0" smtClean="0"/>
              <a:t> </a:t>
            </a:r>
            <a:r>
              <a:rPr lang="en-US" altLang="zh-CN" sz="1000" dirty="0" smtClean="0"/>
              <a:t>the</a:t>
            </a:r>
            <a:r>
              <a:rPr lang="zh-CN" altLang="en-US" sz="1000" dirty="0" smtClean="0"/>
              <a:t> </a:t>
            </a:r>
            <a:r>
              <a:rPr lang="en-US" altLang="zh-CN" sz="1000" dirty="0" smtClean="0"/>
              <a:t>last</a:t>
            </a:r>
            <a:r>
              <a:rPr lang="zh-CN" altLang="en-US" sz="1000" dirty="0" smtClean="0"/>
              <a:t> </a:t>
            </a:r>
            <a:r>
              <a:rPr lang="en-US" altLang="zh-CN" sz="1000" dirty="0" smtClean="0"/>
              <a:t>layer.</a:t>
            </a:r>
            <a:r>
              <a:rPr lang="zh-CN" altLang="en-US" sz="1000" dirty="0" smtClean="0"/>
              <a:t> </a:t>
            </a:r>
            <a:r>
              <a:rPr lang="en-US" altLang="zh-CN" sz="1000" dirty="0" smtClean="0"/>
              <a:t>Besides,</a:t>
            </a:r>
            <a:r>
              <a:rPr lang="zh-CN" altLang="en-US" sz="1000" dirty="0" smtClean="0"/>
              <a:t> </a:t>
            </a:r>
            <a:r>
              <a:rPr lang="en-US" altLang="zh-CN" sz="1000" dirty="0" smtClean="0"/>
              <a:t>the</a:t>
            </a:r>
            <a:r>
              <a:rPr lang="zh-CN" altLang="en-US" sz="1000" dirty="0" smtClean="0"/>
              <a:t> </a:t>
            </a:r>
            <a:r>
              <a:rPr lang="en-US" altLang="zh-CN" sz="1000" dirty="0" smtClean="0"/>
              <a:t>weight</a:t>
            </a:r>
            <a:r>
              <a:rPr lang="zh-CN" altLang="en-US" sz="1000" dirty="0" smtClean="0"/>
              <a:t> </a:t>
            </a:r>
            <a:r>
              <a:rPr lang="en-US" altLang="zh-CN" sz="1000" dirty="0" smtClean="0"/>
              <a:t>for</a:t>
            </a:r>
            <a:r>
              <a:rPr lang="zh-CN" altLang="en-US" sz="1000" dirty="0" smtClean="0"/>
              <a:t> </a:t>
            </a:r>
            <a:r>
              <a:rPr lang="en-US" altLang="zh-CN" sz="1000" dirty="0" smtClean="0"/>
              <a:t>two</a:t>
            </a:r>
            <a:r>
              <a:rPr lang="zh-CN" altLang="en-US" sz="1000" dirty="0" smtClean="0"/>
              <a:t> </a:t>
            </a:r>
            <a:r>
              <a:rPr lang="en-US" altLang="zh-CN" sz="1000" dirty="0" smtClean="0"/>
              <a:t>classes</a:t>
            </a:r>
            <a:r>
              <a:rPr lang="zh-CN" altLang="en-US" sz="1000" dirty="0" smtClean="0"/>
              <a:t> </a:t>
            </a:r>
            <a:r>
              <a:rPr lang="en-US" altLang="zh-CN" sz="1000" dirty="0" smtClean="0"/>
              <a:t>are</a:t>
            </a:r>
            <a:r>
              <a:rPr lang="zh-CN" altLang="en-US" sz="1000" dirty="0" smtClean="0"/>
              <a:t> </a:t>
            </a:r>
            <a:r>
              <a:rPr lang="en-US" altLang="zh-CN" sz="1000" dirty="0" smtClean="0"/>
              <a:t>adjusted</a:t>
            </a:r>
            <a:r>
              <a:rPr lang="zh-CN" altLang="en-US" sz="1000" dirty="0" smtClean="0"/>
              <a:t> </a:t>
            </a:r>
            <a:r>
              <a:rPr lang="en-US" altLang="zh-CN" sz="1000" dirty="0" smtClean="0"/>
              <a:t>for</a:t>
            </a:r>
            <a:r>
              <a:rPr lang="zh-CN" altLang="en-US" sz="1000" dirty="0" smtClean="0"/>
              <a:t> </a:t>
            </a:r>
            <a:r>
              <a:rPr lang="en-US" altLang="zh-CN" sz="1000" dirty="0" smtClean="0"/>
              <a:t>the</a:t>
            </a:r>
            <a:r>
              <a:rPr lang="zh-CN" altLang="en-US" sz="1000" dirty="0" smtClean="0"/>
              <a:t> </a:t>
            </a:r>
            <a:r>
              <a:rPr lang="en-US" altLang="zh-CN" sz="1000" dirty="0" smtClean="0"/>
              <a:t>severe</a:t>
            </a:r>
            <a:r>
              <a:rPr lang="zh-CN" altLang="en-US" sz="1000" dirty="0" smtClean="0"/>
              <a:t> </a:t>
            </a:r>
            <a:r>
              <a:rPr lang="en-US" altLang="zh-CN" sz="1000" dirty="0" smtClean="0"/>
              <a:t>data</a:t>
            </a:r>
            <a:r>
              <a:rPr lang="zh-CN" altLang="en-US" sz="1000" dirty="0" smtClean="0"/>
              <a:t> </a:t>
            </a:r>
            <a:r>
              <a:rPr lang="en-US" altLang="zh-CN" sz="1000" dirty="0" smtClean="0"/>
              <a:t>imbalance</a:t>
            </a:r>
            <a:r>
              <a:rPr lang="zh-CN" altLang="en-US" sz="1000" dirty="0" smtClean="0"/>
              <a:t> </a:t>
            </a:r>
            <a:r>
              <a:rPr lang="en-US" altLang="zh-CN" sz="1000" dirty="0" smtClean="0"/>
              <a:t>problem.</a:t>
            </a:r>
            <a:r>
              <a:rPr lang="zh-CN" altLang="en-US" sz="1000" dirty="0" smtClean="0"/>
              <a:t> </a:t>
            </a:r>
            <a:endParaRPr lang="en-US" altLang="zh-CN" sz="1000" dirty="0" smtClean="0"/>
          </a:p>
          <a:p>
            <a:pPr algn="just"/>
            <a:r>
              <a:rPr lang="en-US" altLang="zh-CN" sz="1000" dirty="0" smtClean="0"/>
              <a:t>Due</a:t>
            </a:r>
            <a:r>
              <a:rPr lang="zh-CN" altLang="en-US" sz="1000" dirty="0" smtClean="0"/>
              <a:t> </a:t>
            </a:r>
            <a:r>
              <a:rPr lang="en-US" altLang="zh-CN" sz="1000" dirty="0" smtClean="0"/>
              <a:t>to</a:t>
            </a:r>
            <a:r>
              <a:rPr lang="zh-CN" altLang="en-US" sz="1000" dirty="0" smtClean="0"/>
              <a:t> </a:t>
            </a:r>
            <a:r>
              <a:rPr lang="en-US" altLang="zh-CN" sz="1000" dirty="0" smtClean="0"/>
              <a:t>the</a:t>
            </a:r>
            <a:r>
              <a:rPr lang="zh-CN" altLang="en-US" sz="1000" dirty="0" smtClean="0"/>
              <a:t> </a:t>
            </a:r>
            <a:r>
              <a:rPr lang="en-US" altLang="zh-CN" sz="1000" dirty="0" smtClean="0"/>
              <a:t>limitation</a:t>
            </a:r>
            <a:r>
              <a:rPr lang="zh-CN" altLang="en-US" sz="1000" dirty="0" smtClean="0"/>
              <a:t> </a:t>
            </a:r>
            <a:r>
              <a:rPr lang="en-US" altLang="zh-CN" sz="1000" dirty="0" smtClean="0"/>
              <a:t>of</a:t>
            </a:r>
            <a:r>
              <a:rPr lang="zh-CN" altLang="en-US" sz="1000" dirty="0" smtClean="0"/>
              <a:t> </a:t>
            </a:r>
            <a:r>
              <a:rPr lang="en-US" altLang="zh-CN" sz="1000" dirty="0" smtClean="0"/>
              <a:t>submission</a:t>
            </a:r>
            <a:r>
              <a:rPr lang="zh-CN" altLang="en-US" sz="1000" dirty="0" smtClean="0"/>
              <a:t> </a:t>
            </a:r>
            <a:r>
              <a:rPr lang="en-US" altLang="zh-CN" sz="1000" dirty="0" smtClean="0"/>
              <a:t>times,</a:t>
            </a:r>
            <a:r>
              <a:rPr lang="zh-CN" altLang="en-US" sz="1000" dirty="0" smtClean="0"/>
              <a:t> </a:t>
            </a:r>
            <a:r>
              <a:rPr lang="en-US" altLang="zh-CN" sz="1000" dirty="0" smtClean="0"/>
              <a:t>and</a:t>
            </a:r>
            <a:r>
              <a:rPr lang="zh-CN" altLang="en-US" sz="1000" dirty="0" smtClean="0"/>
              <a:t> </a:t>
            </a:r>
            <a:r>
              <a:rPr lang="en-US" altLang="zh-CN" sz="1000" dirty="0" smtClean="0"/>
              <a:t>there</a:t>
            </a:r>
            <a:r>
              <a:rPr lang="zh-CN" altLang="en-US" sz="1000" dirty="0" smtClean="0"/>
              <a:t> </a:t>
            </a:r>
            <a:r>
              <a:rPr lang="en-US" altLang="zh-CN" sz="1000" dirty="0" smtClean="0"/>
              <a:t>is</a:t>
            </a:r>
            <a:r>
              <a:rPr lang="zh-CN" altLang="en-US" sz="1000" dirty="0" smtClean="0"/>
              <a:t> </a:t>
            </a:r>
            <a:r>
              <a:rPr lang="en-US" altLang="zh-CN" sz="1000" dirty="0" smtClean="0"/>
              <a:t>no</a:t>
            </a:r>
            <a:r>
              <a:rPr lang="zh-CN" altLang="en-US" sz="1000" dirty="0" smtClean="0"/>
              <a:t> </a:t>
            </a:r>
            <a:r>
              <a:rPr lang="en-US" altLang="zh-CN" sz="1000" dirty="0" smtClean="0"/>
              <a:t>available</a:t>
            </a:r>
            <a:r>
              <a:rPr lang="zh-CN" altLang="en-US" sz="1000" dirty="0" smtClean="0"/>
              <a:t> </a:t>
            </a:r>
            <a:r>
              <a:rPr lang="en-US" altLang="zh-CN" sz="1000" dirty="0" smtClean="0"/>
              <a:t>ground</a:t>
            </a:r>
            <a:r>
              <a:rPr lang="zh-CN" altLang="en-US" sz="1000" dirty="0" smtClean="0"/>
              <a:t> </a:t>
            </a:r>
            <a:r>
              <a:rPr lang="en-US" altLang="zh-CN" sz="1000" dirty="0" smtClean="0"/>
              <a:t>truth</a:t>
            </a:r>
            <a:r>
              <a:rPr lang="zh-CN" altLang="en-US" sz="1000" dirty="0" smtClean="0"/>
              <a:t> </a:t>
            </a:r>
            <a:r>
              <a:rPr lang="en-US" altLang="zh-CN" sz="1000" dirty="0" smtClean="0"/>
              <a:t>for</a:t>
            </a:r>
            <a:r>
              <a:rPr lang="zh-CN" altLang="en-US" sz="1000" dirty="0" smtClean="0"/>
              <a:t> </a:t>
            </a:r>
            <a:r>
              <a:rPr lang="en-US" altLang="zh-CN" sz="1000" dirty="0" smtClean="0"/>
              <a:t>the</a:t>
            </a:r>
            <a:r>
              <a:rPr lang="zh-CN" altLang="en-US" sz="1000" dirty="0" smtClean="0"/>
              <a:t> </a:t>
            </a:r>
            <a:r>
              <a:rPr lang="en-US" altLang="zh-CN" sz="1000" dirty="0" smtClean="0"/>
              <a:t>test</a:t>
            </a:r>
            <a:r>
              <a:rPr lang="zh-CN" altLang="en-US" sz="1000" dirty="0" smtClean="0"/>
              <a:t> </a:t>
            </a:r>
            <a:r>
              <a:rPr lang="en-US" altLang="zh-CN" sz="1000" dirty="0" smtClean="0"/>
              <a:t>set,</a:t>
            </a:r>
            <a:r>
              <a:rPr lang="zh-CN" altLang="en-US" sz="1000" dirty="0" smtClean="0"/>
              <a:t> </a:t>
            </a:r>
            <a:r>
              <a:rPr lang="en-US" altLang="zh-CN" sz="1000" dirty="0" smtClean="0"/>
              <a:t>we</a:t>
            </a:r>
            <a:r>
              <a:rPr lang="zh-CN" altLang="en-US" sz="1000" dirty="0" smtClean="0"/>
              <a:t> </a:t>
            </a:r>
            <a:r>
              <a:rPr lang="en-US" altLang="zh-CN" sz="1000" dirty="0" smtClean="0"/>
              <a:t>random</a:t>
            </a:r>
            <a:r>
              <a:rPr lang="zh-CN" altLang="en-US" sz="1000" dirty="0" smtClean="0"/>
              <a:t> </a:t>
            </a:r>
            <a:r>
              <a:rPr lang="en-US" altLang="zh-CN" sz="1000" dirty="0" smtClean="0"/>
              <a:t>split</a:t>
            </a:r>
            <a:r>
              <a:rPr lang="zh-CN" altLang="en-US" sz="1000" dirty="0" smtClean="0"/>
              <a:t> </a:t>
            </a:r>
            <a:r>
              <a:rPr lang="en-US" altLang="zh-CN" sz="1000" dirty="0" smtClean="0"/>
              <a:t>10%</a:t>
            </a:r>
            <a:r>
              <a:rPr lang="zh-CN" altLang="en-US" sz="1000" dirty="0" smtClean="0"/>
              <a:t> </a:t>
            </a:r>
            <a:r>
              <a:rPr lang="en-US" altLang="zh-CN" sz="1000" dirty="0" smtClean="0"/>
              <a:t>of</a:t>
            </a:r>
            <a:r>
              <a:rPr lang="zh-CN" altLang="en-US" sz="1000" dirty="0" smtClean="0"/>
              <a:t> </a:t>
            </a:r>
            <a:r>
              <a:rPr lang="en-US" altLang="zh-CN" sz="1000" dirty="0" smtClean="0"/>
              <a:t>the</a:t>
            </a:r>
            <a:r>
              <a:rPr lang="zh-CN" altLang="en-US" sz="1000" dirty="0" smtClean="0"/>
              <a:t> </a:t>
            </a:r>
            <a:r>
              <a:rPr lang="en-US" altLang="zh-CN" sz="1000" dirty="0" smtClean="0"/>
              <a:t>training</a:t>
            </a:r>
            <a:r>
              <a:rPr lang="zh-CN" altLang="en-US" sz="1000" dirty="0" smtClean="0"/>
              <a:t> </a:t>
            </a:r>
            <a:r>
              <a:rPr lang="en-US" altLang="zh-CN" sz="1000" dirty="0" smtClean="0"/>
              <a:t>data</a:t>
            </a:r>
            <a:r>
              <a:rPr lang="zh-CN" altLang="en-US" sz="1000" dirty="0" smtClean="0"/>
              <a:t> </a:t>
            </a:r>
            <a:r>
              <a:rPr lang="en-US" altLang="zh-CN" sz="1000" dirty="0" smtClean="0"/>
              <a:t>as</a:t>
            </a:r>
            <a:r>
              <a:rPr lang="zh-CN" altLang="en-US" sz="1000" dirty="0" smtClean="0"/>
              <a:t> </a:t>
            </a:r>
            <a:r>
              <a:rPr lang="en-US" altLang="zh-CN" sz="1000" dirty="0" smtClean="0"/>
              <a:t>validation</a:t>
            </a:r>
            <a:r>
              <a:rPr lang="zh-CN" altLang="en-US" sz="1000" dirty="0" smtClean="0"/>
              <a:t> </a:t>
            </a:r>
            <a:r>
              <a:rPr lang="en-US" altLang="zh-CN" sz="1000" dirty="0" smtClean="0"/>
              <a:t>for</a:t>
            </a:r>
            <a:r>
              <a:rPr lang="zh-CN" altLang="en-US" sz="1000" dirty="0" smtClean="0"/>
              <a:t> </a:t>
            </a:r>
            <a:r>
              <a:rPr lang="en-US" altLang="zh-CN" sz="1000" dirty="0" smtClean="0"/>
              <a:t>quick</a:t>
            </a:r>
            <a:r>
              <a:rPr lang="zh-CN" altLang="en-US" sz="1000" dirty="0" smtClean="0"/>
              <a:t> </a:t>
            </a:r>
            <a:r>
              <a:rPr lang="en-US" altLang="zh-CN" sz="1000" dirty="0" smtClean="0"/>
              <a:t>test.</a:t>
            </a:r>
            <a:r>
              <a:rPr lang="zh-CN" altLang="en-US" sz="1000" dirty="0" smtClean="0"/>
              <a:t>  </a:t>
            </a:r>
            <a:endParaRPr lang="en-US" altLang="zh-CN" sz="1000" dirty="0"/>
          </a:p>
          <a:p>
            <a:pPr algn="just"/>
            <a:r>
              <a:rPr lang="en-US" altLang="zh-CN" sz="1000" dirty="0" smtClean="0"/>
              <a:t>We</a:t>
            </a:r>
            <a:r>
              <a:rPr lang="zh-CN" altLang="en-US" sz="1000" dirty="0" smtClean="0"/>
              <a:t> </a:t>
            </a:r>
            <a:r>
              <a:rPr lang="en-US" altLang="zh-CN" sz="1000" dirty="0" smtClean="0"/>
              <a:t>also</a:t>
            </a:r>
            <a:r>
              <a:rPr lang="zh-CN" altLang="en-US" sz="1000" dirty="0" smtClean="0"/>
              <a:t> </a:t>
            </a:r>
            <a:r>
              <a:rPr lang="en-US" altLang="zh-CN" sz="1000" dirty="0" smtClean="0"/>
              <a:t>tested</a:t>
            </a:r>
            <a:r>
              <a:rPr lang="zh-CN" altLang="en-US" sz="1000" dirty="0" smtClean="0"/>
              <a:t> </a:t>
            </a:r>
            <a:r>
              <a:rPr lang="en-US" altLang="zh-CN" sz="1000" dirty="0" err="1" smtClean="0"/>
              <a:t>SqueezNet</a:t>
            </a:r>
            <a:r>
              <a:rPr lang="zh-CN" altLang="en-US" sz="1000" dirty="0" smtClean="0"/>
              <a:t> </a:t>
            </a:r>
            <a:r>
              <a:rPr lang="en-US" altLang="zh-CN" sz="1000" dirty="0" smtClean="0"/>
              <a:t>together</a:t>
            </a:r>
            <a:r>
              <a:rPr lang="zh-CN" altLang="en-US" sz="1000" dirty="0" smtClean="0"/>
              <a:t> </a:t>
            </a:r>
            <a:r>
              <a:rPr lang="en-US" altLang="zh-CN" sz="1000" dirty="0" smtClean="0"/>
              <a:t>with</a:t>
            </a:r>
            <a:r>
              <a:rPr lang="zh-CN" altLang="en-US" sz="1000" dirty="0" smtClean="0"/>
              <a:t> </a:t>
            </a:r>
            <a:r>
              <a:rPr lang="en-US" altLang="zh-CN" sz="1000" dirty="0" err="1" smtClean="0"/>
              <a:t>ResNet</a:t>
            </a:r>
            <a:r>
              <a:rPr lang="zh-CN" altLang="en-US" sz="1000" dirty="0" smtClean="0"/>
              <a:t> </a:t>
            </a:r>
            <a:r>
              <a:rPr lang="en-US" altLang="zh-CN" sz="1000" dirty="0" smtClean="0"/>
              <a:t>with</a:t>
            </a:r>
            <a:r>
              <a:rPr lang="zh-CN" altLang="en-US" sz="1000" dirty="0" smtClean="0"/>
              <a:t> </a:t>
            </a:r>
            <a:r>
              <a:rPr lang="en-US" altLang="zh-CN" sz="1000" dirty="0" smtClean="0"/>
              <a:t>different</a:t>
            </a:r>
            <a:r>
              <a:rPr lang="zh-CN" altLang="en-US" sz="1000" dirty="0" smtClean="0"/>
              <a:t> </a:t>
            </a:r>
            <a:r>
              <a:rPr lang="en-US" altLang="zh-CN" sz="1000" dirty="0" smtClean="0"/>
              <a:t>hyper parameters,</a:t>
            </a:r>
            <a:r>
              <a:rPr lang="zh-CN" altLang="en-US" sz="1000" dirty="0" smtClean="0"/>
              <a:t> </a:t>
            </a:r>
            <a:r>
              <a:rPr lang="en-US" altLang="zh-CN" sz="1000" dirty="0" smtClean="0"/>
              <a:t>and</a:t>
            </a:r>
            <a:r>
              <a:rPr lang="zh-CN" altLang="en-US" sz="1000" dirty="0"/>
              <a:t> </a:t>
            </a:r>
            <a:r>
              <a:rPr lang="en-US" altLang="zh-CN" sz="1000" dirty="0" smtClean="0"/>
              <a:t>the</a:t>
            </a:r>
            <a:r>
              <a:rPr lang="zh-CN" altLang="en-US" sz="1000" dirty="0" smtClean="0"/>
              <a:t> </a:t>
            </a:r>
            <a:r>
              <a:rPr lang="en-US" altLang="zh-CN" sz="1000" dirty="0" smtClean="0"/>
              <a:t>results</a:t>
            </a:r>
            <a:r>
              <a:rPr lang="zh-CN" altLang="en-US" sz="1000" dirty="0" smtClean="0"/>
              <a:t> </a:t>
            </a:r>
            <a:r>
              <a:rPr lang="en-US" altLang="zh-CN" sz="1000" dirty="0" smtClean="0"/>
              <a:t>are</a:t>
            </a:r>
            <a:r>
              <a:rPr lang="zh-CN" altLang="en-US" sz="1000" dirty="0" smtClean="0"/>
              <a:t> </a:t>
            </a:r>
            <a:r>
              <a:rPr lang="en-US" altLang="zh-CN" sz="1000" dirty="0" smtClean="0"/>
              <a:t>showed</a:t>
            </a:r>
            <a:r>
              <a:rPr lang="zh-CN" altLang="en-US" sz="1000" dirty="0" smtClean="0"/>
              <a:t> </a:t>
            </a:r>
            <a:r>
              <a:rPr lang="en-US" altLang="zh-CN" sz="1000" dirty="0" smtClean="0"/>
              <a:t>in</a:t>
            </a:r>
            <a:r>
              <a:rPr lang="zh-CN" altLang="en-US" sz="1000" dirty="0" smtClean="0"/>
              <a:t> </a:t>
            </a:r>
            <a:r>
              <a:rPr lang="en-US" altLang="zh-CN" sz="1000" dirty="0" smtClean="0"/>
              <a:t>the</a:t>
            </a:r>
            <a:r>
              <a:rPr lang="zh-CN" altLang="en-US" sz="1000" dirty="0" smtClean="0"/>
              <a:t> </a:t>
            </a:r>
            <a:r>
              <a:rPr lang="en-US" altLang="zh-CN" sz="1000" dirty="0" smtClean="0"/>
              <a:t>table.</a:t>
            </a:r>
          </a:p>
        </p:txBody>
      </p:sp>
      <p:sp>
        <p:nvSpPr>
          <p:cNvPr id="26" name="Rectangle 25"/>
          <p:cNvSpPr/>
          <p:nvPr/>
        </p:nvSpPr>
        <p:spPr>
          <a:xfrm>
            <a:off x="8428308" y="3625866"/>
            <a:ext cx="3593260" cy="205365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smtClean="0"/>
              <a:t>Loss</a:t>
            </a:r>
            <a:r>
              <a:rPr lang="zh-CN" altLang="en-US" sz="1000" b="1" dirty="0" smtClean="0"/>
              <a:t> </a:t>
            </a:r>
            <a:r>
              <a:rPr lang="en-US" altLang="zh-CN" sz="1000" b="1" dirty="0" smtClean="0"/>
              <a:t>Functions</a:t>
            </a:r>
            <a:r>
              <a:rPr lang="en-US" altLang="zh-CN" sz="1000" dirty="0" smtClean="0"/>
              <a:t>:</a:t>
            </a:r>
            <a:r>
              <a:rPr lang="zh-CN" altLang="en-US" sz="1000" dirty="0" smtClean="0"/>
              <a:t> </a:t>
            </a:r>
            <a:r>
              <a:rPr lang="en-US" altLang="zh-CN" sz="1000" dirty="0" smtClean="0"/>
              <a:t>In</a:t>
            </a:r>
            <a:r>
              <a:rPr lang="zh-CN" altLang="en-US" sz="1000" dirty="0" smtClean="0"/>
              <a:t> </a:t>
            </a:r>
            <a:r>
              <a:rPr lang="en-US" altLang="zh-CN" sz="1000" dirty="0" smtClean="0"/>
              <a:t>the</a:t>
            </a:r>
            <a:r>
              <a:rPr lang="zh-CN" altLang="en-US" sz="1000" dirty="0" smtClean="0"/>
              <a:t> </a:t>
            </a:r>
            <a:r>
              <a:rPr lang="en-US" altLang="zh-CN" sz="1000" dirty="0" smtClean="0"/>
              <a:t>experiments</a:t>
            </a:r>
            <a:r>
              <a:rPr lang="zh-CN" altLang="en-US" sz="1000" dirty="0" smtClean="0"/>
              <a:t> </a:t>
            </a:r>
            <a:r>
              <a:rPr lang="en-US" altLang="zh-CN" sz="1000" dirty="0" smtClean="0"/>
              <a:t>we</a:t>
            </a:r>
            <a:r>
              <a:rPr lang="zh-CN" altLang="en-US" sz="1000" dirty="0" smtClean="0"/>
              <a:t> </a:t>
            </a:r>
            <a:r>
              <a:rPr lang="en-US" altLang="zh-CN" sz="1000" dirty="0" smtClean="0"/>
              <a:t>have</a:t>
            </a:r>
            <a:r>
              <a:rPr lang="zh-CN" altLang="en-US" sz="1000" dirty="0" smtClean="0"/>
              <a:t> </a:t>
            </a:r>
            <a:r>
              <a:rPr lang="en-US" altLang="zh-CN" sz="1000" dirty="0" smtClean="0"/>
              <a:t>tested</a:t>
            </a:r>
            <a:r>
              <a:rPr lang="zh-CN" altLang="en-US" sz="1000" dirty="0" smtClean="0"/>
              <a:t> </a:t>
            </a:r>
            <a:r>
              <a:rPr lang="en-US" altLang="zh-CN" sz="1000" dirty="0" smtClean="0"/>
              <a:t>three</a:t>
            </a:r>
            <a:r>
              <a:rPr lang="zh-CN" altLang="en-US" sz="1000" dirty="0"/>
              <a:t> </a:t>
            </a:r>
            <a:r>
              <a:rPr lang="en-US" altLang="zh-CN" sz="1000" dirty="0" smtClean="0"/>
              <a:t>different</a:t>
            </a:r>
            <a:r>
              <a:rPr lang="zh-CN" altLang="en-US" sz="1000" dirty="0" smtClean="0"/>
              <a:t> </a:t>
            </a:r>
            <a:r>
              <a:rPr lang="en-US" altLang="zh-CN" sz="1000" dirty="0" smtClean="0"/>
              <a:t>losses,</a:t>
            </a:r>
            <a:r>
              <a:rPr lang="zh-CN" altLang="en-US" sz="1000" dirty="0" smtClean="0"/>
              <a:t> </a:t>
            </a:r>
            <a:r>
              <a:rPr lang="en-US" altLang="zh-CN" sz="1000" dirty="0" smtClean="0"/>
              <a:t>which</a:t>
            </a:r>
            <a:r>
              <a:rPr lang="zh-CN" altLang="en-US" sz="1000" dirty="0" smtClean="0"/>
              <a:t> </a:t>
            </a:r>
            <a:r>
              <a:rPr lang="en-US" altLang="zh-CN" sz="1000" dirty="0" smtClean="0"/>
              <a:t>are</a:t>
            </a:r>
            <a:r>
              <a:rPr lang="zh-CN" altLang="en-US" sz="1000" dirty="0" smtClean="0"/>
              <a:t> </a:t>
            </a:r>
            <a:r>
              <a:rPr lang="en-US" altLang="zh-CN" sz="1000" dirty="0" smtClean="0"/>
              <a:t>CE,</a:t>
            </a:r>
            <a:r>
              <a:rPr lang="zh-CN" altLang="en-US" sz="1000" dirty="0" smtClean="0"/>
              <a:t> </a:t>
            </a:r>
            <a:r>
              <a:rPr lang="en-US" altLang="zh-CN" sz="1000" dirty="0" smtClean="0"/>
              <a:t>FL</a:t>
            </a:r>
            <a:r>
              <a:rPr lang="zh-CN" altLang="en-US" sz="1000" dirty="0" smtClean="0"/>
              <a:t> </a:t>
            </a:r>
            <a:r>
              <a:rPr lang="en-US" altLang="zh-CN" sz="1000" dirty="0" smtClean="0"/>
              <a:t>and</a:t>
            </a:r>
            <a:r>
              <a:rPr lang="zh-CN" altLang="en-US" sz="1000" dirty="0" smtClean="0"/>
              <a:t> </a:t>
            </a:r>
            <a:r>
              <a:rPr lang="en-US" altLang="zh-CN" sz="1000" dirty="0" smtClean="0"/>
              <a:t>DL.</a:t>
            </a:r>
            <a:r>
              <a:rPr lang="zh-CN" altLang="en-US" sz="1000" dirty="0" smtClean="0"/>
              <a:t> </a:t>
            </a:r>
            <a:r>
              <a:rPr lang="en-US" altLang="zh-CN" sz="1000" dirty="0" smtClean="0"/>
              <a:t>CE</a:t>
            </a:r>
            <a:r>
              <a:rPr lang="zh-CN" altLang="en-US" sz="1000" dirty="0" smtClean="0"/>
              <a:t> </a:t>
            </a:r>
            <a:r>
              <a:rPr lang="en-US" altLang="zh-CN" sz="1000" dirty="0" smtClean="0"/>
              <a:t>is</a:t>
            </a:r>
            <a:r>
              <a:rPr lang="zh-CN" altLang="en-US" sz="1000" dirty="0" smtClean="0"/>
              <a:t> </a:t>
            </a:r>
            <a:r>
              <a:rPr lang="en-US" altLang="zh-CN" sz="1000" dirty="0" smtClean="0"/>
              <a:t>sensitive</a:t>
            </a:r>
            <a:r>
              <a:rPr lang="zh-CN" altLang="en-US" sz="1000" dirty="0" smtClean="0"/>
              <a:t> </a:t>
            </a:r>
            <a:r>
              <a:rPr lang="en-US" altLang="zh-CN" sz="1000" dirty="0" smtClean="0"/>
              <a:t>to</a:t>
            </a:r>
            <a:r>
              <a:rPr lang="zh-CN" altLang="en-US" sz="1000" dirty="0" smtClean="0"/>
              <a:t> </a:t>
            </a:r>
            <a:r>
              <a:rPr lang="en-US" altLang="zh-CN" sz="1000" dirty="0" smtClean="0"/>
              <a:t>data</a:t>
            </a:r>
            <a:r>
              <a:rPr lang="zh-CN" altLang="en-US" sz="1000" dirty="0" smtClean="0"/>
              <a:t> </a:t>
            </a:r>
            <a:r>
              <a:rPr lang="en-US" altLang="zh-CN" sz="1000" dirty="0" smtClean="0"/>
              <a:t>imbalance</a:t>
            </a:r>
            <a:r>
              <a:rPr lang="zh-CN" altLang="en-US" sz="1000" dirty="0" smtClean="0"/>
              <a:t> </a:t>
            </a:r>
            <a:r>
              <a:rPr lang="en-US" altLang="zh-CN" sz="1000" dirty="0" smtClean="0"/>
              <a:t>and</a:t>
            </a:r>
            <a:r>
              <a:rPr lang="zh-CN" altLang="en-US" sz="1000" dirty="0" smtClean="0"/>
              <a:t> </a:t>
            </a:r>
            <a:r>
              <a:rPr lang="en-US" altLang="zh-CN" sz="1000" dirty="0" smtClean="0"/>
              <a:t>requires</a:t>
            </a:r>
            <a:r>
              <a:rPr lang="zh-CN" altLang="en-US" sz="1000" dirty="0" smtClean="0"/>
              <a:t> </a:t>
            </a:r>
            <a:r>
              <a:rPr lang="en-US" altLang="zh-CN" sz="1000" dirty="0" smtClean="0"/>
              <a:t>more</a:t>
            </a:r>
            <a:r>
              <a:rPr lang="zh-CN" altLang="en-US" sz="1000" dirty="0" smtClean="0"/>
              <a:t> </a:t>
            </a:r>
            <a:r>
              <a:rPr lang="en-US" altLang="zh-CN" sz="1000" dirty="0" smtClean="0"/>
              <a:t>hyper</a:t>
            </a:r>
            <a:r>
              <a:rPr lang="zh-CN" altLang="en-US" sz="1000" dirty="0" smtClean="0"/>
              <a:t> </a:t>
            </a:r>
            <a:r>
              <a:rPr lang="en-US" altLang="zh-CN" sz="1000" dirty="0" smtClean="0"/>
              <a:t>parameters</a:t>
            </a:r>
            <a:r>
              <a:rPr lang="zh-CN" altLang="en-US" sz="1000" dirty="0" smtClean="0"/>
              <a:t> </a:t>
            </a:r>
            <a:r>
              <a:rPr lang="en-US" altLang="zh-CN" sz="1000" dirty="0" smtClean="0"/>
              <a:t>like</a:t>
            </a:r>
            <a:r>
              <a:rPr lang="zh-CN" altLang="en-US" sz="1000" dirty="0" smtClean="0"/>
              <a:t> </a:t>
            </a:r>
            <a:r>
              <a:rPr lang="en-US" altLang="zh-CN" sz="1000" dirty="0" smtClean="0"/>
              <a:t>class</a:t>
            </a:r>
            <a:r>
              <a:rPr lang="zh-CN" altLang="en-US" sz="1000" dirty="0" smtClean="0"/>
              <a:t> </a:t>
            </a:r>
            <a:r>
              <a:rPr lang="en-US" altLang="zh-CN" sz="1000" dirty="0" smtClean="0"/>
              <a:t>weight.</a:t>
            </a:r>
            <a:r>
              <a:rPr lang="zh-CN" altLang="en-US" sz="1000" dirty="0" smtClean="0"/>
              <a:t> </a:t>
            </a:r>
            <a:r>
              <a:rPr lang="en-US" altLang="zh-CN" sz="1000" dirty="0" smtClean="0"/>
              <a:t>FL</a:t>
            </a:r>
            <a:r>
              <a:rPr lang="zh-CN" altLang="en-US" sz="1000" dirty="0" smtClean="0"/>
              <a:t> </a:t>
            </a:r>
            <a:r>
              <a:rPr lang="en-US" altLang="zh-CN" sz="1000" dirty="0" smtClean="0"/>
              <a:t>is</a:t>
            </a:r>
            <a:r>
              <a:rPr lang="zh-CN" altLang="en-US" sz="1000" dirty="0" smtClean="0"/>
              <a:t> </a:t>
            </a:r>
            <a:r>
              <a:rPr lang="en-US" altLang="zh-CN" sz="1000" dirty="0" smtClean="0"/>
              <a:t>proposed</a:t>
            </a:r>
            <a:r>
              <a:rPr lang="zh-CN" altLang="en-US" sz="1000" dirty="0" smtClean="0"/>
              <a:t> </a:t>
            </a:r>
            <a:r>
              <a:rPr lang="en-US" altLang="zh-CN" sz="1000" dirty="0" smtClean="0"/>
              <a:t>to</a:t>
            </a:r>
            <a:r>
              <a:rPr lang="zh-CN" altLang="en-US" sz="1000" dirty="0" smtClean="0"/>
              <a:t> </a:t>
            </a:r>
            <a:r>
              <a:rPr lang="en-US" altLang="zh-CN" sz="1000" dirty="0" smtClean="0"/>
              <a:t>address</a:t>
            </a:r>
            <a:r>
              <a:rPr lang="zh-CN" altLang="en-US" sz="1000" dirty="0" smtClean="0"/>
              <a:t> </a:t>
            </a:r>
            <a:r>
              <a:rPr lang="en-US" altLang="zh-CN" sz="1000" dirty="0" smtClean="0"/>
              <a:t>the</a:t>
            </a:r>
            <a:r>
              <a:rPr lang="zh-CN" altLang="en-US" sz="1000" dirty="0" smtClean="0"/>
              <a:t> </a:t>
            </a:r>
            <a:r>
              <a:rPr lang="en-US" altLang="zh-CN" sz="1000" dirty="0" smtClean="0"/>
              <a:t>imbalance</a:t>
            </a:r>
            <a:r>
              <a:rPr lang="zh-CN" altLang="en-US" sz="1000" dirty="0" smtClean="0"/>
              <a:t> </a:t>
            </a:r>
            <a:r>
              <a:rPr lang="en-US" altLang="zh-CN" sz="1000" dirty="0" smtClean="0"/>
              <a:t>for</a:t>
            </a:r>
            <a:r>
              <a:rPr lang="zh-CN" altLang="en-US" sz="1000" dirty="0" smtClean="0"/>
              <a:t> </a:t>
            </a:r>
            <a:r>
              <a:rPr lang="en-US" altLang="zh-CN" sz="1000" dirty="0" smtClean="0"/>
              <a:t>dense</a:t>
            </a:r>
            <a:r>
              <a:rPr lang="zh-CN" altLang="en-US" sz="1000" dirty="0" smtClean="0"/>
              <a:t> </a:t>
            </a:r>
            <a:r>
              <a:rPr lang="en-US" altLang="zh-CN" sz="1000" dirty="0" smtClean="0"/>
              <a:t>object</a:t>
            </a:r>
            <a:r>
              <a:rPr lang="zh-CN" altLang="en-US" sz="1000" dirty="0" smtClean="0"/>
              <a:t> </a:t>
            </a:r>
            <a:r>
              <a:rPr lang="en-US" altLang="zh-CN" sz="1000" dirty="0" smtClean="0"/>
              <a:t>classification,</a:t>
            </a:r>
            <a:r>
              <a:rPr lang="zh-CN" altLang="en-US" sz="1000" dirty="0" smtClean="0"/>
              <a:t> </a:t>
            </a:r>
            <a:r>
              <a:rPr lang="en-US" altLang="zh-CN" sz="1000" dirty="0" smtClean="0"/>
              <a:t>and</a:t>
            </a:r>
            <a:r>
              <a:rPr lang="zh-CN" altLang="en-US" sz="1000" dirty="0" smtClean="0"/>
              <a:t> </a:t>
            </a:r>
            <a:r>
              <a:rPr lang="en-US" altLang="zh-CN" sz="1000" dirty="0" smtClean="0"/>
              <a:t>therefore</a:t>
            </a:r>
            <a:r>
              <a:rPr lang="zh-CN" altLang="en-US" sz="1000" dirty="0" smtClean="0"/>
              <a:t> </a:t>
            </a:r>
            <a:r>
              <a:rPr lang="en-US" altLang="zh-CN" sz="1000" dirty="0" smtClean="0"/>
              <a:t>less</a:t>
            </a:r>
            <a:r>
              <a:rPr lang="zh-CN" altLang="en-US" sz="1000" dirty="0" smtClean="0"/>
              <a:t> </a:t>
            </a:r>
            <a:r>
              <a:rPr lang="en-US" altLang="zh-CN" sz="1000" dirty="0" smtClean="0"/>
              <a:t>suitable</a:t>
            </a:r>
            <a:r>
              <a:rPr lang="zh-CN" altLang="en-US" sz="1000" dirty="0" smtClean="0"/>
              <a:t> </a:t>
            </a:r>
            <a:r>
              <a:rPr lang="en-US" altLang="zh-CN" sz="1000" dirty="0" smtClean="0"/>
              <a:t>for</a:t>
            </a:r>
            <a:r>
              <a:rPr lang="zh-CN" altLang="en-US" sz="1000" dirty="0" smtClean="0"/>
              <a:t> </a:t>
            </a:r>
            <a:r>
              <a:rPr lang="en-US" altLang="zh-CN" sz="1000" dirty="0" smtClean="0"/>
              <a:t>this</a:t>
            </a:r>
            <a:r>
              <a:rPr lang="zh-CN" altLang="en-US" sz="1000" dirty="0" smtClean="0"/>
              <a:t>  </a:t>
            </a:r>
            <a:r>
              <a:rPr lang="en-US" altLang="zh-CN" sz="1000" dirty="0" smtClean="0"/>
              <a:t>binary</a:t>
            </a:r>
            <a:r>
              <a:rPr lang="zh-CN" altLang="en-US" sz="1000" dirty="0" smtClean="0"/>
              <a:t> </a:t>
            </a:r>
            <a:r>
              <a:rPr lang="en-US" altLang="zh-CN" sz="1000" dirty="0" smtClean="0"/>
              <a:t>case.</a:t>
            </a:r>
            <a:r>
              <a:rPr lang="zh-CN" altLang="en-US" sz="1000" dirty="0" smtClean="0"/>
              <a:t> </a:t>
            </a:r>
            <a:r>
              <a:rPr lang="en-US" altLang="zh-CN" sz="1000" dirty="0" smtClean="0"/>
              <a:t>As</a:t>
            </a:r>
            <a:r>
              <a:rPr lang="zh-CN" altLang="en-US" sz="1000" dirty="0" smtClean="0"/>
              <a:t> </a:t>
            </a:r>
            <a:r>
              <a:rPr lang="en-US" altLang="zh-CN" sz="1000" dirty="0" smtClean="0"/>
              <a:t>a</a:t>
            </a:r>
            <a:r>
              <a:rPr lang="zh-CN" altLang="en-US" sz="1000" dirty="0" smtClean="0"/>
              <a:t> </a:t>
            </a:r>
            <a:r>
              <a:rPr lang="en-US" altLang="zh-CN" sz="1000" dirty="0" smtClean="0"/>
              <a:t>overlap</a:t>
            </a:r>
            <a:r>
              <a:rPr lang="zh-CN" altLang="en-US" sz="1000" dirty="0" smtClean="0"/>
              <a:t> </a:t>
            </a:r>
            <a:r>
              <a:rPr lang="en-US" altLang="zh-CN" sz="1000" dirty="0" smtClean="0"/>
              <a:t>based</a:t>
            </a:r>
            <a:r>
              <a:rPr lang="zh-CN" altLang="en-US" sz="1000" dirty="0" smtClean="0"/>
              <a:t> </a:t>
            </a:r>
            <a:r>
              <a:rPr lang="en-US" altLang="zh-CN" sz="1000" dirty="0" smtClean="0"/>
              <a:t>measurement,</a:t>
            </a:r>
            <a:r>
              <a:rPr lang="zh-CN" altLang="en-US" sz="1000" dirty="0"/>
              <a:t> </a:t>
            </a:r>
            <a:r>
              <a:rPr lang="en-US" altLang="zh-CN" sz="1000" dirty="0" smtClean="0"/>
              <a:t>DL</a:t>
            </a:r>
            <a:r>
              <a:rPr lang="zh-CN" altLang="en-US" sz="1000" dirty="0" smtClean="0"/>
              <a:t> </a:t>
            </a:r>
            <a:r>
              <a:rPr lang="en-US" altLang="zh-CN" sz="1000" dirty="0" smtClean="0"/>
              <a:t>no</a:t>
            </a:r>
            <a:r>
              <a:rPr lang="zh-CN" altLang="en-US" sz="1000" dirty="0" smtClean="0"/>
              <a:t> </a:t>
            </a:r>
            <a:r>
              <a:rPr lang="en-US" altLang="zh-CN" sz="1000" dirty="0" smtClean="0"/>
              <a:t>longer</a:t>
            </a:r>
            <a:r>
              <a:rPr lang="zh-CN" altLang="en-US" sz="1000" dirty="0" smtClean="0"/>
              <a:t> </a:t>
            </a:r>
            <a:r>
              <a:rPr lang="en-US" altLang="zh-CN" sz="1000" dirty="0" smtClean="0"/>
              <a:t>suffers</a:t>
            </a:r>
            <a:r>
              <a:rPr lang="zh-CN" altLang="en-US" sz="1000" dirty="0" smtClean="0"/>
              <a:t> </a:t>
            </a:r>
            <a:r>
              <a:rPr lang="en-US" altLang="zh-CN" sz="1000" dirty="0" smtClean="0"/>
              <a:t>from</a:t>
            </a:r>
            <a:r>
              <a:rPr lang="zh-CN" altLang="en-US" sz="1000" dirty="0" smtClean="0"/>
              <a:t> </a:t>
            </a:r>
            <a:r>
              <a:rPr lang="en-US" altLang="zh-CN" sz="1000" dirty="0" smtClean="0"/>
              <a:t>data</a:t>
            </a:r>
            <a:r>
              <a:rPr lang="zh-CN" altLang="en-US" sz="1000" dirty="0" smtClean="0"/>
              <a:t> </a:t>
            </a:r>
            <a:r>
              <a:rPr lang="en-US" altLang="zh-CN" sz="1000" dirty="0" smtClean="0"/>
              <a:t>imbalance</a:t>
            </a:r>
            <a:r>
              <a:rPr lang="zh-CN" altLang="en-US" sz="1000" dirty="0" smtClean="0"/>
              <a:t> </a:t>
            </a:r>
            <a:r>
              <a:rPr lang="en-US" altLang="zh-CN" sz="1000" dirty="0" smtClean="0"/>
              <a:t>for</a:t>
            </a:r>
            <a:r>
              <a:rPr lang="zh-CN" altLang="en-US" sz="1000" dirty="0" smtClean="0"/>
              <a:t> </a:t>
            </a:r>
            <a:r>
              <a:rPr lang="en-US" altLang="zh-CN" sz="1000" dirty="0" smtClean="0"/>
              <a:t>the</a:t>
            </a:r>
            <a:r>
              <a:rPr lang="zh-CN" altLang="en-US" sz="1000" dirty="0" smtClean="0"/>
              <a:t> </a:t>
            </a:r>
            <a:r>
              <a:rPr lang="en-US" altLang="zh-CN" sz="1000" dirty="0" smtClean="0"/>
              <a:t>binary</a:t>
            </a:r>
            <a:r>
              <a:rPr lang="zh-CN" altLang="en-US" sz="1000" dirty="0" smtClean="0"/>
              <a:t> </a:t>
            </a:r>
            <a:r>
              <a:rPr lang="en-US" altLang="zh-CN" sz="1000" dirty="0" smtClean="0"/>
              <a:t>cases</a:t>
            </a:r>
            <a:r>
              <a:rPr lang="zh-CN" altLang="en-US" sz="1000" dirty="0" smtClean="0"/>
              <a:t> </a:t>
            </a:r>
            <a:r>
              <a:rPr lang="en-US" altLang="zh-CN" sz="1000" dirty="0" smtClean="0"/>
              <a:t>and</a:t>
            </a:r>
            <a:r>
              <a:rPr lang="zh-CN" altLang="en-US" sz="1000" dirty="0" smtClean="0"/>
              <a:t> </a:t>
            </a:r>
            <a:r>
              <a:rPr lang="en-US" altLang="zh-CN" sz="1000" dirty="0" smtClean="0"/>
              <a:t>outperforms</a:t>
            </a:r>
            <a:r>
              <a:rPr lang="zh-CN" altLang="en-US" sz="1000" dirty="0" smtClean="0"/>
              <a:t> </a:t>
            </a:r>
            <a:r>
              <a:rPr lang="en-US" altLang="zh-CN" sz="1000" dirty="0" smtClean="0"/>
              <a:t>others.</a:t>
            </a:r>
            <a:r>
              <a:rPr lang="zh-CN" altLang="en-US" sz="1000" dirty="0" smtClean="0"/>
              <a:t> </a:t>
            </a:r>
            <a:endParaRPr lang="en-US" altLang="zh-CN" sz="1000" dirty="0" smtClean="0"/>
          </a:p>
          <a:p>
            <a:pPr algn="just"/>
            <a:endParaRPr lang="en-US" altLang="zh-CN" sz="1000" b="1" dirty="0" smtClean="0"/>
          </a:p>
          <a:p>
            <a:pPr algn="just"/>
            <a:r>
              <a:rPr lang="en-US" altLang="zh-CN" sz="1000" b="1" dirty="0" smtClean="0"/>
              <a:t>Networks:</a:t>
            </a:r>
            <a:r>
              <a:rPr lang="zh-CN" altLang="en-US" sz="1000" b="1" dirty="0" smtClean="0"/>
              <a:t> </a:t>
            </a:r>
            <a:r>
              <a:rPr lang="en-US" altLang="zh-CN" sz="1000" dirty="0" smtClean="0"/>
              <a:t>Three</a:t>
            </a:r>
            <a:r>
              <a:rPr lang="zh-CN" altLang="en-US" sz="1000" dirty="0" smtClean="0"/>
              <a:t> </a:t>
            </a:r>
            <a:r>
              <a:rPr lang="en-US" altLang="zh-CN" sz="1000" dirty="0" smtClean="0"/>
              <a:t>widely</a:t>
            </a:r>
            <a:r>
              <a:rPr lang="zh-CN" altLang="en-US" sz="1000" dirty="0" smtClean="0"/>
              <a:t> </a:t>
            </a:r>
            <a:r>
              <a:rPr lang="en-US" altLang="zh-CN" sz="1000" dirty="0" smtClean="0"/>
              <a:t>used</a:t>
            </a:r>
            <a:r>
              <a:rPr lang="zh-CN" altLang="en-US" sz="1000" dirty="0" smtClean="0"/>
              <a:t> </a:t>
            </a:r>
            <a:r>
              <a:rPr lang="en-US" altLang="zh-CN" sz="1000" dirty="0" smtClean="0"/>
              <a:t>CNNs</a:t>
            </a:r>
            <a:r>
              <a:rPr lang="zh-CN" altLang="en-US" sz="1000" dirty="0" smtClean="0"/>
              <a:t> </a:t>
            </a:r>
            <a:r>
              <a:rPr lang="en-US" altLang="zh-CN" sz="1000" dirty="0" smtClean="0"/>
              <a:t>are</a:t>
            </a:r>
            <a:r>
              <a:rPr lang="zh-CN" altLang="en-US" sz="1000" dirty="0" smtClean="0"/>
              <a:t> </a:t>
            </a:r>
            <a:r>
              <a:rPr lang="en-US" altLang="zh-CN" sz="1000" dirty="0" smtClean="0"/>
              <a:t>validated</a:t>
            </a:r>
            <a:r>
              <a:rPr lang="zh-CN" altLang="en-US" sz="1000" dirty="0"/>
              <a:t> </a:t>
            </a:r>
            <a:r>
              <a:rPr lang="en-US" altLang="zh-CN" sz="1000" dirty="0" smtClean="0"/>
              <a:t>on</a:t>
            </a:r>
            <a:r>
              <a:rPr lang="zh-CN" altLang="en-US" sz="1000" dirty="0" smtClean="0"/>
              <a:t> </a:t>
            </a:r>
            <a:r>
              <a:rPr lang="en-US" altLang="zh-CN" sz="1000" dirty="0" smtClean="0"/>
              <a:t>this</a:t>
            </a:r>
            <a:r>
              <a:rPr lang="zh-CN" altLang="en-US" sz="1000" dirty="0" smtClean="0"/>
              <a:t> </a:t>
            </a:r>
            <a:r>
              <a:rPr lang="en-US" altLang="zh-CN" sz="1000" dirty="0" smtClean="0"/>
              <a:t>classification</a:t>
            </a:r>
            <a:r>
              <a:rPr lang="zh-CN" altLang="en-US" sz="1000" dirty="0" smtClean="0"/>
              <a:t> </a:t>
            </a:r>
            <a:r>
              <a:rPr lang="en-US" altLang="zh-CN" sz="1000" dirty="0" smtClean="0"/>
              <a:t>task.</a:t>
            </a:r>
            <a:r>
              <a:rPr lang="zh-CN" altLang="en-US" sz="1000" dirty="0" smtClean="0"/>
              <a:t> </a:t>
            </a:r>
            <a:r>
              <a:rPr lang="en-US" altLang="zh-CN" sz="1000" dirty="0" smtClean="0"/>
              <a:t>From</a:t>
            </a:r>
            <a:r>
              <a:rPr lang="zh-CN" altLang="en-US" sz="1000" dirty="0" smtClean="0"/>
              <a:t> </a:t>
            </a:r>
            <a:r>
              <a:rPr lang="en-US" altLang="zh-CN" sz="1000" dirty="0" smtClean="0"/>
              <a:t>the</a:t>
            </a:r>
            <a:r>
              <a:rPr lang="zh-CN" altLang="en-US" sz="1000" dirty="0" smtClean="0"/>
              <a:t> </a:t>
            </a:r>
            <a:r>
              <a:rPr lang="en-US" altLang="zh-CN" sz="1000" dirty="0" smtClean="0"/>
              <a:t>results</a:t>
            </a:r>
            <a:r>
              <a:rPr lang="zh-CN" altLang="en-US" sz="1000" dirty="0" smtClean="0"/>
              <a:t> </a:t>
            </a:r>
            <a:r>
              <a:rPr lang="en-US" altLang="zh-CN" sz="1000" dirty="0" smtClean="0"/>
              <a:t>we</a:t>
            </a:r>
            <a:r>
              <a:rPr lang="zh-CN" altLang="en-US" sz="1000" dirty="0" smtClean="0"/>
              <a:t> </a:t>
            </a:r>
            <a:r>
              <a:rPr lang="en-US" altLang="zh-CN" sz="1000" dirty="0" smtClean="0"/>
              <a:t>could</a:t>
            </a:r>
            <a:r>
              <a:rPr lang="zh-CN" altLang="en-US" sz="1000" dirty="0" smtClean="0"/>
              <a:t> </a:t>
            </a:r>
            <a:r>
              <a:rPr lang="en-US" altLang="zh-CN" sz="1000" dirty="0" smtClean="0"/>
              <a:t>observe</a:t>
            </a:r>
            <a:r>
              <a:rPr lang="zh-CN" altLang="en-US" sz="1000" dirty="0" smtClean="0"/>
              <a:t> </a:t>
            </a:r>
            <a:r>
              <a:rPr lang="en-US" altLang="zh-CN" sz="1000" dirty="0" smtClean="0"/>
              <a:t>that</a:t>
            </a:r>
            <a:r>
              <a:rPr lang="zh-CN" altLang="en-US" sz="1000" dirty="0" smtClean="0"/>
              <a:t> </a:t>
            </a:r>
            <a:r>
              <a:rPr lang="en-US" altLang="zh-CN" sz="1000" dirty="0" err="1" smtClean="0"/>
              <a:t>ResNet</a:t>
            </a:r>
            <a:r>
              <a:rPr lang="zh-CN" altLang="en-US" sz="1000" dirty="0" smtClean="0"/>
              <a:t> </a:t>
            </a:r>
            <a:r>
              <a:rPr lang="en-US" altLang="zh-CN" sz="1000" dirty="0" smtClean="0"/>
              <a:t>slightly</a:t>
            </a:r>
            <a:r>
              <a:rPr lang="zh-CN" altLang="en-US" sz="1000" dirty="0" smtClean="0"/>
              <a:t> </a:t>
            </a:r>
            <a:r>
              <a:rPr lang="en-US" altLang="zh-CN" sz="1000" dirty="0" smtClean="0"/>
              <a:t>outperform</a:t>
            </a:r>
            <a:r>
              <a:rPr lang="zh-CN" altLang="en-US" sz="1000" dirty="0" smtClean="0"/>
              <a:t> </a:t>
            </a:r>
            <a:r>
              <a:rPr lang="en-US" altLang="zh-CN" sz="1000" dirty="0" smtClean="0"/>
              <a:t>the</a:t>
            </a:r>
            <a:r>
              <a:rPr lang="zh-CN" altLang="en-US" sz="1000" dirty="0" smtClean="0"/>
              <a:t> </a:t>
            </a:r>
            <a:r>
              <a:rPr lang="en-US" altLang="zh-CN" sz="1000" dirty="0" smtClean="0"/>
              <a:t>others</a:t>
            </a:r>
            <a:r>
              <a:rPr lang="zh-CN" altLang="en-US" sz="1000" dirty="0" smtClean="0"/>
              <a:t> </a:t>
            </a:r>
            <a:r>
              <a:rPr lang="en-US" altLang="zh-CN" sz="1000" dirty="0" smtClean="0"/>
              <a:t>for</a:t>
            </a:r>
            <a:r>
              <a:rPr lang="zh-CN" altLang="en-US" sz="1000" dirty="0" smtClean="0"/>
              <a:t> </a:t>
            </a:r>
            <a:r>
              <a:rPr lang="en-US" altLang="zh-CN" sz="1000" dirty="0" smtClean="0"/>
              <a:t>better</a:t>
            </a:r>
            <a:r>
              <a:rPr lang="zh-CN" altLang="en-US" sz="1000" dirty="0" smtClean="0"/>
              <a:t> </a:t>
            </a:r>
            <a:r>
              <a:rPr lang="en-US" altLang="zh-CN" sz="1000" dirty="0" smtClean="0"/>
              <a:t>feature</a:t>
            </a:r>
            <a:r>
              <a:rPr lang="zh-CN" altLang="en-US" sz="1000" dirty="0" smtClean="0"/>
              <a:t> </a:t>
            </a:r>
            <a:r>
              <a:rPr lang="en-US" altLang="zh-CN" sz="1000" dirty="0" smtClean="0"/>
              <a:t>extraction</a:t>
            </a:r>
            <a:r>
              <a:rPr lang="zh-CN" altLang="en-US" sz="1000" dirty="0" smtClean="0"/>
              <a:t> </a:t>
            </a:r>
            <a:r>
              <a:rPr lang="en-US" altLang="zh-CN" sz="1000" dirty="0" smtClean="0"/>
              <a:t>and</a:t>
            </a:r>
            <a:r>
              <a:rPr lang="zh-CN" altLang="en-US" sz="1000" dirty="0" smtClean="0"/>
              <a:t> </a:t>
            </a:r>
            <a:r>
              <a:rPr lang="en-US" altLang="zh-CN" sz="1000" dirty="0" smtClean="0"/>
              <a:t>less</a:t>
            </a:r>
            <a:r>
              <a:rPr lang="zh-CN" altLang="en-US" sz="1000" dirty="0" smtClean="0"/>
              <a:t> </a:t>
            </a:r>
            <a:r>
              <a:rPr lang="en-US" altLang="zh-CN" sz="1000" dirty="0" smtClean="0"/>
              <a:t>computation</a:t>
            </a:r>
            <a:r>
              <a:rPr lang="zh-CN" altLang="en-US" sz="1000" dirty="0" smtClean="0"/>
              <a:t> </a:t>
            </a:r>
            <a:r>
              <a:rPr lang="en-US" altLang="zh-CN" sz="1000" dirty="0" smtClean="0"/>
              <a:t>expense.</a:t>
            </a:r>
            <a:r>
              <a:rPr lang="zh-CN" altLang="en-US" sz="1000" dirty="0" smtClean="0"/>
              <a:t> </a:t>
            </a:r>
            <a:endParaRPr lang="en-US" altLang="zh-CN" sz="1000" b="1" dirty="0"/>
          </a:p>
        </p:txBody>
      </p:sp>
      <p:sp>
        <p:nvSpPr>
          <p:cNvPr id="29" name="Rectangle 28"/>
          <p:cNvSpPr/>
          <p:nvPr/>
        </p:nvSpPr>
        <p:spPr>
          <a:xfrm>
            <a:off x="8435282" y="6049203"/>
            <a:ext cx="3586290" cy="62900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b="1" dirty="0"/>
          </a:p>
          <a:p>
            <a:pPr algn="just"/>
            <a:r>
              <a:rPr lang="en-US" sz="1000" b="1" dirty="0"/>
              <a:t>Section </a:t>
            </a:r>
            <a:r>
              <a:rPr lang="en-US" sz="1000" b="1" dirty="0" smtClean="0"/>
              <a:t>1-3:</a:t>
            </a:r>
            <a:r>
              <a:rPr lang="zh-CN" altLang="en-US" sz="1000" b="1" dirty="0" smtClean="0"/>
              <a:t> </a:t>
            </a:r>
            <a:r>
              <a:rPr lang="en-US" sz="1000" b="1" dirty="0" err="1" smtClean="0"/>
              <a:t>Zengqiang</a:t>
            </a:r>
            <a:r>
              <a:rPr lang="en-US" sz="1000" b="1" dirty="0" smtClean="0"/>
              <a:t> Yan</a:t>
            </a:r>
          </a:p>
          <a:p>
            <a:pPr algn="just"/>
            <a:r>
              <a:rPr lang="en-US" altLang="zh-CN" sz="1000" b="1" dirty="0" smtClean="0"/>
              <a:t>Section</a:t>
            </a:r>
            <a:r>
              <a:rPr lang="zh-CN" altLang="en-US" sz="1000" b="1" dirty="0" smtClean="0"/>
              <a:t> </a:t>
            </a:r>
            <a:r>
              <a:rPr lang="en-US" altLang="zh-CN" sz="1000" b="1" dirty="0" smtClean="0"/>
              <a:t>4-6:</a:t>
            </a:r>
            <a:r>
              <a:rPr lang="zh-CN" altLang="en-US" sz="1000" b="1" dirty="0" smtClean="0"/>
              <a:t> </a:t>
            </a:r>
            <a:r>
              <a:rPr lang="en-US" altLang="zh-CN" sz="1000" b="1" dirty="0" smtClean="0"/>
              <a:t>Pei</a:t>
            </a:r>
            <a:r>
              <a:rPr lang="zh-CN" altLang="en-US" sz="1000" b="1" dirty="0" smtClean="0"/>
              <a:t> </a:t>
            </a:r>
            <a:r>
              <a:rPr lang="en-US" altLang="zh-CN" sz="1000" b="1" dirty="0" smtClean="0"/>
              <a:t>Wang</a:t>
            </a:r>
            <a:endParaRPr lang="en-US" sz="1000" dirty="0"/>
          </a:p>
          <a:p>
            <a:pPr algn="just"/>
            <a:endParaRPr lang="en-US" sz="1000" dirty="0"/>
          </a:p>
        </p:txBody>
      </p:sp>
      <p:sp>
        <p:nvSpPr>
          <p:cNvPr id="30" name="Rectangle 29"/>
          <p:cNvSpPr/>
          <p:nvPr/>
        </p:nvSpPr>
        <p:spPr>
          <a:xfrm>
            <a:off x="8435282" y="5815749"/>
            <a:ext cx="3586290" cy="23345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a:t>
            </a:r>
            <a:r>
              <a:rPr lang="en-US" altLang="zh-CN" sz="1200" dirty="0"/>
              <a:t>Contribution</a:t>
            </a:r>
            <a:endParaRPr lang="en-US" sz="1200" dirty="0"/>
          </a:p>
        </p:txBody>
      </p:sp>
      <p:sp>
        <p:nvSpPr>
          <p:cNvPr id="32" name="Rectangle 31">
            <a:extLst>
              <a:ext uri="{FF2B5EF4-FFF2-40B4-BE49-F238E27FC236}">
                <a16:creationId xmlns:a16="http://schemas.microsoft.com/office/drawing/2014/main" xmlns="" id="{09DDB29E-6363-4275-B09A-E0FEAE87DD58}"/>
              </a:ext>
            </a:extLst>
          </p:cNvPr>
          <p:cNvSpPr/>
          <p:nvPr/>
        </p:nvSpPr>
        <p:spPr>
          <a:xfrm>
            <a:off x="4188644" y="1449596"/>
            <a:ext cx="4017222" cy="9774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Due to the highly imbalanced ratio between bad samples and good samples in the dataset, classifying bad samples would be relatively difficult while classifying good samples might be relatively easier. Therefore, we further use the focal loss to penalize those mis-classified samples (probably bad samples).</a:t>
            </a:r>
          </a:p>
        </p:txBody>
      </p:sp>
      <p:sp>
        <p:nvSpPr>
          <p:cNvPr id="36" name="Rectangle 35">
            <a:extLst>
              <a:ext uri="{FF2B5EF4-FFF2-40B4-BE49-F238E27FC236}">
                <a16:creationId xmlns:a16="http://schemas.microsoft.com/office/drawing/2014/main" xmlns="" id="{4388CC44-66B4-47A8-92EE-7BB68EFA6B14}"/>
              </a:ext>
            </a:extLst>
          </p:cNvPr>
          <p:cNvSpPr/>
          <p:nvPr/>
        </p:nvSpPr>
        <p:spPr>
          <a:xfrm>
            <a:off x="4188644" y="1184676"/>
            <a:ext cx="401722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 Cross Entropy Loss (CEL) vs. Focal Loss (FL)</a:t>
            </a:r>
          </a:p>
        </p:txBody>
      </p:sp>
      <p:sp>
        <p:nvSpPr>
          <p:cNvPr id="23" name="Rectangle 22"/>
          <p:cNvSpPr/>
          <p:nvPr/>
        </p:nvSpPr>
        <p:spPr>
          <a:xfrm>
            <a:off x="4181670" y="4580143"/>
            <a:ext cx="4024196"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a:t>
            </a:r>
            <a:r>
              <a:rPr lang="en-US" altLang="zh-CN" sz="1200" dirty="0" smtClean="0"/>
              <a:t>ResNet18</a:t>
            </a:r>
            <a:r>
              <a:rPr lang="zh-CN" altLang="en-US" sz="1200" dirty="0" smtClean="0"/>
              <a:t> </a:t>
            </a:r>
            <a:r>
              <a:rPr lang="en-US" altLang="zh-CN" sz="1200" dirty="0" smtClean="0"/>
              <a:t>&amp;</a:t>
            </a:r>
            <a:r>
              <a:rPr lang="zh-CN" altLang="en-US" sz="1200" dirty="0" smtClean="0"/>
              <a:t> </a:t>
            </a:r>
            <a:r>
              <a:rPr lang="en-US" altLang="zh-CN" sz="1200" dirty="0" err="1" smtClean="0"/>
              <a:t>SqueezeNet</a:t>
            </a:r>
            <a:endParaRPr lang="en-US" sz="1200" dirty="0"/>
          </a:p>
        </p:txBody>
      </p:sp>
      <p:graphicFrame>
        <p:nvGraphicFramePr>
          <p:cNvPr id="5" name="Table 4">
            <a:extLst>
              <a:ext uri="{FF2B5EF4-FFF2-40B4-BE49-F238E27FC236}">
                <a16:creationId xmlns:a16="http://schemas.microsoft.com/office/drawing/2014/main" xmlns="" id="{559F03AB-16AB-4517-9DC9-E9B49185D840}"/>
              </a:ext>
            </a:extLst>
          </p:cNvPr>
          <p:cNvGraphicFramePr>
            <a:graphicFrameLocks noGrp="1"/>
          </p:cNvGraphicFramePr>
          <p:nvPr>
            <p:extLst>
              <p:ext uri="{D42A27DB-BD31-4B8C-83A1-F6EECF244321}">
                <p14:modId xmlns:p14="http://schemas.microsoft.com/office/powerpoint/2010/main" val="76026507"/>
              </p:ext>
            </p:extLst>
          </p:nvPr>
        </p:nvGraphicFramePr>
        <p:xfrm>
          <a:off x="164895" y="5561883"/>
          <a:ext cx="3794331" cy="974640"/>
        </p:xfrm>
        <a:graphic>
          <a:graphicData uri="http://schemas.openxmlformats.org/drawingml/2006/table">
            <a:tbl>
              <a:tblPr>
                <a:tableStyleId>{BC89EF96-8CEA-46FF-86C4-4CE0E7609802}</a:tableStyleId>
              </a:tblPr>
              <a:tblGrid>
                <a:gridCol w="1069545">
                  <a:extLst>
                    <a:ext uri="{9D8B030D-6E8A-4147-A177-3AD203B41FA5}">
                      <a16:colId xmlns:a16="http://schemas.microsoft.com/office/drawing/2014/main" xmlns="" val="4094147323"/>
                    </a:ext>
                  </a:extLst>
                </a:gridCol>
                <a:gridCol w="1460009">
                  <a:extLst>
                    <a:ext uri="{9D8B030D-6E8A-4147-A177-3AD203B41FA5}">
                      <a16:colId xmlns:a16="http://schemas.microsoft.com/office/drawing/2014/main" xmlns="" val="2697055965"/>
                    </a:ext>
                  </a:extLst>
                </a:gridCol>
                <a:gridCol w="1264777">
                  <a:extLst>
                    <a:ext uri="{9D8B030D-6E8A-4147-A177-3AD203B41FA5}">
                      <a16:colId xmlns:a16="http://schemas.microsoft.com/office/drawing/2014/main" xmlns="" val="2940278145"/>
                    </a:ext>
                  </a:extLst>
                </a:gridCol>
              </a:tblGrid>
              <a:tr h="222682">
                <a:tc>
                  <a:txBody>
                    <a:bodyPr/>
                    <a:lstStyle/>
                    <a:p>
                      <a:pPr algn="ctr"/>
                      <a:r>
                        <a:rPr lang="en-US" sz="1000" dirty="0"/>
                        <a:t>Dataset</a:t>
                      </a:r>
                    </a:p>
                  </a:txBody>
                  <a:tcPr marL="91261" marR="91261" marT="45630" marB="45630" anchor="ctr"/>
                </a:tc>
                <a:tc>
                  <a:txBody>
                    <a:bodyPr/>
                    <a:lstStyle/>
                    <a:p>
                      <a:pPr algn="ctr"/>
                      <a:r>
                        <a:rPr lang="en-US" sz="1000" dirty="0"/>
                        <a:t>Method</a:t>
                      </a:r>
                    </a:p>
                  </a:txBody>
                  <a:tcPr marL="91261" marR="91261" marT="45630" marB="45630" anchor="ctr"/>
                </a:tc>
                <a:tc>
                  <a:txBody>
                    <a:bodyPr/>
                    <a:lstStyle/>
                    <a:p>
                      <a:pPr algn="ctr"/>
                      <a:r>
                        <a:rPr lang="en-US" sz="1000" dirty="0"/>
                        <a:t>Accuracy</a:t>
                      </a:r>
                    </a:p>
                  </a:txBody>
                  <a:tcPr marL="91261" marR="91261" marT="45630" marB="45630" anchor="ctr"/>
                </a:tc>
                <a:extLst>
                  <a:ext uri="{0D108BD9-81ED-4DB2-BD59-A6C34878D82A}">
                    <a16:rowId xmlns:a16="http://schemas.microsoft.com/office/drawing/2014/main" xmlns="" val="2511445244"/>
                  </a:ext>
                </a:extLst>
              </a:tr>
              <a:tr h="222682">
                <a:tc rowSpan="3">
                  <a:txBody>
                    <a:bodyPr/>
                    <a:lstStyle/>
                    <a:p>
                      <a:pPr algn="ctr"/>
                      <a:r>
                        <a:rPr lang="en-US" sz="1000" dirty="0"/>
                        <a:t>Semi-conductor</a:t>
                      </a:r>
                    </a:p>
                    <a:p>
                      <a:pPr algn="ctr"/>
                      <a:r>
                        <a:rPr lang="en-US" sz="1000" dirty="0"/>
                        <a:t>Dataset</a:t>
                      </a:r>
                    </a:p>
                  </a:txBody>
                  <a:tcPr marL="91261" marR="91261" marT="45630" marB="45630" anchor="ctr"/>
                </a:tc>
                <a:tc>
                  <a:txBody>
                    <a:bodyPr/>
                    <a:lstStyle/>
                    <a:p>
                      <a:pPr algn="ctr"/>
                      <a:r>
                        <a:rPr lang="en-US" sz="1000" dirty="0" err="1"/>
                        <a:t>Alexnet</a:t>
                      </a:r>
                      <a:r>
                        <a:rPr lang="en-US" sz="1000" dirty="0"/>
                        <a:t> + Weighted CEL</a:t>
                      </a:r>
                    </a:p>
                  </a:txBody>
                  <a:tcPr marL="91261" marR="91261" marT="45630" marB="45630" anchor="ctr"/>
                </a:tc>
                <a:tc>
                  <a:txBody>
                    <a:bodyPr/>
                    <a:lstStyle/>
                    <a:p>
                      <a:pPr algn="ctr"/>
                      <a:r>
                        <a:rPr lang="en-US" sz="1000" dirty="0"/>
                        <a:t>0.90506</a:t>
                      </a:r>
                    </a:p>
                  </a:txBody>
                  <a:tcPr marL="91261" marR="91261" marT="45630" marB="45630" anchor="ctr"/>
                </a:tc>
                <a:extLst>
                  <a:ext uri="{0D108BD9-81ED-4DB2-BD59-A6C34878D82A}">
                    <a16:rowId xmlns:a16="http://schemas.microsoft.com/office/drawing/2014/main" xmlns="" val="657483144"/>
                  </a:ext>
                </a:extLst>
              </a:tr>
              <a:tr h="222682">
                <a:tc vMerge="1">
                  <a:txBody>
                    <a:bodyPr/>
                    <a:lstStyle/>
                    <a:p>
                      <a:pPr algn="ctr"/>
                      <a:endParaRPr lang="en-US" sz="1100" dirty="0"/>
                    </a:p>
                  </a:txBody>
                  <a:tcPr marL="91261" marR="91261" marT="45630" marB="45630"/>
                </a:tc>
                <a:tc>
                  <a:txBody>
                    <a:bodyPr/>
                    <a:lstStyle/>
                    <a:p>
                      <a:pPr algn="ctr"/>
                      <a:r>
                        <a:rPr lang="en-US" sz="1000" dirty="0" err="1"/>
                        <a:t>Alexnet</a:t>
                      </a:r>
                      <a:r>
                        <a:rPr lang="en-US" sz="1000" dirty="0"/>
                        <a:t> + FL + DA</a:t>
                      </a:r>
                    </a:p>
                  </a:txBody>
                  <a:tcPr marL="91261" marR="91261" marT="45630" marB="45630" anchor="ctr"/>
                </a:tc>
                <a:tc>
                  <a:txBody>
                    <a:bodyPr/>
                    <a:lstStyle/>
                    <a:p>
                      <a:pPr algn="ctr"/>
                      <a:r>
                        <a:rPr lang="en-US" sz="1000" dirty="0"/>
                        <a:t>0.93561</a:t>
                      </a:r>
                    </a:p>
                  </a:txBody>
                  <a:tcPr marL="91261" marR="91261" marT="45630" marB="45630" anchor="ctr"/>
                </a:tc>
                <a:extLst>
                  <a:ext uri="{0D108BD9-81ED-4DB2-BD59-A6C34878D82A}">
                    <a16:rowId xmlns:a16="http://schemas.microsoft.com/office/drawing/2014/main" xmlns="" val="240780452"/>
                  </a:ext>
                </a:extLst>
              </a:tr>
              <a:tr h="222682">
                <a:tc vMerge="1">
                  <a:txBody>
                    <a:bodyPr/>
                    <a:lstStyle/>
                    <a:p>
                      <a:pPr algn="ctr"/>
                      <a:endParaRPr lang="en-US" sz="1100" dirty="0"/>
                    </a:p>
                  </a:txBody>
                  <a:tcPr marL="91261" marR="91261" marT="45630" marB="45630"/>
                </a:tc>
                <a:tc>
                  <a:txBody>
                    <a:bodyPr/>
                    <a:lstStyle/>
                    <a:p>
                      <a:pPr algn="ctr"/>
                      <a:r>
                        <a:rPr lang="en-US" sz="1000" dirty="0" err="1"/>
                        <a:t>Alexnet</a:t>
                      </a:r>
                      <a:r>
                        <a:rPr lang="en-US" sz="1000" dirty="0"/>
                        <a:t> + CEL + DA</a:t>
                      </a:r>
                    </a:p>
                  </a:txBody>
                  <a:tcPr marL="91261" marR="91261" marT="45630" marB="45630" anchor="ctr"/>
                </a:tc>
                <a:tc>
                  <a:txBody>
                    <a:bodyPr/>
                    <a:lstStyle/>
                    <a:p>
                      <a:pPr algn="ctr"/>
                      <a:r>
                        <a:rPr lang="en-US" sz="1000" dirty="0"/>
                        <a:t>0.94976</a:t>
                      </a:r>
                    </a:p>
                  </a:txBody>
                  <a:tcPr marL="91261" marR="91261" marT="45630" marB="45630" anchor="ctr"/>
                </a:tc>
                <a:extLst>
                  <a:ext uri="{0D108BD9-81ED-4DB2-BD59-A6C34878D82A}">
                    <a16:rowId xmlns:a16="http://schemas.microsoft.com/office/drawing/2014/main" xmlns="" val="1216605045"/>
                  </a:ext>
                </a:extLst>
              </a:tr>
            </a:tbl>
          </a:graphicData>
        </a:graphic>
      </p:graphicFrame>
      <p:pic>
        <p:nvPicPr>
          <p:cNvPr id="6" name="Picture 5" descr="A close up of a map&#10;&#10;Description generated with very high confidence">
            <a:extLst>
              <a:ext uri="{FF2B5EF4-FFF2-40B4-BE49-F238E27FC236}">
                <a16:creationId xmlns:a16="http://schemas.microsoft.com/office/drawing/2014/main" xmlns="" id="{92957639-342E-4429-9F3F-2553124E3522}"/>
              </a:ext>
            </a:extLst>
          </p:cNvPr>
          <p:cNvPicPr>
            <a:picLocks noChangeAspect="1"/>
          </p:cNvPicPr>
          <p:nvPr/>
        </p:nvPicPr>
        <p:blipFill>
          <a:blip r:embed="rId3"/>
          <a:stretch>
            <a:fillRect/>
          </a:stretch>
        </p:blipFill>
        <p:spPr>
          <a:xfrm>
            <a:off x="6304987" y="2846128"/>
            <a:ext cx="1828800" cy="1122766"/>
          </a:xfrm>
          <a:prstGeom prst="rect">
            <a:avLst/>
          </a:prstGeom>
        </p:spPr>
      </p:pic>
      <p:sp>
        <p:nvSpPr>
          <p:cNvPr id="34" name="Rectangle 33">
            <a:extLst>
              <a:ext uri="{FF2B5EF4-FFF2-40B4-BE49-F238E27FC236}">
                <a16:creationId xmlns:a16="http://schemas.microsoft.com/office/drawing/2014/main" xmlns="" id="{44D3514D-504A-4A98-B78D-C787A6BAAF04}"/>
              </a:ext>
            </a:extLst>
          </p:cNvPr>
          <p:cNvSpPr/>
          <p:nvPr/>
        </p:nvSpPr>
        <p:spPr>
          <a:xfrm>
            <a:off x="6203614" y="2426754"/>
            <a:ext cx="2002252" cy="2053656"/>
          </a:xfrm>
          <a:prstGeom prst="rect">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graphicFrame>
        <p:nvGraphicFramePr>
          <p:cNvPr id="2" name="Table 1"/>
          <p:cNvGraphicFramePr>
            <a:graphicFrameLocks noGrp="1"/>
          </p:cNvGraphicFramePr>
          <p:nvPr>
            <p:extLst>
              <p:ext uri="{D42A27DB-BD31-4B8C-83A1-F6EECF244321}">
                <p14:modId xmlns:p14="http://schemas.microsoft.com/office/powerpoint/2010/main" val="522064475"/>
              </p:ext>
            </p:extLst>
          </p:nvPr>
        </p:nvGraphicFramePr>
        <p:xfrm>
          <a:off x="8472955" y="1509288"/>
          <a:ext cx="3495762" cy="1706880"/>
        </p:xfrm>
        <a:graphic>
          <a:graphicData uri="http://schemas.openxmlformats.org/drawingml/2006/table">
            <a:tbl>
              <a:tblPr firstRow="1" bandRow="1">
                <a:tableStyleId>{5940675A-B579-460E-94D1-54222C63F5DA}</a:tableStyleId>
              </a:tblPr>
              <a:tblGrid>
                <a:gridCol w="840651"/>
                <a:gridCol w="1489857"/>
                <a:gridCol w="1165254"/>
              </a:tblGrid>
              <a:tr h="230733">
                <a:tc>
                  <a:txBody>
                    <a:bodyPr/>
                    <a:lstStyle/>
                    <a:p>
                      <a:r>
                        <a:rPr lang="en-US" altLang="zh-CN" sz="1000" kern="1200" dirty="0" smtClean="0">
                          <a:solidFill>
                            <a:schemeClr val="dk1"/>
                          </a:solidFill>
                          <a:latin typeface="+mn-lt"/>
                          <a:ea typeface="+mn-ea"/>
                          <a:cs typeface="+mn-cs"/>
                        </a:rPr>
                        <a:t>Network</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Notes</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Accuracy</a:t>
                      </a:r>
                      <a:endParaRPr lang="en-US" sz="1000" kern="1200" dirty="0">
                        <a:solidFill>
                          <a:schemeClr val="dk1"/>
                        </a:solidFill>
                        <a:latin typeface="+mn-lt"/>
                        <a:ea typeface="+mn-ea"/>
                        <a:cs typeface="+mn-cs"/>
                      </a:endParaRPr>
                    </a:p>
                  </a:txBody>
                  <a:tcPr/>
                </a:tc>
              </a:tr>
              <a:tr h="230733">
                <a:tc>
                  <a:txBody>
                    <a:bodyPr/>
                    <a:lstStyle/>
                    <a:p>
                      <a:r>
                        <a:rPr lang="en-US" altLang="zh-CN" sz="1000" kern="1200" dirty="0" smtClean="0">
                          <a:solidFill>
                            <a:schemeClr val="dk1"/>
                          </a:solidFill>
                          <a:latin typeface="+mn-lt"/>
                          <a:ea typeface="+mn-ea"/>
                          <a:cs typeface="+mn-cs"/>
                        </a:rPr>
                        <a:t>ResNet18</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Original</a:t>
                      </a:r>
                      <a:r>
                        <a:rPr lang="zh-CN" altLang="en-US" sz="1000" kern="1200" dirty="0" smtClean="0">
                          <a:solidFill>
                            <a:schemeClr val="dk1"/>
                          </a:solidFill>
                          <a:latin typeface="+mn-lt"/>
                          <a:ea typeface="+mn-ea"/>
                          <a:cs typeface="+mn-cs"/>
                        </a:rPr>
                        <a:t> </a:t>
                      </a:r>
                      <a:r>
                        <a:rPr lang="en-US" altLang="zh-CN" sz="1000" kern="1200" dirty="0" smtClean="0">
                          <a:solidFill>
                            <a:schemeClr val="dk1"/>
                          </a:solidFill>
                          <a:latin typeface="+mn-lt"/>
                          <a:ea typeface="+mn-ea"/>
                          <a:cs typeface="+mn-cs"/>
                        </a:rPr>
                        <a:t>Structure</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0.92624</a:t>
                      </a:r>
                      <a:endParaRPr lang="en-US" sz="1000" kern="1200" dirty="0">
                        <a:solidFill>
                          <a:schemeClr val="dk1"/>
                        </a:solidFill>
                        <a:latin typeface="+mn-lt"/>
                        <a:ea typeface="+mn-ea"/>
                        <a:cs typeface="+mn-cs"/>
                      </a:endParaRPr>
                    </a:p>
                  </a:txBody>
                  <a:tcPr/>
                </a:tc>
              </a:tr>
              <a:tr h="230733">
                <a:tc>
                  <a:txBody>
                    <a:bodyPr/>
                    <a:lstStyle/>
                    <a:p>
                      <a:r>
                        <a:rPr lang="en-US" altLang="zh-CN" sz="1000" kern="1200" dirty="0" smtClean="0">
                          <a:solidFill>
                            <a:schemeClr val="dk1"/>
                          </a:solidFill>
                          <a:latin typeface="+mn-lt"/>
                          <a:ea typeface="+mn-ea"/>
                          <a:cs typeface="+mn-cs"/>
                        </a:rPr>
                        <a:t>ResNet18</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Trimmed</a:t>
                      </a:r>
                      <a:r>
                        <a:rPr lang="zh-CN" altLang="en-US" sz="1000" kern="1200" dirty="0" smtClean="0">
                          <a:solidFill>
                            <a:schemeClr val="dk1"/>
                          </a:solidFill>
                          <a:latin typeface="+mn-lt"/>
                          <a:ea typeface="+mn-ea"/>
                          <a:cs typeface="+mn-cs"/>
                        </a:rPr>
                        <a:t> </a:t>
                      </a:r>
                      <a:r>
                        <a:rPr lang="en-US" altLang="zh-CN" sz="1000" kern="1200" dirty="0" smtClean="0">
                          <a:solidFill>
                            <a:schemeClr val="dk1"/>
                          </a:solidFill>
                          <a:latin typeface="+mn-lt"/>
                          <a:ea typeface="+mn-ea"/>
                          <a:cs typeface="+mn-cs"/>
                        </a:rPr>
                        <a:t>Structure</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0.94049</a:t>
                      </a:r>
                      <a:endParaRPr lang="en-US" sz="1000" kern="1200" dirty="0">
                        <a:solidFill>
                          <a:schemeClr val="dk1"/>
                        </a:solidFill>
                        <a:latin typeface="+mn-lt"/>
                        <a:ea typeface="+mn-ea"/>
                        <a:cs typeface="+mn-cs"/>
                      </a:endParaRPr>
                    </a:p>
                  </a:txBody>
                  <a:tcPr/>
                </a:tc>
              </a:tr>
              <a:tr h="230733">
                <a:tc>
                  <a:txBody>
                    <a:bodyPr/>
                    <a:lstStyle/>
                    <a:p>
                      <a:r>
                        <a:rPr lang="en-US" altLang="zh-CN" sz="1000" kern="1200" dirty="0" smtClean="0">
                          <a:solidFill>
                            <a:schemeClr val="dk1"/>
                          </a:solidFill>
                          <a:latin typeface="+mn-lt"/>
                          <a:ea typeface="+mn-ea"/>
                          <a:cs typeface="+mn-cs"/>
                        </a:rPr>
                        <a:t>ResNet18</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Weighted</a:t>
                      </a:r>
                      <a:r>
                        <a:rPr lang="zh-CN" altLang="en-US" sz="1000" kern="1200" baseline="0" dirty="0" smtClean="0">
                          <a:solidFill>
                            <a:schemeClr val="dk1"/>
                          </a:solidFill>
                          <a:latin typeface="+mn-lt"/>
                          <a:ea typeface="+mn-ea"/>
                          <a:cs typeface="+mn-cs"/>
                        </a:rPr>
                        <a:t> </a:t>
                      </a:r>
                      <a:r>
                        <a:rPr lang="en-US" altLang="zh-CN" sz="1000" kern="1200" baseline="0" dirty="0" smtClean="0">
                          <a:solidFill>
                            <a:schemeClr val="dk1"/>
                          </a:solidFill>
                          <a:latin typeface="+mn-lt"/>
                          <a:ea typeface="+mn-ea"/>
                          <a:cs typeface="+mn-cs"/>
                        </a:rPr>
                        <a:t>Cross</a:t>
                      </a:r>
                      <a:r>
                        <a:rPr lang="zh-CN" altLang="en-US" sz="1000" kern="1200" baseline="0" dirty="0" smtClean="0">
                          <a:solidFill>
                            <a:schemeClr val="dk1"/>
                          </a:solidFill>
                          <a:latin typeface="+mn-lt"/>
                          <a:ea typeface="+mn-ea"/>
                          <a:cs typeface="+mn-cs"/>
                        </a:rPr>
                        <a:t> </a:t>
                      </a:r>
                      <a:r>
                        <a:rPr lang="en-US" altLang="zh-CN" sz="1000" kern="1200" baseline="0" dirty="0" smtClean="0">
                          <a:solidFill>
                            <a:schemeClr val="dk1"/>
                          </a:solidFill>
                          <a:latin typeface="+mn-lt"/>
                          <a:ea typeface="+mn-ea"/>
                          <a:cs typeface="+mn-cs"/>
                        </a:rPr>
                        <a:t>Entropy</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0.95472</a:t>
                      </a:r>
                      <a:endParaRPr lang="en-US" sz="1000" kern="1200" dirty="0">
                        <a:solidFill>
                          <a:schemeClr val="dk1"/>
                        </a:solidFill>
                        <a:latin typeface="+mn-lt"/>
                        <a:ea typeface="+mn-ea"/>
                        <a:cs typeface="+mn-cs"/>
                      </a:endParaRPr>
                    </a:p>
                  </a:txBody>
                  <a:tcPr/>
                </a:tc>
              </a:tr>
              <a:tr h="230733">
                <a:tc>
                  <a:txBody>
                    <a:bodyPr/>
                    <a:lstStyle/>
                    <a:p>
                      <a:r>
                        <a:rPr lang="en-US" altLang="zh-CN" sz="1000" kern="1200" dirty="0" smtClean="0">
                          <a:solidFill>
                            <a:schemeClr val="dk1"/>
                          </a:solidFill>
                          <a:latin typeface="+mn-lt"/>
                          <a:ea typeface="+mn-ea"/>
                          <a:cs typeface="+mn-cs"/>
                        </a:rPr>
                        <a:t>ResNet18</a:t>
                      </a:r>
                      <a:endParaRPr lang="en-US" sz="1000" kern="1200" dirty="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Dice</a:t>
                      </a:r>
                      <a:r>
                        <a:rPr lang="zh-CN" altLang="en-US" sz="1000" kern="1200" dirty="0" smtClean="0">
                          <a:solidFill>
                            <a:schemeClr val="dk1"/>
                          </a:solidFill>
                          <a:latin typeface="+mn-lt"/>
                          <a:ea typeface="+mn-ea"/>
                          <a:cs typeface="+mn-cs"/>
                        </a:rPr>
                        <a:t> </a:t>
                      </a:r>
                      <a:r>
                        <a:rPr lang="en-US" altLang="zh-CN" sz="1000" kern="1200" dirty="0" smtClean="0">
                          <a:solidFill>
                            <a:schemeClr val="dk1"/>
                          </a:solidFill>
                          <a:latin typeface="+mn-lt"/>
                          <a:ea typeface="+mn-ea"/>
                          <a:cs typeface="+mn-cs"/>
                        </a:rPr>
                        <a:t>Loss</a:t>
                      </a:r>
                      <a:r>
                        <a:rPr lang="zh-CN" altLang="en-US" sz="1000" kern="1200" dirty="0" smtClean="0">
                          <a:solidFill>
                            <a:schemeClr val="dk1"/>
                          </a:solidFill>
                          <a:latin typeface="+mn-lt"/>
                          <a:ea typeface="+mn-ea"/>
                          <a:cs typeface="+mn-cs"/>
                        </a:rPr>
                        <a:t> </a:t>
                      </a:r>
                      <a:r>
                        <a:rPr lang="en-US" altLang="zh-CN" sz="1000" kern="1200" dirty="0" smtClean="0">
                          <a:solidFill>
                            <a:schemeClr val="dk1"/>
                          </a:solidFill>
                          <a:latin typeface="+mn-lt"/>
                          <a:ea typeface="+mn-ea"/>
                          <a:cs typeface="+mn-cs"/>
                        </a:rPr>
                        <a:t>(DL)</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latin typeface="+mn-lt"/>
                          <a:ea typeface="+mn-ea"/>
                          <a:cs typeface="+mn-cs"/>
                        </a:rPr>
                        <a:t>0.96017</a:t>
                      </a:r>
                      <a:endParaRPr lang="en-US" sz="1000" kern="1200" dirty="0" smtClean="0">
                        <a:solidFill>
                          <a:schemeClr val="dk1"/>
                        </a:solidFill>
                        <a:latin typeface="+mn-lt"/>
                        <a:ea typeface="+mn-ea"/>
                        <a:cs typeface="+mn-cs"/>
                      </a:endParaRPr>
                    </a:p>
                  </a:txBody>
                  <a:tcPr/>
                </a:tc>
              </a:tr>
              <a:tr h="230733">
                <a:tc>
                  <a:txBody>
                    <a:bodyPr/>
                    <a:lstStyle/>
                    <a:p>
                      <a:r>
                        <a:rPr lang="en-US" altLang="zh-CN" sz="1000" kern="1200" dirty="0" err="1" smtClean="0">
                          <a:solidFill>
                            <a:schemeClr val="dk1"/>
                          </a:solidFill>
                          <a:latin typeface="+mn-lt"/>
                          <a:ea typeface="+mn-ea"/>
                          <a:cs typeface="+mn-cs"/>
                        </a:rPr>
                        <a:t>SqueezeNet</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latin typeface="+mn-lt"/>
                          <a:ea typeface="+mn-ea"/>
                          <a:cs typeface="+mn-cs"/>
                        </a:rPr>
                        <a:t>Weighted</a:t>
                      </a:r>
                      <a:r>
                        <a:rPr lang="zh-CN" altLang="en-US" sz="1000" kern="1200" baseline="0" dirty="0" smtClean="0">
                          <a:solidFill>
                            <a:schemeClr val="dk1"/>
                          </a:solidFill>
                          <a:latin typeface="+mn-lt"/>
                          <a:ea typeface="+mn-ea"/>
                          <a:cs typeface="+mn-cs"/>
                        </a:rPr>
                        <a:t> </a:t>
                      </a:r>
                      <a:r>
                        <a:rPr lang="en-US" altLang="zh-CN" sz="1000" kern="1200" baseline="0" dirty="0" smtClean="0">
                          <a:solidFill>
                            <a:schemeClr val="dk1"/>
                          </a:solidFill>
                          <a:latin typeface="+mn-lt"/>
                          <a:ea typeface="+mn-ea"/>
                          <a:cs typeface="+mn-cs"/>
                        </a:rPr>
                        <a:t>Cross</a:t>
                      </a:r>
                      <a:r>
                        <a:rPr lang="zh-CN" altLang="en-US" sz="1000" kern="1200" baseline="0" dirty="0" smtClean="0">
                          <a:solidFill>
                            <a:schemeClr val="dk1"/>
                          </a:solidFill>
                          <a:latin typeface="+mn-lt"/>
                          <a:ea typeface="+mn-ea"/>
                          <a:cs typeface="+mn-cs"/>
                        </a:rPr>
                        <a:t> </a:t>
                      </a:r>
                      <a:r>
                        <a:rPr lang="en-US" altLang="zh-CN" sz="1000" kern="1200" baseline="0" dirty="0" smtClean="0">
                          <a:solidFill>
                            <a:schemeClr val="dk1"/>
                          </a:solidFill>
                          <a:latin typeface="+mn-lt"/>
                          <a:ea typeface="+mn-ea"/>
                          <a:cs typeface="+mn-cs"/>
                        </a:rPr>
                        <a:t>Entropy</a:t>
                      </a:r>
                      <a:endParaRPr lang="en-US" sz="10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latin typeface="+mn-lt"/>
                          <a:ea typeface="+mn-ea"/>
                          <a:cs typeface="+mn-cs"/>
                        </a:rPr>
                        <a:t>0.92871</a:t>
                      </a:r>
                      <a:endParaRPr lang="en-US" sz="1000" kern="1200" dirty="0" smtClean="0">
                        <a:solidFill>
                          <a:schemeClr val="dk1"/>
                        </a:solidFill>
                        <a:latin typeface="+mn-lt"/>
                        <a:ea typeface="+mn-ea"/>
                        <a:cs typeface="+mn-cs"/>
                      </a:endParaRPr>
                    </a:p>
                  </a:txBody>
                  <a:tcPr/>
                </a:tc>
              </a:tr>
              <a:tr h="2307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err="1" smtClean="0">
                          <a:solidFill>
                            <a:schemeClr val="dk1"/>
                          </a:solidFill>
                          <a:latin typeface="+mn-lt"/>
                          <a:ea typeface="+mn-ea"/>
                          <a:cs typeface="+mn-cs"/>
                        </a:rPr>
                        <a:t>SqueezeNet</a:t>
                      </a:r>
                      <a:endParaRPr lang="en-US" sz="10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latin typeface="+mn-lt"/>
                          <a:ea typeface="+mn-ea"/>
                          <a:cs typeface="+mn-cs"/>
                        </a:rPr>
                        <a:t>DL</a:t>
                      </a:r>
                      <a:endParaRPr lang="en-US" sz="1000" kern="1200" dirty="0" smtClean="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0.93068</a:t>
                      </a:r>
                      <a:endParaRPr lang="en-US" sz="1000" kern="1200" dirty="0">
                        <a:solidFill>
                          <a:schemeClr val="dk1"/>
                        </a:solidFill>
                        <a:latin typeface="+mn-lt"/>
                        <a:ea typeface="+mn-ea"/>
                        <a:cs typeface="+mn-cs"/>
                      </a:endParaRPr>
                    </a:p>
                  </a:txBody>
                  <a:tcPr/>
                </a:tc>
              </a:tr>
            </a:tbl>
          </a:graphicData>
        </a:graphic>
      </p:graphicFrame>
      <p:sp>
        <p:nvSpPr>
          <p:cNvPr id="24" name="Rectangle 23"/>
          <p:cNvSpPr/>
          <p:nvPr/>
        </p:nvSpPr>
        <p:spPr>
          <a:xfrm>
            <a:off x="8428307" y="1178476"/>
            <a:ext cx="3593261"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t>5</a:t>
            </a:r>
            <a:r>
              <a:rPr lang="en-US" sz="1200" smtClean="0"/>
              <a:t>. </a:t>
            </a:r>
            <a:r>
              <a:rPr lang="en-US" altLang="zh-CN" sz="1200" dirty="0" smtClean="0"/>
              <a:t>Validation</a:t>
            </a:r>
            <a:r>
              <a:rPr lang="zh-CN" altLang="en-US" sz="1200" dirty="0" smtClean="0"/>
              <a:t> </a:t>
            </a:r>
            <a:r>
              <a:rPr lang="en-US" altLang="zh-CN" sz="1200" dirty="0" smtClean="0"/>
              <a:t>Results</a:t>
            </a:r>
            <a:endParaRPr lang="en-US" sz="1200" dirty="0"/>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TotalTime>
  <Words>699</Words>
  <Application>Microsoft Macintosh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Cambria Math</vt:lpstr>
      <vt:lpstr>DengXian</vt:lpstr>
      <vt:lpstr>Arial</vt:lpstr>
      <vt:lpstr>Office Theme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Pei WANG</cp:lastModifiedBy>
  <cp:revision>124</cp:revision>
  <dcterms:created xsi:type="dcterms:W3CDTF">2017-03-11T12:28:27Z</dcterms:created>
  <dcterms:modified xsi:type="dcterms:W3CDTF">2018-11-13T15:18:18Z</dcterms:modified>
</cp:coreProperties>
</file>