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varScale="1">
        <p:scale>
          <a:sx n="23" d="100"/>
          <a:sy n="23" d="100"/>
        </p:scale>
        <p:origin x="2178" y="42"/>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Work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DDTF</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Sheet1!$A$2:$A$6</c:f>
              <c:strCache>
                <c:ptCount val="5"/>
                <c:pt idx="0">
                  <c:v>SNR=0.8</c:v>
                </c:pt>
                <c:pt idx="1">
                  <c:v>SNR=0.4</c:v>
                </c:pt>
                <c:pt idx="2">
                  <c:v>SNR=0.2</c:v>
                </c:pt>
                <c:pt idx="3">
                  <c:v>SNR=0.1</c:v>
                </c:pt>
                <c:pt idx="4">
                  <c:v>SNR=0.05</c:v>
                </c:pt>
              </c:strCache>
            </c:strRef>
          </c:cat>
          <c:val>
            <c:numRef>
              <c:f>Sheet1!$B$2:$B$6</c:f>
              <c:numCache>
                <c:formatCode>General</c:formatCode>
                <c:ptCount val="5"/>
                <c:pt idx="0">
                  <c:v>3.5999999999999999E-3</c:v>
                </c:pt>
                <c:pt idx="1">
                  <c:v>9.2999999999999992E-3</c:v>
                </c:pt>
                <c:pt idx="2">
                  <c:v>9.2999999999999992E-3</c:v>
                </c:pt>
                <c:pt idx="3">
                  <c:v>2.3900000000000001E-2</c:v>
                </c:pt>
                <c:pt idx="4">
                  <c:v>5.8700000000000002E-2</c:v>
                </c:pt>
              </c:numCache>
            </c:numRef>
          </c:val>
          <c:smooth val="0"/>
          <c:extLst>
            <c:ext xmlns:c16="http://schemas.microsoft.com/office/drawing/2014/chart" uri="{C3380CC4-5D6E-409C-BE32-E72D297353CC}">
              <c16:uniqueId val="{00000000-4777-4DB7-A9DE-BB9CFA952A35}"/>
            </c:ext>
          </c:extLst>
        </c:ser>
        <c:ser>
          <c:idx val="1"/>
          <c:order val="1"/>
          <c:tx>
            <c:strRef>
              <c:f>Sheet1!$C$1</c:f>
              <c:strCache>
                <c:ptCount val="1"/>
                <c:pt idx="0">
                  <c:v>BM3D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Sheet1!$A$2:$A$6</c:f>
              <c:strCache>
                <c:ptCount val="5"/>
                <c:pt idx="0">
                  <c:v>SNR=0.8</c:v>
                </c:pt>
                <c:pt idx="1">
                  <c:v>SNR=0.4</c:v>
                </c:pt>
                <c:pt idx="2">
                  <c:v>SNR=0.2</c:v>
                </c:pt>
                <c:pt idx="3">
                  <c:v>SNR=0.1</c:v>
                </c:pt>
                <c:pt idx="4">
                  <c:v>SNR=0.05</c:v>
                </c:pt>
              </c:strCache>
            </c:strRef>
          </c:cat>
          <c:val>
            <c:numRef>
              <c:f>Sheet1!$C$2:$C$6</c:f>
              <c:numCache>
                <c:formatCode>General</c:formatCode>
                <c:ptCount val="5"/>
                <c:pt idx="0">
                  <c:v>2.41E-2</c:v>
                </c:pt>
                <c:pt idx="1">
                  <c:v>6.2100000000000002E-2</c:v>
                </c:pt>
                <c:pt idx="2">
                  <c:v>6.5500000000000003E-2</c:v>
                </c:pt>
                <c:pt idx="3">
                  <c:v>0.1736</c:v>
                </c:pt>
                <c:pt idx="4">
                  <c:v>0.1532</c:v>
                </c:pt>
              </c:numCache>
            </c:numRef>
          </c:val>
          <c:smooth val="0"/>
          <c:extLst>
            <c:ext xmlns:c16="http://schemas.microsoft.com/office/drawing/2014/chart" uri="{C3380CC4-5D6E-409C-BE32-E72D297353CC}">
              <c16:uniqueId val="{00000001-4777-4DB7-A9DE-BB9CFA952A35}"/>
            </c:ext>
          </c:extLst>
        </c:ser>
        <c:ser>
          <c:idx val="2"/>
          <c:order val="2"/>
          <c:tx>
            <c:strRef>
              <c:f>Sheet1!$D$1</c:f>
              <c:strCache>
                <c:ptCount val="1"/>
                <c:pt idx="0">
                  <c:v>KSVD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Sheet1!$A$2:$A$6</c:f>
              <c:strCache>
                <c:ptCount val="5"/>
                <c:pt idx="0">
                  <c:v>SNR=0.8</c:v>
                </c:pt>
                <c:pt idx="1">
                  <c:v>SNR=0.4</c:v>
                </c:pt>
                <c:pt idx="2">
                  <c:v>SNR=0.2</c:v>
                </c:pt>
                <c:pt idx="3">
                  <c:v>SNR=0.1</c:v>
                </c:pt>
                <c:pt idx="4">
                  <c:v>SNR=0.05</c:v>
                </c:pt>
              </c:strCache>
            </c:strRef>
          </c:cat>
          <c:val>
            <c:numRef>
              <c:f>Sheet1!$D$2:$D$6</c:f>
              <c:numCache>
                <c:formatCode>General</c:formatCode>
                <c:ptCount val="5"/>
                <c:pt idx="0">
                  <c:v>3.5200000000000002E-2</c:v>
                </c:pt>
                <c:pt idx="1">
                  <c:v>5.3400000000000003E-2</c:v>
                </c:pt>
                <c:pt idx="2">
                  <c:v>0.1094</c:v>
                </c:pt>
                <c:pt idx="3">
                  <c:v>0.1615</c:v>
                </c:pt>
                <c:pt idx="4">
                  <c:v>0.15909999999999999</c:v>
                </c:pt>
              </c:numCache>
            </c:numRef>
          </c:val>
          <c:smooth val="0"/>
          <c:extLst>
            <c:ext xmlns:c16="http://schemas.microsoft.com/office/drawing/2014/chart" uri="{C3380CC4-5D6E-409C-BE32-E72D297353CC}">
              <c16:uniqueId val="{00000002-4777-4DB7-A9DE-BB9CFA952A35}"/>
            </c:ext>
          </c:extLst>
        </c:ser>
        <c:dLbls>
          <c:showLegendKey val="0"/>
          <c:showVal val="0"/>
          <c:showCatName val="0"/>
          <c:showSerName val="0"/>
          <c:showPercent val="0"/>
          <c:showBubbleSize val="0"/>
        </c:dLbls>
        <c:marker val="1"/>
        <c:smooth val="0"/>
        <c:axId val="220504064"/>
        <c:axId val="220506752"/>
      </c:lineChart>
      <c:catAx>
        <c:axId val="220504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220506752"/>
        <c:crosses val="autoZero"/>
        <c:auto val="1"/>
        <c:lblAlgn val="ctr"/>
        <c:lblOffset val="100"/>
        <c:noMultiLvlLbl val="0"/>
      </c:catAx>
      <c:valAx>
        <c:axId val="220506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220504064"/>
        <c:crosses val="autoZero"/>
        <c:crossBetween val="between"/>
      </c:valAx>
      <c:spPr>
        <a:noFill/>
        <a:ln>
          <a:noFill/>
        </a:ln>
        <a:effectLst/>
      </c:spPr>
    </c:plotArea>
    <c:legend>
      <c:legendPos val="b"/>
      <c:layout>
        <c:manualLayout>
          <c:xMode val="edge"/>
          <c:yMode val="edge"/>
          <c:x val="0.19656368434897115"/>
          <c:y val="0.9136287538817025"/>
          <c:w val="0.60561094824208728"/>
          <c:h val="8.6371246118297537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7033287" y="-1257300"/>
            <a:ext cx="29923713" cy="35653980"/>
            <a:chOff x="7033287" y="-1257300"/>
            <a:chExt cx="29923713" cy="35653980"/>
          </a:xfrm>
        </p:grpSpPr>
        <p:sp>
          <p:nvSpPr>
            <p:cNvPr id="2" name="TextBox 1"/>
            <p:cNvSpPr txBox="1"/>
            <p:nvPr userDrawn="1"/>
          </p:nvSpPr>
          <p:spPr>
            <a:xfrm>
              <a:off x="7033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12/17/2018</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hyperlink" Target="https://github.com/cianfrocco-lab/GAN-for-Cryo-EM-image-denoising" TargetMode="Externa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chart" Target="../charts/chart1.xml"/><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10972800" y="0"/>
            <a:ext cx="21945600" cy="265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600" b="1" dirty="0">
                <a:solidFill>
                  <a:schemeClr val="accent3">
                    <a:lumMod val="20000"/>
                    <a:lumOff val="80000"/>
                  </a:schemeClr>
                </a:solidFill>
              </a:rPr>
              <a:t>MATH 6380p Project 3: Denoising cryo-electron microscopy images.</a:t>
            </a:r>
          </a:p>
        </p:txBody>
      </p:sp>
      <p:sp>
        <p:nvSpPr>
          <p:cNvPr id="10" name="Text Box 189"/>
          <p:cNvSpPr txBox="1">
            <a:spLocks noChangeArrowheads="1"/>
          </p:cNvSpPr>
          <p:nvPr/>
        </p:nvSpPr>
        <p:spPr bwMode="auto">
          <a:xfrm>
            <a:off x="1280160" y="5486400"/>
            <a:ext cx="9144000" cy="858692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600" dirty="0"/>
              <a:t>Faced with the large and unregular noise in cryo-</a:t>
            </a:r>
            <a:r>
              <a:rPr lang="en-US" sz="3600" dirty="0" err="1"/>
              <a:t>em</a:t>
            </a:r>
            <a:r>
              <a:rPr lang="en-US" sz="3600" dirty="0"/>
              <a:t> data:</a:t>
            </a:r>
          </a:p>
          <a:p>
            <a:pPr eaLnBrk="1" hangingPunct="1"/>
            <a:r>
              <a:rPr lang="en-US" sz="3600" dirty="0"/>
              <a:t>1. we aim to use different traditional methods to denoise and look for which method is better by comparison. </a:t>
            </a:r>
          </a:p>
          <a:p>
            <a:pPr eaLnBrk="1" hangingPunct="1"/>
            <a:r>
              <a:rPr lang="en-US" sz="3600" dirty="0"/>
              <a:t>2. Because the traditional methods can not grasp the feature of element, we want set a deep learning model to deal with the experimental data not only the simulation data. By reproducing the generative adversarial network(</a:t>
            </a:r>
            <a:r>
              <a:rPr lang="en-US" sz="3600" dirty="0" err="1"/>
              <a:t>gan</a:t>
            </a:r>
            <a:r>
              <a:rPr lang="en-US" sz="3600" dirty="0"/>
              <a:t>) and autoencoder (</a:t>
            </a:r>
            <a:r>
              <a:rPr lang="en-US" sz="3600" dirty="0">
                <a:hlinkClick r:id="rId2"/>
              </a:rPr>
              <a:t>https://github.com/cianfrocco-lab/GAN-for-Cryo-EM-image-denoising</a:t>
            </a:r>
            <a:r>
              <a:rPr lang="en-US" sz="3600" dirty="0"/>
              <a:t>), we find these two models can be fit for the large noise in the real condition.</a:t>
            </a:r>
            <a:endParaRPr lang="en-US" sz="3600" dirty="0">
              <a:latin typeface="Calibri" pitchFamily="34" charset="0"/>
            </a:endParaRPr>
          </a:p>
        </p:txBody>
      </p:sp>
      <p:sp>
        <p:nvSpPr>
          <p:cNvPr id="32" name="Rectangle 31"/>
          <p:cNvSpPr/>
          <p:nvPr/>
        </p:nvSpPr>
        <p:spPr>
          <a:xfrm>
            <a:off x="128016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3600" b="1" dirty="0">
                <a:solidFill>
                  <a:schemeClr val="accent3">
                    <a:lumMod val="20000"/>
                    <a:lumOff val="80000"/>
                  </a:schemeClr>
                </a:solidFill>
              </a:rPr>
              <a:t>Abstract</a:t>
            </a:r>
          </a:p>
        </p:txBody>
      </p:sp>
      <p:sp>
        <p:nvSpPr>
          <p:cNvPr id="15" name="Text Box 194"/>
          <p:cNvSpPr txBox="1">
            <a:spLocks noChangeArrowheads="1"/>
          </p:cNvSpPr>
          <p:nvPr/>
        </p:nvSpPr>
        <p:spPr bwMode="auto">
          <a:xfrm>
            <a:off x="11514513" y="12176675"/>
            <a:ext cx="20862174" cy="4202482"/>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600" dirty="0"/>
              <a:t>The figure2 is the MSE value among 3 traditional methods in different SNR, we find:</a:t>
            </a:r>
          </a:p>
          <a:p>
            <a:r>
              <a:rPr lang="en-US" sz="3600" dirty="0"/>
              <a:t>(a)MSE of traditional method increase as the SNR decreases, especially when SNR in 0.05, it is so large. (b) DDTF perform better than other two methods.</a:t>
            </a:r>
          </a:p>
          <a:p>
            <a:r>
              <a:rPr lang="en-US" sz="3600" dirty="0"/>
              <a:t>Figure 3 is the denoised image by GAN and autoencoder, we find:</a:t>
            </a:r>
          </a:p>
          <a:p>
            <a:pPr marL="742950" indent="-742950">
              <a:buAutoNum type="alphaLcParenBoth"/>
            </a:pPr>
            <a:r>
              <a:rPr lang="en-US" sz="3600" dirty="0"/>
              <a:t>Only autoencoder(generator) can not denoise the pictures very well, it will make image blur.</a:t>
            </a:r>
          </a:p>
          <a:p>
            <a:pPr marL="742950" indent="-742950">
              <a:buAutoNum type="alphaLcParenBoth"/>
            </a:pPr>
            <a:r>
              <a:rPr lang="en-US" sz="3600" dirty="0"/>
              <a:t>Gan can denoise better in some extent.</a:t>
            </a:r>
          </a:p>
          <a:p>
            <a:r>
              <a:rPr lang="en-US" sz="3600" dirty="0"/>
              <a:t>Figure 4 is the reconstruction resolution after denoising, the resolution is 3.39.</a:t>
            </a:r>
          </a:p>
        </p:txBody>
      </p:sp>
      <p:sp>
        <p:nvSpPr>
          <p:cNvPr id="33" name="Rectangle 32"/>
          <p:cNvSpPr/>
          <p:nvPr/>
        </p:nvSpPr>
        <p:spPr>
          <a:xfrm>
            <a:off x="1195600" y="14224963"/>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3600" b="1" dirty="0">
                <a:solidFill>
                  <a:schemeClr val="accent3">
                    <a:lumMod val="20000"/>
                    <a:lumOff val="80000"/>
                  </a:schemeClr>
                </a:solidFill>
              </a:rPr>
              <a:t>Background And dataset</a:t>
            </a:r>
          </a:p>
        </p:txBody>
      </p:sp>
      <p:sp>
        <p:nvSpPr>
          <p:cNvPr id="13" name="Text Box 192"/>
          <p:cNvSpPr txBox="1">
            <a:spLocks noChangeArrowheads="1"/>
          </p:cNvSpPr>
          <p:nvPr/>
        </p:nvSpPr>
        <p:spPr bwMode="auto">
          <a:xfrm>
            <a:off x="11521440" y="5486401"/>
            <a:ext cx="20848320" cy="5715000"/>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br>
              <a:rPr lang="en-US" sz="3600" dirty="0"/>
            </a:br>
            <a:r>
              <a:rPr lang="en-US" sz="3600" dirty="0">
                <a:solidFill>
                  <a:schemeClr val="accent4"/>
                </a:solidFill>
              </a:rPr>
              <a:t>Methods</a:t>
            </a:r>
            <a:r>
              <a:rPr lang="en-US" sz="3600" dirty="0"/>
              <a:t> :We use three type of traditional methods: BM3D, KSVD, DDTF  to denoise images. All three methods denoise images one by one and we take the batch size as 8 to search. In order to watch the sensitivity method respected to signal noise ratio(SNR), we denoise image in different SNR and observe the phenomenon.  Also, we denoise image using GAN(https://github.com/cianfrocco-lab/GAN-for-Cryo-EM-image-denoising) and use the generator of this GAN to denoise image directly(we call this autoencoder method).</a:t>
            </a:r>
          </a:p>
          <a:p>
            <a:endParaRPr lang="en-US" sz="3600" dirty="0"/>
          </a:p>
          <a:p>
            <a:r>
              <a:rPr lang="en-US" sz="3600" dirty="0">
                <a:solidFill>
                  <a:schemeClr val="accent4"/>
                </a:solidFill>
              </a:rPr>
              <a:t>Criterion</a:t>
            </a:r>
            <a:r>
              <a:rPr lang="en-US" sz="3600" dirty="0"/>
              <a:t>: And for criterion to determine whether the denoising method is good or not, we use the mean square error to judge, that is compute the l2 distance between clean image and denoising image.</a:t>
            </a:r>
          </a:p>
          <a:p>
            <a:pPr eaLnBrk="1" hangingPunct="1"/>
            <a:endParaRPr lang="en-US" sz="3600" dirty="0">
              <a:latin typeface="Calibri" pitchFamily="34" charset="0"/>
            </a:endParaRPr>
          </a:p>
        </p:txBody>
      </p:sp>
      <p:sp>
        <p:nvSpPr>
          <p:cNvPr id="34" name="Rectangle 33"/>
          <p:cNvSpPr/>
          <p:nvPr/>
        </p:nvSpPr>
        <p:spPr>
          <a:xfrm>
            <a:off x="11521440" y="4800600"/>
            <a:ext cx="208483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36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33467040" y="5486400"/>
            <a:ext cx="9144000" cy="5509154"/>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4000" dirty="0">
                <a:solidFill>
                  <a:schemeClr val="accent4"/>
                </a:solidFill>
                <a:latin typeface="Calibri" pitchFamily="34" charset="0"/>
              </a:rPr>
              <a:t>1</a:t>
            </a:r>
            <a:r>
              <a:rPr lang="en-US" sz="3600" dirty="0">
                <a:solidFill>
                  <a:schemeClr val="accent4"/>
                </a:solidFill>
                <a:latin typeface="Calibri" pitchFamily="34" charset="0"/>
              </a:rPr>
              <a:t>. </a:t>
            </a:r>
            <a:r>
              <a:rPr lang="en-US" sz="3600" dirty="0">
                <a:latin typeface="Calibri" pitchFamily="34" charset="0"/>
              </a:rPr>
              <a:t>Traditional methods in denoising cryo-</a:t>
            </a:r>
            <a:r>
              <a:rPr lang="en-US" sz="3600" dirty="0" err="1">
                <a:latin typeface="Calibri" pitchFamily="34" charset="0"/>
              </a:rPr>
              <a:t>em</a:t>
            </a:r>
            <a:r>
              <a:rPr lang="en-US" sz="3600" dirty="0">
                <a:latin typeface="Calibri" pitchFamily="34" charset="0"/>
              </a:rPr>
              <a:t> images are sensitive for SNR, especially in real data(due to low SNR). In this way, deep learning methods such as GAN and autoencoder can perform better when SNR is very low.</a:t>
            </a:r>
          </a:p>
          <a:p>
            <a:pPr eaLnBrk="1" hangingPunct="1"/>
            <a:endParaRPr lang="en-US" sz="3600" dirty="0">
              <a:latin typeface="Calibri" pitchFamily="34" charset="0"/>
            </a:endParaRPr>
          </a:p>
          <a:p>
            <a:pPr eaLnBrk="1" hangingPunct="1"/>
            <a:r>
              <a:rPr lang="en-US" sz="4000" dirty="0">
                <a:solidFill>
                  <a:schemeClr val="accent4"/>
                </a:solidFill>
                <a:latin typeface="Calibri" pitchFamily="34" charset="0"/>
              </a:rPr>
              <a:t>2.  </a:t>
            </a:r>
            <a:r>
              <a:rPr lang="en-US" sz="3600" dirty="0">
                <a:latin typeface="Calibri" pitchFamily="34" charset="0"/>
              </a:rPr>
              <a:t>Gan can do better than autoencoder,  the final resolution 3.39 is a little larger 3.2(original resolution</a:t>
            </a:r>
            <a:r>
              <a:rPr lang="en-US" sz="4000" dirty="0">
                <a:latin typeface="Calibri" pitchFamily="34" charset="0"/>
              </a:rPr>
              <a:t>).</a:t>
            </a:r>
          </a:p>
        </p:txBody>
      </p:sp>
      <p:sp>
        <p:nvSpPr>
          <p:cNvPr id="35" name="Rectangle 34"/>
          <p:cNvSpPr/>
          <p:nvPr/>
        </p:nvSpPr>
        <p:spPr>
          <a:xfrm>
            <a:off x="3345180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3600" b="1" dirty="0">
                <a:solidFill>
                  <a:schemeClr val="accent3">
                    <a:lumMod val="20000"/>
                    <a:lumOff val="80000"/>
                  </a:schemeClr>
                </a:solidFill>
              </a:rPr>
              <a:t>Conclusion</a:t>
            </a:r>
          </a:p>
        </p:txBody>
      </p:sp>
      <p:sp>
        <p:nvSpPr>
          <p:cNvPr id="14" name="Text Box 193"/>
          <p:cNvSpPr txBox="1">
            <a:spLocks noChangeArrowheads="1"/>
          </p:cNvSpPr>
          <p:nvPr/>
        </p:nvSpPr>
        <p:spPr bwMode="auto">
          <a:xfrm>
            <a:off x="33490545" y="11841584"/>
            <a:ext cx="9144000" cy="7478924"/>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742950" indent="-742950" eaLnBrk="1" hangingPunct="1">
              <a:buAutoNum type="arabicPeriod"/>
            </a:pPr>
            <a:r>
              <a:rPr lang="en-US" sz="3600" dirty="0">
                <a:latin typeface="Calibri" pitchFamily="34" charset="0"/>
              </a:rPr>
              <a:t>The deep learning methods can grasp some real images features compared with traditional methods.</a:t>
            </a:r>
          </a:p>
          <a:p>
            <a:pPr marL="742950" indent="-742950" eaLnBrk="1" hangingPunct="1">
              <a:buAutoNum type="arabicPeriod"/>
            </a:pPr>
            <a:endParaRPr lang="en-US" sz="3600" dirty="0">
              <a:latin typeface="Calibri" pitchFamily="34" charset="0"/>
            </a:endParaRPr>
          </a:p>
          <a:p>
            <a:pPr marL="742950" indent="-742950" eaLnBrk="1" hangingPunct="1">
              <a:buAutoNum type="arabicPeriod"/>
            </a:pPr>
            <a:r>
              <a:rPr lang="en-US" sz="3600" dirty="0">
                <a:latin typeface="Calibri" pitchFamily="34" charset="0"/>
              </a:rPr>
              <a:t>The deep learning methods such as </a:t>
            </a:r>
            <a:r>
              <a:rPr lang="en-US" sz="3600" dirty="0" err="1">
                <a:latin typeface="Calibri" pitchFamily="34" charset="0"/>
              </a:rPr>
              <a:t>gan</a:t>
            </a:r>
            <a:r>
              <a:rPr lang="en-US" sz="3600" dirty="0">
                <a:latin typeface="Calibri" pitchFamily="34" charset="0"/>
              </a:rPr>
              <a:t> may face overfitting problems. For example, the denoising results produced by </a:t>
            </a:r>
            <a:r>
              <a:rPr lang="en-US" sz="3600" dirty="0" err="1">
                <a:latin typeface="Calibri" pitchFamily="34" charset="0"/>
              </a:rPr>
              <a:t>gan</a:t>
            </a:r>
            <a:r>
              <a:rPr lang="en-US" sz="3600" dirty="0">
                <a:latin typeface="Calibri" pitchFamily="34" charset="0"/>
              </a:rPr>
              <a:t> may introduce some extra part in images.</a:t>
            </a:r>
          </a:p>
          <a:p>
            <a:pPr marL="742950" indent="-742950" eaLnBrk="1" hangingPunct="1">
              <a:buAutoNum type="arabicPeriod"/>
            </a:pPr>
            <a:endParaRPr lang="en-US" sz="3600" dirty="0">
              <a:latin typeface="Calibri" pitchFamily="34" charset="0"/>
            </a:endParaRPr>
          </a:p>
          <a:p>
            <a:pPr marL="742950" indent="-742950" eaLnBrk="1" hangingPunct="1">
              <a:buAutoNum type="arabicPeriod"/>
            </a:pPr>
            <a:r>
              <a:rPr lang="en-US" sz="3600" dirty="0">
                <a:latin typeface="Calibri" pitchFamily="34" charset="0"/>
              </a:rPr>
              <a:t>The criterion only using MSE to estimate whether the method is good or not is not accurate. It needs other criterion.</a:t>
            </a:r>
          </a:p>
        </p:txBody>
      </p:sp>
      <p:sp>
        <p:nvSpPr>
          <p:cNvPr id="36" name="Rectangle 35"/>
          <p:cNvSpPr/>
          <p:nvPr/>
        </p:nvSpPr>
        <p:spPr>
          <a:xfrm>
            <a:off x="33467040" y="11075669"/>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3600" b="1" dirty="0">
                <a:solidFill>
                  <a:schemeClr val="accent3">
                    <a:lumMod val="20000"/>
                    <a:lumOff val="80000"/>
                  </a:schemeClr>
                </a:solidFill>
              </a:rPr>
              <a:t>Discussion</a:t>
            </a:r>
          </a:p>
        </p:txBody>
      </p:sp>
      <p:sp>
        <p:nvSpPr>
          <p:cNvPr id="11" name="Text Box 190"/>
          <p:cNvSpPr txBox="1">
            <a:spLocks noChangeArrowheads="1"/>
          </p:cNvSpPr>
          <p:nvPr/>
        </p:nvSpPr>
        <p:spPr bwMode="auto">
          <a:xfrm>
            <a:off x="1063484" y="14904210"/>
            <a:ext cx="9144000" cy="11356909"/>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600" dirty="0">
                <a:solidFill>
                  <a:schemeClr val="accent4"/>
                </a:solidFill>
              </a:rPr>
              <a:t>Background</a:t>
            </a:r>
            <a:r>
              <a:rPr lang="en-US" sz="3600" dirty="0"/>
              <a:t>: Cryo-electron microscopy techniques(cryo-</a:t>
            </a:r>
            <a:r>
              <a:rPr lang="en-US" sz="3600" dirty="0" err="1"/>
              <a:t>em</a:t>
            </a:r>
            <a:r>
              <a:rPr lang="en-US" sz="3600"/>
              <a:t>) has </a:t>
            </a:r>
            <a:r>
              <a:rPr lang="en-US" sz="3600" dirty="0"/>
              <a:t>become a popular method recently.  It needs to froze the experimental sample to make the molecule motionless which will be good for observe the molecule. But it may introduce some noise from ice in the frozen process and from microscope. And the noise will decrease the resolution of image which will influence the classification and reconstruction of some element seriously.</a:t>
            </a:r>
          </a:p>
          <a:p>
            <a:br>
              <a:rPr lang="en-US" sz="3600" dirty="0"/>
            </a:br>
            <a:r>
              <a:rPr lang="en-US" sz="3600" dirty="0">
                <a:solidFill>
                  <a:schemeClr val="accent4"/>
                </a:solidFill>
              </a:rPr>
              <a:t>Dataset</a:t>
            </a:r>
            <a:r>
              <a:rPr lang="en-US" sz="3600" dirty="0"/>
              <a:t>: Our data mainly include two data, one is the simulation data, which is produced by adding Gaussian noise in the 2D projection image of some molecule, another is real data which is from EMBANK. It needs to notice that for real data, some clean image are gotten by software—</a:t>
            </a:r>
            <a:r>
              <a:rPr lang="en-US" sz="3600" dirty="0" err="1"/>
              <a:t>cryosparc</a:t>
            </a:r>
            <a:r>
              <a:rPr lang="en-US" sz="3600" dirty="0"/>
              <a:t>.</a:t>
            </a:r>
          </a:p>
        </p:txBody>
      </p:sp>
      <p:sp>
        <p:nvSpPr>
          <p:cNvPr id="45" name="Rectangle 44"/>
          <p:cNvSpPr/>
          <p:nvPr/>
        </p:nvSpPr>
        <p:spPr>
          <a:xfrm>
            <a:off x="11470458" y="11461540"/>
            <a:ext cx="208483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3600" b="1" dirty="0">
                <a:solidFill>
                  <a:schemeClr val="accent3">
                    <a:lumMod val="20000"/>
                    <a:lumOff val="80000"/>
                  </a:schemeClr>
                </a:solidFill>
              </a:rPr>
              <a:t>Results</a:t>
            </a:r>
          </a:p>
        </p:txBody>
      </p:sp>
      <p:sp>
        <p:nvSpPr>
          <p:cNvPr id="40" name="Text Box 193"/>
          <p:cNvSpPr txBox="1">
            <a:spLocks noChangeArrowheads="1"/>
          </p:cNvSpPr>
          <p:nvPr/>
        </p:nvSpPr>
        <p:spPr bwMode="auto">
          <a:xfrm>
            <a:off x="33501676" y="20213543"/>
            <a:ext cx="9144000" cy="6924926"/>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742950" indent="-742950" eaLnBrk="1" hangingPunct="1">
              <a:buAutoNum type="arabicPeriod"/>
            </a:pPr>
            <a:r>
              <a:rPr lang="en-US" sz="3600" dirty="0">
                <a:latin typeface="Calibri" pitchFamily="34" charset="0"/>
              </a:rPr>
              <a:t>One direction is to change the structure of deep network to decrease the inaccuracy of denoising.</a:t>
            </a:r>
          </a:p>
          <a:p>
            <a:pPr marL="742950" indent="-742950" eaLnBrk="1" hangingPunct="1">
              <a:buAutoNum type="arabicPeriod"/>
            </a:pPr>
            <a:endParaRPr lang="en-US" sz="3600" dirty="0">
              <a:latin typeface="Calibri" pitchFamily="34" charset="0"/>
            </a:endParaRPr>
          </a:p>
          <a:p>
            <a:pPr marL="742950" indent="-742950" eaLnBrk="1" hangingPunct="1">
              <a:buAutoNum type="arabicPeriod"/>
            </a:pPr>
            <a:r>
              <a:rPr lang="en-US" altLang="zh-CN" sz="3600" dirty="0">
                <a:latin typeface="Calibri" pitchFamily="34" charset="0"/>
              </a:rPr>
              <a:t>Other is apply some application problems into denoising methods. For example, some protein has different conformations, based on denoising images, it is meaningful to distinguish different conformations especially when conformation differences are very small.</a:t>
            </a:r>
            <a:endParaRPr lang="en-US" sz="3600" dirty="0">
              <a:latin typeface="Calibri" pitchFamily="34" charset="0"/>
            </a:endParaRPr>
          </a:p>
          <a:p>
            <a:pPr marL="742950" indent="-742950" eaLnBrk="1" hangingPunct="1">
              <a:buAutoNum type="arabicPeriod"/>
            </a:pPr>
            <a:endParaRPr lang="en-US" sz="3600" dirty="0">
              <a:latin typeface="Calibri" pitchFamily="34" charset="0"/>
            </a:endParaRPr>
          </a:p>
        </p:txBody>
      </p:sp>
      <p:sp>
        <p:nvSpPr>
          <p:cNvPr id="41" name="Rectangle 40"/>
          <p:cNvSpPr/>
          <p:nvPr/>
        </p:nvSpPr>
        <p:spPr>
          <a:xfrm>
            <a:off x="33451800" y="19430987"/>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3600" b="1" dirty="0">
                <a:solidFill>
                  <a:schemeClr val="accent3">
                    <a:lumMod val="20000"/>
                    <a:lumOff val="80000"/>
                  </a:schemeClr>
                </a:solidFill>
              </a:rPr>
              <a:t>Future Directions</a:t>
            </a:r>
          </a:p>
        </p:txBody>
      </p:sp>
      <p:pic>
        <p:nvPicPr>
          <p:cNvPr id="6" name="Picture 5">
            <a:extLst>
              <a:ext uri="{FF2B5EF4-FFF2-40B4-BE49-F238E27FC236}">
                <a16:creationId xmlns:a16="http://schemas.microsoft.com/office/drawing/2014/main" id="{48B93CCF-CC4A-4DEE-B7A7-0030A905D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6780" y="25919269"/>
            <a:ext cx="2438400" cy="2438400"/>
          </a:xfrm>
          <a:prstGeom prst="rect">
            <a:avLst/>
          </a:prstGeom>
        </p:spPr>
      </p:pic>
      <p:pic>
        <p:nvPicPr>
          <p:cNvPr id="8" name="Picture 7" descr="A black and white photo of a field&#10;&#10;Description automatically generated">
            <a:extLst>
              <a:ext uri="{FF2B5EF4-FFF2-40B4-BE49-F238E27FC236}">
                <a16:creationId xmlns:a16="http://schemas.microsoft.com/office/drawing/2014/main" id="{CD93887C-428F-444D-A87C-D396C5FE57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8380" y="25919269"/>
            <a:ext cx="2438400" cy="2438400"/>
          </a:xfrm>
          <a:prstGeom prst="rect">
            <a:avLst/>
          </a:prstGeom>
        </p:spPr>
      </p:pic>
      <p:sp>
        <p:nvSpPr>
          <p:cNvPr id="9" name="TextBox 8">
            <a:extLst>
              <a:ext uri="{FF2B5EF4-FFF2-40B4-BE49-F238E27FC236}">
                <a16:creationId xmlns:a16="http://schemas.microsoft.com/office/drawing/2014/main" id="{20BD8297-3B38-40C9-86DE-B0ACF953010D}"/>
              </a:ext>
            </a:extLst>
          </p:cNvPr>
          <p:cNvSpPr txBox="1"/>
          <p:nvPr/>
        </p:nvSpPr>
        <p:spPr>
          <a:xfrm>
            <a:off x="2190178" y="28117800"/>
            <a:ext cx="7154844" cy="646331"/>
          </a:xfrm>
          <a:prstGeom prst="rect">
            <a:avLst/>
          </a:prstGeom>
          <a:noFill/>
        </p:spPr>
        <p:txBody>
          <a:bodyPr wrap="none" rtlCol="0">
            <a:spAutoFit/>
          </a:bodyPr>
          <a:lstStyle/>
          <a:p>
            <a:r>
              <a:rPr lang="en-US" sz="3600" dirty="0"/>
              <a:t>Figure 1 noisy image and clean image</a:t>
            </a:r>
          </a:p>
        </p:txBody>
      </p:sp>
      <p:graphicFrame>
        <p:nvGraphicFramePr>
          <p:cNvPr id="46" name="Chart 45">
            <a:extLst>
              <a:ext uri="{FF2B5EF4-FFF2-40B4-BE49-F238E27FC236}">
                <a16:creationId xmlns:a16="http://schemas.microsoft.com/office/drawing/2014/main" id="{7E5C661B-5E67-4F9A-A7AF-AAAD0296F743}"/>
              </a:ext>
            </a:extLst>
          </p:cNvPr>
          <p:cNvGraphicFramePr>
            <a:graphicFrameLocks/>
          </p:cNvGraphicFramePr>
          <p:nvPr>
            <p:extLst>
              <p:ext uri="{D42A27DB-BD31-4B8C-83A1-F6EECF244321}">
                <p14:modId xmlns:p14="http://schemas.microsoft.com/office/powerpoint/2010/main" val="1747868340"/>
              </p:ext>
            </p:extLst>
          </p:nvPr>
        </p:nvGraphicFramePr>
        <p:xfrm>
          <a:off x="11574087" y="16708056"/>
          <a:ext cx="10983727" cy="10687020"/>
        </p:xfrm>
        <a:graphic>
          <a:graphicData uri="http://schemas.openxmlformats.org/drawingml/2006/chart">
            <c:chart xmlns:c="http://schemas.openxmlformats.org/drawingml/2006/chart" xmlns:r="http://schemas.openxmlformats.org/officeDocument/2006/relationships" r:id="rId5"/>
          </a:graphicData>
        </a:graphic>
      </p:graphicFrame>
      <p:sp>
        <p:nvSpPr>
          <p:cNvPr id="18" name="TextBox 17">
            <a:extLst>
              <a:ext uri="{FF2B5EF4-FFF2-40B4-BE49-F238E27FC236}">
                <a16:creationId xmlns:a16="http://schemas.microsoft.com/office/drawing/2014/main" id="{1617021A-45BB-48DD-9253-1E9E8BBC3C9B}"/>
              </a:ext>
            </a:extLst>
          </p:cNvPr>
          <p:cNvSpPr txBox="1"/>
          <p:nvPr/>
        </p:nvSpPr>
        <p:spPr>
          <a:xfrm>
            <a:off x="11574088" y="27600813"/>
            <a:ext cx="12237453" cy="646331"/>
          </a:xfrm>
          <a:prstGeom prst="rect">
            <a:avLst/>
          </a:prstGeom>
          <a:noFill/>
        </p:spPr>
        <p:txBody>
          <a:bodyPr wrap="none" rtlCol="0">
            <a:spAutoFit/>
          </a:bodyPr>
          <a:lstStyle/>
          <a:p>
            <a:r>
              <a:rPr lang="en-US" sz="3600" dirty="0"/>
              <a:t>Figure 2 comparison among traditional methods in different SNR</a:t>
            </a:r>
          </a:p>
        </p:txBody>
      </p:sp>
      <p:pic>
        <p:nvPicPr>
          <p:cNvPr id="66" name="Picture 65" descr="A black and white photo of a field&#10;&#10;Description automatically generated">
            <a:extLst>
              <a:ext uri="{FF2B5EF4-FFF2-40B4-BE49-F238E27FC236}">
                <a16:creationId xmlns:a16="http://schemas.microsoft.com/office/drawing/2014/main" id="{0C92BFEB-4B16-4C12-96BF-0BD2CC1091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908130" y="17117486"/>
            <a:ext cx="2438400" cy="2438400"/>
          </a:xfrm>
          <a:prstGeom prst="rect">
            <a:avLst/>
          </a:prstGeom>
        </p:spPr>
      </p:pic>
      <p:pic>
        <p:nvPicPr>
          <p:cNvPr id="68" name="Picture 67" descr="A picture containing indoor, food, piece, sitting&#10;&#10;Description automatically generated">
            <a:extLst>
              <a:ext uri="{FF2B5EF4-FFF2-40B4-BE49-F238E27FC236}">
                <a16:creationId xmlns:a16="http://schemas.microsoft.com/office/drawing/2014/main" id="{8F7F85C3-5619-451A-A5C5-2083184A32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365182" y="17117486"/>
            <a:ext cx="2438400" cy="2438400"/>
          </a:xfrm>
          <a:prstGeom prst="rect">
            <a:avLst/>
          </a:prstGeom>
        </p:spPr>
      </p:pic>
      <p:pic>
        <p:nvPicPr>
          <p:cNvPr id="70" name="Picture 69" descr="A close up of a persons face&#10;&#10;Description automatically generated">
            <a:extLst>
              <a:ext uri="{FF2B5EF4-FFF2-40B4-BE49-F238E27FC236}">
                <a16:creationId xmlns:a16="http://schemas.microsoft.com/office/drawing/2014/main" id="{CE9923BE-4F53-4389-9869-16CD01CB612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822235" y="17117486"/>
            <a:ext cx="2438400" cy="2438400"/>
          </a:xfrm>
          <a:prstGeom prst="rect">
            <a:avLst/>
          </a:prstGeom>
        </p:spPr>
      </p:pic>
      <p:pic>
        <p:nvPicPr>
          <p:cNvPr id="72" name="Picture 71">
            <a:extLst>
              <a:ext uri="{FF2B5EF4-FFF2-40B4-BE49-F238E27FC236}">
                <a16:creationId xmlns:a16="http://schemas.microsoft.com/office/drawing/2014/main" id="{08D4DA3F-7348-4B20-A9D8-210E21EFFDD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260635" y="17117486"/>
            <a:ext cx="2438400" cy="2438400"/>
          </a:xfrm>
          <a:prstGeom prst="rect">
            <a:avLst/>
          </a:prstGeom>
        </p:spPr>
      </p:pic>
      <p:sp>
        <p:nvSpPr>
          <p:cNvPr id="76" name="TextBox 75">
            <a:extLst>
              <a:ext uri="{FF2B5EF4-FFF2-40B4-BE49-F238E27FC236}">
                <a16:creationId xmlns:a16="http://schemas.microsoft.com/office/drawing/2014/main" id="{1075281B-AD50-437B-AD37-E1B180411062}"/>
              </a:ext>
            </a:extLst>
          </p:cNvPr>
          <p:cNvSpPr txBox="1"/>
          <p:nvPr/>
        </p:nvSpPr>
        <p:spPr>
          <a:xfrm>
            <a:off x="23231361" y="19816025"/>
            <a:ext cx="9108199" cy="769441"/>
          </a:xfrm>
          <a:prstGeom prst="rect">
            <a:avLst/>
          </a:prstGeom>
          <a:noFill/>
        </p:spPr>
        <p:txBody>
          <a:bodyPr wrap="none" rtlCol="0">
            <a:spAutoFit/>
          </a:bodyPr>
          <a:lstStyle/>
          <a:p>
            <a:r>
              <a:rPr lang="en-US" sz="4400" dirty="0"/>
              <a:t>Noisy          clean        autoencoder   </a:t>
            </a:r>
            <a:r>
              <a:rPr lang="en-US" sz="4400" dirty="0" err="1"/>
              <a:t>gan</a:t>
            </a:r>
            <a:endParaRPr lang="en-US" sz="4400" dirty="0"/>
          </a:p>
        </p:txBody>
      </p:sp>
      <p:sp>
        <p:nvSpPr>
          <p:cNvPr id="78" name="TextBox 77">
            <a:extLst>
              <a:ext uri="{FF2B5EF4-FFF2-40B4-BE49-F238E27FC236}">
                <a16:creationId xmlns:a16="http://schemas.microsoft.com/office/drawing/2014/main" id="{0A093D43-BA7B-4B4A-9F41-75E5BBE7CF7E}"/>
              </a:ext>
            </a:extLst>
          </p:cNvPr>
          <p:cNvSpPr txBox="1"/>
          <p:nvPr/>
        </p:nvSpPr>
        <p:spPr>
          <a:xfrm>
            <a:off x="22444399" y="20913066"/>
            <a:ext cx="11147475" cy="707886"/>
          </a:xfrm>
          <a:prstGeom prst="rect">
            <a:avLst/>
          </a:prstGeom>
          <a:noFill/>
        </p:spPr>
        <p:txBody>
          <a:bodyPr wrap="none" rtlCol="0">
            <a:spAutoFit/>
          </a:bodyPr>
          <a:lstStyle/>
          <a:p>
            <a:r>
              <a:rPr lang="en-US" sz="4000" dirty="0"/>
              <a:t>Figure 3  denoising result using </a:t>
            </a:r>
            <a:r>
              <a:rPr lang="en-US" sz="4000" dirty="0" err="1"/>
              <a:t>gan</a:t>
            </a:r>
            <a:r>
              <a:rPr lang="en-US" sz="4000" dirty="0"/>
              <a:t> and autoencoder</a:t>
            </a:r>
          </a:p>
        </p:txBody>
      </p:sp>
      <p:pic>
        <p:nvPicPr>
          <p:cNvPr id="82" name="Picture 81" descr="A close up of a map&#10;&#10;Description automatically generated">
            <a:extLst>
              <a:ext uri="{FF2B5EF4-FFF2-40B4-BE49-F238E27FC236}">
                <a16:creationId xmlns:a16="http://schemas.microsoft.com/office/drawing/2014/main" id="{81E9CCE1-472F-468A-B7B9-176A517C854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811541" y="21725405"/>
            <a:ext cx="5458587" cy="6506483"/>
          </a:xfrm>
          <a:prstGeom prst="rect">
            <a:avLst/>
          </a:prstGeom>
        </p:spPr>
      </p:pic>
      <p:sp>
        <p:nvSpPr>
          <p:cNvPr id="87" name="TextBox 86">
            <a:extLst>
              <a:ext uri="{FF2B5EF4-FFF2-40B4-BE49-F238E27FC236}">
                <a16:creationId xmlns:a16="http://schemas.microsoft.com/office/drawing/2014/main" id="{6F403C49-3ABF-4C0F-9D16-8FB097FAB25A}"/>
              </a:ext>
            </a:extLst>
          </p:cNvPr>
          <p:cNvSpPr txBox="1"/>
          <p:nvPr/>
        </p:nvSpPr>
        <p:spPr>
          <a:xfrm>
            <a:off x="29569985" y="23714205"/>
            <a:ext cx="3529299" cy="2554545"/>
          </a:xfrm>
          <a:prstGeom prst="rect">
            <a:avLst/>
          </a:prstGeom>
          <a:noFill/>
        </p:spPr>
        <p:txBody>
          <a:bodyPr wrap="none" rtlCol="0">
            <a:spAutoFit/>
          </a:bodyPr>
          <a:lstStyle/>
          <a:p>
            <a:r>
              <a:rPr lang="en-US" sz="4000" dirty="0"/>
              <a:t>Figure 4 </a:t>
            </a:r>
          </a:p>
          <a:p>
            <a:r>
              <a:rPr lang="en-US" sz="4000" dirty="0"/>
              <a:t>Reconstruction </a:t>
            </a:r>
          </a:p>
          <a:p>
            <a:r>
              <a:rPr lang="en-US" sz="4000" dirty="0"/>
              <a:t>resolution after </a:t>
            </a:r>
          </a:p>
          <a:p>
            <a:r>
              <a:rPr lang="en-US" sz="4000" dirty="0"/>
              <a:t>denoising </a:t>
            </a:r>
          </a:p>
        </p:txBody>
      </p:sp>
      <p:sp>
        <p:nvSpPr>
          <p:cNvPr id="88" name="Rectangle 87">
            <a:extLst>
              <a:ext uri="{FF2B5EF4-FFF2-40B4-BE49-F238E27FC236}">
                <a16:creationId xmlns:a16="http://schemas.microsoft.com/office/drawing/2014/main" id="{3091B88D-95A3-4828-B424-E64D52571493}"/>
              </a:ext>
            </a:extLst>
          </p:cNvPr>
          <p:cNvSpPr/>
          <p:nvPr/>
        </p:nvSpPr>
        <p:spPr>
          <a:xfrm>
            <a:off x="11660129" y="2164384"/>
            <a:ext cx="21945600" cy="1754326"/>
          </a:xfrm>
          <a:prstGeom prst="rect">
            <a:avLst/>
          </a:prstGeom>
        </p:spPr>
        <p:txBody>
          <a:bodyPr>
            <a:spAutoFit/>
          </a:bodyPr>
          <a:lstStyle/>
          <a:p>
            <a:pPr algn="ctr"/>
            <a:r>
              <a:rPr lang="en-US" sz="3600" dirty="0" err="1">
                <a:solidFill>
                  <a:schemeClr val="accent3">
                    <a:lumMod val="20000"/>
                    <a:lumOff val="80000"/>
                  </a:schemeClr>
                </a:solidFill>
              </a:rPr>
              <a:t>Hanlin</a:t>
            </a:r>
            <a:r>
              <a:rPr lang="en-US" sz="3600" dirty="0">
                <a:solidFill>
                  <a:schemeClr val="accent3">
                    <a:lumMod val="20000"/>
                    <a:lumOff val="80000"/>
                  </a:schemeClr>
                </a:solidFill>
              </a:rPr>
              <a:t> Gu</a:t>
            </a:r>
            <a:r>
              <a:rPr lang="en-US" sz="3600" baseline="30000" dirty="0">
                <a:solidFill>
                  <a:schemeClr val="accent3">
                    <a:lumMod val="20000"/>
                    <a:lumOff val="80000"/>
                  </a:schemeClr>
                </a:solidFill>
              </a:rPr>
              <a:t>1,2</a:t>
            </a:r>
            <a:r>
              <a:rPr lang="en-US" sz="3600" dirty="0">
                <a:solidFill>
                  <a:schemeClr val="accent3">
                    <a:lumMod val="20000"/>
                    <a:lumOff val="80000"/>
                  </a:schemeClr>
                </a:solidFill>
              </a:rPr>
              <a:t> , Song LIU</a:t>
            </a:r>
            <a:r>
              <a:rPr lang="en-US" sz="3600" baseline="30000" dirty="0">
                <a:solidFill>
                  <a:schemeClr val="accent3">
                    <a:lumMod val="20000"/>
                    <a:lumOff val="80000"/>
                  </a:schemeClr>
                </a:solidFill>
              </a:rPr>
              <a:t>1</a:t>
            </a:r>
            <a:r>
              <a:rPr lang="en-US" sz="3600" dirty="0">
                <a:solidFill>
                  <a:schemeClr val="accent3">
                    <a:lumMod val="20000"/>
                    <a:lumOff val="80000"/>
                  </a:schemeClr>
                </a:solidFill>
              </a:rPr>
              <a:t> , </a:t>
            </a:r>
            <a:r>
              <a:rPr lang="en-US" sz="3600" dirty="0" err="1">
                <a:solidFill>
                  <a:schemeClr val="accent3">
                    <a:lumMod val="20000"/>
                    <a:lumOff val="80000"/>
                  </a:schemeClr>
                </a:solidFill>
              </a:rPr>
              <a:t>Weiizhi</a:t>
            </a:r>
            <a:r>
              <a:rPr lang="en-US" sz="3600" dirty="0">
                <a:solidFill>
                  <a:schemeClr val="accent3">
                    <a:lumMod val="20000"/>
                    <a:lumOff val="80000"/>
                  </a:schemeClr>
                </a:solidFill>
              </a:rPr>
              <a:t> Zhu</a:t>
            </a:r>
            <a:r>
              <a:rPr lang="en-US" sz="3600" baseline="30000" dirty="0">
                <a:solidFill>
                  <a:schemeClr val="accent3">
                    <a:lumMod val="20000"/>
                    <a:lumOff val="80000"/>
                  </a:schemeClr>
                </a:solidFill>
              </a:rPr>
              <a:t>2</a:t>
            </a:r>
            <a:r>
              <a:rPr lang="en-US" sz="3600" dirty="0">
                <a:solidFill>
                  <a:schemeClr val="accent3">
                    <a:lumMod val="20000"/>
                    <a:lumOff val="80000"/>
                  </a:schemeClr>
                </a:solidFill>
              </a:rPr>
              <a:t> </a:t>
            </a:r>
            <a:endParaRPr lang="en-US" sz="3600" baseline="30000" dirty="0">
              <a:solidFill>
                <a:schemeClr val="accent3">
                  <a:lumMod val="20000"/>
                  <a:lumOff val="80000"/>
                </a:schemeClr>
              </a:solidFill>
            </a:endParaRPr>
          </a:p>
          <a:p>
            <a:pPr algn="ctr"/>
            <a:r>
              <a:rPr lang="en-US" sz="3600" baseline="30000" dirty="0">
                <a:solidFill>
                  <a:schemeClr val="accent3">
                    <a:lumMod val="20000"/>
                    <a:lumOff val="80000"/>
                  </a:schemeClr>
                </a:solidFill>
              </a:rPr>
              <a:t>1</a:t>
            </a:r>
            <a:r>
              <a:rPr lang="en-US" sz="3600" dirty="0">
                <a:solidFill>
                  <a:schemeClr val="accent3">
                    <a:lumMod val="20000"/>
                    <a:lumOff val="80000"/>
                  </a:schemeClr>
                </a:solidFill>
              </a:rPr>
              <a:t>Department of Chemistry, The Hong Kong University of Science and Technology, </a:t>
            </a:r>
            <a:r>
              <a:rPr lang="en-US" sz="3600" baseline="30000" dirty="0">
                <a:solidFill>
                  <a:schemeClr val="accent3">
                    <a:lumMod val="20000"/>
                    <a:lumOff val="80000"/>
                  </a:schemeClr>
                </a:solidFill>
              </a:rPr>
              <a:t>2</a:t>
            </a:r>
            <a:r>
              <a:rPr lang="en-US" sz="3600" dirty="0">
                <a:solidFill>
                  <a:schemeClr val="accent3">
                    <a:lumMod val="20000"/>
                    <a:lumOff val="80000"/>
                  </a:schemeClr>
                </a:solidFill>
              </a:rPr>
              <a:t>Department of </a:t>
            </a:r>
            <a:r>
              <a:rPr lang="en-US" sz="3600" dirty="0" err="1">
                <a:solidFill>
                  <a:schemeClr val="accent3">
                    <a:lumMod val="20000"/>
                    <a:lumOff val="80000"/>
                  </a:schemeClr>
                </a:solidFill>
              </a:rPr>
              <a:t>Mathmetics</a:t>
            </a:r>
            <a:r>
              <a:rPr lang="en-US" sz="3600" dirty="0">
                <a:solidFill>
                  <a:schemeClr val="accent3">
                    <a:lumMod val="20000"/>
                    <a:lumOff val="80000"/>
                  </a:schemeClr>
                </a:solidFill>
              </a:rPr>
              <a:t>, The Hong Kong University of Science and Technology,</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5140</TotalTime>
  <Words>503</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math</cp:lastModifiedBy>
  <cp:revision>119</cp:revision>
  <cp:lastPrinted>2013-02-12T02:21:55Z</cp:lastPrinted>
  <dcterms:created xsi:type="dcterms:W3CDTF">2013-02-10T21:14:48Z</dcterms:created>
  <dcterms:modified xsi:type="dcterms:W3CDTF">2018-12-18T07:20:33Z</dcterms:modified>
</cp:coreProperties>
</file>