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320D-8A70-4C30-BB29-804AB36BD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B227C-A0D0-4467-A5E1-1B3D9FED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A59FC-0F0A-444A-9B61-62FD2993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181-DE0B-4371-AB4F-0F550E3DF7C1}" type="datetimeFigureOut">
              <a:rPr lang="zh-TW" altLang="en-US" smtClean="0"/>
              <a:t>2018/12/8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0437-2613-4714-BF86-E95A0979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2C019-B8BE-41FB-BF79-9EBD1A00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3B2D-14B6-495A-8786-D7E8F2DE9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16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752B-EC59-463B-8FEF-772387B1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342A6-8957-4A9F-9454-0DCEC68D4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F8E02-41FE-403F-B150-D3E3F139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181-DE0B-4371-AB4F-0F550E3DF7C1}" type="datetimeFigureOut">
              <a:rPr lang="zh-TW" altLang="en-US" smtClean="0"/>
              <a:t>2018/12/8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408F5-753F-41D1-AB9C-FFE2CEBC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E9B3D-7257-45F4-88C0-E0FC89D7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3B2D-14B6-495A-8786-D7E8F2DE9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18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5A171-5374-4957-8D3D-8F3C75951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D9555-9E24-4DFD-B680-55D0228D3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84ABF-DA79-4F48-A6E8-CA1CCE3F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181-DE0B-4371-AB4F-0F550E3DF7C1}" type="datetimeFigureOut">
              <a:rPr lang="zh-TW" altLang="en-US" smtClean="0"/>
              <a:t>2018/12/8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CE6EA-738B-4C9F-B45C-8B0A6F6D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BAD4A-C546-4279-BAB9-1CDDBCED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3B2D-14B6-495A-8786-D7E8F2DE9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7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4FF2-ACF7-44D0-A659-03D4D87E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B426C-7D50-46A6-BF31-3BFC3D2DB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0B01F-5B6D-41BC-83C0-6BA4D033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181-DE0B-4371-AB4F-0F550E3DF7C1}" type="datetimeFigureOut">
              <a:rPr lang="zh-TW" altLang="en-US" smtClean="0"/>
              <a:t>2018/12/8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DE441-2AE3-4EF5-9F12-6BF578DD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71DE9-DD3C-496E-AFC6-7B17D220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3B2D-14B6-495A-8786-D7E8F2DE9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87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DC4DD-CFAC-42CF-8EAF-6C8EA2DDC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F5860-12A2-4893-BF49-4618006A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D5C2A-9D05-44CC-B824-BBD888D4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181-DE0B-4371-AB4F-0F550E3DF7C1}" type="datetimeFigureOut">
              <a:rPr lang="zh-TW" altLang="en-US" smtClean="0"/>
              <a:t>2018/12/8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F749E-F9C5-4FF6-BA83-008FC84F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BFF48-D66A-40D6-8EF7-6ED500F3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3B2D-14B6-495A-8786-D7E8F2DE9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46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F50A-0C23-4373-905F-7BC3CEE7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3B491-642A-4EB6-95DB-64CD436DC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F910C-2733-4554-83F5-3C8B80986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62244-CA29-4500-97DA-8F756F31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181-DE0B-4371-AB4F-0F550E3DF7C1}" type="datetimeFigureOut">
              <a:rPr lang="zh-TW" altLang="en-US" smtClean="0"/>
              <a:t>2018/12/8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B57B1-05A8-4158-821F-C4ECC395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9D228-5F25-42FD-85D6-705B825A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3B2D-14B6-495A-8786-D7E8F2DE9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67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0543-0753-47CA-A07A-BCCF16F3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CF73D-0EE5-439A-93BA-253BA2C29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B7A5D-42B2-4336-864E-D72D51825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F6621-7CC5-4F34-95BB-404EF440E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3FB2A-5D1C-4BFD-84B9-6C1BCDCCE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33BE8-2D03-4B74-8A01-89DFC09E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181-DE0B-4371-AB4F-0F550E3DF7C1}" type="datetimeFigureOut">
              <a:rPr lang="zh-TW" altLang="en-US" smtClean="0"/>
              <a:t>2018/12/8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086BF-6E9A-4A98-89A3-EA0AF68B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004AC7-50AF-40C4-A5A2-F82A1DE7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3B2D-14B6-495A-8786-D7E8F2DE9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80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3549-D34B-440F-8837-156DE545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8C97E-C79D-4A39-8EAB-2247FA681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181-DE0B-4371-AB4F-0F550E3DF7C1}" type="datetimeFigureOut">
              <a:rPr lang="zh-TW" altLang="en-US" smtClean="0"/>
              <a:t>2018/12/8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F63DD-2210-43A3-896F-DD820357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203D8-A88D-4615-9603-C183C2E8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3B2D-14B6-495A-8786-D7E8F2DE9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55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AA9DD-F043-4BA2-B538-80B1A9A1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181-DE0B-4371-AB4F-0F550E3DF7C1}" type="datetimeFigureOut">
              <a:rPr lang="zh-TW" altLang="en-US" smtClean="0"/>
              <a:t>2018/12/8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8A9BD-5DFA-43C3-B333-EE3A4F04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AE31A-8029-4739-A0A9-752D54E8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3B2D-14B6-495A-8786-D7E8F2DE9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47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D060-1990-49B4-B6A4-CE3B2582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0C14-40FD-4CFB-B77D-BA7CC79FE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2717E-081A-45BC-9DE5-ADF366A3C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E5478-A033-4AEF-B491-30E90D4B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181-DE0B-4371-AB4F-0F550E3DF7C1}" type="datetimeFigureOut">
              <a:rPr lang="zh-TW" altLang="en-US" smtClean="0"/>
              <a:t>2018/12/8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A5A20-52B1-43EA-BB5E-1E578BF3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01ACC-E4FF-4581-BC42-0984080A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3B2D-14B6-495A-8786-D7E8F2DE9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27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7EA9-B406-4750-B129-F33EC0A1A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719E3-9D28-4270-A87F-C674DC5D4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B4A5A-B461-40DB-9E7D-85018A110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CC0C5-3842-45C5-BBC8-BA82DE3F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181-DE0B-4371-AB4F-0F550E3DF7C1}" type="datetimeFigureOut">
              <a:rPr lang="zh-TW" altLang="en-US" smtClean="0"/>
              <a:t>2018/12/8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BFA00-708B-419A-9BC0-A44E8E04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0E540-965F-49A9-B9F9-A9BACD90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3B2D-14B6-495A-8786-D7E8F2DE9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25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77641-7D8D-42D6-BB92-23929276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7D7A5-56E2-4F1C-A8D5-FF2E4E0B7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295B1-76E0-4A4B-A919-400E13F42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6C181-DE0B-4371-AB4F-0F550E3DF7C1}" type="datetimeFigureOut">
              <a:rPr lang="zh-TW" altLang="en-US" smtClean="0"/>
              <a:t>2018/12/8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86E10-1502-4336-BB1B-F9AF696E8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A94DC-73E1-424F-9B98-8F933C6C8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93B2D-14B6-495A-8786-D7E8F2DE92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48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6F08C57-8F41-4EBB-9EDA-EB7E4C292E2A}"/>
              </a:ext>
            </a:extLst>
          </p:cNvPr>
          <p:cNvGrpSpPr/>
          <p:nvPr/>
        </p:nvGrpSpPr>
        <p:grpSpPr>
          <a:xfrm>
            <a:off x="8370775" y="1627801"/>
            <a:ext cx="3612924" cy="1395994"/>
            <a:chOff x="8370775" y="1627800"/>
            <a:chExt cx="3612924" cy="147428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99D620E-FF6E-4908-AFCE-96E6D5005BC0}"/>
                </a:ext>
              </a:extLst>
            </p:cNvPr>
            <p:cNvSpPr txBox="1"/>
            <p:nvPr/>
          </p:nvSpPr>
          <p:spPr>
            <a:xfrm>
              <a:off x="8370775" y="1987814"/>
              <a:ext cx="3612834" cy="1114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5A2B09-78A5-4F35-A14C-0D579B17DC8D}"/>
                </a:ext>
              </a:extLst>
            </p:cNvPr>
            <p:cNvSpPr txBox="1"/>
            <p:nvPr/>
          </p:nvSpPr>
          <p:spPr>
            <a:xfrm>
              <a:off x="8377969" y="1627800"/>
              <a:ext cx="3605730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4.2  Result(model comparison) 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565A909-E696-48F7-B147-3ECEE9AFE7DB}"/>
              </a:ext>
            </a:extLst>
          </p:cNvPr>
          <p:cNvSpPr txBox="1"/>
          <p:nvPr/>
        </p:nvSpPr>
        <p:spPr>
          <a:xfrm>
            <a:off x="0" y="0"/>
            <a:ext cx="12192000" cy="14773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CA" altLang="zh-TW" sz="3600" dirty="0">
              <a:solidFill>
                <a:schemeClr val="bg1"/>
              </a:solidFill>
            </a:endParaRPr>
          </a:p>
          <a:p>
            <a:pPr algn="ctr"/>
            <a:r>
              <a:rPr lang="en-CA" altLang="zh-TW" sz="3600" dirty="0">
                <a:solidFill>
                  <a:schemeClr val="bg1"/>
                </a:solidFill>
              </a:rPr>
              <a:t>Performance of RAM model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Liu Wing Ki(20100260), </a:t>
            </a:r>
            <a:r>
              <a:rPr lang="en-US" altLang="zh-TW" dirty="0" err="1">
                <a:solidFill>
                  <a:schemeClr val="bg1"/>
                </a:solidFill>
              </a:rPr>
              <a:t>Nie</a:t>
            </a:r>
            <a:r>
              <a:rPr lang="en-US" altLang="zh-TW" dirty="0">
                <a:solidFill>
                  <a:schemeClr val="bg1"/>
                </a:solidFill>
              </a:rPr>
              <a:t> Rong(20458617), Ye </a:t>
            </a:r>
            <a:r>
              <a:rPr lang="en-US" altLang="zh-TW" dirty="0" err="1">
                <a:solidFill>
                  <a:schemeClr val="bg1"/>
                </a:solidFill>
              </a:rPr>
              <a:t>Yushi</a:t>
            </a:r>
            <a:r>
              <a:rPr lang="en-US" altLang="zh-TW" dirty="0">
                <a:solidFill>
                  <a:schemeClr val="bg1"/>
                </a:solidFill>
              </a:rPr>
              <a:t>(12207894)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1A957DA-FA03-4A38-AF22-57F483677304}"/>
              </a:ext>
            </a:extLst>
          </p:cNvPr>
          <p:cNvGrpSpPr/>
          <p:nvPr/>
        </p:nvGrpSpPr>
        <p:grpSpPr>
          <a:xfrm>
            <a:off x="170250" y="1630019"/>
            <a:ext cx="3947454" cy="1200329"/>
            <a:chOff x="331305" y="1749288"/>
            <a:chExt cx="2570922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79CACB-3211-4144-AC0E-9CE21A5FF4B8}"/>
                </a:ext>
              </a:extLst>
            </p:cNvPr>
            <p:cNvSpPr txBox="1"/>
            <p:nvPr/>
          </p:nvSpPr>
          <p:spPr>
            <a:xfrm>
              <a:off x="331305" y="1749288"/>
              <a:ext cx="2570922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1. Introduction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A50F9E-0528-4203-9AFD-8E7ACD829449}"/>
                </a:ext>
              </a:extLst>
            </p:cNvPr>
            <p:cNvSpPr txBox="1"/>
            <p:nvPr/>
          </p:nvSpPr>
          <p:spPr>
            <a:xfrm>
              <a:off x="331305" y="2118620"/>
              <a:ext cx="2570922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altLang="zh-TW" sz="1200" dirty="0"/>
                <a:t>The Recurrent Attention Model(RAM) has attracted attention from many researchers.</a:t>
              </a:r>
            </a:p>
            <a:p>
              <a:r>
                <a:rPr lang="en-CA" altLang="zh-TW" sz="1200" dirty="0"/>
                <a:t>The key idea of RAM is to give rewards to the agent </a:t>
              </a:r>
              <a:r>
                <a:rPr lang="en-US" altLang="zh-TW" sz="1200" dirty="0"/>
                <a:t>who determines how to act and how to deploy its sensor.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9E44A7-6B63-40C0-8BDB-57F4571FBD26}"/>
              </a:ext>
            </a:extLst>
          </p:cNvPr>
          <p:cNvGrpSpPr/>
          <p:nvPr/>
        </p:nvGrpSpPr>
        <p:grpSpPr>
          <a:xfrm>
            <a:off x="170249" y="3023794"/>
            <a:ext cx="3947456" cy="1569661"/>
            <a:chOff x="251791" y="4394824"/>
            <a:chExt cx="3551583" cy="156966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06F97A-176F-4D97-9BAF-AAC5BCA0F3C2}"/>
                </a:ext>
              </a:extLst>
            </p:cNvPr>
            <p:cNvSpPr txBox="1"/>
            <p:nvPr/>
          </p:nvSpPr>
          <p:spPr>
            <a:xfrm>
              <a:off x="251792" y="4394824"/>
              <a:ext cx="3551582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2. Experimental design</a:t>
              </a:r>
              <a:r>
                <a:rPr lang="zh-TW" altLang="en-US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60C101-F2D6-4A95-86B8-CE559BF400D8}"/>
                </a:ext>
              </a:extLst>
            </p:cNvPr>
            <p:cNvSpPr txBox="1"/>
            <p:nvPr/>
          </p:nvSpPr>
          <p:spPr>
            <a:xfrm>
              <a:off x="251791" y="4764156"/>
              <a:ext cx="355158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We run the RAM model on original and cluttered MNIST dataset for different number of glimpses because the number of glimpses is a key parameter for RAM model.</a:t>
              </a:r>
            </a:p>
            <a:p>
              <a:r>
                <a:rPr lang="en-CA" altLang="zh-TW" sz="1200" dirty="0"/>
                <a:t>T</a:t>
              </a:r>
              <a:r>
                <a:rPr lang="en-US" altLang="zh-TW" sz="1200" dirty="0"/>
                <a:t>hen, we compare cross validation errors in different CNN models with the experimental minimum cross validation error in RAM  model.</a:t>
              </a:r>
              <a:endParaRPr lang="zh-TW" altLang="en-US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9530EC-B660-4BF9-8898-C3C6868B9E04}"/>
              </a:ext>
            </a:extLst>
          </p:cNvPr>
          <p:cNvGrpSpPr/>
          <p:nvPr/>
        </p:nvGrpSpPr>
        <p:grpSpPr>
          <a:xfrm>
            <a:off x="201198" y="4927573"/>
            <a:ext cx="3916506" cy="1575840"/>
            <a:chOff x="4591878" y="1709532"/>
            <a:chExt cx="3008244" cy="154989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5EB183-BCBE-4962-918F-69BABF210FF1}"/>
                </a:ext>
              </a:extLst>
            </p:cNvPr>
            <p:cNvSpPr txBox="1"/>
            <p:nvPr/>
          </p:nvSpPr>
          <p:spPr>
            <a:xfrm>
              <a:off x="4591878" y="1709532"/>
              <a:ext cx="3008244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3. Data sets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D7E083-7132-4CD8-A66D-C2542F91F2AF}"/>
                </a:ext>
              </a:extLst>
            </p:cNvPr>
            <p:cNvSpPr txBox="1"/>
            <p:nvPr/>
          </p:nvSpPr>
          <p:spPr>
            <a:xfrm>
              <a:off x="4591878" y="2078861"/>
              <a:ext cx="3008244" cy="11805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Calibri (Body)"/>
                </a:rPr>
                <a:t>MNIST database of handwritten digits has</a:t>
              </a:r>
              <a:r>
                <a:rPr lang="zh-TW" altLang="en-US" sz="1200" dirty="0">
                  <a:latin typeface="Calibri (Body)"/>
                </a:rPr>
                <a:t> </a:t>
              </a:r>
              <a:r>
                <a:rPr lang="en-US" altLang="zh-TW" sz="1200" dirty="0">
                  <a:latin typeface="Calibri (Body)"/>
                </a:rPr>
                <a:t>training</a:t>
              </a:r>
              <a:r>
                <a:rPr lang="zh-TW" altLang="en-US" sz="1200" dirty="0">
                  <a:latin typeface="Calibri (Body)"/>
                </a:rPr>
                <a:t> </a:t>
              </a:r>
              <a:r>
                <a:rPr lang="en-US" altLang="zh-TW" sz="1200" dirty="0">
                  <a:latin typeface="Calibri (Body)"/>
                </a:rPr>
                <a:t>set of 60,000 examples and test set of 10,000 examples.</a:t>
              </a:r>
            </a:p>
            <a:p>
              <a:r>
                <a:rPr lang="en-US" altLang="zh-TW" sz="1200" dirty="0">
                  <a:latin typeface="Calibri (Body)"/>
                </a:rPr>
                <a:t>We mainly use the training set of original MNIST dataset and cluttered MNIST data set.</a:t>
              </a:r>
            </a:p>
            <a:p>
              <a:r>
                <a:rPr lang="en-US" altLang="zh-TW" sz="1200" dirty="0">
                  <a:latin typeface="Calibri (Body)"/>
                </a:rPr>
                <a:t>We evaluate the model</a:t>
              </a:r>
              <a:r>
                <a:rPr lang="zh-TW" altLang="en-US" sz="1200" dirty="0">
                  <a:latin typeface="Calibri (Body)"/>
                </a:rPr>
                <a:t> </a:t>
              </a:r>
              <a:r>
                <a:rPr lang="en-CA" altLang="zh-TW" sz="1200" dirty="0">
                  <a:latin typeface="Calibri (Body)"/>
                </a:rPr>
                <a:t>based on the training errors and cross validation errors.</a:t>
              </a:r>
              <a:endParaRPr lang="en-US" altLang="zh-TW" sz="1200" dirty="0">
                <a:latin typeface="Calibri (Body)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A85041-5C1F-4BC2-BA70-2B021E64DF8F}"/>
              </a:ext>
            </a:extLst>
          </p:cNvPr>
          <p:cNvGrpSpPr/>
          <p:nvPr/>
        </p:nvGrpSpPr>
        <p:grpSpPr>
          <a:xfrm>
            <a:off x="4423323" y="1597313"/>
            <a:ext cx="3681514" cy="4906100"/>
            <a:chOff x="4423323" y="1597313"/>
            <a:chExt cx="3681514" cy="476372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19B587-2336-4DD0-ABD5-D3A9EC1F906B}"/>
                </a:ext>
              </a:extLst>
            </p:cNvPr>
            <p:cNvSpPr txBox="1"/>
            <p:nvPr/>
          </p:nvSpPr>
          <p:spPr>
            <a:xfrm>
              <a:off x="4423323" y="1597313"/>
              <a:ext cx="3681514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4.1  Result(RAM model) 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30965A-CC0C-4023-BA9A-59547EBAB0CF}"/>
                </a:ext>
              </a:extLst>
            </p:cNvPr>
            <p:cNvSpPr txBox="1"/>
            <p:nvPr/>
          </p:nvSpPr>
          <p:spPr>
            <a:xfrm>
              <a:off x="4423323" y="1997132"/>
              <a:ext cx="3650974" cy="43639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835BC7C-DF47-4E8F-B3B2-58F8424E0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838386"/>
              </p:ext>
            </p:extLst>
          </p:nvPr>
        </p:nvGraphicFramePr>
        <p:xfrm>
          <a:off x="8593854" y="2055267"/>
          <a:ext cx="3427896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974">
                  <a:extLst>
                    <a:ext uri="{9D8B030D-6E8A-4147-A177-3AD203B41FA5}">
                      <a16:colId xmlns:a16="http://schemas.microsoft.com/office/drawing/2014/main" val="3282754589"/>
                    </a:ext>
                  </a:extLst>
                </a:gridCol>
                <a:gridCol w="856974">
                  <a:extLst>
                    <a:ext uri="{9D8B030D-6E8A-4147-A177-3AD203B41FA5}">
                      <a16:colId xmlns:a16="http://schemas.microsoft.com/office/drawing/2014/main" val="3894295858"/>
                    </a:ext>
                  </a:extLst>
                </a:gridCol>
                <a:gridCol w="856974">
                  <a:extLst>
                    <a:ext uri="{9D8B030D-6E8A-4147-A177-3AD203B41FA5}">
                      <a16:colId xmlns:a16="http://schemas.microsoft.com/office/drawing/2014/main" val="3532012339"/>
                    </a:ext>
                  </a:extLst>
                </a:gridCol>
                <a:gridCol w="856974">
                  <a:extLst>
                    <a:ext uri="{9D8B030D-6E8A-4147-A177-3AD203B41FA5}">
                      <a16:colId xmlns:a16="http://schemas.microsoft.com/office/drawing/2014/main" val="893346488"/>
                    </a:ext>
                  </a:extLst>
                </a:gridCol>
              </a:tblGrid>
              <a:tr h="1768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848929"/>
                  </a:ext>
                </a:extLst>
              </a:tr>
              <a:tr h="1768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68493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1C1A30C-3200-4A69-87AE-539A3726B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60788"/>
              </p:ext>
            </p:extLst>
          </p:nvPr>
        </p:nvGraphicFramePr>
        <p:xfrm>
          <a:off x="8482313" y="2153143"/>
          <a:ext cx="3365793" cy="49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555">
                  <a:extLst>
                    <a:ext uri="{9D8B030D-6E8A-4147-A177-3AD203B41FA5}">
                      <a16:colId xmlns:a16="http://schemas.microsoft.com/office/drawing/2014/main" val="152545166"/>
                    </a:ext>
                  </a:extLst>
                </a:gridCol>
                <a:gridCol w="569843">
                  <a:extLst>
                    <a:ext uri="{9D8B030D-6E8A-4147-A177-3AD203B41FA5}">
                      <a16:colId xmlns:a16="http://schemas.microsoft.com/office/drawing/2014/main" val="193243840"/>
                    </a:ext>
                  </a:extLst>
                </a:gridCol>
                <a:gridCol w="543339">
                  <a:extLst>
                    <a:ext uri="{9D8B030D-6E8A-4147-A177-3AD203B41FA5}">
                      <a16:colId xmlns:a16="http://schemas.microsoft.com/office/drawing/2014/main" val="2986647359"/>
                    </a:ext>
                  </a:extLst>
                </a:gridCol>
                <a:gridCol w="735056">
                  <a:extLst>
                    <a:ext uri="{9D8B030D-6E8A-4147-A177-3AD203B41FA5}">
                      <a16:colId xmlns:a16="http://schemas.microsoft.com/office/drawing/2014/main" val="829292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Cross validation error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Dagnn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Lenet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196211"/>
                  </a:ext>
                </a:extLst>
              </a:tr>
              <a:tr h="30488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Original MNIST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562631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DDB0EC1E-DC92-4D19-9896-4D0C4AF9CC3C}"/>
              </a:ext>
            </a:extLst>
          </p:cNvPr>
          <p:cNvGrpSpPr/>
          <p:nvPr/>
        </p:nvGrpSpPr>
        <p:grpSpPr>
          <a:xfrm>
            <a:off x="8372041" y="3076774"/>
            <a:ext cx="3612837" cy="2104618"/>
            <a:chOff x="8726556" y="1616767"/>
            <a:chExt cx="3361459" cy="210461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2066A0-55DD-4744-B52C-37BAE05382A0}"/>
                </a:ext>
              </a:extLst>
            </p:cNvPr>
            <p:cNvSpPr txBox="1"/>
            <p:nvPr/>
          </p:nvSpPr>
          <p:spPr>
            <a:xfrm>
              <a:off x="8726558" y="1616767"/>
              <a:ext cx="3361457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6. Conclusion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9F75B0C-777D-42C8-BE02-B8D6A060A831}"/>
                </a:ext>
              </a:extLst>
            </p:cNvPr>
            <p:cNvSpPr txBox="1"/>
            <p:nvPr/>
          </p:nvSpPr>
          <p:spPr>
            <a:xfrm>
              <a:off x="8726556" y="1967059"/>
              <a:ext cx="3361456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altLang="zh-TW" sz="1200" dirty="0"/>
                <a:t>The training errors are large in general perhaps </a:t>
              </a:r>
              <a:r>
                <a:rPr lang="en-US" altLang="zh-TW" sz="1200" dirty="0"/>
                <a:t>other </a:t>
              </a:r>
              <a:r>
                <a:rPr lang="en-CA" altLang="zh-TW" sz="1200" dirty="0"/>
                <a:t>because the agent needs to decide how to act and deploy its sensor. However, the test errors are small in general probably because of learned parameters.</a:t>
              </a:r>
            </a:p>
            <a:p>
              <a:r>
                <a:rPr lang="en-CA" altLang="zh-TW" sz="1200" dirty="0"/>
                <a:t>For original MNIST, CNN cross validation errors and the minimum </a:t>
              </a:r>
              <a:r>
                <a:rPr lang="en-US" altLang="zh-TW" sz="1200" dirty="0"/>
                <a:t>cross validation error in RAM  model are the same</a:t>
              </a:r>
              <a:r>
                <a:rPr lang="en-US" altLang="zh-TW" sz="1200"/>
                <a:t>. </a:t>
              </a:r>
            </a:p>
            <a:p>
              <a:r>
                <a:rPr lang="en-CA" altLang="zh-TW" sz="1200"/>
                <a:t>T</a:t>
              </a:r>
              <a:r>
                <a:rPr lang="en-US" altLang="zh-TW" sz="1200" dirty="0"/>
                <a:t>he conclusion is that we cannot rule out the possibility that RAM outperforms models.</a:t>
              </a:r>
              <a:endParaRPr lang="zh-TW" altLang="en-US" sz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35681EF-B67D-4DC0-BB75-F9E4457E238C}"/>
              </a:ext>
            </a:extLst>
          </p:cNvPr>
          <p:cNvGrpSpPr/>
          <p:nvPr/>
        </p:nvGrpSpPr>
        <p:grpSpPr>
          <a:xfrm>
            <a:off x="8408913" y="5347018"/>
            <a:ext cx="3612837" cy="811957"/>
            <a:chOff x="8726557" y="1616767"/>
            <a:chExt cx="3361459" cy="81195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8CD6D16-8DF1-4811-ACDD-69A89813C43B}"/>
                </a:ext>
              </a:extLst>
            </p:cNvPr>
            <p:cNvSpPr txBox="1"/>
            <p:nvPr/>
          </p:nvSpPr>
          <p:spPr>
            <a:xfrm>
              <a:off x="8726559" y="1616767"/>
              <a:ext cx="3361457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7. Reference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192940B-3B08-4740-87E1-C206186E1CEE}"/>
                </a:ext>
              </a:extLst>
            </p:cNvPr>
            <p:cNvSpPr txBox="1"/>
            <p:nvPr/>
          </p:nvSpPr>
          <p:spPr>
            <a:xfrm>
              <a:off x="8726557" y="1967059"/>
              <a:ext cx="336145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altLang="zh-TW" sz="1200" dirty="0" err="1"/>
                <a:t>Mnih</a:t>
              </a:r>
              <a:r>
                <a:rPr lang="en-CA" altLang="zh-TW" sz="1200" dirty="0"/>
                <a:t>, V., </a:t>
              </a:r>
              <a:r>
                <a:rPr lang="en-CA" altLang="zh-TW" sz="1200" dirty="0" err="1"/>
                <a:t>Heess</a:t>
              </a:r>
              <a:r>
                <a:rPr lang="en-CA" altLang="zh-TW" sz="1200" dirty="0"/>
                <a:t>, N., Graves, A., &amp; </a:t>
              </a:r>
              <a:r>
                <a:rPr lang="en-CA" altLang="zh-TW" sz="1200" dirty="0" err="1"/>
                <a:t>Kavukcuoglu</a:t>
              </a:r>
              <a:r>
                <a:rPr lang="en-CA" altLang="zh-TW" sz="1200" dirty="0"/>
                <a:t>, K. (2014). Recurrent Models of Visual Attention.</a:t>
              </a:r>
              <a:endParaRPr lang="zh-TW" altLang="en-US" sz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B3F05-17C6-4B46-AD9F-B26B3EF440EC}"/>
              </a:ext>
            </a:extLst>
          </p:cNvPr>
          <p:cNvGrpSpPr/>
          <p:nvPr/>
        </p:nvGrpSpPr>
        <p:grpSpPr>
          <a:xfrm>
            <a:off x="5041205" y="2045232"/>
            <a:ext cx="2415209" cy="2073113"/>
            <a:chOff x="5056475" y="2153143"/>
            <a:chExt cx="2415209" cy="207311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BFD95E7-97C6-40C0-B87B-365FED87C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6475" y="2414849"/>
              <a:ext cx="2415209" cy="181140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4CC56C-7B4A-4DFC-937E-3C065BEE8FEC}"/>
                </a:ext>
              </a:extLst>
            </p:cNvPr>
            <p:cNvSpPr txBox="1"/>
            <p:nvPr/>
          </p:nvSpPr>
          <p:spPr>
            <a:xfrm>
              <a:off x="5454463" y="2153143"/>
              <a:ext cx="1588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TW" sz="1200" dirty="0">
                  <a:solidFill>
                    <a:schemeClr val="accent5">
                      <a:lumMod val="75000"/>
                    </a:schemeClr>
                  </a:solidFill>
                </a:rPr>
                <a:t>Original MNIST</a:t>
              </a:r>
              <a:endParaRPr lang="zh-TW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66AD2C-8D25-477F-95DB-A4E036ED308E}"/>
              </a:ext>
            </a:extLst>
          </p:cNvPr>
          <p:cNvGrpSpPr/>
          <p:nvPr/>
        </p:nvGrpSpPr>
        <p:grpSpPr>
          <a:xfrm>
            <a:off x="5114091" y="4380051"/>
            <a:ext cx="2269435" cy="1915480"/>
            <a:chOff x="5114091" y="4380051"/>
            <a:chExt cx="2269435" cy="191548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438672C-61F9-48F8-A628-33899F38B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4091" y="4593455"/>
              <a:ext cx="2269435" cy="1702076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6E7A33A-F211-4801-84B9-CEFBFF40889E}"/>
                </a:ext>
              </a:extLst>
            </p:cNvPr>
            <p:cNvSpPr txBox="1"/>
            <p:nvPr/>
          </p:nvSpPr>
          <p:spPr>
            <a:xfrm>
              <a:off x="5454461" y="4380051"/>
              <a:ext cx="15886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TW" sz="1200" dirty="0">
                  <a:solidFill>
                    <a:schemeClr val="accent5">
                      <a:lumMod val="75000"/>
                    </a:schemeClr>
                  </a:solidFill>
                </a:rPr>
                <a:t>Cluttered MNIST</a:t>
              </a:r>
              <a:endParaRPr lang="zh-TW" altLang="en-US" sz="12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6440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306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 (Body)</vt:lpstr>
      <vt:lpstr>新細明體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Winnie Liu</dc:creator>
  <cp:lastModifiedBy>Winnie Liu</cp:lastModifiedBy>
  <cp:revision>29</cp:revision>
  <dcterms:created xsi:type="dcterms:W3CDTF">2018-12-04T05:37:21Z</dcterms:created>
  <dcterms:modified xsi:type="dcterms:W3CDTF">2018-12-08T10:16:55Z</dcterms:modified>
</cp:coreProperties>
</file>