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74"/>
    <p:restoredTop sz="95244" autoAdjust="0"/>
  </p:normalViewPr>
  <p:slideViewPr>
    <p:cSldViewPr snapToGrid="0" snapToObjects="1">
      <p:cViewPr varScale="1">
        <p:scale>
          <a:sx n="87" d="100"/>
          <a:sy n="87" d="100"/>
        </p:scale>
        <p:origin x="725" y="58"/>
      </p:cViewPr>
      <p:guideLst>
        <p:guide orient="horz" pos="61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9ED9C-B9C9-8741-9537-79AC2148F83F}" type="datetimeFigureOut">
              <a:rPr lang="en-US" smtClean="0"/>
              <a:t>5/22/2018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D65AE-F790-6742-8F8F-587390D50153}" type="slidenum">
              <a:rPr lang="en-US" smtClean="0"/>
              <a:t>‹#›</a:t>
            </a:fld>
            <a:endParaRPr lang="en-US"/>
          </a:p>
        </p:txBody>
      </p:sp>
    </p:spTree>
    <p:extLst>
      <p:ext uri="{BB962C8B-B14F-4D97-AF65-F5344CB8AC3E}">
        <p14:creationId xmlns:p14="http://schemas.microsoft.com/office/powerpoint/2010/main" val="1691786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4D65AE-F790-6742-8F8F-587390D50153}" type="slidenum">
              <a:rPr lang="en-US" smtClean="0"/>
              <a:t>1</a:t>
            </a:fld>
            <a:endParaRPr lang="en-US"/>
          </a:p>
        </p:txBody>
      </p:sp>
    </p:spTree>
    <p:extLst>
      <p:ext uri="{BB962C8B-B14F-4D97-AF65-F5344CB8AC3E}">
        <p14:creationId xmlns:p14="http://schemas.microsoft.com/office/powerpoint/2010/main" val="1179076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BEC03D-8E1E-0847-AB74-B7FC4FF0E5D4}" type="datetimeFigureOut">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41350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02378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4353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39266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EC03D-8E1E-0847-AB74-B7FC4FF0E5D4}" type="datetimeFigureOut">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4141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BEC03D-8E1E-0847-AB74-B7FC4FF0E5D4}" type="datetimeFigureOut">
              <a:rPr lang="en-US" smtClean="0"/>
              <a:t>5/22/2018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945277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BEC03D-8E1E-0847-AB74-B7FC4FF0E5D4}" type="datetimeFigureOut">
              <a:rPr lang="en-US" smtClean="0"/>
              <a:t>5/22/2018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7964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BEC03D-8E1E-0847-AB74-B7FC4FF0E5D4}" type="datetimeFigureOut">
              <a:rPr lang="en-US" smtClean="0"/>
              <a:t>5/22/2018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729804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EC03D-8E1E-0847-AB74-B7FC4FF0E5D4}" type="datetimeFigureOut">
              <a:rPr lang="en-US" smtClean="0"/>
              <a:t>5/22/2018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3712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5/22/2018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0388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5/22/2018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9820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EC03D-8E1E-0847-AB74-B7FC4FF0E5D4}" type="datetimeFigureOut">
              <a:rPr lang="en-US" smtClean="0"/>
              <a:t>5/22/2018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A187B-9D1C-5047-9F51-51D4960C227C}" type="slidenum">
              <a:rPr lang="en-US" smtClean="0"/>
              <a:t>‹#›</a:t>
            </a:fld>
            <a:endParaRPr lang="en-US"/>
          </a:p>
        </p:txBody>
      </p:sp>
    </p:spTree>
    <p:extLst>
      <p:ext uri="{BB962C8B-B14F-4D97-AF65-F5344CB8AC3E}">
        <p14:creationId xmlns:p14="http://schemas.microsoft.com/office/powerpoint/2010/main" val="746578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gif"/><Relationship Id="rId4" Type="http://schemas.openxmlformats.org/officeDocument/2006/relationships/image" Target="../media/image2.gif"/><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17755"/>
            <a:ext cx="12192000" cy="981075"/>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MATH 6380O </a:t>
            </a:r>
            <a:r>
              <a:rPr lang="en-US" dirty="0"/>
              <a:t>Project 3</a:t>
            </a:r>
            <a:r>
              <a:rPr lang="en-US" altLang="zh-CN" dirty="0">
                <a:solidFill>
                  <a:schemeClr val="bg1"/>
                </a:solidFill>
              </a:rPr>
              <a:t>: Image Classification with Recurrent Attention Models</a:t>
            </a:r>
          </a:p>
          <a:p>
            <a:pPr algn="ctr"/>
            <a:r>
              <a:rPr lang="en-US" sz="1000" dirty="0">
                <a:solidFill>
                  <a:schemeClr val="bg1"/>
                </a:solidFill>
              </a:rPr>
              <a:t>Ping Liu</a:t>
            </a:r>
            <a:r>
              <a:rPr lang="en-US" sz="1000" baseline="30000" dirty="0">
                <a:solidFill>
                  <a:schemeClr val="bg1"/>
                </a:solidFill>
              </a:rPr>
              <a:t>1</a:t>
            </a:r>
            <a:r>
              <a:rPr lang="en-US" sz="1000" dirty="0">
                <a:solidFill>
                  <a:schemeClr val="bg1"/>
                </a:solidFill>
              </a:rPr>
              <a:t>, </a:t>
            </a:r>
            <a:r>
              <a:rPr lang="en-US" sz="1000" dirty="0" err="1">
                <a:solidFill>
                  <a:schemeClr val="bg1"/>
                </a:solidFill>
              </a:rPr>
              <a:t>Yixuan</a:t>
            </a:r>
            <a:r>
              <a:rPr lang="en-US" sz="1000" dirty="0">
                <a:solidFill>
                  <a:schemeClr val="bg1"/>
                </a:solidFill>
              </a:rPr>
              <a:t> Liu</a:t>
            </a:r>
            <a:r>
              <a:rPr lang="en-US" sz="1000" baseline="30000" dirty="0">
                <a:solidFill>
                  <a:schemeClr val="bg1"/>
                </a:solidFill>
              </a:rPr>
              <a:t>1 </a:t>
            </a:r>
            <a:r>
              <a:rPr lang="en-US" sz="1000" dirty="0">
                <a:solidFill>
                  <a:schemeClr val="bg1"/>
                </a:solidFill>
              </a:rPr>
              <a:t>, Yi Rong</a:t>
            </a:r>
            <a:r>
              <a:rPr lang="en-US" sz="1000" baseline="30000" dirty="0">
                <a:solidFill>
                  <a:schemeClr val="bg1"/>
                </a:solidFill>
              </a:rPr>
              <a:t>1  </a:t>
            </a:r>
            <a:r>
              <a:rPr lang="en-US" sz="1000" dirty="0">
                <a:solidFill>
                  <a:schemeClr val="bg1"/>
                </a:solidFill>
              </a:rPr>
              <a:t>and Chang Zhu</a:t>
            </a:r>
            <a:r>
              <a:rPr lang="en-US" sz="1000" baseline="30000" dirty="0">
                <a:solidFill>
                  <a:schemeClr val="bg1"/>
                </a:solidFill>
              </a:rPr>
              <a:t>1 </a:t>
            </a:r>
            <a:endParaRPr lang="en-US" sz="1000" dirty="0">
              <a:solidFill>
                <a:schemeClr val="bg1"/>
              </a:solidFill>
            </a:endParaRPr>
          </a:p>
          <a:p>
            <a:pPr algn="ctr"/>
            <a:r>
              <a:rPr lang="en-US" sz="1000" baseline="30000" dirty="0">
                <a:solidFill>
                  <a:schemeClr val="bg1"/>
                </a:solidFill>
              </a:rPr>
              <a:t>1</a:t>
            </a:r>
            <a:r>
              <a:rPr lang="en-US" sz="1000" dirty="0">
                <a:solidFill>
                  <a:schemeClr val="bg1"/>
                </a:solidFill>
              </a:rPr>
              <a:t>: Department of Mathematics, HKUST   </a:t>
            </a:r>
          </a:p>
        </p:txBody>
      </p:sp>
      <p:sp>
        <p:nvSpPr>
          <p:cNvPr id="9" name="Rectangle 8"/>
          <p:cNvSpPr/>
          <p:nvPr/>
        </p:nvSpPr>
        <p:spPr>
          <a:xfrm>
            <a:off x="164895" y="1178476"/>
            <a:ext cx="3794332" cy="26492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1. Introduction</a:t>
            </a:r>
          </a:p>
        </p:txBody>
      </p:sp>
      <p:sp>
        <p:nvSpPr>
          <p:cNvPr id="13" name="Rectangle 12"/>
          <p:cNvSpPr/>
          <p:nvPr/>
        </p:nvSpPr>
        <p:spPr>
          <a:xfrm>
            <a:off x="157596" y="1443396"/>
            <a:ext cx="3794332" cy="718691"/>
          </a:xfrm>
          <a:prstGeom prst="rect">
            <a:avLst/>
          </a:prstGeom>
          <a:ln>
            <a:solidFill>
              <a:schemeClr val="accent5"/>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We implement the recurrent attention model  introduced by [1] and reproduce some key result of the paper. </a:t>
            </a:r>
          </a:p>
        </p:txBody>
      </p:sp>
      <p:sp>
        <p:nvSpPr>
          <p:cNvPr id="18" name="Rectangle 17"/>
          <p:cNvSpPr/>
          <p:nvPr/>
        </p:nvSpPr>
        <p:spPr>
          <a:xfrm>
            <a:off x="146233" y="2242456"/>
            <a:ext cx="3794332" cy="26492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2. Dataset</a:t>
            </a:r>
            <a:endParaRPr lang="en-US" sz="1200" dirty="0"/>
          </a:p>
        </p:txBody>
      </p:sp>
      <p:sp>
        <p:nvSpPr>
          <p:cNvPr id="25" name="Rectangle 24"/>
          <p:cNvSpPr/>
          <p:nvPr/>
        </p:nvSpPr>
        <p:spPr>
          <a:xfrm>
            <a:off x="156652" y="2512602"/>
            <a:ext cx="3795276" cy="385956"/>
          </a:xfrm>
          <a:prstGeom prst="rect">
            <a:avLst/>
          </a:prstGeom>
          <a:ln>
            <a:solidFill>
              <a:schemeClr val="accent5"/>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MINIST data set, Translated MINIST dataset, Cluttered MINIST dataset   </a:t>
            </a:r>
          </a:p>
        </p:txBody>
      </p:sp>
      <p:sp>
        <p:nvSpPr>
          <p:cNvPr id="29" name="Rectangle 28"/>
          <p:cNvSpPr/>
          <p:nvPr/>
        </p:nvSpPr>
        <p:spPr>
          <a:xfrm>
            <a:off x="8160838" y="5602071"/>
            <a:ext cx="3773842" cy="981959"/>
          </a:xfrm>
          <a:prstGeom prst="rect">
            <a:avLst/>
          </a:prstGeom>
          <a:ln>
            <a:solidFill>
              <a:schemeClr val="accent5"/>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1000" dirty="0"/>
          </a:p>
          <a:p>
            <a:pPr algn="just"/>
            <a:r>
              <a:rPr lang="en-US" altLang="zh-CN" sz="1000" b="1" dirty="0"/>
              <a:t>Experiments</a:t>
            </a:r>
          </a:p>
          <a:p>
            <a:pPr marL="171450" indent="-171450" algn="just">
              <a:buFont typeface="Wingdings" charset="2"/>
              <a:buChar char="Ø"/>
            </a:pPr>
            <a:r>
              <a:rPr lang="en-US" altLang="zh-CN" sz="1000" dirty="0"/>
              <a:t>Yi</a:t>
            </a:r>
            <a:r>
              <a:rPr lang="en-HK" altLang="zh-CN" sz="1000" dirty="0"/>
              <a:t> Rong, Ping Liu, </a:t>
            </a:r>
            <a:r>
              <a:rPr lang="en-HK" altLang="zh-CN" sz="1000" dirty="0" err="1"/>
              <a:t>Yixuan</a:t>
            </a:r>
            <a:r>
              <a:rPr lang="en-HK" altLang="zh-CN" sz="1000" dirty="0"/>
              <a:t> Liu, Chang Zhu</a:t>
            </a:r>
            <a:endParaRPr lang="en-US" sz="1000" dirty="0"/>
          </a:p>
          <a:p>
            <a:pPr algn="just"/>
            <a:r>
              <a:rPr lang="en-US" altLang="zh-CN" sz="1000" b="1" dirty="0"/>
              <a:t>Poster</a:t>
            </a:r>
          </a:p>
          <a:p>
            <a:pPr marL="171450" indent="-171450" algn="just">
              <a:buFont typeface="Wingdings" charset="2"/>
              <a:buChar char="Ø"/>
            </a:pPr>
            <a:r>
              <a:rPr lang="en-US" sz="1000" dirty="0"/>
              <a:t>Ping Liu, Yi Rong, </a:t>
            </a:r>
            <a:r>
              <a:rPr lang="en-US" sz="1000" dirty="0" err="1"/>
              <a:t>Yixuan</a:t>
            </a:r>
            <a:r>
              <a:rPr lang="en-US" sz="1000" dirty="0"/>
              <a:t> Liu, Chang Zhu</a:t>
            </a:r>
          </a:p>
          <a:p>
            <a:pPr algn="just"/>
            <a:endParaRPr lang="en-US" sz="1000" dirty="0"/>
          </a:p>
        </p:txBody>
      </p:sp>
      <p:sp>
        <p:nvSpPr>
          <p:cNvPr id="30" name="Rectangle 29"/>
          <p:cNvSpPr/>
          <p:nvPr/>
        </p:nvSpPr>
        <p:spPr>
          <a:xfrm>
            <a:off x="8160838" y="5343265"/>
            <a:ext cx="3773842" cy="233454"/>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10. </a:t>
            </a:r>
            <a:r>
              <a:rPr lang="en-US" altLang="zh-CN" sz="1200" dirty="0"/>
              <a:t>Contribution</a:t>
            </a:r>
            <a:endParaRPr lang="en-US" sz="1200" dirty="0"/>
          </a:p>
        </p:txBody>
      </p:sp>
      <p:sp>
        <p:nvSpPr>
          <p:cNvPr id="39" name="Rectangle 38">
            <a:extLst>
              <a:ext uri="{FF2B5EF4-FFF2-40B4-BE49-F238E27FC236}">
                <a16:creationId xmlns:a16="http://schemas.microsoft.com/office/drawing/2014/main" id="{963700B0-48CC-421A-892B-A376E5C400CB}"/>
              </a:ext>
            </a:extLst>
          </p:cNvPr>
          <p:cNvSpPr/>
          <p:nvPr/>
        </p:nvSpPr>
        <p:spPr>
          <a:xfrm>
            <a:off x="4175374" y="1204997"/>
            <a:ext cx="3794332" cy="264920"/>
          </a:xfrm>
          <a:prstGeom prst="rect">
            <a:avLst/>
          </a:prstGeom>
          <a:solidFill>
            <a:schemeClr val="accent5"/>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4.</a:t>
            </a:r>
            <a:r>
              <a:rPr lang="zh-CN" altLang="en-US" sz="1200" dirty="0"/>
              <a:t> </a:t>
            </a:r>
            <a:r>
              <a:rPr lang="en-US" altLang="zh-CN" sz="1200" dirty="0"/>
              <a:t>Diagram of RAM </a:t>
            </a:r>
            <a:endParaRPr lang="en-US" sz="1200" dirty="0"/>
          </a:p>
        </p:txBody>
      </p:sp>
      <p:sp>
        <p:nvSpPr>
          <p:cNvPr id="48" name="Rectangle 47">
            <a:extLst>
              <a:ext uri="{FF2B5EF4-FFF2-40B4-BE49-F238E27FC236}">
                <a16:creationId xmlns:a16="http://schemas.microsoft.com/office/drawing/2014/main" id="{946B1C51-13E7-42EF-921A-29C3957A620A}"/>
              </a:ext>
            </a:extLst>
          </p:cNvPr>
          <p:cNvSpPr/>
          <p:nvPr/>
        </p:nvSpPr>
        <p:spPr>
          <a:xfrm>
            <a:off x="164895" y="2936736"/>
            <a:ext cx="3794332" cy="26492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3.Model</a:t>
            </a:r>
          </a:p>
        </p:txBody>
      </p:sp>
      <p:sp>
        <p:nvSpPr>
          <p:cNvPr id="49" name="Rectangle 48">
            <a:extLst>
              <a:ext uri="{FF2B5EF4-FFF2-40B4-BE49-F238E27FC236}">
                <a16:creationId xmlns:a16="http://schemas.microsoft.com/office/drawing/2014/main" id="{C972A2D9-CE74-4A87-8ECC-64394415D61E}"/>
              </a:ext>
            </a:extLst>
          </p:cNvPr>
          <p:cNvSpPr/>
          <p:nvPr/>
        </p:nvSpPr>
        <p:spPr>
          <a:xfrm>
            <a:off x="146233" y="3194827"/>
            <a:ext cx="3801227" cy="3469742"/>
          </a:xfrm>
          <a:prstGeom prst="rect">
            <a:avLst/>
          </a:prstGeom>
          <a:ln>
            <a:solidFill>
              <a:schemeClr val="accent5"/>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altLang="zh-CN" sz="1000" b="1" dirty="0"/>
          </a:p>
          <a:p>
            <a:pPr marL="171450" indent="-171450" algn="just">
              <a:buFont typeface="Wingdings" charset="2"/>
              <a:buChar char="Ø"/>
            </a:pPr>
            <a:r>
              <a:rPr lang="en-US" sz="1000" b="1" dirty="0"/>
              <a:t>Glimpse Sensor: </a:t>
            </a:r>
            <a:r>
              <a:rPr lang="en-US" sz="1000" dirty="0"/>
              <a:t>Glimpse Sensor takes a full-sized image and a location, outputs the retina-like representation p(x(t),l(t-1)) of the image x(t) around the given location l(t-1).</a:t>
            </a:r>
          </a:p>
          <a:p>
            <a:pPr marL="171450" indent="-171450" algn="just">
              <a:buFont typeface="Wingdings" charset="2"/>
              <a:buChar char="Ø"/>
            </a:pPr>
            <a:endParaRPr lang="en-US" sz="1000" dirty="0"/>
          </a:p>
          <a:p>
            <a:pPr marL="171450" indent="-171450" algn="just">
              <a:buFont typeface="Wingdings" charset="2"/>
              <a:buChar char="Ø"/>
            </a:pPr>
            <a:r>
              <a:rPr lang="en-US" sz="1000" b="1" dirty="0"/>
              <a:t>Glimpse Network: </a:t>
            </a:r>
            <a:r>
              <a:rPr lang="en-US" sz="1000" dirty="0"/>
              <a:t>takes as the inputs the retina representation p(x(t),l(t-1)) and glimpse location l(t-1), and maps them into a hidden space using independent linear layers parameterized by Ѳ(0,g) and Ѳ(1,g) respectively using rectified units followed by another linear layer Ѳ(2,g) to combine the information from both components. Finally it outputs a glimpse representation g(t).</a:t>
            </a:r>
          </a:p>
          <a:p>
            <a:pPr marL="171450" indent="-171450" algn="just">
              <a:buFont typeface="Wingdings" charset="2"/>
              <a:buChar char="Ø"/>
            </a:pPr>
            <a:endParaRPr lang="en-US" sz="1000" dirty="0"/>
          </a:p>
          <a:p>
            <a:pPr marL="171450" indent="-171450" algn="just">
              <a:buFont typeface="Wingdings" charset="2"/>
              <a:buChar char="Ø"/>
            </a:pPr>
            <a:r>
              <a:rPr lang="en-US" sz="1000" b="1" dirty="0"/>
              <a:t>Recurrent Neural Network (RNN): </a:t>
            </a:r>
            <a:r>
              <a:rPr lang="en-US" sz="1000" dirty="0"/>
              <a:t>Overall, the model is an RNN. The core network takes as the input the glimpse representation g(t) at each step and history internal state h(t-1), then outputs a transition to a new state h(t), which is then mapped to action a(t) by an action network fa(Ѳ(a)) and a new location l(t) by a location network </a:t>
            </a:r>
            <a:r>
              <a:rPr lang="en-US" sz="1000" dirty="0" err="1"/>
              <a:t>fl</a:t>
            </a:r>
            <a:r>
              <a:rPr lang="en-US" sz="1000" dirty="0"/>
              <a:t>(Ѳ(t)). The location is to give an attention at next step, while the action, for image classification, gives a prediction based on current information. The prediction result, then, is used to generate the reward point, which is used to train these networks using Reinforcement Learning.</a:t>
            </a:r>
          </a:p>
        </p:txBody>
      </p:sp>
      <p:sp>
        <p:nvSpPr>
          <p:cNvPr id="51" name="Rectangle 50">
            <a:extLst>
              <a:ext uri="{FF2B5EF4-FFF2-40B4-BE49-F238E27FC236}">
                <a16:creationId xmlns:a16="http://schemas.microsoft.com/office/drawing/2014/main" id="{C54021D2-9094-4B8D-BD68-3FD7CD0A4AB3}"/>
              </a:ext>
            </a:extLst>
          </p:cNvPr>
          <p:cNvSpPr/>
          <p:nvPr/>
        </p:nvSpPr>
        <p:spPr>
          <a:xfrm>
            <a:off x="8160838" y="2669803"/>
            <a:ext cx="3773842" cy="281413"/>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8. </a:t>
            </a:r>
            <a:r>
              <a:rPr lang="en-US" altLang="zh-CN" sz="1200" dirty="0"/>
              <a:t>Conclusion</a:t>
            </a:r>
            <a:endParaRPr lang="en-US" sz="1200" dirty="0"/>
          </a:p>
        </p:txBody>
      </p:sp>
      <p:sp>
        <p:nvSpPr>
          <p:cNvPr id="24" name="Rectangle 23">
            <a:extLst>
              <a:ext uri="{FF2B5EF4-FFF2-40B4-BE49-F238E27FC236}">
                <a16:creationId xmlns:a16="http://schemas.microsoft.com/office/drawing/2014/main" id="{3559D95F-E315-4F7E-A15D-A5AB2B8B0913}"/>
              </a:ext>
            </a:extLst>
          </p:cNvPr>
          <p:cNvSpPr/>
          <p:nvPr/>
        </p:nvSpPr>
        <p:spPr>
          <a:xfrm>
            <a:off x="8160838" y="4446749"/>
            <a:ext cx="3773842" cy="233454"/>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9. Reference</a:t>
            </a:r>
          </a:p>
        </p:txBody>
      </p:sp>
      <p:sp>
        <p:nvSpPr>
          <p:cNvPr id="26" name="Rectangle 25">
            <a:extLst>
              <a:ext uri="{FF2B5EF4-FFF2-40B4-BE49-F238E27FC236}">
                <a16:creationId xmlns:a16="http://schemas.microsoft.com/office/drawing/2014/main" id="{FF94A80A-82DF-4D18-9917-C4E8A461E71E}"/>
              </a:ext>
            </a:extLst>
          </p:cNvPr>
          <p:cNvSpPr/>
          <p:nvPr/>
        </p:nvSpPr>
        <p:spPr>
          <a:xfrm>
            <a:off x="8160838" y="4679193"/>
            <a:ext cx="3773842" cy="638720"/>
          </a:xfrm>
          <a:prstGeom prst="rect">
            <a:avLst/>
          </a:prstGeom>
          <a:ln>
            <a:solidFill>
              <a:schemeClr val="accent5"/>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1000" dirty="0"/>
          </a:p>
          <a:p>
            <a:pPr marL="171450" indent="-171450" algn="just">
              <a:buFont typeface="Wingdings" charset="2"/>
              <a:buChar char="Ø"/>
            </a:pPr>
            <a:r>
              <a:rPr lang="en-US" sz="1000" dirty="0"/>
              <a:t>[1] </a:t>
            </a:r>
            <a:r>
              <a:rPr lang="en-US" sz="1000" dirty="0" err="1"/>
              <a:t>Mnih</a:t>
            </a:r>
            <a:r>
              <a:rPr lang="en-US" sz="1000" dirty="0"/>
              <a:t>, </a:t>
            </a:r>
            <a:r>
              <a:rPr lang="en-US" sz="1000" dirty="0" err="1"/>
              <a:t>Volodymyr</a:t>
            </a:r>
            <a:r>
              <a:rPr lang="en-US" sz="1000" dirty="0"/>
              <a:t>, </a:t>
            </a:r>
            <a:r>
              <a:rPr lang="en-US" sz="1000" dirty="0" err="1"/>
              <a:t>Hees</a:t>
            </a:r>
            <a:r>
              <a:rPr lang="en-US" sz="1000" dirty="0"/>
              <a:t>, Nicolas, Graves, Alex, and </a:t>
            </a:r>
            <a:r>
              <a:rPr lang="en-US" sz="1000" dirty="0" err="1"/>
              <a:t>Kavukcuoglu</a:t>
            </a:r>
            <a:r>
              <a:rPr lang="en-US" sz="1000" dirty="0"/>
              <a:t>, </a:t>
            </a:r>
            <a:r>
              <a:rPr lang="en-US" sz="1000" dirty="0" err="1"/>
              <a:t>Koray</a:t>
            </a:r>
            <a:r>
              <a:rPr lang="en-US" sz="1000" dirty="0"/>
              <a:t>. Recurrent models of visual attention. In NIPS, 2014.</a:t>
            </a:r>
          </a:p>
          <a:p>
            <a:pPr algn="just"/>
            <a:endParaRPr lang="en-US" sz="1000" dirty="0"/>
          </a:p>
        </p:txBody>
      </p:sp>
      <p:pic>
        <p:nvPicPr>
          <p:cNvPr id="3" name="Picture 2">
            <a:extLst>
              <a:ext uri="{FF2B5EF4-FFF2-40B4-BE49-F238E27FC236}">
                <a16:creationId xmlns:a16="http://schemas.microsoft.com/office/drawing/2014/main" id="{E845F1C4-09A0-48A3-9CB9-2E07B9C7E855}"/>
              </a:ext>
            </a:extLst>
          </p:cNvPr>
          <p:cNvPicPr>
            <a:picLocks noChangeAspect="1"/>
          </p:cNvPicPr>
          <p:nvPr/>
        </p:nvPicPr>
        <p:blipFill>
          <a:blip r:embed="rId3"/>
          <a:stretch>
            <a:fillRect/>
          </a:stretch>
        </p:blipFill>
        <p:spPr>
          <a:xfrm>
            <a:off x="4180920" y="1476746"/>
            <a:ext cx="3801226" cy="1718081"/>
          </a:xfrm>
          <a:prstGeom prst="rect">
            <a:avLst/>
          </a:prstGeom>
          <a:ln>
            <a:solidFill>
              <a:schemeClr val="accent1"/>
            </a:solidFill>
          </a:ln>
        </p:spPr>
      </p:pic>
      <p:sp>
        <p:nvSpPr>
          <p:cNvPr id="28" name="Rectangle 27">
            <a:extLst>
              <a:ext uri="{FF2B5EF4-FFF2-40B4-BE49-F238E27FC236}">
                <a16:creationId xmlns:a16="http://schemas.microsoft.com/office/drawing/2014/main" id="{709CA0C9-45A9-4124-8831-3517B96A7C41}"/>
              </a:ext>
            </a:extLst>
          </p:cNvPr>
          <p:cNvSpPr/>
          <p:nvPr/>
        </p:nvSpPr>
        <p:spPr>
          <a:xfrm>
            <a:off x="4197186" y="3201656"/>
            <a:ext cx="3794331" cy="301337"/>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5. Illustration of glimpse in translated and cluttered MINIST</a:t>
            </a:r>
          </a:p>
        </p:txBody>
      </p:sp>
      <p:pic>
        <p:nvPicPr>
          <p:cNvPr id="8" name="Picture 7">
            <a:extLst>
              <a:ext uri="{FF2B5EF4-FFF2-40B4-BE49-F238E27FC236}">
                <a16:creationId xmlns:a16="http://schemas.microsoft.com/office/drawing/2014/main" id="{32EE1EB3-2590-4739-8796-20DB960A465C}"/>
              </a:ext>
            </a:extLst>
          </p:cNvPr>
          <p:cNvPicPr>
            <a:picLocks noChangeAspect="1"/>
          </p:cNvPicPr>
          <p:nvPr/>
        </p:nvPicPr>
        <p:blipFill>
          <a:blip r:embed="rId4"/>
          <a:stretch>
            <a:fillRect/>
          </a:stretch>
        </p:blipFill>
        <p:spPr>
          <a:xfrm>
            <a:off x="4180920" y="3497781"/>
            <a:ext cx="1868955" cy="1757798"/>
          </a:xfrm>
          <a:prstGeom prst="rect">
            <a:avLst/>
          </a:prstGeom>
          <a:ln>
            <a:solidFill>
              <a:schemeClr val="accent1"/>
            </a:solidFill>
          </a:ln>
        </p:spPr>
      </p:pic>
      <p:sp>
        <p:nvSpPr>
          <p:cNvPr id="41" name="Rectangle 40">
            <a:extLst>
              <a:ext uri="{FF2B5EF4-FFF2-40B4-BE49-F238E27FC236}">
                <a16:creationId xmlns:a16="http://schemas.microsoft.com/office/drawing/2014/main" id="{F0DDC462-B90B-4E64-B752-341FDED642B6}"/>
              </a:ext>
            </a:extLst>
          </p:cNvPr>
          <p:cNvSpPr/>
          <p:nvPr/>
        </p:nvSpPr>
        <p:spPr>
          <a:xfrm>
            <a:off x="4162954" y="5240547"/>
            <a:ext cx="3840826" cy="281413"/>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6. Training</a:t>
            </a:r>
          </a:p>
        </p:txBody>
      </p:sp>
      <p:pic>
        <p:nvPicPr>
          <p:cNvPr id="31" name="Picture 30">
            <a:extLst>
              <a:ext uri="{FF2B5EF4-FFF2-40B4-BE49-F238E27FC236}">
                <a16:creationId xmlns:a16="http://schemas.microsoft.com/office/drawing/2014/main" id="{483253E2-E231-4D56-94BD-7FAF041C4EE3}"/>
              </a:ext>
            </a:extLst>
          </p:cNvPr>
          <p:cNvPicPr>
            <a:picLocks noChangeAspect="1"/>
          </p:cNvPicPr>
          <p:nvPr/>
        </p:nvPicPr>
        <p:blipFill>
          <a:blip r:embed="rId5"/>
          <a:stretch>
            <a:fillRect/>
          </a:stretch>
        </p:blipFill>
        <p:spPr>
          <a:xfrm>
            <a:off x="6072538" y="3497781"/>
            <a:ext cx="1931242" cy="1745650"/>
          </a:xfrm>
          <a:prstGeom prst="rect">
            <a:avLst/>
          </a:prstGeom>
          <a:ln>
            <a:solidFill>
              <a:schemeClr val="accent1"/>
            </a:solidFill>
          </a:ln>
        </p:spPr>
      </p:pic>
      <p:pic>
        <p:nvPicPr>
          <p:cNvPr id="33" name="Picture 32">
            <a:extLst>
              <a:ext uri="{FF2B5EF4-FFF2-40B4-BE49-F238E27FC236}">
                <a16:creationId xmlns:a16="http://schemas.microsoft.com/office/drawing/2014/main" id="{F86DED57-D8B4-4538-A752-6D8A3EE86B78}"/>
              </a:ext>
            </a:extLst>
          </p:cNvPr>
          <p:cNvPicPr>
            <a:picLocks noChangeAspect="1"/>
          </p:cNvPicPr>
          <p:nvPr/>
        </p:nvPicPr>
        <p:blipFill>
          <a:blip r:embed="rId6"/>
          <a:stretch>
            <a:fillRect/>
          </a:stretch>
        </p:blipFill>
        <p:spPr>
          <a:xfrm>
            <a:off x="4162953" y="5563479"/>
            <a:ext cx="1813405" cy="1101090"/>
          </a:xfrm>
          <a:prstGeom prst="rect">
            <a:avLst/>
          </a:prstGeom>
        </p:spPr>
      </p:pic>
      <p:pic>
        <p:nvPicPr>
          <p:cNvPr id="34" name="Picture 33">
            <a:extLst>
              <a:ext uri="{FF2B5EF4-FFF2-40B4-BE49-F238E27FC236}">
                <a16:creationId xmlns:a16="http://schemas.microsoft.com/office/drawing/2014/main" id="{EE9BDFBF-D784-46F8-B30D-503516329924}"/>
              </a:ext>
            </a:extLst>
          </p:cNvPr>
          <p:cNvPicPr>
            <a:picLocks noChangeAspect="1"/>
          </p:cNvPicPr>
          <p:nvPr/>
        </p:nvPicPr>
        <p:blipFill>
          <a:blip r:embed="rId7"/>
          <a:stretch>
            <a:fillRect/>
          </a:stretch>
        </p:blipFill>
        <p:spPr>
          <a:xfrm>
            <a:off x="6220942" y="5539555"/>
            <a:ext cx="1696013" cy="1125013"/>
          </a:xfrm>
          <a:prstGeom prst="rect">
            <a:avLst/>
          </a:prstGeom>
        </p:spPr>
      </p:pic>
      <p:pic>
        <p:nvPicPr>
          <p:cNvPr id="35" name="Picture 34">
            <a:extLst>
              <a:ext uri="{FF2B5EF4-FFF2-40B4-BE49-F238E27FC236}">
                <a16:creationId xmlns:a16="http://schemas.microsoft.com/office/drawing/2014/main" id="{9587BD33-0238-472F-9325-6EE71DBF5591}"/>
              </a:ext>
            </a:extLst>
          </p:cNvPr>
          <p:cNvPicPr>
            <a:picLocks noChangeAspect="1"/>
          </p:cNvPicPr>
          <p:nvPr/>
        </p:nvPicPr>
        <p:blipFill>
          <a:blip r:embed="rId8"/>
          <a:stretch>
            <a:fillRect/>
          </a:stretch>
        </p:blipFill>
        <p:spPr>
          <a:xfrm>
            <a:off x="8160838" y="1553728"/>
            <a:ext cx="1654084" cy="1071373"/>
          </a:xfrm>
          <a:prstGeom prst="rect">
            <a:avLst/>
          </a:prstGeom>
        </p:spPr>
      </p:pic>
      <p:pic>
        <p:nvPicPr>
          <p:cNvPr id="36" name="Picture 35">
            <a:extLst>
              <a:ext uri="{FF2B5EF4-FFF2-40B4-BE49-F238E27FC236}">
                <a16:creationId xmlns:a16="http://schemas.microsoft.com/office/drawing/2014/main" id="{43DE2693-5B52-415B-ACD9-DADD8C491CEE}"/>
              </a:ext>
            </a:extLst>
          </p:cNvPr>
          <p:cNvPicPr>
            <a:picLocks noChangeAspect="1"/>
          </p:cNvPicPr>
          <p:nvPr/>
        </p:nvPicPr>
        <p:blipFill>
          <a:blip r:embed="rId9"/>
          <a:stretch>
            <a:fillRect/>
          </a:stretch>
        </p:blipFill>
        <p:spPr>
          <a:xfrm>
            <a:off x="10126855" y="1531663"/>
            <a:ext cx="1775026" cy="1030640"/>
          </a:xfrm>
          <a:prstGeom prst="rect">
            <a:avLst/>
          </a:prstGeom>
        </p:spPr>
      </p:pic>
      <p:sp>
        <p:nvSpPr>
          <p:cNvPr id="54" name="Rectangle 53">
            <a:extLst>
              <a:ext uri="{FF2B5EF4-FFF2-40B4-BE49-F238E27FC236}">
                <a16:creationId xmlns:a16="http://schemas.microsoft.com/office/drawing/2014/main" id="{9EF5AE49-DDA7-4EE1-AAB0-F8664981D6F6}"/>
              </a:ext>
            </a:extLst>
          </p:cNvPr>
          <p:cNvSpPr/>
          <p:nvPr/>
        </p:nvSpPr>
        <p:spPr>
          <a:xfrm>
            <a:off x="8160838" y="1211408"/>
            <a:ext cx="3773842" cy="281413"/>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7. Validation</a:t>
            </a:r>
          </a:p>
        </p:txBody>
      </p:sp>
      <p:sp>
        <p:nvSpPr>
          <p:cNvPr id="55" name="Rectangle 54">
            <a:extLst>
              <a:ext uri="{FF2B5EF4-FFF2-40B4-BE49-F238E27FC236}">
                <a16:creationId xmlns:a16="http://schemas.microsoft.com/office/drawing/2014/main" id="{68C17EF3-47C5-44BE-A99A-8E7350103331}"/>
              </a:ext>
            </a:extLst>
          </p:cNvPr>
          <p:cNvSpPr/>
          <p:nvPr/>
        </p:nvSpPr>
        <p:spPr>
          <a:xfrm>
            <a:off x="8160838" y="2975140"/>
            <a:ext cx="3773842" cy="1448631"/>
          </a:xfrm>
          <a:prstGeom prst="rect">
            <a:avLst/>
          </a:prstGeom>
          <a:ln>
            <a:solidFill>
              <a:schemeClr val="accent5"/>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1000" dirty="0"/>
          </a:p>
          <a:p>
            <a:pPr algn="just"/>
            <a:r>
              <a:rPr lang="en-US" altLang="zh-CN" sz="1000" b="1" dirty="0"/>
              <a:t>Advantage</a:t>
            </a:r>
          </a:p>
          <a:p>
            <a:pPr marL="171450" indent="-171450" algn="just">
              <a:buFont typeface="Wingdings" charset="2"/>
              <a:buChar char="Ø"/>
            </a:pPr>
            <a:r>
              <a:rPr lang="en-US" sz="1000" dirty="0"/>
              <a:t>RAM is able to ignore clutter present in an image by centering its retina on the relevant regions; both the number of parameters and the amount of computation RAM perform can be controlled independently of size of the input images.</a:t>
            </a:r>
          </a:p>
          <a:p>
            <a:pPr algn="just"/>
            <a:r>
              <a:rPr lang="en-US" altLang="zh-CN" sz="1000" b="1" dirty="0"/>
              <a:t>Disadvantage</a:t>
            </a:r>
          </a:p>
          <a:p>
            <a:pPr marL="171450" indent="-171450" algn="just">
              <a:buFont typeface="Wingdings" charset="2"/>
              <a:buChar char="Ø"/>
            </a:pPr>
            <a:r>
              <a:rPr lang="en-US" sz="1000" dirty="0"/>
              <a:t>RAM is not differentiable, it has to be trained end-to-end from pixel inputs to actions using a policy gradient method.</a:t>
            </a:r>
          </a:p>
          <a:p>
            <a:pPr algn="just"/>
            <a:endParaRPr lang="en-US" sz="1000" dirty="0"/>
          </a:p>
        </p:txBody>
      </p:sp>
    </p:spTree>
    <p:extLst>
      <p:ext uri="{BB962C8B-B14F-4D97-AF65-F5344CB8AC3E}">
        <p14:creationId xmlns:p14="http://schemas.microsoft.com/office/powerpoint/2010/main" val="263858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1294</TotalTime>
  <Words>490</Words>
  <Application>Microsoft Office PowerPoint</Application>
  <PresentationFormat>Widescreen</PresentationFormat>
  <Paragraphs>34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DengXian</vt:lpstr>
      <vt:lpstr>Arial</vt:lpstr>
      <vt:lpstr>Calibri</vt:lpstr>
      <vt:lpstr>Calibri Light</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Jiacheng XIA</dc:creator>
  <cp:lastModifiedBy>Ping LIU</cp:lastModifiedBy>
  <cp:revision>137</cp:revision>
  <dcterms:created xsi:type="dcterms:W3CDTF">2017-03-11T12:28:27Z</dcterms:created>
  <dcterms:modified xsi:type="dcterms:W3CDTF">2018-05-22T14:23:28Z</dcterms:modified>
</cp:coreProperties>
</file>