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4"/>
    <p:restoredTop sz="95232" autoAdjust="0"/>
  </p:normalViewPr>
  <p:slideViewPr>
    <p:cSldViewPr snapToGrid="0" snapToObjects="1">
      <p:cViewPr>
        <p:scale>
          <a:sx n="100" d="100"/>
          <a:sy n="100" d="100"/>
        </p:scale>
        <p:origin x="218" y="31"/>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5/22/2018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5/22/2018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6380O Final Project: Images Generation via NADE-LTSM</a:t>
            </a:r>
          </a:p>
          <a:p>
            <a:pPr algn="ctr"/>
            <a:r>
              <a:rPr lang="en-US" sz="1000" dirty="0">
                <a:solidFill>
                  <a:schemeClr val="bg1"/>
                </a:solidFill>
              </a:rPr>
              <a:t>Ye Yushi and Mao </a:t>
            </a:r>
            <a:r>
              <a:rPr lang="en-US" sz="1000" dirty="0" err="1">
                <a:solidFill>
                  <a:schemeClr val="bg1"/>
                </a:solidFill>
              </a:rPr>
              <a:t>Hongyu</a:t>
            </a:r>
            <a:r>
              <a:rPr lang="en-US" sz="1000" dirty="0">
                <a:solidFill>
                  <a:schemeClr val="bg1"/>
                </a:solidFill>
              </a:rPr>
              <a:t> {</a:t>
            </a:r>
            <a:r>
              <a:rPr lang="en-US" sz="1000" dirty="0" err="1">
                <a:solidFill>
                  <a:schemeClr val="bg1"/>
                </a:solidFill>
              </a:rPr>
              <a:t>yyeaf</a:t>
            </a:r>
            <a:r>
              <a:rPr lang="en-US" sz="1000" dirty="0">
                <a:solidFill>
                  <a:schemeClr val="bg1"/>
                </a:solidFill>
              </a:rPr>
              <a:t>, </a:t>
            </a:r>
            <a:r>
              <a:rPr lang="en-US" sz="1000" dirty="0" err="1">
                <a:solidFill>
                  <a:schemeClr val="bg1"/>
                </a:solidFill>
              </a:rPr>
              <a:t>hmaoab</a:t>
            </a:r>
            <a:r>
              <a:rPr lang="en-US" sz="1000" dirty="0">
                <a:solidFill>
                  <a:schemeClr val="bg1"/>
                </a:solidFill>
              </a:rPr>
              <a:t> }@ust.hk</a:t>
            </a:r>
          </a:p>
          <a:p>
            <a:pPr algn="ctr"/>
            <a:r>
              <a:rPr lang="en-US" sz="1000" dirty="0">
                <a:solidFill>
                  <a:schemeClr val="bg1"/>
                </a:solidFill>
              </a:rPr>
              <a:t>Department of Mathematics,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Neural Autoregressive Distribution Estimation</a:t>
            </a:r>
          </a:p>
        </p:txBody>
      </p:sp>
      <mc:AlternateContent xmlns:mc="http://schemas.openxmlformats.org/markup-compatibility/2006">
        <mc:Choice xmlns:a14="http://schemas.microsoft.com/office/drawing/2010/main" Requires="a14">
          <p:sp>
            <p:nvSpPr>
              <p:cNvPr id="13" name="Rectangle 12"/>
              <p:cNvSpPr/>
              <p:nvPr/>
            </p:nvSpPr>
            <p:spPr>
              <a:xfrm>
                <a:off x="164895" y="1443395"/>
                <a:ext cx="3794332" cy="5125222"/>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NADE is a classic generative model which aims to model probability density of the input data (i.e. </a:t>
                </a:r>
                <a14:m>
                  <m:oMath xmlns:m="http://schemas.openxmlformats.org/officeDocument/2006/math">
                    <m:r>
                      <a:rPr lang="en-US" sz="1000" b="0" i="1" smtClean="0">
                        <a:latin typeface="Cambria Math" panose="02040503050406030204" pitchFamily="18" charset="0"/>
                      </a:rPr>
                      <m:t>𝑝</m:t>
                    </m:r>
                    <m:r>
                      <a:rPr lang="en-US" sz="1000" b="0" i="1" smtClean="0">
                        <a:latin typeface="Cambria Math" panose="02040503050406030204" pitchFamily="18" charset="0"/>
                      </a:rPr>
                      <m:t>(</m:t>
                    </m:r>
                    <m:r>
                      <a:rPr lang="en-US" sz="1000" b="1" i="1" smtClean="0">
                        <a:latin typeface="Cambria Math" panose="02040503050406030204" pitchFamily="18" charset="0"/>
                      </a:rPr>
                      <m:t>𝒙</m:t>
                    </m:r>
                    <m:r>
                      <a:rPr lang="en-US" sz="1000" b="0" i="1" smtClean="0">
                        <a:latin typeface="Cambria Math" panose="02040503050406030204" pitchFamily="18" charset="0"/>
                      </a:rPr>
                      <m:t>)</m:t>
                    </m:r>
                  </m:oMath>
                </a14:m>
                <a:r>
                  <a:rPr lang="en-US" sz="1000" dirty="0"/>
                  <a:t>) using neural networks. Formally, let </a:t>
                </a:r>
                <a14:m>
                  <m:oMath xmlns:m="http://schemas.openxmlformats.org/officeDocument/2006/math">
                    <m:r>
                      <a:rPr lang="en-US" altLang="zh-CN" sz="1000" b="1" i="1">
                        <a:latin typeface="Cambria Math" panose="02040503050406030204" pitchFamily="18" charset="0"/>
                      </a:rPr>
                      <m:t>𝒙</m:t>
                    </m:r>
                    <m:r>
                      <a:rPr lang="en-US" altLang="zh-CN" sz="1000" b="1" i="1">
                        <a:latin typeface="Cambria Math" panose="02040503050406030204" pitchFamily="18" charset="0"/>
                      </a:rPr>
                      <m:t> </m:t>
                    </m:r>
                  </m:oMath>
                </a14:m>
                <a:r>
                  <a:rPr lang="en-US" sz="1000" dirty="0"/>
                  <a:t>to be a </a:t>
                </a:r>
                <a14:m>
                  <m:oMath xmlns:m="http://schemas.openxmlformats.org/officeDocument/2006/math">
                    <m:r>
                      <a:rPr lang="en-US" altLang="zh-CN" sz="1000" b="0" i="1" smtClean="0">
                        <a:latin typeface="Cambria Math" panose="02040503050406030204" pitchFamily="18" charset="0"/>
                      </a:rPr>
                      <m:t>𝐷</m:t>
                    </m:r>
                  </m:oMath>
                </a14:m>
                <a:r>
                  <a:rPr lang="en-US" sz="1000" dirty="0"/>
                  <a:t>-dimensional input vector. The distribution </a:t>
                </a:r>
                <a14:m>
                  <m:oMath xmlns:m="http://schemas.openxmlformats.org/officeDocument/2006/math">
                    <m:r>
                      <a:rPr lang="en-US" altLang="zh-CN" sz="1000" i="1">
                        <a:latin typeface="Cambria Math" panose="02040503050406030204" pitchFamily="18" charset="0"/>
                      </a:rPr>
                      <m:t>𝑝</m:t>
                    </m:r>
                    <m:r>
                      <a:rPr lang="en-US" altLang="zh-CN" sz="1000" i="1">
                        <a:latin typeface="Cambria Math" panose="02040503050406030204" pitchFamily="18" charset="0"/>
                      </a:rPr>
                      <m:t>(</m:t>
                    </m:r>
                    <m:r>
                      <a:rPr lang="en-US" altLang="zh-CN" sz="1000" b="1" i="1">
                        <a:latin typeface="Cambria Math" panose="02040503050406030204" pitchFamily="18" charset="0"/>
                      </a:rPr>
                      <m:t>𝒙</m:t>
                    </m:r>
                    <m:r>
                      <a:rPr lang="en-US" altLang="zh-CN" sz="1000" i="1">
                        <a:latin typeface="Cambria Math" panose="02040503050406030204" pitchFamily="18" charset="0"/>
                      </a:rPr>
                      <m:t>)</m:t>
                    </m:r>
                  </m:oMath>
                </a14:m>
                <a:r>
                  <a:rPr lang="en-US" sz="1000" dirty="0"/>
                  <a:t> can be factorized as a product of conditional distributions</a:t>
                </a:r>
              </a:p>
              <a:p>
                <a:pPr algn="just"/>
                <a:endParaRPr lang="en-US" sz="1000" dirty="0"/>
              </a:p>
              <a:p>
                <a:pPr algn="just"/>
                <a14:m>
                  <m:oMathPara xmlns:m="http://schemas.openxmlformats.org/officeDocument/2006/math">
                    <m:oMathParaPr>
                      <m:jc m:val="centerGroup"/>
                    </m:oMathParaPr>
                    <m:oMath xmlns:m="http://schemas.openxmlformats.org/officeDocument/2006/math">
                      <m:r>
                        <a:rPr lang="en-US" altLang="zh-CN" sz="1000" i="1">
                          <a:latin typeface="Cambria Math" panose="02040503050406030204" pitchFamily="18" charset="0"/>
                        </a:rPr>
                        <m:t>𝑝</m:t>
                      </m:r>
                      <m:d>
                        <m:dPr>
                          <m:ctrlPr>
                            <a:rPr lang="en-US" altLang="zh-CN" sz="1000" i="1">
                              <a:latin typeface="Cambria Math" panose="02040503050406030204" pitchFamily="18" charset="0"/>
                            </a:rPr>
                          </m:ctrlPr>
                        </m:dPr>
                        <m:e>
                          <m:r>
                            <a:rPr lang="en-US" altLang="zh-CN" sz="1000" b="1" i="1">
                              <a:latin typeface="Cambria Math" panose="02040503050406030204" pitchFamily="18" charset="0"/>
                            </a:rPr>
                            <m:t>𝒙</m:t>
                          </m:r>
                        </m:e>
                      </m:d>
                      <m:r>
                        <a:rPr lang="en-US" sz="1000" b="0" i="1" smtClean="0">
                          <a:latin typeface="Cambria Math" panose="02040503050406030204" pitchFamily="18" charset="0"/>
                        </a:rPr>
                        <m:t>=</m:t>
                      </m:r>
                      <m:r>
                        <a:rPr lang="en-US" altLang="zh-CN" sz="1000" i="1">
                          <a:latin typeface="Cambria Math" panose="02040503050406030204" pitchFamily="18" charset="0"/>
                        </a:rPr>
                        <m:t>𝑝</m:t>
                      </m:r>
                      <m:d>
                        <m:dPr>
                          <m:ctrlPr>
                            <a:rPr lang="en-US" altLang="zh-CN" sz="1000" i="1">
                              <a:latin typeface="Cambria Math" panose="02040503050406030204" pitchFamily="18" charset="0"/>
                            </a:rPr>
                          </m:ctrlPr>
                        </m:dPr>
                        <m:e>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𝑥</m:t>
                              </m:r>
                            </m:e>
                            <m:sub>
                              <m:r>
                                <a:rPr lang="en-US" altLang="zh-CN" sz="1000" b="0" i="1" smtClean="0">
                                  <a:latin typeface="Cambria Math" panose="02040503050406030204" pitchFamily="18" charset="0"/>
                                </a:rPr>
                                <m:t>1</m:t>
                              </m:r>
                            </m:sub>
                          </m:sSub>
                        </m:e>
                      </m:d>
                      <m:r>
                        <a:rPr lang="en-US" altLang="zh-CN" sz="1000" i="1">
                          <a:latin typeface="Cambria Math" panose="02040503050406030204" pitchFamily="18" charset="0"/>
                        </a:rPr>
                        <m:t>𝑝</m:t>
                      </m:r>
                      <m:d>
                        <m:dPr>
                          <m:ctrlPr>
                            <a:rPr lang="en-US" altLang="zh-CN" sz="1000" i="1">
                              <a:latin typeface="Cambria Math" panose="02040503050406030204" pitchFamily="18" charset="0"/>
                            </a:rPr>
                          </m:ctrlPr>
                        </m:dPr>
                        <m:e>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b="0" i="1" smtClean="0">
                                  <a:latin typeface="Cambria Math" panose="02040503050406030204" pitchFamily="18" charset="0"/>
                                </a:rPr>
                                <m:t>2</m:t>
                              </m:r>
                            </m:sub>
                          </m:sSub>
                        </m:e>
                        <m:e>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1</m:t>
                              </m:r>
                            </m:sub>
                          </m:sSub>
                        </m:e>
                      </m:d>
                      <m:r>
                        <a:rPr lang="en-US" altLang="zh-CN" sz="1000" b="0" i="1" smtClean="0">
                          <a:latin typeface="Cambria Math" panose="02040503050406030204" pitchFamily="18" charset="0"/>
                        </a:rPr>
                        <m:t>…</m:t>
                      </m:r>
                      <m:r>
                        <a:rPr lang="en-US" altLang="zh-CN" sz="1000" i="1">
                          <a:latin typeface="Cambria Math" panose="02040503050406030204" pitchFamily="18" charset="0"/>
                        </a:rPr>
                        <m:t>𝑝</m:t>
                      </m:r>
                      <m:r>
                        <a:rPr lang="en-US" altLang="zh-CN" sz="1000" i="1">
                          <a:latin typeface="Cambria Math" panose="02040503050406030204" pitchFamily="18" charset="0"/>
                        </a:rPr>
                        <m:t>(</m:t>
                      </m:r>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b="0" i="1" smtClean="0">
                              <a:latin typeface="Cambria Math" panose="02040503050406030204" pitchFamily="18" charset="0"/>
                            </a:rPr>
                            <m:t>𝐷</m:t>
                          </m:r>
                        </m:sub>
                      </m:sSub>
                      <m:r>
                        <a:rPr lang="en-US" altLang="zh-CN" sz="1000" i="1">
                          <a:latin typeface="Cambria Math" panose="02040503050406030204" pitchFamily="18" charset="0"/>
                        </a:rPr>
                        <m:t>|</m:t>
                      </m:r>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b="0" i="1" smtClean="0">
                              <a:latin typeface="Cambria Math" panose="02040503050406030204" pitchFamily="18" charset="0"/>
                            </a:rPr>
                            <m:t>𝐷</m:t>
                          </m:r>
                          <m:r>
                            <a:rPr lang="en-US" altLang="zh-CN" sz="1000" b="0" i="1" smtClean="0">
                              <a:latin typeface="Cambria Math" panose="02040503050406030204" pitchFamily="18" charset="0"/>
                            </a:rPr>
                            <m:t>−1</m:t>
                          </m:r>
                        </m:sub>
                      </m:sSub>
                      <m:r>
                        <a:rPr lang="en-US" altLang="zh-CN" sz="1000" b="0" i="1" smtClean="0">
                          <a:latin typeface="Cambria Math" panose="02040503050406030204" pitchFamily="18" charset="0"/>
                        </a:rPr>
                        <m:t>,…,</m:t>
                      </m:r>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1</m:t>
                          </m:r>
                        </m:sub>
                      </m:sSub>
                      <m:r>
                        <a:rPr lang="en-US" altLang="zh-CN" sz="1000" i="1">
                          <a:latin typeface="Cambria Math" panose="02040503050406030204" pitchFamily="18" charset="0"/>
                        </a:rPr>
                        <m:t>)</m:t>
                      </m:r>
                    </m:oMath>
                  </m:oMathPara>
                </a14:m>
                <a:endParaRPr lang="en-US" sz="1000" dirty="0"/>
              </a:p>
              <a:p>
                <a:pPr algn="just"/>
                <a:endParaRPr lang="en-US" sz="1000" dirty="0"/>
              </a:p>
              <a:p>
                <a:pPr algn="just"/>
                <a:r>
                  <a:rPr lang="en-US" sz="1000" dirty="0"/>
                  <a:t>This is a recurrent structure, which implies we can use </a:t>
                </a:r>
                <a:r>
                  <a:rPr lang="en-US" sz="1000" dirty="0">
                    <a:solidFill>
                      <a:srgbClr val="FF0000"/>
                    </a:solidFill>
                  </a:rPr>
                  <a:t>recurrent neural networks</a:t>
                </a:r>
                <a:r>
                  <a:rPr lang="en-US" sz="1000" dirty="0"/>
                  <a:t> to model the conditional distribution sequentially. In detail, given a data set </a:t>
                </a:r>
                <a14:m>
                  <m:oMath xmlns:m="http://schemas.openxmlformats.org/officeDocument/2006/math">
                    <m:sSubSup>
                      <m:sSubSupPr>
                        <m:ctrlPr>
                          <a:rPr lang="en-US" altLang="zh-CN" sz="1000" b="0" i="1" smtClean="0">
                            <a:latin typeface="Cambria Math" panose="02040503050406030204" pitchFamily="18" charset="0"/>
                          </a:rPr>
                        </m:ctrlPr>
                      </m:sSubSupPr>
                      <m:e>
                        <m:r>
                          <a:rPr lang="en-US" altLang="zh-CN" sz="1000" i="1">
                            <a:latin typeface="Cambria Math" panose="02040503050406030204" pitchFamily="18" charset="0"/>
                          </a:rPr>
                          <m:t>{</m:t>
                        </m:r>
                        <m:sSub>
                          <m:sSubPr>
                            <m:ctrlPr>
                              <a:rPr lang="en-US" altLang="zh-CN" sz="1000" i="1">
                                <a:latin typeface="Cambria Math" panose="02040503050406030204" pitchFamily="18" charset="0"/>
                              </a:rPr>
                            </m:ctrlPr>
                          </m:sSubPr>
                          <m:e>
                            <m:r>
                              <a:rPr lang="en-US" altLang="zh-CN" sz="1000" b="1" i="1" smtClean="0">
                                <a:latin typeface="Cambria Math" panose="02040503050406030204" pitchFamily="18" charset="0"/>
                              </a:rPr>
                              <m:t>𝒙</m:t>
                            </m:r>
                          </m:e>
                          <m:sub>
                            <m:r>
                              <a:rPr lang="en-US" altLang="zh-CN" sz="1000" b="0" i="1" smtClean="0">
                                <a:latin typeface="Cambria Math" panose="02040503050406030204" pitchFamily="18" charset="0"/>
                              </a:rPr>
                              <m:t>𝑖</m:t>
                            </m:r>
                          </m:sub>
                        </m:sSub>
                        <m:r>
                          <a:rPr lang="en-US" altLang="zh-CN" sz="1000" i="1">
                            <a:latin typeface="Cambria Math" panose="02040503050406030204" pitchFamily="18" charset="0"/>
                          </a:rPr>
                          <m:t>}</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=1</m:t>
                        </m:r>
                      </m:sub>
                      <m:sup>
                        <m:r>
                          <a:rPr lang="en-US" altLang="zh-CN" sz="1000" b="0" i="1" smtClean="0">
                            <a:latin typeface="Cambria Math" panose="02040503050406030204" pitchFamily="18" charset="0"/>
                          </a:rPr>
                          <m:t>𝑁</m:t>
                        </m:r>
                      </m:sup>
                    </m:sSubSup>
                  </m:oMath>
                </a14:m>
                <a:r>
                  <a:rPr lang="en-US" sz="1000" dirty="0"/>
                  <a:t>, NADE can be trained by maximizing the likelihood, or equivalently by minimizing the average negative log-likelihood:</a:t>
                </a:r>
              </a:p>
              <a:p>
                <a:pPr algn="just"/>
                <a:endParaRPr lang="en-US" sz="1000" dirty="0"/>
              </a:p>
              <a:p>
                <a:pPr algn="just"/>
                <a14:m>
                  <m:oMathPara xmlns:m="http://schemas.openxmlformats.org/officeDocument/2006/math">
                    <m:oMathParaPr>
                      <m:jc m:val="centerGroup"/>
                    </m:oMathParaPr>
                    <m:oMath xmlns:m="http://schemas.openxmlformats.org/officeDocument/2006/math">
                      <m:f>
                        <m:fPr>
                          <m:ctrlPr>
                            <a:rPr lang="en-US" altLang="zh-CN" sz="1000" i="1" smtClean="0">
                              <a:latin typeface="Cambria Math" panose="02040503050406030204" pitchFamily="18" charset="0"/>
                            </a:rPr>
                          </m:ctrlPr>
                        </m:fPr>
                        <m:num>
                          <m:r>
                            <a:rPr lang="en-US" altLang="zh-CN" sz="1000" b="0" i="1" smtClean="0">
                              <a:latin typeface="Cambria Math" panose="02040503050406030204" pitchFamily="18" charset="0"/>
                            </a:rPr>
                            <m:t>1</m:t>
                          </m:r>
                        </m:num>
                        <m:den>
                          <m:r>
                            <a:rPr lang="en-US" altLang="zh-CN" sz="1000" b="0" i="1" smtClean="0">
                              <a:latin typeface="Cambria Math" panose="02040503050406030204" pitchFamily="18" charset="0"/>
                            </a:rPr>
                            <m:t>𝑁</m:t>
                          </m:r>
                        </m:den>
                      </m:f>
                      <m:nary>
                        <m:naryPr>
                          <m:chr m:val="∑"/>
                          <m:ctrlPr>
                            <a:rPr lang="en-US" altLang="zh-CN" sz="1000" i="1" smtClean="0">
                              <a:latin typeface="Cambria Math" panose="02040503050406030204" pitchFamily="18" charset="0"/>
                            </a:rPr>
                          </m:ctrlPr>
                        </m:naryPr>
                        <m:sub>
                          <m:r>
                            <m:rPr>
                              <m:brk m:alnAt="23"/>
                            </m:rPr>
                            <a:rPr lang="en-US" altLang="zh-CN" sz="1000" b="0" i="1" smtClean="0">
                              <a:latin typeface="Cambria Math" panose="02040503050406030204" pitchFamily="18" charset="0"/>
                            </a:rPr>
                            <m:t>𝑛</m:t>
                          </m:r>
                          <m:r>
                            <a:rPr lang="en-US" altLang="zh-CN" sz="1000" b="0" i="1" smtClean="0">
                              <a:latin typeface="Cambria Math" panose="02040503050406030204" pitchFamily="18" charset="0"/>
                            </a:rPr>
                            <m:t>=1</m:t>
                          </m:r>
                        </m:sub>
                        <m:sup>
                          <m:r>
                            <a:rPr lang="en-US" altLang="zh-CN" sz="1000" b="0" i="1" smtClean="0">
                              <a:latin typeface="Cambria Math" panose="02040503050406030204" pitchFamily="18" charset="0"/>
                            </a:rPr>
                            <m:t>𝑁</m:t>
                          </m:r>
                        </m:sup>
                        <m:e>
                          <m:r>
                            <a:rPr lang="en-US" altLang="zh-CN" sz="1000" b="0" i="1" smtClean="0">
                              <a:latin typeface="Cambria Math" panose="02040503050406030204" pitchFamily="18" charset="0"/>
                            </a:rPr>
                            <m:t>−</m:t>
                          </m:r>
                          <m:func>
                            <m:funcPr>
                              <m:ctrlPr>
                                <a:rPr lang="en-US" altLang="zh-CN" sz="1000" b="0" i="1" smtClean="0">
                                  <a:latin typeface="Cambria Math" panose="02040503050406030204" pitchFamily="18" charset="0"/>
                                </a:rPr>
                              </m:ctrlPr>
                            </m:funcPr>
                            <m:fName>
                              <m:r>
                                <m:rPr>
                                  <m:sty m:val="p"/>
                                </m:rPr>
                                <a:rPr lang="en-US" altLang="zh-CN" sz="1000" b="0" i="0" smtClean="0">
                                  <a:latin typeface="Cambria Math" panose="02040503050406030204" pitchFamily="18" charset="0"/>
                                </a:rPr>
                                <m:t>log</m:t>
                              </m:r>
                            </m:fName>
                            <m:e>
                              <m:r>
                                <a:rPr lang="en-US" altLang="zh-CN" sz="1000" b="0" i="1" smtClean="0">
                                  <a:latin typeface="Cambria Math" panose="02040503050406030204" pitchFamily="18" charset="0"/>
                                </a:rPr>
                                <m:t>𝑝</m:t>
                              </m:r>
                              <m:r>
                                <a:rPr lang="en-US" altLang="zh-CN" sz="1000" b="0" i="1" smtClean="0">
                                  <a:latin typeface="Cambria Math" panose="02040503050406030204" pitchFamily="18" charset="0"/>
                                </a:rPr>
                                <m:t>(</m:t>
                              </m:r>
                              <m:sSup>
                                <m:sSupPr>
                                  <m:ctrlPr>
                                    <a:rPr lang="en-US" altLang="zh-CN" sz="1000" b="0" i="1" smtClean="0">
                                      <a:latin typeface="Cambria Math" panose="02040503050406030204" pitchFamily="18" charset="0"/>
                                    </a:rPr>
                                  </m:ctrlPr>
                                </m:sSupPr>
                                <m:e>
                                  <m:r>
                                    <a:rPr lang="en-US" altLang="zh-CN" sz="1000" b="1" i="1" smtClean="0">
                                      <a:latin typeface="Cambria Math" panose="02040503050406030204" pitchFamily="18" charset="0"/>
                                    </a:rPr>
                                    <m:t>𝒙</m:t>
                                  </m:r>
                                </m:e>
                                <m:sup>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𝑛</m:t>
                                  </m:r>
                                  <m:r>
                                    <a:rPr lang="en-US" altLang="zh-CN" sz="1000" b="0" i="1" smtClean="0">
                                      <a:latin typeface="Cambria Math" panose="02040503050406030204" pitchFamily="18" charset="0"/>
                                    </a:rPr>
                                    <m:t>)</m:t>
                                  </m:r>
                                </m:sup>
                              </m:sSup>
                              <m:r>
                                <a:rPr lang="en-US" altLang="zh-CN" sz="1000" b="0" i="1" smtClean="0">
                                  <a:latin typeface="Cambria Math" panose="02040503050406030204" pitchFamily="18" charset="0"/>
                                </a:rPr>
                                <m:t>)</m:t>
                              </m:r>
                            </m:e>
                          </m:func>
                        </m:e>
                      </m:nary>
                      <m:r>
                        <a:rPr lang="en-US" altLang="zh-CN" sz="1000" i="1">
                          <a:latin typeface="Cambria Math" panose="02040503050406030204" pitchFamily="18" charset="0"/>
                        </a:rPr>
                        <m:t>=</m:t>
                      </m:r>
                      <m:f>
                        <m:fPr>
                          <m:ctrlPr>
                            <a:rPr lang="en-US" altLang="zh-CN" sz="1000" i="1">
                              <a:latin typeface="Cambria Math" panose="02040503050406030204" pitchFamily="18" charset="0"/>
                            </a:rPr>
                          </m:ctrlPr>
                        </m:fPr>
                        <m:num>
                          <m:r>
                            <a:rPr lang="en-US" altLang="zh-CN" sz="1000" i="1">
                              <a:latin typeface="Cambria Math" panose="02040503050406030204" pitchFamily="18" charset="0"/>
                            </a:rPr>
                            <m:t>1</m:t>
                          </m:r>
                        </m:num>
                        <m:den>
                          <m:r>
                            <a:rPr lang="en-US" altLang="zh-CN" sz="1000" i="1">
                              <a:latin typeface="Cambria Math" panose="02040503050406030204" pitchFamily="18" charset="0"/>
                            </a:rPr>
                            <m:t>𝑁</m:t>
                          </m:r>
                        </m:den>
                      </m:f>
                      <m:nary>
                        <m:naryPr>
                          <m:chr m:val="∑"/>
                          <m:ctrlPr>
                            <a:rPr lang="en-US" altLang="zh-CN" sz="1000" i="1">
                              <a:latin typeface="Cambria Math" panose="02040503050406030204" pitchFamily="18" charset="0"/>
                            </a:rPr>
                          </m:ctrlPr>
                        </m:naryPr>
                        <m:sub>
                          <m:r>
                            <m:rPr>
                              <m:brk m:alnAt="23"/>
                            </m:rPr>
                            <a:rPr lang="en-US" altLang="zh-CN" sz="1000" i="1">
                              <a:latin typeface="Cambria Math" panose="02040503050406030204" pitchFamily="18" charset="0"/>
                            </a:rPr>
                            <m:t>𝑛</m:t>
                          </m:r>
                          <m:r>
                            <a:rPr lang="en-US" altLang="zh-CN" sz="1000" i="1">
                              <a:latin typeface="Cambria Math" panose="02040503050406030204" pitchFamily="18" charset="0"/>
                            </a:rPr>
                            <m:t>=1</m:t>
                          </m:r>
                        </m:sub>
                        <m:sup>
                          <m:r>
                            <a:rPr lang="en-US" altLang="zh-CN" sz="1000" i="1">
                              <a:latin typeface="Cambria Math" panose="02040503050406030204" pitchFamily="18" charset="0"/>
                            </a:rPr>
                            <m:t>𝑁</m:t>
                          </m:r>
                        </m:sup>
                        <m:e>
                          <m:nary>
                            <m:naryPr>
                              <m:chr m:val="∑"/>
                              <m:ctrlPr>
                                <a:rPr lang="en-US" altLang="zh-CN" sz="1000" i="1" smtClean="0">
                                  <a:latin typeface="Cambria Math" panose="02040503050406030204" pitchFamily="18" charset="0"/>
                                </a:rPr>
                              </m:ctrlPr>
                            </m:naryPr>
                            <m:sub>
                              <m:r>
                                <m:rPr>
                                  <m:brk m:alnAt="23"/>
                                </m:rPr>
                                <a:rPr lang="en-US" altLang="zh-CN" sz="1000" b="0" i="1" smtClean="0">
                                  <a:latin typeface="Cambria Math" panose="02040503050406030204" pitchFamily="18" charset="0"/>
                                </a:rPr>
                                <m:t>𝑑</m:t>
                              </m:r>
                              <m:r>
                                <a:rPr lang="en-US" altLang="zh-CN" sz="1000" b="0" i="1" smtClean="0">
                                  <a:latin typeface="Cambria Math" panose="02040503050406030204" pitchFamily="18" charset="0"/>
                                </a:rPr>
                                <m:t>=1</m:t>
                              </m:r>
                            </m:sub>
                            <m:sup>
                              <m:r>
                                <a:rPr lang="en-US" altLang="zh-CN" sz="1000" b="0" i="1" smtClean="0">
                                  <a:latin typeface="Cambria Math" panose="02040503050406030204" pitchFamily="18" charset="0"/>
                                </a:rPr>
                                <m:t>𝐷</m:t>
                              </m:r>
                            </m:sup>
                            <m:e>
                              <m:r>
                                <a:rPr lang="en-US" altLang="zh-CN" sz="1000" i="1">
                                  <a:latin typeface="Cambria Math" panose="02040503050406030204" pitchFamily="18" charset="0"/>
                                </a:rPr>
                                <m:t>−</m:t>
                              </m:r>
                              <m:func>
                                <m:funcPr>
                                  <m:ctrlPr>
                                    <a:rPr lang="en-US" altLang="zh-CN" sz="1000" i="1">
                                      <a:latin typeface="Cambria Math" panose="02040503050406030204" pitchFamily="18" charset="0"/>
                                    </a:rPr>
                                  </m:ctrlPr>
                                </m:funcPr>
                                <m:fName>
                                  <m:r>
                                    <m:rPr>
                                      <m:sty m:val="p"/>
                                    </m:rPr>
                                    <a:rPr lang="en-US" altLang="zh-CN" sz="1000">
                                      <a:latin typeface="Cambria Math" panose="02040503050406030204" pitchFamily="18" charset="0"/>
                                    </a:rPr>
                                    <m:t>log</m:t>
                                  </m:r>
                                </m:fName>
                                <m:e>
                                  <m:r>
                                    <a:rPr lang="en-US" altLang="zh-CN" sz="1000" i="1">
                                      <a:latin typeface="Cambria Math" panose="02040503050406030204" pitchFamily="18" charset="0"/>
                                    </a:rPr>
                                    <m:t>𝑝</m:t>
                                  </m:r>
                                  <m:r>
                                    <a:rPr lang="en-US" altLang="zh-CN" sz="1000" i="1">
                                      <a:latin typeface="Cambria Math" panose="02040503050406030204" pitchFamily="18" charset="0"/>
                                    </a:rPr>
                                    <m:t>(</m:t>
                                  </m:r>
                                  <m:sSubSup>
                                    <m:sSubSupPr>
                                      <m:ctrlPr>
                                        <a:rPr lang="en-US" altLang="zh-CN" sz="1000" i="1" smtClean="0">
                                          <a:latin typeface="Cambria Math" panose="02040503050406030204" pitchFamily="18" charset="0"/>
                                        </a:rPr>
                                      </m:ctrlPr>
                                    </m:sSubSupPr>
                                    <m:e>
                                      <m:r>
                                        <a:rPr lang="en-US" altLang="zh-CN" sz="1000" b="0" i="1" smtClean="0">
                                          <a:latin typeface="Cambria Math" panose="02040503050406030204" pitchFamily="18" charset="0"/>
                                        </a:rPr>
                                        <m:t>𝑥</m:t>
                                      </m:r>
                                    </m:e>
                                    <m:sub>
                                      <m:r>
                                        <a:rPr lang="en-US" altLang="zh-CN" sz="1000" b="0" i="1" smtClean="0">
                                          <a:latin typeface="Cambria Math" panose="02040503050406030204" pitchFamily="18" charset="0"/>
                                        </a:rPr>
                                        <m:t>𝑑</m:t>
                                      </m:r>
                                    </m:sub>
                                    <m:sup>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𝑛</m:t>
                                      </m:r>
                                      <m:r>
                                        <a:rPr lang="en-US" altLang="zh-CN" sz="1000" b="0" i="1" smtClean="0">
                                          <a:latin typeface="Cambria Math" panose="02040503050406030204" pitchFamily="18" charset="0"/>
                                        </a:rPr>
                                        <m:t>)</m:t>
                                      </m:r>
                                    </m:sup>
                                  </m:sSubSup>
                                  <m:r>
                                    <a:rPr lang="en-US" altLang="zh-CN" sz="1000" b="0" i="1" smtClean="0">
                                      <a:latin typeface="Cambria Math" panose="02040503050406030204" pitchFamily="18" charset="0"/>
                                    </a:rPr>
                                    <m:t>|</m:t>
                                  </m:r>
                                  <m:sSubSup>
                                    <m:sSubSupPr>
                                      <m:ctrlPr>
                                        <a:rPr lang="en-US" altLang="zh-CN" sz="1000" i="1">
                                          <a:latin typeface="Cambria Math" panose="02040503050406030204" pitchFamily="18" charset="0"/>
                                        </a:rPr>
                                      </m:ctrlPr>
                                    </m:sSubSupPr>
                                    <m:e>
                                      <m:r>
                                        <a:rPr lang="en-US" altLang="zh-CN" sz="1000" b="1" i="1">
                                          <a:latin typeface="Cambria Math" panose="02040503050406030204" pitchFamily="18" charset="0"/>
                                        </a:rPr>
                                        <m:t>𝒙</m:t>
                                      </m:r>
                                    </m:e>
                                    <m:sub>
                                      <m:r>
                                        <a:rPr lang="en-US" altLang="zh-CN" sz="1000" b="0" i="1" smtClean="0">
                                          <a:latin typeface="Cambria Math" panose="02040503050406030204" pitchFamily="18" charset="0"/>
                                        </a:rPr>
                                        <m:t>&lt;</m:t>
                                      </m:r>
                                      <m:r>
                                        <a:rPr lang="en-US" altLang="zh-CN" sz="1000" i="1">
                                          <a:latin typeface="Cambria Math" panose="02040503050406030204" pitchFamily="18" charset="0"/>
                                        </a:rPr>
                                        <m:t>𝑑</m:t>
                                      </m:r>
                                    </m:sub>
                                    <m:sup>
                                      <m:r>
                                        <a:rPr lang="en-US" altLang="zh-CN" sz="1000" i="1">
                                          <a:latin typeface="Cambria Math" panose="02040503050406030204" pitchFamily="18" charset="0"/>
                                        </a:rPr>
                                        <m:t>(</m:t>
                                      </m:r>
                                      <m:r>
                                        <a:rPr lang="en-US" altLang="zh-CN" sz="1000" i="1">
                                          <a:latin typeface="Cambria Math" panose="02040503050406030204" pitchFamily="18" charset="0"/>
                                        </a:rPr>
                                        <m:t>𝑛</m:t>
                                      </m:r>
                                      <m:r>
                                        <a:rPr lang="en-US" altLang="zh-CN" sz="1000" i="1">
                                          <a:latin typeface="Cambria Math" panose="02040503050406030204" pitchFamily="18" charset="0"/>
                                        </a:rPr>
                                        <m:t>)</m:t>
                                      </m:r>
                                    </m:sup>
                                  </m:sSubSup>
                                  <m:r>
                                    <a:rPr lang="en-US" altLang="zh-CN" sz="1000" i="1">
                                      <a:latin typeface="Cambria Math" panose="02040503050406030204" pitchFamily="18" charset="0"/>
                                    </a:rPr>
                                    <m:t>)</m:t>
                                  </m:r>
                                </m:e>
                              </m:func>
                            </m:e>
                          </m:nary>
                        </m:e>
                      </m:nary>
                    </m:oMath>
                  </m:oMathPara>
                </a14:m>
                <a:endParaRPr lang="en-US" sz="1000" dirty="0"/>
              </a:p>
              <a:p>
                <a:pPr algn="just"/>
                <a:endParaRPr lang="en-US" sz="1000" dirty="0"/>
              </a:p>
              <a:p>
                <a:pPr algn="just"/>
                <a:r>
                  <a:rPr lang="en-US" sz="1000" dirty="0"/>
                  <a:t>Each conditional distribution </a:t>
                </a:r>
                <a14:m>
                  <m:oMath xmlns:m="http://schemas.openxmlformats.org/officeDocument/2006/math">
                    <m:func>
                      <m:funcPr>
                        <m:ctrlPr>
                          <a:rPr lang="en-US" altLang="zh-CN" sz="1000" i="1">
                            <a:latin typeface="Cambria Math" panose="02040503050406030204" pitchFamily="18" charset="0"/>
                          </a:rPr>
                        </m:ctrlPr>
                      </m:funcPr>
                      <m:fName>
                        <m:r>
                          <m:rPr>
                            <m:sty m:val="p"/>
                          </m:rPr>
                          <a:rPr lang="en-US" altLang="zh-CN" sz="1000">
                            <a:latin typeface="Cambria Math" panose="02040503050406030204" pitchFamily="18" charset="0"/>
                          </a:rPr>
                          <m:t>log</m:t>
                        </m:r>
                      </m:fName>
                      <m:e>
                        <m:r>
                          <a:rPr lang="en-US" altLang="zh-CN" sz="1000" i="1">
                            <a:latin typeface="Cambria Math" panose="02040503050406030204" pitchFamily="18" charset="0"/>
                          </a:rPr>
                          <m:t>𝑝</m:t>
                        </m:r>
                        <m:r>
                          <a:rPr lang="en-US" altLang="zh-CN" sz="1000" i="1">
                            <a:latin typeface="Cambria Math" panose="02040503050406030204" pitchFamily="18" charset="0"/>
                          </a:rPr>
                          <m:t>(</m:t>
                        </m:r>
                        <m:sSubSup>
                          <m:sSubSupPr>
                            <m:ctrlPr>
                              <a:rPr lang="en-US" altLang="zh-CN" sz="1000" i="1">
                                <a:latin typeface="Cambria Math" panose="02040503050406030204" pitchFamily="18" charset="0"/>
                              </a:rPr>
                            </m:ctrlPr>
                          </m:sSubSupPr>
                          <m:e>
                            <m:r>
                              <a:rPr lang="en-US" altLang="zh-CN" sz="1000" i="1">
                                <a:latin typeface="Cambria Math" panose="02040503050406030204" pitchFamily="18" charset="0"/>
                              </a:rPr>
                              <m:t>𝑥</m:t>
                            </m:r>
                          </m:e>
                          <m:sub>
                            <m:r>
                              <a:rPr lang="en-US" altLang="zh-CN" sz="1000" i="1">
                                <a:latin typeface="Cambria Math" panose="02040503050406030204" pitchFamily="18" charset="0"/>
                              </a:rPr>
                              <m:t>𝑑</m:t>
                            </m:r>
                          </m:sub>
                          <m:sup>
                            <m:r>
                              <a:rPr lang="en-US" altLang="zh-CN" sz="1000" i="1">
                                <a:latin typeface="Cambria Math" panose="02040503050406030204" pitchFamily="18" charset="0"/>
                              </a:rPr>
                              <m:t>(</m:t>
                            </m:r>
                            <m:r>
                              <a:rPr lang="en-US" altLang="zh-CN" sz="1000" i="1">
                                <a:latin typeface="Cambria Math" panose="02040503050406030204" pitchFamily="18" charset="0"/>
                              </a:rPr>
                              <m:t>𝑛</m:t>
                            </m:r>
                            <m:r>
                              <a:rPr lang="en-US" altLang="zh-CN" sz="1000" i="1">
                                <a:latin typeface="Cambria Math" panose="02040503050406030204" pitchFamily="18" charset="0"/>
                              </a:rPr>
                              <m:t>)</m:t>
                            </m:r>
                          </m:sup>
                        </m:sSubSup>
                        <m:r>
                          <a:rPr lang="en-US" altLang="zh-CN" sz="1000" i="1">
                            <a:latin typeface="Cambria Math" panose="02040503050406030204" pitchFamily="18" charset="0"/>
                          </a:rPr>
                          <m:t>|</m:t>
                        </m:r>
                        <m:sSubSup>
                          <m:sSubSupPr>
                            <m:ctrlPr>
                              <a:rPr lang="en-US" altLang="zh-CN" sz="1000" i="1">
                                <a:latin typeface="Cambria Math" panose="02040503050406030204" pitchFamily="18" charset="0"/>
                              </a:rPr>
                            </m:ctrlPr>
                          </m:sSubSupPr>
                          <m:e>
                            <m:r>
                              <a:rPr lang="en-US" altLang="zh-CN" sz="1000" b="1" i="1">
                                <a:latin typeface="Cambria Math" panose="02040503050406030204" pitchFamily="18" charset="0"/>
                              </a:rPr>
                              <m:t>𝒙</m:t>
                            </m:r>
                          </m:e>
                          <m:sub>
                            <m:r>
                              <a:rPr lang="en-US" altLang="zh-CN" sz="1000" i="1">
                                <a:latin typeface="Cambria Math" panose="02040503050406030204" pitchFamily="18" charset="0"/>
                              </a:rPr>
                              <m:t>&lt;</m:t>
                            </m:r>
                            <m:r>
                              <a:rPr lang="en-US" altLang="zh-CN" sz="1000" i="1">
                                <a:latin typeface="Cambria Math" panose="02040503050406030204" pitchFamily="18" charset="0"/>
                              </a:rPr>
                              <m:t>𝑑</m:t>
                            </m:r>
                          </m:sub>
                          <m:sup>
                            <m:r>
                              <a:rPr lang="en-US" altLang="zh-CN" sz="1000" i="1">
                                <a:latin typeface="Cambria Math" panose="02040503050406030204" pitchFamily="18" charset="0"/>
                              </a:rPr>
                              <m:t>(</m:t>
                            </m:r>
                            <m:r>
                              <a:rPr lang="en-US" altLang="zh-CN" sz="1000" i="1">
                                <a:latin typeface="Cambria Math" panose="02040503050406030204" pitchFamily="18" charset="0"/>
                              </a:rPr>
                              <m:t>𝑛</m:t>
                            </m:r>
                            <m:r>
                              <a:rPr lang="en-US" altLang="zh-CN" sz="1000" i="1">
                                <a:latin typeface="Cambria Math" panose="02040503050406030204" pitchFamily="18" charset="0"/>
                              </a:rPr>
                              <m:t>)</m:t>
                            </m:r>
                          </m:sup>
                        </m:sSubSup>
                        <m:r>
                          <a:rPr lang="en-US" altLang="zh-CN" sz="1000" i="1">
                            <a:latin typeface="Cambria Math" panose="02040503050406030204" pitchFamily="18" charset="0"/>
                          </a:rPr>
                          <m:t>)</m:t>
                        </m:r>
                      </m:e>
                    </m:func>
                  </m:oMath>
                </a14:m>
                <a:r>
                  <a:rPr lang="en-US" sz="1000" dirty="0"/>
                  <a:t> can be parametrized based on the characteristics of the input data. For example, if the data contains only binary values then Bernoulli distribution is an obvious choice. For the input data that contains only a few discrete values, we may want to use Multinomial distribution. </a:t>
                </a:r>
              </a:p>
              <a:p>
                <a:pPr algn="just"/>
                <a:endParaRPr lang="en-US" sz="1000" dirty="0"/>
              </a:p>
              <a:p>
                <a:pPr algn="just"/>
                <a:r>
                  <a:rPr lang="en-US" sz="1000" dirty="0"/>
                  <a:t>Naturally, recurrent neural networks can be used to estimate distribution parameters sequentially. And we can also apply some modern RNN cells such as LTSM or GRU on it. For MNIST data, for each pixel, we can use a simple Bernoulli distribution to model it (black or white). The detailed procedure is illustrated by the plot below. Note that at each step, the output of NADE-LTSM is actually a sample from the Bernoulli distribution.</a:t>
                </a:r>
              </a:p>
            </p:txBody>
          </p:sp>
        </mc:Choice>
        <mc:Fallback>
          <p:sp>
            <p:nvSpPr>
              <p:cNvPr id="13" name="Rectangle 12"/>
              <p:cNvSpPr>
                <a:spLocks noRot="1" noChangeAspect="1" noMove="1" noResize="1" noEditPoints="1" noAdjustHandles="1" noChangeArrowheads="1" noChangeShapeType="1" noTextEdit="1"/>
              </p:cNvSpPr>
              <p:nvPr/>
            </p:nvSpPr>
            <p:spPr>
              <a:xfrm>
                <a:off x="164895" y="1443395"/>
                <a:ext cx="3794332" cy="5125222"/>
              </a:xfrm>
              <a:prstGeom prst="rect">
                <a:avLst/>
              </a:prstGeom>
              <a:blipFill>
                <a:blip r:embed="rId3"/>
                <a:stretch>
                  <a:fillRect/>
                </a:stretch>
              </a:blipFill>
              <a:ln>
                <a:solidFill>
                  <a:srgbClr val="7030A0"/>
                </a:solidFill>
              </a:ln>
            </p:spPr>
            <p:txBody>
              <a:bodyPr/>
              <a:lstStyle/>
              <a:p>
                <a:r>
                  <a:rPr lang="zh-CN" altLang="en-US">
                    <a:noFill/>
                  </a:rPr>
                  <a:t> </a:t>
                </a:r>
              </a:p>
            </p:txBody>
          </p:sp>
        </mc:Fallback>
      </mc:AlternateContent>
      <p:sp>
        <p:nvSpPr>
          <p:cNvPr id="18" name="Rectangle 17"/>
          <p:cNvSpPr/>
          <p:nvPr/>
        </p:nvSpPr>
        <p:spPr>
          <a:xfrm>
            <a:off x="4190929" y="3240289"/>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 NADE-LTSM with Sampling</a:t>
            </a:r>
            <a:endParaRPr lang="en-US" sz="1200" dirty="0"/>
          </a:p>
        </p:txBody>
      </p:sp>
      <p:sp>
        <p:nvSpPr>
          <p:cNvPr id="15" name="Rectangle 14"/>
          <p:cNvSpPr/>
          <p:nvPr/>
        </p:nvSpPr>
        <p:spPr>
          <a:xfrm>
            <a:off x="8240199" y="5596890"/>
            <a:ext cx="3794332" cy="101697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r>
              <a:rPr lang="en-US" sz="1000" dirty="0"/>
              <a:t>[1] </a:t>
            </a:r>
            <a:r>
              <a:rPr lang="en-US" sz="1000" dirty="0" err="1"/>
              <a:t>Uria</a:t>
            </a:r>
            <a:r>
              <a:rPr lang="en-US" sz="1000" dirty="0"/>
              <a:t>, </a:t>
            </a:r>
            <a:r>
              <a:rPr lang="en-US" sz="1000" dirty="0" err="1"/>
              <a:t>Benigno</a:t>
            </a:r>
            <a:r>
              <a:rPr lang="en-US" sz="1000" dirty="0"/>
              <a:t>, et al. "Neural autoregressive distribution estimation." Journal of Machine Learning Research 17.205 (2016): 1-37.</a:t>
            </a:r>
          </a:p>
          <a:p>
            <a:r>
              <a:rPr lang="en-US" sz="1000" dirty="0"/>
              <a:t>[2] </a:t>
            </a:r>
            <a:r>
              <a:rPr lang="en-US" sz="1000" dirty="0" err="1"/>
              <a:t>Hochreiter</a:t>
            </a:r>
            <a:r>
              <a:rPr lang="en-US" sz="1000" dirty="0"/>
              <a:t>, Sepp, and Jürgen </a:t>
            </a:r>
            <a:r>
              <a:rPr lang="en-US" sz="1000" dirty="0" err="1"/>
              <a:t>Schmidhuber</a:t>
            </a:r>
            <a:r>
              <a:rPr lang="en-US" sz="1000" dirty="0"/>
              <a:t>. "Long short-term memory." Neural computation 9.8 (1997): 1735-1780.</a:t>
            </a:r>
          </a:p>
        </p:txBody>
      </p:sp>
      <p:sp>
        <p:nvSpPr>
          <p:cNvPr id="17" name="Rectangle 16"/>
          <p:cNvSpPr/>
          <p:nvPr/>
        </p:nvSpPr>
        <p:spPr>
          <a:xfrm>
            <a:off x="8240199" y="5331970"/>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5" name="Rectangle 24"/>
          <p:cNvSpPr/>
          <p:nvPr/>
        </p:nvSpPr>
        <p:spPr>
          <a:xfrm>
            <a:off x="4189985" y="3505209"/>
            <a:ext cx="3795276" cy="102107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a:p>
            <a:pPr algn="just"/>
            <a:r>
              <a:rPr lang="en-US" sz="1000" dirty="0"/>
              <a:t>Sometimes it is not so reasonable to use distribution parameters estimated by last step as the input for next step. Instead, we may want to do sampling from the estimated distribution, and use the sample as the next input. The following figure visualizes this procedure. </a:t>
            </a:r>
          </a:p>
          <a:p>
            <a:pPr algn="just"/>
            <a:endParaRPr lang="en-US" sz="1000" dirty="0"/>
          </a:p>
        </p:txBody>
      </p:sp>
      <p:sp>
        <p:nvSpPr>
          <p:cNvPr id="12" name="文本框 11">
            <a:extLst>
              <a:ext uri="{FF2B5EF4-FFF2-40B4-BE49-F238E27FC236}">
                <a16:creationId xmlns:a16="http://schemas.microsoft.com/office/drawing/2014/main" id="{5B75B6B0-8A83-40DE-882D-D0936097D848}"/>
              </a:ext>
            </a:extLst>
          </p:cNvPr>
          <p:cNvSpPr txBox="1"/>
          <p:nvPr/>
        </p:nvSpPr>
        <p:spPr>
          <a:xfrm>
            <a:off x="5634608" y="4850126"/>
            <a:ext cx="65" cy="276999"/>
          </a:xfrm>
          <a:prstGeom prst="rect">
            <a:avLst/>
          </a:prstGeom>
          <a:noFill/>
        </p:spPr>
        <p:txBody>
          <a:bodyPr wrap="none" lIns="0" tIns="0" rIns="0" bIns="0" rtlCol="0">
            <a:spAutoFit/>
          </a:bodyPr>
          <a:lstStyle/>
          <a:p>
            <a:endParaRPr lang="zh-CN" altLang="en-US" dirty="0"/>
          </a:p>
        </p:txBody>
      </p:sp>
      <p:pic>
        <p:nvPicPr>
          <p:cNvPr id="1026" name="Picture 2" descr="https://hanxiao.github.io/2017/08/16/Why-I-use-raw-rnn-Instead-of-dynamic-rnn-in-Tensorflow-So-Should-You-0/a8b9dbde.png">
            <a:extLst>
              <a:ext uri="{FF2B5EF4-FFF2-40B4-BE49-F238E27FC236}">
                <a16:creationId xmlns:a16="http://schemas.microsoft.com/office/drawing/2014/main" id="{1353E250-18BD-4C99-BCF0-B306268CF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85" y="1287780"/>
            <a:ext cx="3763646" cy="17157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hanxiao.github.io/2017/08/16/Why-I-use-raw-rnn-Instead-of-dynamic-rnn-in-Tensorflow-So-Should-You-0/b891305e.png">
            <a:extLst>
              <a:ext uri="{FF2B5EF4-FFF2-40B4-BE49-F238E27FC236}">
                <a16:creationId xmlns:a16="http://schemas.microsoft.com/office/drawing/2014/main" id="{FF9AD74B-C95E-4317-9709-99F1EA54C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299" y="4687410"/>
            <a:ext cx="3235911" cy="175657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17">
            <a:extLst>
              <a:ext uri="{FF2B5EF4-FFF2-40B4-BE49-F238E27FC236}">
                <a16:creationId xmlns:a16="http://schemas.microsoft.com/office/drawing/2014/main" id="{79B121B8-A9E2-4C6D-88FC-F21B84F2E08E}"/>
              </a:ext>
            </a:extLst>
          </p:cNvPr>
          <p:cNvSpPr/>
          <p:nvPr/>
        </p:nvSpPr>
        <p:spPr>
          <a:xfrm>
            <a:off x="8232773"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NADE-LTSM with Sampling</a:t>
            </a:r>
            <a:endParaRPr lang="en-US" sz="1200" dirty="0"/>
          </a:p>
        </p:txBody>
      </p:sp>
      <p:sp>
        <p:nvSpPr>
          <p:cNvPr id="32" name="Rectangle 24">
            <a:extLst>
              <a:ext uri="{FF2B5EF4-FFF2-40B4-BE49-F238E27FC236}">
                <a16:creationId xmlns:a16="http://schemas.microsoft.com/office/drawing/2014/main" id="{276E9524-D568-492B-B9D7-CB45BE9DD0D3}"/>
              </a:ext>
            </a:extLst>
          </p:cNvPr>
          <p:cNvSpPr/>
          <p:nvPr/>
        </p:nvSpPr>
        <p:spPr>
          <a:xfrm>
            <a:off x="8231829" y="1443395"/>
            <a:ext cx="3795276" cy="102107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a:p>
            <a:pPr algn="just"/>
            <a:r>
              <a:rPr lang="en-US" sz="1000" dirty="0"/>
              <a:t>In the below we generate some MNIST-like images. The results showed that thought the model is still very rough (we didn’t apply any coevolutionary layer in it), it do generate some decent images very similar to the original ones. In future we may try this model on some more sophisticated datasets such as fashion-MNIST.</a:t>
            </a:r>
          </a:p>
          <a:p>
            <a:pPr algn="just"/>
            <a:endParaRPr lang="en-US" sz="1000" dirty="0"/>
          </a:p>
        </p:txBody>
      </p:sp>
      <p:pic>
        <p:nvPicPr>
          <p:cNvPr id="16" name="图片 15">
            <a:extLst>
              <a:ext uri="{FF2B5EF4-FFF2-40B4-BE49-F238E27FC236}">
                <a16:creationId xmlns:a16="http://schemas.microsoft.com/office/drawing/2014/main" id="{84942CD4-EEE0-42F1-8352-80A65376F7E1}"/>
              </a:ext>
            </a:extLst>
          </p:cNvPr>
          <p:cNvPicPr>
            <a:picLocks noChangeAspect="1"/>
          </p:cNvPicPr>
          <p:nvPr/>
        </p:nvPicPr>
        <p:blipFill>
          <a:blip r:embed="rId6"/>
          <a:stretch>
            <a:fillRect/>
          </a:stretch>
        </p:blipFill>
        <p:spPr>
          <a:xfrm>
            <a:off x="8240199" y="2571287"/>
            <a:ext cx="3794332" cy="2628223"/>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1183</TotalTime>
  <Words>470</Words>
  <Application>Microsoft Office PowerPoint</Application>
  <PresentationFormat>宽屏</PresentationFormat>
  <Paragraphs>25</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DengXian</vt:lpstr>
      <vt:lpstr>Arial</vt:lpstr>
      <vt:lpstr>Calibri</vt:lpstr>
      <vt:lpstr>Calibri Light</vt:lpstr>
      <vt:lpstr>Cambria Math</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Yushi YE</cp:lastModifiedBy>
  <cp:revision>141</cp:revision>
  <dcterms:created xsi:type="dcterms:W3CDTF">2017-03-11T12:28:27Z</dcterms:created>
  <dcterms:modified xsi:type="dcterms:W3CDTF">2018-05-22T16:08:17Z</dcterms:modified>
</cp:coreProperties>
</file>