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1"/>
  </p:notesMasterIdLst>
  <p:handoutMasterIdLst>
    <p:handoutMasterId r:id="rId32"/>
  </p:handoutMasterIdLst>
  <p:sldIdLst>
    <p:sldId id="257" r:id="rId2"/>
    <p:sldId id="258" r:id="rId3"/>
    <p:sldId id="259" r:id="rId4"/>
    <p:sldId id="260" r:id="rId5"/>
    <p:sldId id="261" r:id="rId6"/>
    <p:sldId id="262" r:id="rId7"/>
    <p:sldId id="265" r:id="rId8"/>
    <p:sldId id="264" r:id="rId9"/>
    <p:sldId id="266" r:id="rId10"/>
    <p:sldId id="267" r:id="rId11"/>
    <p:sldId id="271" r:id="rId12"/>
    <p:sldId id="269" r:id="rId13"/>
    <p:sldId id="270" r:id="rId14"/>
    <p:sldId id="263" r:id="rId15"/>
    <p:sldId id="268" r:id="rId16"/>
    <p:sldId id="272" r:id="rId17"/>
    <p:sldId id="274" r:id="rId18"/>
    <p:sldId id="275" r:id="rId19"/>
    <p:sldId id="278" r:id="rId20"/>
    <p:sldId id="279" r:id="rId21"/>
    <p:sldId id="281" r:id="rId22"/>
    <p:sldId id="282" r:id="rId23"/>
    <p:sldId id="283" r:id="rId24"/>
    <p:sldId id="284" r:id="rId25"/>
    <p:sldId id="285" r:id="rId26"/>
    <p:sldId id="286" r:id="rId27"/>
    <p:sldId id="287" r:id="rId28"/>
    <p:sldId id="289"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9911" autoAdjust="0"/>
  </p:normalViewPr>
  <p:slideViewPr>
    <p:cSldViewPr snapToGrid="0">
      <p:cViewPr varScale="1">
        <p:scale>
          <a:sx n="115" d="100"/>
          <a:sy n="115" d="100"/>
        </p:scale>
        <p:origin x="372" y="108"/>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5/21/2018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5/21/2018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5/21/2018</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5/21/2018</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5/21/2018</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5/21/2018</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5/21/2018</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5/21/2018</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5/21/2018</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5/21/2018</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5/21/2018</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5/21/2018</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5/21/2018</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5/21/2018</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tianyu-tristan/Visual-Attention-Model" TargetMode="External"/><Relationship Id="rId2" Type="http://schemas.openxmlformats.org/officeDocument/2006/relationships/hyperlink" Target="https://towardsdatascience.com/visual-attention-model-in-deep-learning-708813c2912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hwalsuklee/tensorflow-generative-model-collections" TargetMode="External"/><Relationship Id="rId2" Type="http://schemas.openxmlformats.org/officeDocument/2006/relationships/hyperlink" Target="https://github.com/TwistedW/pytorch-GANs" TargetMode="External"/><Relationship Id="rId1" Type="http://schemas.openxmlformats.org/officeDocument/2006/relationships/slideLayout" Target="../slideLayouts/slideLayout2.xml"/><Relationship Id="rId4" Type="http://schemas.openxmlformats.org/officeDocument/2006/relationships/hyperlink" Target="https://towardsdatascience.com/deep-generative-models-25ab2821afd3"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3: Final</a:t>
            </a:r>
            <a:endParaRPr lang="en-US" dirty="0"/>
          </a:p>
        </p:txBody>
      </p:sp>
      <p:sp>
        <p:nvSpPr>
          <p:cNvPr id="3" name="Subtitle 2"/>
          <p:cNvSpPr>
            <a:spLocks noGrp="1"/>
          </p:cNvSpPr>
          <p:nvPr>
            <p:ph type="subTitle" idx="1"/>
          </p:nvPr>
        </p:nvSpPr>
        <p:spPr/>
        <p:txBody>
          <a:bodyPr/>
          <a:lstStyle/>
          <a:p>
            <a:r>
              <a:rPr lang="en-US" dirty="0" smtClean="0"/>
              <a:t>WANG Meng</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698326"/>
          </a:xfrm>
        </p:spPr>
        <p:txBody>
          <a:bodyPr>
            <a:normAutofit fontScale="90000"/>
          </a:bodyPr>
          <a:lstStyle/>
          <a:p>
            <a:r>
              <a:rPr lang="en-US" sz="4400" dirty="0" smtClean="0"/>
              <a:t>Agent</a:t>
            </a:r>
            <a:endParaRPr lang="en-US" dirty="0"/>
          </a:p>
        </p:txBody>
      </p:sp>
      <p:sp>
        <p:nvSpPr>
          <p:cNvPr id="4" name="TextBox 3"/>
          <p:cNvSpPr txBox="1"/>
          <p:nvPr/>
        </p:nvSpPr>
        <p:spPr>
          <a:xfrm>
            <a:off x="3922408" y="2810735"/>
            <a:ext cx="7269924" cy="1938992"/>
          </a:xfrm>
          <a:prstGeom prst="rect">
            <a:avLst/>
          </a:prstGeom>
          <a:noFill/>
        </p:spPr>
        <p:txBody>
          <a:bodyPr wrap="square" rtlCol="0">
            <a:spAutoFit/>
          </a:bodyPr>
          <a:lstStyle/>
          <a:p>
            <a:r>
              <a:rPr lang="en-US" sz="2000" b="1" dirty="0" smtClean="0"/>
              <a:t>Input: </a:t>
            </a:r>
            <a:r>
              <a:rPr lang="en-US" sz="2000" dirty="0" smtClean="0"/>
              <a:t>the hidden unit h_</a:t>
            </a:r>
            <a:r>
              <a:rPr lang="en-US" dirty="0" smtClean="0"/>
              <a:t>t</a:t>
            </a:r>
            <a:r>
              <a:rPr lang="en-US" sz="2000" dirty="0"/>
              <a:t> </a:t>
            </a:r>
            <a:r>
              <a:rPr lang="en-US" sz="2000" dirty="0" smtClean="0"/>
              <a:t>from the internal state;</a:t>
            </a:r>
          </a:p>
          <a:p>
            <a:r>
              <a:rPr lang="en-US" sz="2000" b="1" dirty="0" smtClean="0"/>
              <a:t>Output: </a:t>
            </a:r>
            <a:r>
              <a:rPr lang="en-US" sz="2000" dirty="0" smtClean="0"/>
              <a:t>prediction of the digit;</a:t>
            </a:r>
          </a:p>
          <a:p>
            <a:r>
              <a:rPr lang="en-US" sz="2000" b="1" dirty="0" smtClean="0"/>
              <a:t>Model: </a:t>
            </a:r>
          </a:p>
          <a:p>
            <a:r>
              <a:rPr lang="en-US" sz="2000" dirty="0"/>
              <a:t>the prediction result is used to generate the reward point, which is used to train the Location Network (since the stochasticity makes it non-differentiable).</a:t>
            </a:r>
            <a:endParaRPr lang="en-US" sz="2000" dirty="0" smtClean="0"/>
          </a:p>
        </p:txBody>
      </p:sp>
      <p:pic>
        <p:nvPicPr>
          <p:cNvPr id="6146" name="Picture 2" descr="è¿éåå¾çæ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41326"/>
            <a:ext cx="2922740" cy="387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9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698326"/>
          </a:xfrm>
        </p:spPr>
        <p:txBody>
          <a:bodyPr>
            <a:normAutofit fontScale="90000"/>
          </a:bodyPr>
          <a:lstStyle/>
          <a:p>
            <a:r>
              <a:rPr lang="en-US" sz="4400" dirty="0" smtClean="0"/>
              <a:t>Baseline</a:t>
            </a:r>
            <a:endParaRPr lang="en-US" dirty="0"/>
          </a:p>
        </p:txBody>
      </p:sp>
      <p:sp>
        <p:nvSpPr>
          <p:cNvPr id="4" name="TextBox 3"/>
          <p:cNvSpPr txBox="1"/>
          <p:nvPr/>
        </p:nvSpPr>
        <p:spPr>
          <a:xfrm>
            <a:off x="609600" y="2395012"/>
            <a:ext cx="5478049" cy="1938992"/>
          </a:xfrm>
          <a:prstGeom prst="rect">
            <a:avLst/>
          </a:prstGeom>
          <a:noFill/>
        </p:spPr>
        <p:txBody>
          <a:bodyPr wrap="square" rtlCol="0">
            <a:spAutoFit/>
          </a:bodyPr>
          <a:lstStyle/>
          <a:p>
            <a:r>
              <a:rPr lang="en-US" sz="2000" b="1" dirty="0" smtClean="0"/>
              <a:t>Input: </a:t>
            </a:r>
            <a:r>
              <a:rPr lang="en-US" sz="2000" dirty="0" smtClean="0"/>
              <a:t>cluttered MNIST images;</a:t>
            </a:r>
          </a:p>
          <a:p>
            <a:r>
              <a:rPr lang="en-US" sz="2000" b="1" dirty="0" smtClean="0"/>
              <a:t>Output: </a:t>
            </a:r>
            <a:r>
              <a:rPr lang="en-US" sz="2000" dirty="0" smtClean="0"/>
              <a:t>prediction of the digit;</a:t>
            </a:r>
          </a:p>
          <a:p>
            <a:r>
              <a:rPr lang="en-US" sz="2000" b="1" dirty="0" smtClean="0"/>
              <a:t>Model: </a:t>
            </a:r>
          </a:p>
          <a:p>
            <a:r>
              <a:rPr lang="en-US" sz="2000" dirty="0" smtClean="0"/>
              <a:t>2 convolution layers followed by max pooling;</a:t>
            </a:r>
          </a:p>
          <a:p>
            <a:r>
              <a:rPr lang="en-US" sz="2000" dirty="0" smtClean="0"/>
              <a:t>Dropout as the regularization method;</a:t>
            </a:r>
          </a:p>
          <a:p>
            <a:r>
              <a:rPr lang="en-US" sz="2000" dirty="0" smtClean="0"/>
              <a:t>The final test accuracy is </a:t>
            </a:r>
            <a:r>
              <a:rPr lang="en-US" sz="2000" b="1" dirty="0" smtClean="0"/>
              <a:t>50%;</a:t>
            </a:r>
          </a:p>
        </p:txBody>
      </p:sp>
      <p:pic>
        <p:nvPicPr>
          <p:cNvPr id="3" name="Picture 2"/>
          <p:cNvPicPr>
            <a:picLocks noChangeAspect="1"/>
          </p:cNvPicPr>
          <p:nvPr/>
        </p:nvPicPr>
        <p:blipFill>
          <a:blip r:embed="rId2"/>
          <a:stretch>
            <a:fillRect/>
          </a:stretch>
        </p:blipFill>
        <p:spPr>
          <a:xfrm>
            <a:off x="5480593" y="2083135"/>
            <a:ext cx="5038725" cy="3514725"/>
          </a:xfrm>
          <a:prstGeom prst="rect">
            <a:avLst/>
          </a:prstGeom>
        </p:spPr>
      </p:pic>
      <p:sp>
        <p:nvSpPr>
          <p:cNvPr id="5" name="TextBox 4"/>
          <p:cNvSpPr txBox="1"/>
          <p:nvPr/>
        </p:nvSpPr>
        <p:spPr>
          <a:xfrm>
            <a:off x="6989521" y="5839669"/>
            <a:ext cx="2020867" cy="400110"/>
          </a:xfrm>
          <a:prstGeom prst="rect">
            <a:avLst/>
          </a:prstGeom>
          <a:noFill/>
        </p:spPr>
        <p:txBody>
          <a:bodyPr wrap="square" rtlCol="0">
            <a:spAutoFit/>
          </a:bodyPr>
          <a:lstStyle/>
          <a:p>
            <a:r>
              <a:rPr lang="en-US" sz="2000" dirty="0" smtClean="0"/>
              <a:t>Baseline network</a:t>
            </a:r>
            <a:endParaRPr lang="en-US" sz="2000" dirty="0"/>
          </a:p>
        </p:txBody>
      </p:sp>
    </p:spTree>
    <p:extLst>
      <p:ext uri="{BB962C8B-B14F-4D97-AF65-F5344CB8AC3E}">
        <p14:creationId xmlns:p14="http://schemas.microsoft.com/office/powerpoint/2010/main" val="342027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698326"/>
          </a:xfrm>
        </p:spPr>
        <p:txBody>
          <a:bodyPr>
            <a:normAutofit fontScale="90000"/>
          </a:bodyPr>
          <a:lstStyle/>
          <a:p>
            <a:r>
              <a:rPr lang="en-US" sz="4400" dirty="0"/>
              <a:t>Reinforcement Learning</a:t>
            </a:r>
            <a:endParaRPr lang="en-US" dirty="0"/>
          </a:p>
        </p:txBody>
      </p:sp>
      <p:sp>
        <p:nvSpPr>
          <p:cNvPr id="4" name="TextBox 3"/>
          <p:cNvSpPr txBox="1"/>
          <p:nvPr/>
        </p:nvSpPr>
        <p:spPr>
          <a:xfrm>
            <a:off x="609600" y="1839698"/>
            <a:ext cx="10864241" cy="2862322"/>
          </a:xfrm>
          <a:prstGeom prst="rect">
            <a:avLst/>
          </a:prstGeom>
          <a:noFill/>
        </p:spPr>
        <p:txBody>
          <a:bodyPr wrap="square" rtlCol="0">
            <a:spAutoFit/>
          </a:bodyPr>
          <a:lstStyle/>
          <a:p>
            <a:r>
              <a:rPr lang="en-US" sz="2000" b="1" dirty="0" smtClean="0"/>
              <a:t>Input: </a:t>
            </a:r>
            <a:r>
              <a:rPr lang="en-US" sz="2000" dirty="0" smtClean="0"/>
              <a:t>the hidden unit h_</a:t>
            </a:r>
            <a:r>
              <a:rPr lang="en-US" dirty="0" smtClean="0"/>
              <a:t>t</a:t>
            </a:r>
            <a:r>
              <a:rPr lang="en-US" sz="2000" dirty="0"/>
              <a:t> </a:t>
            </a:r>
            <a:r>
              <a:rPr lang="en-US" sz="2000" dirty="0" smtClean="0"/>
              <a:t>from the internal state;</a:t>
            </a:r>
          </a:p>
          <a:p>
            <a:r>
              <a:rPr lang="en-US" sz="2000" b="1" dirty="0" smtClean="0"/>
              <a:t>Output: </a:t>
            </a:r>
            <a:r>
              <a:rPr lang="en-US" sz="2000" dirty="0" smtClean="0"/>
              <a:t>the next location and action;</a:t>
            </a:r>
          </a:p>
          <a:p>
            <a:r>
              <a:rPr lang="en-US" sz="2000" b="1" dirty="0" smtClean="0"/>
              <a:t>Model: </a:t>
            </a:r>
          </a:p>
          <a:p>
            <a:r>
              <a:rPr lang="en-US" altLang="zh-CN" sz="2000" dirty="0" smtClean="0"/>
              <a:t>Basically, we want to optimize the next location after we know the internal state (information from the previous internal state and location input and glimpse tensor); The solution is sampling from a Gaussian distribution with mean (u) which is the learn target and fixed standard deviation (delta); the location network use this stochastic process to generate the next glimpse location and get a reward.; </a:t>
            </a:r>
            <a:r>
              <a:rPr lang="en-US" altLang="zh-CN" sz="2000" dirty="0"/>
              <a:t>the policy (mapping from states to </a:t>
            </a:r>
            <a:r>
              <a:rPr lang="en-US" altLang="zh-CN" sz="2000" dirty="0" smtClean="0"/>
              <a:t>actions) </a:t>
            </a:r>
            <a:r>
              <a:rPr lang="en-US" altLang="zh-CN" sz="2000" dirty="0"/>
              <a:t>gradient </a:t>
            </a:r>
            <a:r>
              <a:rPr lang="en-US" altLang="zh-CN" sz="2000" dirty="0" smtClean="0"/>
              <a:t>tries to learn the direction in which we can get more reward, i.e. learn the Gaussian distribution parameter (u);</a:t>
            </a:r>
            <a:endParaRPr lang="en-US" sz="2000" dirty="0" smtClean="0"/>
          </a:p>
        </p:txBody>
      </p:sp>
      <p:pic>
        <p:nvPicPr>
          <p:cNvPr id="7170" name="Picture 2" descr="âreinforcement learning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237" y="4700392"/>
            <a:ext cx="5093763" cy="19634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237961" y="5452101"/>
            <a:ext cx="4546948" cy="400110"/>
          </a:xfrm>
          <a:prstGeom prst="rect">
            <a:avLst/>
          </a:prstGeom>
          <a:noFill/>
        </p:spPr>
        <p:txBody>
          <a:bodyPr wrap="square" rtlCol="0">
            <a:spAutoFit/>
          </a:bodyPr>
          <a:lstStyle/>
          <a:p>
            <a:r>
              <a:rPr lang="en-US" sz="2000" dirty="0" smtClean="0"/>
              <a:t>Reinforcement learning framework</a:t>
            </a:r>
            <a:endParaRPr lang="en-US" sz="2000" dirty="0"/>
          </a:p>
        </p:txBody>
      </p:sp>
    </p:spTree>
    <p:extLst>
      <p:ext uri="{BB962C8B-B14F-4D97-AF65-F5344CB8AC3E}">
        <p14:creationId xmlns:p14="http://schemas.microsoft.com/office/powerpoint/2010/main" val="50334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698326"/>
          </a:xfrm>
        </p:spPr>
        <p:txBody>
          <a:bodyPr>
            <a:normAutofit fontScale="90000"/>
          </a:bodyPr>
          <a:lstStyle/>
          <a:p>
            <a:r>
              <a:rPr lang="en-US" sz="4400" dirty="0" smtClean="0"/>
              <a:t>Training</a:t>
            </a:r>
            <a:endParaRPr lang="en-US" dirty="0"/>
          </a:p>
        </p:txBody>
      </p:sp>
      <p:sp>
        <p:nvSpPr>
          <p:cNvPr id="4" name="TextBox 3"/>
          <p:cNvSpPr txBox="1"/>
          <p:nvPr/>
        </p:nvSpPr>
        <p:spPr>
          <a:xfrm>
            <a:off x="609600" y="1966585"/>
            <a:ext cx="9298488" cy="3477875"/>
          </a:xfrm>
          <a:prstGeom prst="rect">
            <a:avLst/>
          </a:prstGeom>
          <a:noFill/>
        </p:spPr>
        <p:txBody>
          <a:bodyPr wrap="square" rtlCol="0">
            <a:spAutoFit/>
          </a:bodyPr>
          <a:lstStyle/>
          <a:p>
            <a:r>
              <a:rPr lang="en-US" sz="2000" b="1" dirty="0" err="1" smtClean="0"/>
              <a:t>Stop_gradient</a:t>
            </a:r>
            <a:r>
              <a:rPr lang="en-US" sz="2000" b="1" dirty="0" smtClean="0"/>
              <a:t>:</a:t>
            </a:r>
          </a:p>
          <a:p>
            <a:r>
              <a:rPr lang="en-US" sz="2000" dirty="0"/>
              <a:t>set </a:t>
            </a:r>
            <a:r>
              <a:rPr lang="en-US" sz="2000" dirty="0" err="1"/>
              <a:t>tf.stop_gradient</a:t>
            </a:r>
            <a:r>
              <a:rPr lang="en-US" sz="2000" dirty="0"/>
              <a:t> to pass through gradient directly to differentiable network, then use a hybrid loss function to train only the differentiable network as an approximation. </a:t>
            </a:r>
          </a:p>
          <a:p>
            <a:r>
              <a:rPr lang="en-US" sz="2000" b="1" dirty="0" smtClean="0"/>
              <a:t>Hybrid loss: </a:t>
            </a:r>
            <a:endParaRPr lang="en-US" sz="2000" dirty="0" smtClean="0"/>
          </a:p>
          <a:p>
            <a:r>
              <a:rPr lang="en-US" sz="2000" dirty="0" smtClean="0"/>
              <a:t>Loss = Cross-Entropy – (R – b_freeze) * loglikehood + (R – b) * (R – b)</a:t>
            </a:r>
          </a:p>
          <a:p>
            <a:r>
              <a:rPr lang="en-US" sz="2000" dirty="0" smtClean="0"/>
              <a:t>Here Cross Entropy is used for evaluate prediction correctness; R is the actual reward, b_freeze is the gradient of baseline score function and the middle loss part is an MLE for regressing the optimal mean of our Gaussian distribution; b is the score function and the right loss part is the mean square error of baseline score and real reward;</a:t>
            </a:r>
          </a:p>
          <a:p>
            <a:r>
              <a:rPr lang="en-US" sz="2000" b="1" dirty="0" smtClean="0"/>
              <a:t>Monte Carlo sampling:</a:t>
            </a:r>
          </a:p>
          <a:p>
            <a:r>
              <a:rPr lang="en-US" sz="2000" dirty="0" smtClean="0"/>
              <a:t>Sample the same image for many times and take average as precision result;  </a:t>
            </a:r>
          </a:p>
        </p:txBody>
      </p:sp>
    </p:spTree>
    <p:extLst>
      <p:ext uri="{BB962C8B-B14F-4D97-AF65-F5344CB8AC3E}">
        <p14:creationId xmlns:p14="http://schemas.microsoft.com/office/powerpoint/2010/main" val="3925362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 parameters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0041256"/>
              </p:ext>
            </p:extLst>
          </p:nvPr>
        </p:nvGraphicFramePr>
        <p:xfrm>
          <a:off x="1005147" y="2375045"/>
          <a:ext cx="8153400" cy="3771900"/>
        </p:xfrm>
        <a:graphic>
          <a:graphicData uri="http://schemas.openxmlformats.org/drawingml/2006/table">
            <a:tbl>
              <a:tblPr/>
              <a:tblGrid>
                <a:gridCol w="4076700">
                  <a:extLst>
                    <a:ext uri="{9D8B030D-6E8A-4147-A177-3AD203B41FA5}">
                      <a16:colId xmlns:a16="http://schemas.microsoft.com/office/drawing/2014/main" val="2084753670"/>
                    </a:ext>
                  </a:extLst>
                </a:gridCol>
                <a:gridCol w="4076700">
                  <a:extLst>
                    <a:ext uri="{9D8B030D-6E8A-4147-A177-3AD203B41FA5}">
                      <a16:colId xmlns:a16="http://schemas.microsoft.com/office/drawing/2014/main" val="1084523283"/>
                    </a:ext>
                  </a:extLst>
                </a:gridCol>
              </a:tblGrid>
              <a:tr h="0">
                <a:tc>
                  <a:txBody>
                    <a:bodyPr/>
                    <a:lstStyle/>
                    <a:p>
                      <a:r>
                        <a:rPr lang="en-US" sz="2000" b="1">
                          <a:effectLst/>
                        </a:rPr>
                        <a:t>Hyperparameter</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2000" b="1">
                          <a:effectLst/>
                        </a:rPr>
                        <a:t>Value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114606758"/>
                  </a:ext>
                </a:extLst>
              </a:tr>
              <a:tr h="0">
                <a:tc>
                  <a:txBody>
                    <a:bodyPr/>
                    <a:lstStyle/>
                    <a:p>
                      <a:r>
                        <a:rPr lang="en-US" sz="2000" dirty="0" smtClean="0">
                          <a:effectLst/>
                        </a:rPr>
                        <a:t>Glimpse</a:t>
                      </a:r>
                      <a:r>
                        <a:rPr lang="en-US" sz="2000" baseline="0" dirty="0" smtClean="0">
                          <a:effectLst/>
                        </a:rPr>
                        <a:t> </a:t>
                      </a:r>
                      <a:r>
                        <a:rPr lang="en-US" altLang="zh-CN" sz="2000" baseline="0" dirty="0" smtClean="0">
                          <a:effectLst/>
                        </a:rPr>
                        <a:t>sensor window size</a:t>
                      </a:r>
                      <a:endParaRPr lang="en-US" sz="2000" dirty="0" smtClean="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2000" dirty="0" smtClean="0">
                          <a:effectLst/>
                        </a:rPr>
                        <a:t>12</a:t>
                      </a:r>
                      <a:endParaRPr lang="en-US" sz="20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812171402"/>
                  </a:ext>
                </a:extLst>
              </a:tr>
              <a:tr h="0">
                <a:tc>
                  <a:txBody>
                    <a:bodyPr/>
                    <a:lstStyle/>
                    <a:p>
                      <a:r>
                        <a:rPr lang="en-US" sz="2000" dirty="0" smtClean="0">
                          <a:effectLst/>
                        </a:rPr>
                        <a:t>Number of glimpse</a:t>
                      </a:r>
                      <a:r>
                        <a:rPr lang="en-US" sz="2000" baseline="0" dirty="0" smtClean="0">
                          <a:effectLst/>
                        </a:rPr>
                        <a:t> per image</a:t>
                      </a:r>
                      <a:endParaRPr lang="en-US" sz="20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2000" dirty="0" smtClean="0">
                          <a:effectLst/>
                        </a:rPr>
                        <a:t>8</a:t>
                      </a:r>
                      <a:endParaRPr lang="en-US" sz="20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525146116"/>
                  </a:ext>
                </a:extLst>
              </a:tr>
              <a:tr h="0">
                <a:tc>
                  <a:txBody>
                    <a:bodyPr/>
                    <a:lstStyle/>
                    <a:p>
                      <a:r>
                        <a:rPr lang="en-US" sz="2000" dirty="0" smtClean="0">
                          <a:effectLst/>
                        </a:rPr>
                        <a:t>Number of scales</a:t>
                      </a:r>
                      <a:endParaRPr lang="en-US" sz="20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2000" dirty="0" smtClean="0">
                          <a:effectLst/>
                        </a:rPr>
                        <a:t>4</a:t>
                      </a:r>
                      <a:endParaRPr lang="en-US" sz="20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0452980"/>
                  </a:ext>
                </a:extLst>
              </a:tr>
              <a:tr h="0">
                <a:tc>
                  <a:txBody>
                    <a:bodyPr/>
                    <a:lstStyle/>
                    <a:p>
                      <a:r>
                        <a:rPr lang="en-US" sz="2000" dirty="0" smtClean="0">
                          <a:effectLst/>
                        </a:rPr>
                        <a:t>Batch size</a:t>
                      </a:r>
                      <a:endParaRPr lang="en-US" sz="20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2000" dirty="0" smtClean="0">
                          <a:effectLst/>
                        </a:rPr>
                        <a:t>128</a:t>
                      </a:r>
                      <a:endParaRPr lang="en-US" sz="20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210932459"/>
                  </a:ext>
                </a:extLst>
              </a:tr>
              <a:tr h="0">
                <a:tc>
                  <a:txBody>
                    <a:bodyPr/>
                    <a:lstStyle/>
                    <a:p>
                      <a:r>
                        <a:rPr lang="en-US" sz="2000" dirty="0" smtClean="0">
                          <a:effectLst/>
                        </a:rPr>
                        <a:t>Number of epochs</a:t>
                      </a:r>
                      <a:endParaRPr lang="en-US" sz="20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2000" dirty="0" smtClean="0">
                          <a:effectLst/>
                        </a:rPr>
                        <a:t>1000</a:t>
                      </a:r>
                      <a:endParaRPr lang="en-US" sz="20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32304570"/>
                  </a:ext>
                </a:extLst>
              </a:tr>
              <a:tr h="0">
                <a:tc>
                  <a:txBody>
                    <a:bodyPr/>
                    <a:lstStyle/>
                    <a:p>
                      <a:r>
                        <a:rPr lang="en-US" sz="2000" dirty="0" smtClean="0">
                          <a:effectLst/>
                        </a:rPr>
                        <a:t>Learning rate</a:t>
                      </a:r>
                      <a:endParaRPr lang="en-US" sz="20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2000" dirty="0" smtClean="0">
                          <a:effectLst/>
                        </a:rPr>
                        <a:t>1e-3 with 0.97 decay,</a:t>
                      </a:r>
                      <a:r>
                        <a:rPr lang="en-US" sz="2000" baseline="0" dirty="0" smtClean="0">
                          <a:effectLst/>
                        </a:rPr>
                        <a:t> 1e-4(min)</a:t>
                      </a:r>
                      <a:endParaRPr lang="en-US" sz="20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345396144"/>
                  </a:ext>
                </a:extLst>
              </a:tr>
              <a:tr h="0">
                <a:tc>
                  <a:txBody>
                    <a:bodyPr/>
                    <a:lstStyle/>
                    <a:p>
                      <a:r>
                        <a:rPr lang="en-US" sz="2000" dirty="0" smtClean="0">
                          <a:effectLst/>
                        </a:rPr>
                        <a:t>Sensor total</a:t>
                      </a:r>
                      <a:r>
                        <a:rPr lang="en-US" sz="2000" baseline="0" dirty="0" smtClean="0">
                          <a:effectLst/>
                        </a:rPr>
                        <a:t> </a:t>
                      </a:r>
                      <a:r>
                        <a:rPr lang="en-US" sz="2000" dirty="0" smtClean="0">
                          <a:effectLst/>
                        </a:rPr>
                        <a:t>size</a:t>
                      </a:r>
                      <a:endParaRPr lang="en-US" sz="20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2000" dirty="0" smtClean="0">
                          <a:effectLst/>
                        </a:rPr>
                        <a:t>12*12*1(channels)*4(scales)</a:t>
                      </a:r>
                      <a:endParaRPr lang="en-US" sz="20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56382779"/>
                  </a:ext>
                </a:extLst>
              </a:tr>
              <a:tr h="0">
                <a:tc>
                  <a:txBody>
                    <a:bodyPr/>
                    <a:lstStyle/>
                    <a:p>
                      <a:r>
                        <a:rPr lang="en-US" sz="2000" dirty="0" smtClean="0">
                          <a:effectLst/>
                        </a:rPr>
                        <a:t>Standard deviation</a:t>
                      </a:r>
                      <a:endParaRPr lang="en-US" sz="20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2000" dirty="0" smtClean="0">
                          <a:effectLst/>
                        </a:rPr>
                        <a:t>0.22</a:t>
                      </a:r>
                      <a:endParaRPr lang="en-US" sz="20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965108771"/>
                  </a:ext>
                </a:extLst>
              </a:tr>
            </a:tbl>
          </a:graphicData>
        </a:graphic>
      </p:graphicFrame>
    </p:spTree>
    <p:extLst>
      <p:ext uri="{BB962C8B-B14F-4D97-AF65-F5344CB8AC3E}">
        <p14:creationId xmlns:p14="http://schemas.microsoft.com/office/powerpoint/2010/main" val="301169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698326"/>
          </a:xfrm>
        </p:spPr>
        <p:txBody>
          <a:bodyPr>
            <a:normAutofit fontScale="90000"/>
          </a:bodyPr>
          <a:lstStyle/>
          <a:p>
            <a:r>
              <a:rPr lang="en-US" sz="4400" dirty="0" smtClean="0"/>
              <a:t>Results</a:t>
            </a:r>
            <a:endParaRPr lang="en-US" dirty="0"/>
          </a:p>
        </p:txBody>
      </p:sp>
      <p:pic>
        <p:nvPicPr>
          <p:cNvPr id="3" name="Picture 2"/>
          <p:cNvPicPr>
            <a:picLocks noChangeAspect="1"/>
          </p:cNvPicPr>
          <p:nvPr/>
        </p:nvPicPr>
        <p:blipFill>
          <a:blip r:embed="rId2"/>
          <a:stretch>
            <a:fillRect/>
          </a:stretch>
        </p:blipFill>
        <p:spPr>
          <a:xfrm>
            <a:off x="1336110" y="1981135"/>
            <a:ext cx="8496300" cy="2676525"/>
          </a:xfrm>
          <a:prstGeom prst="rect">
            <a:avLst/>
          </a:prstGeom>
        </p:spPr>
      </p:pic>
      <p:sp>
        <p:nvSpPr>
          <p:cNvPr id="5" name="TextBox 4"/>
          <p:cNvSpPr txBox="1"/>
          <p:nvPr/>
        </p:nvSpPr>
        <p:spPr>
          <a:xfrm>
            <a:off x="4624845" y="4797469"/>
            <a:ext cx="1918830" cy="461665"/>
          </a:xfrm>
          <a:prstGeom prst="rect">
            <a:avLst/>
          </a:prstGeom>
          <a:noFill/>
        </p:spPr>
        <p:txBody>
          <a:bodyPr wrap="square" rtlCol="0">
            <a:spAutoFit/>
          </a:bodyPr>
          <a:lstStyle/>
          <a:p>
            <a:r>
              <a:rPr lang="en-US" sz="2400" dirty="0" smtClean="0"/>
              <a:t>Running log </a:t>
            </a:r>
          </a:p>
        </p:txBody>
      </p:sp>
      <p:sp>
        <p:nvSpPr>
          <p:cNvPr id="6" name="TextBox 5"/>
          <p:cNvSpPr txBox="1"/>
          <p:nvPr/>
        </p:nvSpPr>
        <p:spPr>
          <a:xfrm>
            <a:off x="805710" y="5259134"/>
            <a:ext cx="10580579" cy="1477328"/>
          </a:xfrm>
          <a:prstGeom prst="rect">
            <a:avLst/>
          </a:prstGeom>
          <a:noFill/>
        </p:spPr>
        <p:txBody>
          <a:bodyPr wrap="square" rtlCol="0">
            <a:spAutoFit/>
          </a:bodyPr>
          <a:lstStyle/>
          <a:p>
            <a:r>
              <a:rPr lang="en-US" sz="2400" dirty="0" smtClean="0"/>
              <a:t>The final test error is 20% which is lower than the original result (10.83%) with the same parameters (8 glimpses, 12*12 window size, 4 scales), which is due to the different methods to generate cluttered MNIST data.</a:t>
            </a:r>
          </a:p>
          <a:p>
            <a:endParaRPr lang="en-US" dirty="0"/>
          </a:p>
        </p:txBody>
      </p:sp>
    </p:spTree>
    <p:extLst>
      <p:ext uri="{BB962C8B-B14F-4D97-AF65-F5344CB8AC3E}">
        <p14:creationId xmlns:p14="http://schemas.microsoft.com/office/powerpoint/2010/main" val="20806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err="1"/>
              <a:t>Mnih</a:t>
            </a:r>
            <a:r>
              <a:rPr lang="en-US" dirty="0"/>
              <a:t>, </a:t>
            </a:r>
            <a:r>
              <a:rPr lang="en-US" dirty="0" err="1"/>
              <a:t>Volodymyr</a:t>
            </a:r>
            <a:r>
              <a:rPr lang="en-US" dirty="0"/>
              <a:t>, Nicolas </a:t>
            </a:r>
            <a:r>
              <a:rPr lang="en-US" dirty="0" err="1"/>
              <a:t>Heess</a:t>
            </a:r>
            <a:r>
              <a:rPr lang="en-US" dirty="0"/>
              <a:t>, and Alex Graves. "Recurrent models of visual attention." </a:t>
            </a:r>
            <a:r>
              <a:rPr lang="en-US" i="1" dirty="0"/>
              <a:t>Advances in neural information processing systems</a:t>
            </a:r>
            <a:r>
              <a:rPr lang="en-US" dirty="0"/>
              <a:t>. 2014.</a:t>
            </a:r>
            <a:endParaRPr lang="en-US" dirty="0" smtClean="0"/>
          </a:p>
          <a:p>
            <a:r>
              <a:rPr lang="en-US" dirty="0">
                <a:hlinkClick r:id="rId2"/>
              </a:rPr>
              <a:t>https://</a:t>
            </a:r>
            <a:r>
              <a:rPr lang="en-US" dirty="0" smtClean="0">
                <a:hlinkClick r:id="rId2"/>
              </a:rPr>
              <a:t>towardsdatascience.com/visual-attention-model-in-deep-learning-708813c2912c</a:t>
            </a:r>
            <a:endParaRPr lang="en-US" dirty="0" smtClean="0"/>
          </a:p>
          <a:p>
            <a:r>
              <a:rPr lang="en-US" dirty="0">
                <a:hlinkClick r:id="rId3"/>
              </a:rPr>
              <a:t>https://</a:t>
            </a:r>
            <a:r>
              <a:rPr lang="en-US" dirty="0" smtClean="0">
                <a:hlinkClick r:id="rId3"/>
              </a:rPr>
              <a:t>github.com/tianyu-tristan/Visual-Attention-Model</a:t>
            </a:r>
            <a:endParaRPr lang="en-US" dirty="0" smtClean="0"/>
          </a:p>
          <a:p>
            <a:r>
              <a:rPr lang="en-US" dirty="0"/>
              <a:t>https://blog.csdn.net/c602273091/article/details/79059445</a:t>
            </a:r>
          </a:p>
        </p:txBody>
      </p:sp>
    </p:spTree>
    <p:extLst>
      <p:ext uri="{BB962C8B-B14F-4D97-AF65-F5344CB8AC3E}">
        <p14:creationId xmlns:p14="http://schemas.microsoft.com/office/powerpoint/2010/main" val="46134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2: Generating Images via Generative Models</a:t>
            </a:r>
          </a:p>
        </p:txBody>
      </p:sp>
      <p:sp>
        <p:nvSpPr>
          <p:cNvPr id="3" name="Content Placeholder 2"/>
          <p:cNvSpPr>
            <a:spLocks noGrp="1"/>
          </p:cNvSpPr>
          <p:nvPr>
            <p:ph idx="1"/>
          </p:nvPr>
        </p:nvSpPr>
        <p:spPr/>
        <p:txBody>
          <a:bodyPr/>
          <a:lstStyle/>
          <a:p>
            <a:pPr marL="109728" indent="0">
              <a:buNone/>
            </a:pPr>
            <a:r>
              <a:rPr lang="en-US" dirty="0"/>
              <a:t>In this project, you are required to train a generative model with given dataset to generate </a:t>
            </a:r>
            <a:r>
              <a:rPr lang="en-US" dirty="0" smtClean="0"/>
              <a:t>new images.</a:t>
            </a:r>
          </a:p>
          <a:p>
            <a:r>
              <a:rPr lang="en-US" dirty="0"/>
              <a:t>The generative models include, but not limited to, the models mentioned in 2.1</a:t>
            </a:r>
            <a:r>
              <a:rPr lang="en-US" dirty="0" smtClean="0"/>
              <a:t>.</a:t>
            </a:r>
          </a:p>
          <a:p>
            <a:r>
              <a:rPr lang="en-US" dirty="0"/>
              <a:t>It is suggested to use datasets in 2.2</a:t>
            </a:r>
            <a:r>
              <a:rPr lang="en-US" dirty="0" smtClean="0"/>
              <a:t>.</a:t>
            </a:r>
          </a:p>
          <a:p>
            <a:r>
              <a:rPr lang="en-US" dirty="0"/>
              <a:t>It is recommended to have some analyses and discussion on new images with the </a:t>
            </a:r>
            <a:r>
              <a:rPr lang="en-US" dirty="0" smtClean="0"/>
              <a:t>trained generative </a:t>
            </a:r>
            <a:r>
              <a:rPr lang="en-US" dirty="0"/>
              <a:t>model. You may use some evaluation in 2.3.</a:t>
            </a:r>
            <a:endParaRPr lang="en-US" dirty="0"/>
          </a:p>
        </p:txBody>
      </p:sp>
    </p:spTree>
    <p:extLst>
      <p:ext uri="{BB962C8B-B14F-4D97-AF65-F5344CB8AC3E}">
        <p14:creationId xmlns:p14="http://schemas.microsoft.com/office/powerpoint/2010/main" val="332982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 value function and structure</a:t>
            </a:r>
            <a:endParaRPr lang="en-US" dirty="0"/>
          </a:p>
        </p:txBody>
      </p:sp>
      <p:pic>
        <p:nvPicPr>
          <p:cNvPr id="4" name="Content Placeholder 3"/>
          <p:cNvPicPr>
            <a:picLocks noGrp="1" noChangeAspect="1"/>
          </p:cNvPicPr>
          <p:nvPr>
            <p:ph idx="1"/>
          </p:nvPr>
        </p:nvPicPr>
        <p:blipFill>
          <a:blip r:embed="rId2"/>
          <a:stretch>
            <a:fillRect/>
          </a:stretch>
        </p:blipFill>
        <p:spPr>
          <a:xfrm>
            <a:off x="4948845" y="2209800"/>
            <a:ext cx="5521527" cy="4324350"/>
          </a:xfrm>
          <a:prstGeom prst="rect">
            <a:avLst/>
          </a:prstGeom>
        </p:spPr>
      </p:pic>
      <p:pic>
        <p:nvPicPr>
          <p:cNvPr id="5" name="Picture 4"/>
          <p:cNvPicPr>
            <a:picLocks noChangeAspect="1"/>
          </p:cNvPicPr>
          <p:nvPr/>
        </p:nvPicPr>
        <p:blipFill>
          <a:blip r:embed="rId3"/>
          <a:stretch>
            <a:fillRect/>
          </a:stretch>
        </p:blipFill>
        <p:spPr>
          <a:xfrm>
            <a:off x="609600" y="3501130"/>
            <a:ext cx="2628900" cy="2981325"/>
          </a:xfrm>
          <a:prstGeom prst="rect">
            <a:avLst/>
          </a:prstGeom>
        </p:spPr>
      </p:pic>
      <p:pic>
        <p:nvPicPr>
          <p:cNvPr id="6" name="Picture 5"/>
          <p:cNvPicPr>
            <a:picLocks noChangeAspect="1"/>
          </p:cNvPicPr>
          <p:nvPr/>
        </p:nvPicPr>
        <p:blipFill>
          <a:blip r:embed="rId4"/>
          <a:stretch>
            <a:fillRect/>
          </a:stretch>
        </p:blipFill>
        <p:spPr>
          <a:xfrm>
            <a:off x="609600" y="2493515"/>
            <a:ext cx="3600450" cy="723900"/>
          </a:xfrm>
          <a:prstGeom prst="rect">
            <a:avLst/>
          </a:prstGeom>
        </p:spPr>
      </p:pic>
    </p:spTree>
    <p:extLst>
      <p:ext uri="{BB962C8B-B14F-4D97-AF65-F5344CB8AC3E}">
        <p14:creationId xmlns:p14="http://schemas.microsoft.com/office/powerpoint/2010/main" val="145160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CGAN</a:t>
            </a:r>
            <a:r>
              <a:rPr lang="en-US" dirty="0"/>
              <a:t> value function and structure</a:t>
            </a:r>
          </a:p>
        </p:txBody>
      </p:sp>
      <p:pic>
        <p:nvPicPr>
          <p:cNvPr id="12" name="Content Placeholder 11"/>
          <p:cNvPicPr>
            <a:picLocks noGrp="1" noChangeAspect="1"/>
          </p:cNvPicPr>
          <p:nvPr>
            <p:ph idx="1"/>
          </p:nvPr>
        </p:nvPicPr>
        <p:blipFill>
          <a:blip r:embed="rId2"/>
          <a:stretch>
            <a:fillRect/>
          </a:stretch>
        </p:blipFill>
        <p:spPr>
          <a:xfrm>
            <a:off x="5332457" y="2209800"/>
            <a:ext cx="5467317" cy="4324350"/>
          </a:xfrm>
          <a:prstGeom prst="rect">
            <a:avLst/>
          </a:prstGeom>
        </p:spPr>
      </p:pic>
      <p:pic>
        <p:nvPicPr>
          <p:cNvPr id="16" name="Picture 15"/>
          <p:cNvPicPr>
            <a:picLocks noChangeAspect="1"/>
          </p:cNvPicPr>
          <p:nvPr/>
        </p:nvPicPr>
        <p:blipFill>
          <a:blip r:embed="rId3"/>
          <a:stretch>
            <a:fillRect/>
          </a:stretch>
        </p:blipFill>
        <p:spPr>
          <a:xfrm>
            <a:off x="609600" y="3501130"/>
            <a:ext cx="2828925" cy="2752725"/>
          </a:xfrm>
          <a:prstGeom prst="rect">
            <a:avLst/>
          </a:prstGeom>
        </p:spPr>
      </p:pic>
      <p:pic>
        <p:nvPicPr>
          <p:cNvPr id="17" name="Picture 16"/>
          <p:cNvPicPr>
            <a:picLocks noChangeAspect="1"/>
          </p:cNvPicPr>
          <p:nvPr/>
        </p:nvPicPr>
        <p:blipFill>
          <a:blip r:embed="rId4"/>
          <a:stretch>
            <a:fillRect/>
          </a:stretch>
        </p:blipFill>
        <p:spPr>
          <a:xfrm>
            <a:off x="609600" y="2474465"/>
            <a:ext cx="3952875" cy="762000"/>
          </a:xfrm>
          <a:prstGeom prst="rect">
            <a:avLst/>
          </a:prstGeom>
        </p:spPr>
      </p:pic>
    </p:spTree>
    <p:extLst>
      <p:ext uri="{BB962C8B-B14F-4D97-AF65-F5344CB8AC3E}">
        <p14:creationId xmlns:p14="http://schemas.microsoft.com/office/powerpoint/2010/main" val="184567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52480"/>
            <a:ext cx="10972800" cy="857319"/>
          </a:xfrm>
        </p:spPr>
        <p:txBody>
          <a:bodyPr>
            <a:normAutofit fontScale="90000"/>
          </a:bodyPr>
          <a:lstStyle/>
          <a:p>
            <a:r>
              <a:rPr lang="en-US" dirty="0" smtClean="0"/>
              <a:t>Problem 1</a:t>
            </a:r>
            <a:r>
              <a:rPr lang="en-US" dirty="0"/>
              <a:t>: </a:t>
            </a:r>
            <a:r>
              <a:rPr lang="en-US" dirty="0" smtClean="0"/>
              <a:t>Reinforcement </a:t>
            </a:r>
            <a:r>
              <a:rPr lang="en-US" dirty="0"/>
              <a:t>Learning for Image </a:t>
            </a:r>
            <a:r>
              <a:rPr lang="en-US" dirty="0" smtClean="0"/>
              <a:t>Classification </a:t>
            </a:r>
            <a:r>
              <a:rPr lang="en-US" dirty="0"/>
              <a:t>with </a:t>
            </a:r>
            <a:r>
              <a:rPr lang="en-US" dirty="0" smtClean="0"/>
              <a:t>Recurrent attention </a:t>
            </a:r>
            <a:r>
              <a:rPr lang="en-US" dirty="0"/>
              <a:t>Models</a:t>
            </a:r>
            <a:r>
              <a:rPr lang="en-US" dirty="0" smtClean="0"/>
              <a:t/>
            </a:r>
            <a:br>
              <a:rPr lang="en-US" dirty="0" smtClean="0"/>
            </a:br>
            <a:endParaRPr lang="en-US" dirty="0"/>
          </a:p>
        </p:txBody>
      </p:sp>
      <p:sp>
        <p:nvSpPr>
          <p:cNvPr id="8" name="TextBox 7"/>
          <p:cNvSpPr txBox="1"/>
          <p:nvPr/>
        </p:nvSpPr>
        <p:spPr>
          <a:xfrm>
            <a:off x="4448369" y="6014983"/>
            <a:ext cx="2705622" cy="523220"/>
          </a:xfrm>
          <a:prstGeom prst="rect">
            <a:avLst/>
          </a:prstGeom>
          <a:noFill/>
        </p:spPr>
        <p:txBody>
          <a:bodyPr wrap="square" rtlCol="0">
            <a:spAutoFit/>
          </a:bodyPr>
          <a:lstStyle/>
          <a:p>
            <a:r>
              <a:rPr lang="en-US" sz="2800" dirty="0" smtClean="0"/>
              <a:t>Diagram of RAM</a:t>
            </a:r>
            <a:endParaRPr lang="en-US" sz="2800" dirty="0"/>
          </a:p>
        </p:txBody>
      </p:sp>
      <p:pic>
        <p:nvPicPr>
          <p:cNvPr id="11266" name="Picture 2" descr="https://images2015.cnblogs.com/blog/821593/201607/821593-20160708104120139-21446598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497" y="2209799"/>
            <a:ext cx="6696162" cy="3703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VAE</a:t>
            </a:r>
            <a:r>
              <a:rPr lang="en-US" dirty="0"/>
              <a:t> value function and structure</a:t>
            </a:r>
          </a:p>
        </p:txBody>
      </p:sp>
      <p:pic>
        <p:nvPicPr>
          <p:cNvPr id="6" name="Content Placeholder 5"/>
          <p:cNvPicPr>
            <a:picLocks noGrp="1" noChangeAspect="1"/>
          </p:cNvPicPr>
          <p:nvPr>
            <p:ph idx="1"/>
          </p:nvPr>
        </p:nvPicPr>
        <p:blipFill>
          <a:blip r:embed="rId2"/>
          <a:stretch>
            <a:fillRect/>
          </a:stretch>
        </p:blipFill>
        <p:spPr>
          <a:xfrm>
            <a:off x="5677918" y="2209800"/>
            <a:ext cx="5655497" cy="4324350"/>
          </a:xfrm>
          <a:prstGeom prst="rect">
            <a:avLst/>
          </a:prstGeom>
        </p:spPr>
      </p:pic>
      <p:pic>
        <p:nvPicPr>
          <p:cNvPr id="4" name="Picture 3"/>
          <p:cNvPicPr>
            <a:picLocks noChangeAspect="1"/>
          </p:cNvPicPr>
          <p:nvPr/>
        </p:nvPicPr>
        <p:blipFill>
          <a:blip r:embed="rId3"/>
          <a:stretch>
            <a:fillRect/>
          </a:stretch>
        </p:blipFill>
        <p:spPr>
          <a:xfrm>
            <a:off x="609600" y="3501130"/>
            <a:ext cx="2867025" cy="2847975"/>
          </a:xfrm>
          <a:prstGeom prst="rect">
            <a:avLst/>
          </a:prstGeom>
        </p:spPr>
      </p:pic>
      <p:pic>
        <p:nvPicPr>
          <p:cNvPr id="5" name="Picture 4"/>
          <p:cNvPicPr>
            <a:picLocks noChangeAspect="1"/>
          </p:cNvPicPr>
          <p:nvPr/>
        </p:nvPicPr>
        <p:blipFill>
          <a:blip r:embed="rId4"/>
          <a:stretch>
            <a:fillRect/>
          </a:stretch>
        </p:blipFill>
        <p:spPr>
          <a:xfrm>
            <a:off x="609600" y="2664965"/>
            <a:ext cx="4724400" cy="381000"/>
          </a:xfrm>
          <a:prstGeom prst="rect">
            <a:avLst/>
          </a:prstGeom>
        </p:spPr>
      </p:pic>
    </p:spTree>
    <p:extLst>
      <p:ext uri="{BB962C8B-B14F-4D97-AF65-F5344CB8AC3E}">
        <p14:creationId xmlns:p14="http://schemas.microsoft.com/office/powerpoint/2010/main" val="1577233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CVAE</a:t>
            </a:r>
            <a:r>
              <a:rPr lang="en-US" dirty="0"/>
              <a:t> value function and structure</a:t>
            </a:r>
          </a:p>
        </p:txBody>
      </p:sp>
      <p:pic>
        <p:nvPicPr>
          <p:cNvPr id="8" name="Content Placeholder 7"/>
          <p:cNvPicPr>
            <a:picLocks noGrp="1" noChangeAspect="1"/>
          </p:cNvPicPr>
          <p:nvPr>
            <p:ph idx="1"/>
          </p:nvPr>
        </p:nvPicPr>
        <p:blipFill>
          <a:blip r:embed="rId2"/>
          <a:stretch>
            <a:fillRect/>
          </a:stretch>
        </p:blipFill>
        <p:spPr>
          <a:xfrm>
            <a:off x="6159156" y="2209800"/>
            <a:ext cx="4564261" cy="4324350"/>
          </a:xfrm>
          <a:prstGeom prst="rect">
            <a:avLst/>
          </a:prstGeom>
        </p:spPr>
      </p:pic>
      <p:pic>
        <p:nvPicPr>
          <p:cNvPr id="9" name="Picture 8"/>
          <p:cNvPicPr>
            <a:picLocks noChangeAspect="1"/>
          </p:cNvPicPr>
          <p:nvPr/>
        </p:nvPicPr>
        <p:blipFill>
          <a:blip r:embed="rId3"/>
          <a:stretch>
            <a:fillRect/>
          </a:stretch>
        </p:blipFill>
        <p:spPr>
          <a:xfrm>
            <a:off x="603366" y="3168621"/>
            <a:ext cx="3314700" cy="2981325"/>
          </a:xfrm>
          <a:prstGeom prst="rect">
            <a:avLst/>
          </a:prstGeom>
        </p:spPr>
      </p:pic>
      <p:pic>
        <p:nvPicPr>
          <p:cNvPr id="10" name="Picture 9"/>
          <p:cNvPicPr>
            <a:picLocks noChangeAspect="1"/>
          </p:cNvPicPr>
          <p:nvPr/>
        </p:nvPicPr>
        <p:blipFill>
          <a:blip r:embed="rId4"/>
          <a:stretch>
            <a:fillRect/>
          </a:stretch>
        </p:blipFill>
        <p:spPr>
          <a:xfrm>
            <a:off x="603366" y="2465373"/>
            <a:ext cx="5400675" cy="447675"/>
          </a:xfrm>
          <a:prstGeom prst="rect">
            <a:avLst/>
          </a:prstGeom>
        </p:spPr>
      </p:pic>
    </p:spTree>
    <p:extLst>
      <p:ext uri="{BB962C8B-B14F-4D97-AF65-F5344CB8AC3E}">
        <p14:creationId xmlns:p14="http://schemas.microsoft.com/office/powerpoint/2010/main" val="5675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349" y="852054"/>
            <a:ext cx="10972800" cy="1066800"/>
          </a:xfrm>
        </p:spPr>
        <p:txBody>
          <a:bodyPr/>
          <a:lstStyle/>
          <a:p>
            <a:r>
              <a:rPr lang="en-US" dirty="0" smtClean="0"/>
              <a:t>MNIST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717" y="1918854"/>
            <a:ext cx="2133600" cy="213360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549" y="1918854"/>
            <a:ext cx="2133600" cy="21336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7381" y="1918854"/>
            <a:ext cx="2133600" cy="21336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5717" y="4265814"/>
            <a:ext cx="2133600" cy="213360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1549" y="4265814"/>
            <a:ext cx="2133600" cy="213360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07381" y="4265814"/>
            <a:ext cx="2133600" cy="2133600"/>
          </a:xfrm>
          <a:prstGeom prst="rect">
            <a:avLst/>
          </a:prstGeom>
        </p:spPr>
      </p:pic>
      <p:sp>
        <p:nvSpPr>
          <p:cNvPr id="13" name="TextBox 12"/>
          <p:cNvSpPr txBox="1"/>
          <p:nvPr/>
        </p:nvSpPr>
        <p:spPr>
          <a:xfrm>
            <a:off x="91439" y="2790304"/>
            <a:ext cx="964277" cy="369332"/>
          </a:xfrm>
          <a:prstGeom prst="rect">
            <a:avLst/>
          </a:prstGeom>
          <a:noFill/>
        </p:spPr>
        <p:txBody>
          <a:bodyPr wrap="square" rtlCol="0">
            <a:spAutoFit/>
          </a:bodyPr>
          <a:lstStyle/>
          <a:p>
            <a:r>
              <a:rPr lang="en-US" dirty="0" smtClean="0"/>
              <a:t>Epoch2</a:t>
            </a:r>
            <a:endParaRPr lang="en-US" dirty="0"/>
          </a:p>
        </p:txBody>
      </p:sp>
      <p:sp>
        <p:nvSpPr>
          <p:cNvPr id="14" name="TextBox 13"/>
          <p:cNvSpPr txBox="1"/>
          <p:nvPr/>
        </p:nvSpPr>
        <p:spPr>
          <a:xfrm>
            <a:off x="91438" y="5147948"/>
            <a:ext cx="964277" cy="369332"/>
          </a:xfrm>
          <a:prstGeom prst="rect">
            <a:avLst/>
          </a:prstGeom>
          <a:noFill/>
        </p:spPr>
        <p:txBody>
          <a:bodyPr wrap="square" rtlCol="0">
            <a:spAutoFit/>
          </a:bodyPr>
          <a:lstStyle/>
          <a:p>
            <a:r>
              <a:rPr lang="en-US" dirty="0" smtClean="0"/>
              <a:t>Epoch2</a:t>
            </a:r>
            <a:endParaRPr lang="en-US" dirty="0"/>
          </a:p>
        </p:txBody>
      </p:sp>
      <p:sp>
        <p:nvSpPr>
          <p:cNvPr id="15" name="TextBox 14"/>
          <p:cNvSpPr txBox="1"/>
          <p:nvPr/>
        </p:nvSpPr>
        <p:spPr>
          <a:xfrm>
            <a:off x="3156067" y="2787532"/>
            <a:ext cx="1025236" cy="369332"/>
          </a:xfrm>
          <a:prstGeom prst="rect">
            <a:avLst/>
          </a:prstGeom>
          <a:noFill/>
        </p:spPr>
        <p:txBody>
          <a:bodyPr wrap="square" rtlCol="0">
            <a:spAutoFit/>
          </a:bodyPr>
          <a:lstStyle/>
          <a:p>
            <a:r>
              <a:rPr lang="en-US" dirty="0" smtClean="0"/>
              <a:t>Epoch10</a:t>
            </a:r>
            <a:endParaRPr lang="en-US" dirty="0"/>
          </a:p>
        </p:txBody>
      </p:sp>
      <p:sp>
        <p:nvSpPr>
          <p:cNvPr id="16" name="TextBox 15"/>
          <p:cNvSpPr txBox="1"/>
          <p:nvPr/>
        </p:nvSpPr>
        <p:spPr>
          <a:xfrm>
            <a:off x="3156067" y="5147948"/>
            <a:ext cx="1025236" cy="369332"/>
          </a:xfrm>
          <a:prstGeom prst="rect">
            <a:avLst/>
          </a:prstGeom>
          <a:noFill/>
        </p:spPr>
        <p:txBody>
          <a:bodyPr wrap="square" rtlCol="0">
            <a:spAutoFit/>
          </a:bodyPr>
          <a:lstStyle/>
          <a:p>
            <a:r>
              <a:rPr lang="en-US" dirty="0" smtClean="0"/>
              <a:t>Epoch10</a:t>
            </a:r>
            <a:endParaRPr lang="en-US" dirty="0"/>
          </a:p>
        </p:txBody>
      </p:sp>
      <p:sp>
        <p:nvSpPr>
          <p:cNvPr id="17" name="TextBox 16"/>
          <p:cNvSpPr txBox="1"/>
          <p:nvPr/>
        </p:nvSpPr>
        <p:spPr>
          <a:xfrm>
            <a:off x="6148647" y="2803756"/>
            <a:ext cx="1025236" cy="369332"/>
          </a:xfrm>
          <a:prstGeom prst="rect">
            <a:avLst/>
          </a:prstGeom>
          <a:noFill/>
        </p:spPr>
        <p:txBody>
          <a:bodyPr wrap="square" rtlCol="0">
            <a:spAutoFit/>
          </a:bodyPr>
          <a:lstStyle/>
          <a:p>
            <a:r>
              <a:rPr lang="en-US" dirty="0" smtClean="0"/>
              <a:t>Epoch25</a:t>
            </a:r>
            <a:endParaRPr lang="en-US" dirty="0"/>
          </a:p>
        </p:txBody>
      </p:sp>
      <p:sp>
        <p:nvSpPr>
          <p:cNvPr id="18" name="TextBox 17"/>
          <p:cNvSpPr txBox="1"/>
          <p:nvPr/>
        </p:nvSpPr>
        <p:spPr>
          <a:xfrm>
            <a:off x="6148647" y="5146654"/>
            <a:ext cx="1025236" cy="369332"/>
          </a:xfrm>
          <a:prstGeom prst="rect">
            <a:avLst/>
          </a:prstGeom>
          <a:noFill/>
        </p:spPr>
        <p:txBody>
          <a:bodyPr wrap="square" rtlCol="0">
            <a:spAutoFit/>
          </a:bodyPr>
          <a:lstStyle/>
          <a:p>
            <a:r>
              <a:rPr lang="en-US" dirty="0" smtClean="0"/>
              <a:t>Epoch25</a:t>
            </a:r>
            <a:endParaRPr lang="en-US" dirty="0"/>
          </a:p>
        </p:txBody>
      </p:sp>
      <p:sp>
        <p:nvSpPr>
          <p:cNvPr id="19" name="TextBox 18"/>
          <p:cNvSpPr txBox="1"/>
          <p:nvPr/>
        </p:nvSpPr>
        <p:spPr>
          <a:xfrm>
            <a:off x="9488977" y="2781988"/>
            <a:ext cx="1228898" cy="461665"/>
          </a:xfrm>
          <a:prstGeom prst="rect">
            <a:avLst/>
          </a:prstGeom>
          <a:noFill/>
        </p:spPr>
        <p:txBody>
          <a:bodyPr wrap="square" rtlCol="0">
            <a:spAutoFit/>
          </a:bodyPr>
          <a:lstStyle/>
          <a:p>
            <a:r>
              <a:rPr lang="en-US" sz="2400" dirty="0" smtClean="0"/>
              <a:t>GAN</a:t>
            </a:r>
            <a:endParaRPr lang="en-US" sz="2400" dirty="0"/>
          </a:p>
        </p:txBody>
      </p:sp>
      <p:sp>
        <p:nvSpPr>
          <p:cNvPr id="20" name="TextBox 19"/>
          <p:cNvSpPr txBox="1"/>
          <p:nvPr/>
        </p:nvSpPr>
        <p:spPr>
          <a:xfrm>
            <a:off x="9488977" y="5100487"/>
            <a:ext cx="1288471" cy="461665"/>
          </a:xfrm>
          <a:prstGeom prst="rect">
            <a:avLst/>
          </a:prstGeom>
          <a:noFill/>
        </p:spPr>
        <p:txBody>
          <a:bodyPr wrap="square" rtlCol="0">
            <a:spAutoFit/>
          </a:bodyPr>
          <a:lstStyle/>
          <a:p>
            <a:r>
              <a:rPr lang="en-US" sz="2400" dirty="0" smtClean="0"/>
              <a:t>VAE</a:t>
            </a:r>
            <a:endParaRPr lang="en-US" sz="2400" dirty="0"/>
          </a:p>
        </p:txBody>
      </p:sp>
    </p:spTree>
    <p:extLst>
      <p:ext uri="{BB962C8B-B14F-4D97-AF65-F5344CB8AC3E}">
        <p14:creationId xmlns:p14="http://schemas.microsoft.com/office/powerpoint/2010/main" val="76402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349" y="852054"/>
            <a:ext cx="10972800" cy="1066800"/>
          </a:xfrm>
        </p:spPr>
        <p:txBody>
          <a:bodyPr/>
          <a:lstStyle/>
          <a:p>
            <a:r>
              <a:rPr lang="en-US" dirty="0" smtClean="0"/>
              <a:t>MNIST</a:t>
            </a:r>
            <a:endParaRPr lang="en-US" dirty="0"/>
          </a:p>
        </p:txBody>
      </p:sp>
      <p:sp>
        <p:nvSpPr>
          <p:cNvPr id="13" name="TextBox 12"/>
          <p:cNvSpPr txBox="1"/>
          <p:nvPr/>
        </p:nvSpPr>
        <p:spPr>
          <a:xfrm>
            <a:off x="91439" y="2790304"/>
            <a:ext cx="964277" cy="369332"/>
          </a:xfrm>
          <a:prstGeom prst="rect">
            <a:avLst/>
          </a:prstGeom>
          <a:noFill/>
        </p:spPr>
        <p:txBody>
          <a:bodyPr wrap="square" rtlCol="0">
            <a:spAutoFit/>
          </a:bodyPr>
          <a:lstStyle/>
          <a:p>
            <a:r>
              <a:rPr lang="en-US" dirty="0" smtClean="0"/>
              <a:t>Epoch2</a:t>
            </a:r>
            <a:endParaRPr lang="en-US" dirty="0"/>
          </a:p>
        </p:txBody>
      </p:sp>
      <p:sp>
        <p:nvSpPr>
          <p:cNvPr id="14" name="TextBox 13"/>
          <p:cNvSpPr txBox="1"/>
          <p:nvPr/>
        </p:nvSpPr>
        <p:spPr>
          <a:xfrm>
            <a:off x="91438" y="5147948"/>
            <a:ext cx="964277" cy="369332"/>
          </a:xfrm>
          <a:prstGeom prst="rect">
            <a:avLst/>
          </a:prstGeom>
          <a:noFill/>
        </p:spPr>
        <p:txBody>
          <a:bodyPr wrap="square" rtlCol="0">
            <a:spAutoFit/>
          </a:bodyPr>
          <a:lstStyle/>
          <a:p>
            <a:r>
              <a:rPr lang="en-US" dirty="0" smtClean="0"/>
              <a:t>Epoch2</a:t>
            </a:r>
            <a:endParaRPr lang="en-US" dirty="0"/>
          </a:p>
        </p:txBody>
      </p:sp>
      <p:sp>
        <p:nvSpPr>
          <p:cNvPr id="15" name="TextBox 14"/>
          <p:cNvSpPr txBox="1"/>
          <p:nvPr/>
        </p:nvSpPr>
        <p:spPr>
          <a:xfrm>
            <a:off x="3156067" y="2787532"/>
            <a:ext cx="1025236" cy="369332"/>
          </a:xfrm>
          <a:prstGeom prst="rect">
            <a:avLst/>
          </a:prstGeom>
          <a:noFill/>
        </p:spPr>
        <p:txBody>
          <a:bodyPr wrap="square" rtlCol="0">
            <a:spAutoFit/>
          </a:bodyPr>
          <a:lstStyle/>
          <a:p>
            <a:r>
              <a:rPr lang="en-US" dirty="0" smtClean="0"/>
              <a:t>Epoch10</a:t>
            </a:r>
            <a:endParaRPr lang="en-US" dirty="0"/>
          </a:p>
        </p:txBody>
      </p:sp>
      <p:sp>
        <p:nvSpPr>
          <p:cNvPr id="16" name="TextBox 15"/>
          <p:cNvSpPr txBox="1"/>
          <p:nvPr/>
        </p:nvSpPr>
        <p:spPr>
          <a:xfrm>
            <a:off x="3156067" y="5147948"/>
            <a:ext cx="1025236" cy="369332"/>
          </a:xfrm>
          <a:prstGeom prst="rect">
            <a:avLst/>
          </a:prstGeom>
          <a:noFill/>
        </p:spPr>
        <p:txBody>
          <a:bodyPr wrap="square" rtlCol="0">
            <a:spAutoFit/>
          </a:bodyPr>
          <a:lstStyle/>
          <a:p>
            <a:r>
              <a:rPr lang="en-US" dirty="0" smtClean="0"/>
              <a:t>Epoch10</a:t>
            </a:r>
            <a:endParaRPr lang="en-US" dirty="0"/>
          </a:p>
        </p:txBody>
      </p:sp>
      <p:sp>
        <p:nvSpPr>
          <p:cNvPr id="17" name="TextBox 16"/>
          <p:cNvSpPr txBox="1"/>
          <p:nvPr/>
        </p:nvSpPr>
        <p:spPr>
          <a:xfrm>
            <a:off x="6148647" y="2803756"/>
            <a:ext cx="1025236" cy="369332"/>
          </a:xfrm>
          <a:prstGeom prst="rect">
            <a:avLst/>
          </a:prstGeom>
          <a:noFill/>
        </p:spPr>
        <p:txBody>
          <a:bodyPr wrap="square" rtlCol="0">
            <a:spAutoFit/>
          </a:bodyPr>
          <a:lstStyle/>
          <a:p>
            <a:r>
              <a:rPr lang="en-US" dirty="0" smtClean="0"/>
              <a:t>Epoch25</a:t>
            </a:r>
            <a:endParaRPr lang="en-US" dirty="0"/>
          </a:p>
        </p:txBody>
      </p:sp>
      <p:sp>
        <p:nvSpPr>
          <p:cNvPr id="18" name="TextBox 17"/>
          <p:cNvSpPr txBox="1"/>
          <p:nvPr/>
        </p:nvSpPr>
        <p:spPr>
          <a:xfrm>
            <a:off x="6148647" y="5146654"/>
            <a:ext cx="1025236" cy="369332"/>
          </a:xfrm>
          <a:prstGeom prst="rect">
            <a:avLst/>
          </a:prstGeom>
          <a:noFill/>
        </p:spPr>
        <p:txBody>
          <a:bodyPr wrap="square" rtlCol="0">
            <a:spAutoFit/>
          </a:bodyPr>
          <a:lstStyle/>
          <a:p>
            <a:r>
              <a:rPr lang="en-US" dirty="0" smtClean="0"/>
              <a:t>Epoch25</a:t>
            </a:r>
            <a:endParaRPr lang="en-US" dirty="0"/>
          </a:p>
        </p:txBody>
      </p:sp>
      <p:sp>
        <p:nvSpPr>
          <p:cNvPr id="19" name="TextBox 18"/>
          <p:cNvSpPr txBox="1"/>
          <p:nvPr/>
        </p:nvSpPr>
        <p:spPr>
          <a:xfrm>
            <a:off x="9488977" y="2781988"/>
            <a:ext cx="1228898" cy="461665"/>
          </a:xfrm>
          <a:prstGeom prst="rect">
            <a:avLst/>
          </a:prstGeom>
          <a:noFill/>
        </p:spPr>
        <p:txBody>
          <a:bodyPr wrap="square" rtlCol="0">
            <a:spAutoFit/>
          </a:bodyPr>
          <a:lstStyle/>
          <a:p>
            <a:r>
              <a:rPr lang="en-US" sz="2400" dirty="0" smtClean="0"/>
              <a:t>CGAN</a:t>
            </a:r>
            <a:endParaRPr lang="en-US" sz="2400" dirty="0"/>
          </a:p>
        </p:txBody>
      </p:sp>
      <p:sp>
        <p:nvSpPr>
          <p:cNvPr id="20" name="TextBox 19"/>
          <p:cNvSpPr txBox="1"/>
          <p:nvPr/>
        </p:nvSpPr>
        <p:spPr>
          <a:xfrm>
            <a:off x="9488977" y="5100487"/>
            <a:ext cx="1288471" cy="461665"/>
          </a:xfrm>
          <a:prstGeom prst="rect">
            <a:avLst/>
          </a:prstGeom>
          <a:noFill/>
        </p:spPr>
        <p:txBody>
          <a:bodyPr wrap="square" rtlCol="0">
            <a:spAutoFit/>
          </a:bodyPr>
          <a:lstStyle/>
          <a:p>
            <a:r>
              <a:rPr lang="en-US" sz="2400" dirty="0" smtClean="0"/>
              <a:t>CVAE</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522" y="1913658"/>
            <a:ext cx="2143992" cy="214399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0639" y="1916256"/>
            <a:ext cx="2138796" cy="21387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5560" y="1913658"/>
            <a:ext cx="2141394" cy="2141394"/>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950" y="4265814"/>
            <a:ext cx="2136367" cy="2136367"/>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70639" y="4265814"/>
            <a:ext cx="2138796" cy="2138796"/>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5560" y="4265814"/>
            <a:ext cx="2141394" cy="2141394"/>
          </a:xfrm>
          <a:prstGeom prst="rect">
            <a:avLst/>
          </a:prstGeom>
        </p:spPr>
      </p:pic>
    </p:spTree>
    <p:extLst>
      <p:ext uri="{BB962C8B-B14F-4D97-AF65-F5344CB8AC3E}">
        <p14:creationId xmlns:p14="http://schemas.microsoft.com/office/powerpoint/2010/main" val="290453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349" y="852054"/>
            <a:ext cx="10972800" cy="1066800"/>
          </a:xfrm>
        </p:spPr>
        <p:txBody>
          <a:bodyPr/>
          <a:lstStyle/>
          <a:p>
            <a:r>
              <a:rPr lang="en-US" dirty="0" smtClean="0"/>
              <a:t>Fashion-MNIST</a:t>
            </a:r>
            <a:endParaRPr lang="en-US" dirty="0"/>
          </a:p>
        </p:txBody>
      </p:sp>
      <p:sp>
        <p:nvSpPr>
          <p:cNvPr id="13" name="TextBox 12"/>
          <p:cNvSpPr txBox="1"/>
          <p:nvPr/>
        </p:nvSpPr>
        <p:spPr>
          <a:xfrm>
            <a:off x="91439" y="2790304"/>
            <a:ext cx="964277" cy="369332"/>
          </a:xfrm>
          <a:prstGeom prst="rect">
            <a:avLst/>
          </a:prstGeom>
          <a:noFill/>
        </p:spPr>
        <p:txBody>
          <a:bodyPr wrap="square" rtlCol="0">
            <a:spAutoFit/>
          </a:bodyPr>
          <a:lstStyle/>
          <a:p>
            <a:r>
              <a:rPr lang="en-US" dirty="0" smtClean="0"/>
              <a:t>Epoch2</a:t>
            </a:r>
            <a:endParaRPr lang="en-US" dirty="0"/>
          </a:p>
        </p:txBody>
      </p:sp>
      <p:sp>
        <p:nvSpPr>
          <p:cNvPr id="14" name="TextBox 13"/>
          <p:cNvSpPr txBox="1"/>
          <p:nvPr/>
        </p:nvSpPr>
        <p:spPr>
          <a:xfrm>
            <a:off x="91438" y="5147948"/>
            <a:ext cx="964277" cy="369332"/>
          </a:xfrm>
          <a:prstGeom prst="rect">
            <a:avLst/>
          </a:prstGeom>
          <a:noFill/>
        </p:spPr>
        <p:txBody>
          <a:bodyPr wrap="square" rtlCol="0">
            <a:spAutoFit/>
          </a:bodyPr>
          <a:lstStyle/>
          <a:p>
            <a:r>
              <a:rPr lang="en-US" dirty="0" smtClean="0"/>
              <a:t>Epoch2</a:t>
            </a:r>
            <a:endParaRPr lang="en-US" dirty="0"/>
          </a:p>
        </p:txBody>
      </p:sp>
      <p:sp>
        <p:nvSpPr>
          <p:cNvPr id="15" name="TextBox 14"/>
          <p:cNvSpPr txBox="1"/>
          <p:nvPr/>
        </p:nvSpPr>
        <p:spPr>
          <a:xfrm>
            <a:off x="3156067" y="2787532"/>
            <a:ext cx="1025236" cy="369332"/>
          </a:xfrm>
          <a:prstGeom prst="rect">
            <a:avLst/>
          </a:prstGeom>
          <a:noFill/>
        </p:spPr>
        <p:txBody>
          <a:bodyPr wrap="square" rtlCol="0">
            <a:spAutoFit/>
          </a:bodyPr>
          <a:lstStyle/>
          <a:p>
            <a:r>
              <a:rPr lang="en-US" dirty="0" smtClean="0"/>
              <a:t>Epoch10</a:t>
            </a:r>
            <a:endParaRPr lang="en-US" dirty="0"/>
          </a:p>
        </p:txBody>
      </p:sp>
      <p:sp>
        <p:nvSpPr>
          <p:cNvPr id="16" name="TextBox 15"/>
          <p:cNvSpPr txBox="1"/>
          <p:nvPr/>
        </p:nvSpPr>
        <p:spPr>
          <a:xfrm>
            <a:off x="3156067" y="5147948"/>
            <a:ext cx="1025236" cy="369332"/>
          </a:xfrm>
          <a:prstGeom prst="rect">
            <a:avLst/>
          </a:prstGeom>
          <a:noFill/>
        </p:spPr>
        <p:txBody>
          <a:bodyPr wrap="square" rtlCol="0">
            <a:spAutoFit/>
          </a:bodyPr>
          <a:lstStyle/>
          <a:p>
            <a:r>
              <a:rPr lang="en-US" dirty="0" smtClean="0"/>
              <a:t>Epoch10</a:t>
            </a:r>
            <a:endParaRPr lang="en-US" dirty="0"/>
          </a:p>
        </p:txBody>
      </p:sp>
      <p:sp>
        <p:nvSpPr>
          <p:cNvPr id="17" name="TextBox 16"/>
          <p:cNvSpPr txBox="1"/>
          <p:nvPr/>
        </p:nvSpPr>
        <p:spPr>
          <a:xfrm>
            <a:off x="6148647" y="2803756"/>
            <a:ext cx="1025236" cy="369332"/>
          </a:xfrm>
          <a:prstGeom prst="rect">
            <a:avLst/>
          </a:prstGeom>
          <a:noFill/>
        </p:spPr>
        <p:txBody>
          <a:bodyPr wrap="square" rtlCol="0">
            <a:spAutoFit/>
          </a:bodyPr>
          <a:lstStyle/>
          <a:p>
            <a:r>
              <a:rPr lang="en-US" dirty="0" smtClean="0"/>
              <a:t>Epoch25</a:t>
            </a:r>
            <a:endParaRPr lang="en-US" dirty="0"/>
          </a:p>
        </p:txBody>
      </p:sp>
      <p:sp>
        <p:nvSpPr>
          <p:cNvPr id="18" name="TextBox 17"/>
          <p:cNvSpPr txBox="1"/>
          <p:nvPr/>
        </p:nvSpPr>
        <p:spPr>
          <a:xfrm>
            <a:off x="6148647" y="5146654"/>
            <a:ext cx="1025236" cy="369332"/>
          </a:xfrm>
          <a:prstGeom prst="rect">
            <a:avLst/>
          </a:prstGeom>
          <a:noFill/>
        </p:spPr>
        <p:txBody>
          <a:bodyPr wrap="square" rtlCol="0">
            <a:spAutoFit/>
          </a:bodyPr>
          <a:lstStyle/>
          <a:p>
            <a:r>
              <a:rPr lang="en-US" dirty="0" smtClean="0"/>
              <a:t>Epoch25</a:t>
            </a:r>
            <a:endParaRPr lang="en-US" dirty="0"/>
          </a:p>
        </p:txBody>
      </p:sp>
      <p:sp>
        <p:nvSpPr>
          <p:cNvPr id="19" name="TextBox 18"/>
          <p:cNvSpPr txBox="1"/>
          <p:nvPr/>
        </p:nvSpPr>
        <p:spPr>
          <a:xfrm>
            <a:off x="9488977" y="2781988"/>
            <a:ext cx="1228898" cy="461665"/>
          </a:xfrm>
          <a:prstGeom prst="rect">
            <a:avLst/>
          </a:prstGeom>
          <a:noFill/>
        </p:spPr>
        <p:txBody>
          <a:bodyPr wrap="square" rtlCol="0">
            <a:spAutoFit/>
          </a:bodyPr>
          <a:lstStyle/>
          <a:p>
            <a:r>
              <a:rPr lang="en-US" sz="2400" dirty="0" smtClean="0"/>
              <a:t>GAN</a:t>
            </a:r>
            <a:endParaRPr lang="en-US" sz="2400" dirty="0"/>
          </a:p>
        </p:txBody>
      </p:sp>
      <p:sp>
        <p:nvSpPr>
          <p:cNvPr id="20" name="TextBox 19"/>
          <p:cNvSpPr txBox="1"/>
          <p:nvPr/>
        </p:nvSpPr>
        <p:spPr>
          <a:xfrm>
            <a:off x="9488977" y="5100487"/>
            <a:ext cx="1288471" cy="461665"/>
          </a:xfrm>
          <a:prstGeom prst="rect">
            <a:avLst/>
          </a:prstGeom>
          <a:noFill/>
        </p:spPr>
        <p:txBody>
          <a:bodyPr wrap="square" rtlCol="0">
            <a:spAutoFit/>
          </a:bodyPr>
          <a:lstStyle/>
          <a:p>
            <a:r>
              <a:rPr lang="en-US" sz="2400" dirty="0" smtClean="0"/>
              <a:t>VAE</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717" y="1918854"/>
            <a:ext cx="2133600" cy="2133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549" y="1918854"/>
            <a:ext cx="2133600" cy="2133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7381" y="1918854"/>
            <a:ext cx="2133600" cy="2133600"/>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5717" y="4265814"/>
            <a:ext cx="2133600" cy="2133600"/>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1549" y="4265814"/>
            <a:ext cx="2133600" cy="2133600"/>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07381" y="4265814"/>
            <a:ext cx="2133600" cy="2133600"/>
          </a:xfrm>
          <a:prstGeom prst="rect">
            <a:avLst/>
          </a:prstGeom>
        </p:spPr>
      </p:pic>
    </p:spTree>
    <p:extLst>
      <p:ext uri="{BB962C8B-B14F-4D97-AF65-F5344CB8AC3E}">
        <p14:creationId xmlns:p14="http://schemas.microsoft.com/office/powerpoint/2010/main" val="4135487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349" y="852054"/>
            <a:ext cx="10972800" cy="1066800"/>
          </a:xfrm>
        </p:spPr>
        <p:txBody>
          <a:bodyPr/>
          <a:lstStyle/>
          <a:p>
            <a:r>
              <a:rPr lang="en-US" dirty="0"/>
              <a:t>Fashion-MNIST</a:t>
            </a:r>
          </a:p>
        </p:txBody>
      </p:sp>
      <p:sp>
        <p:nvSpPr>
          <p:cNvPr id="13" name="TextBox 12"/>
          <p:cNvSpPr txBox="1"/>
          <p:nvPr/>
        </p:nvSpPr>
        <p:spPr>
          <a:xfrm>
            <a:off x="91439" y="2790304"/>
            <a:ext cx="964277" cy="369332"/>
          </a:xfrm>
          <a:prstGeom prst="rect">
            <a:avLst/>
          </a:prstGeom>
          <a:noFill/>
        </p:spPr>
        <p:txBody>
          <a:bodyPr wrap="square" rtlCol="0">
            <a:spAutoFit/>
          </a:bodyPr>
          <a:lstStyle/>
          <a:p>
            <a:r>
              <a:rPr lang="en-US" dirty="0" smtClean="0"/>
              <a:t>Epoch2</a:t>
            </a:r>
            <a:endParaRPr lang="en-US" dirty="0"/>
          </a:p>
        </p:txBody>
      </p:sp>
      <p:sp>
        <p:nvSpPr>
          <p:cNvPr id="14" name="TextBox 13"/>
          <p:cNvSpPr txBox="1"/>
          <p:nvPr/>
        </p:nvSpPr>
        <p:spPr>
          <a:xfrm>
            <a:off x="91438" y="5147948"/>
            <a:ext cx="964277" cy="369332"/>
          </a:xfrm>
          <a:prstGeom prst="rect">
            <a:avLst/>
          </a:prstGeom>
          <a:noFill/>
        </p:spPr>
        <p:txBody>
          <a:bodyPr wrap="square" rtlCol="0">
            <a:spAutoFit/>
          </a:bodyPr>
          <a:lstStyle/>
          <a:p>
            <a:r>
              <a:rPr lang="en-US" dirty="0" smtClean="0"/>
              <a:t>Epoch2</a:t>
            </a:r>
            <a:endParaRPr lang="en-US" dirty="0"/>
          </a:p>
        </p:txBody>
      </p:sp>
      <p:sp>
        <p:nvSpPr>
          <p:cNvPr id="15" name="TextBox 14"/>
          <p:cNvSpPr txBox="1"/>
          <p:nvPr/>
        </p:nvSpPr>
        <p:spPr>
          <a:xfrm>
            <a:off x="3156067" y="2787532"/>
            <a:ext cx="1025236" cy="369332"/>
          </a:xfrm>
          <a:prstGeom prst="rect">
            <a:avLst/>
          </a:prstGeom>
          <a:noFill/>
        </p:spPr>
        <p:txBody>
          <a:bodyPr wrap="square" rtlCol="0">
            <a:spAutoFit/>
          </a:bodyPr>
          <a:lstStyle/>
          <a:p>
            <a:r>
              <a:rPr lang="en-US" dirty="0" smtClean="0"/>
              <a:t>Epoch10</a:t>
            </a:r>
            <a:endParaRPr lang="en-US" dirty="0"/>
          </a:p>
        </p:txBody>
      </p:sp>
      <p:sp>
        <p:nvSpPr>
          <p:cNvPr id="16" name="TextBox 15"/>
          <p:cNvSpPr txBox="1"/>
          <p:nvPr/>
        </p:nvSpPr>
        <p:spPr>
          <a:xfrm>
            <a:off x="3156067" y="5147948"/>
            <a:ext cx="1025236" cy="369332"/>
          </a:xfrm>
          <a:prstGeom prst="rect">
            <a:avLst/>
          </a:prstGeom>
          <a:noFill/>
        </p:spPr>
        <p:txBody>
          <a:bodyPr wrap="square" rtlCol="0">
            <a:spAutoFit/>
          </a:bodyPr>
          <a:lstStyle/>
          <a:p>
            <a:r>
              <a:rPr lang="en-US" dirty="0" smtClean="0"/>
              <a:t>Epoch10</a:t>
            </a:r>
            <a:endParaRPr lang="en-US" dirty="0"/>
          </a:p>
        </p:txBody>
      </p:sp>
      <p:sp>
        <p:nvSpPr>
          <p:cNvPr id="17" name="TextBox 16"/>
          <p:cNvSpPr txBox="1"/>
          <p:nvPr/>
        </p:nvSpPr>
        <p:spPr>
          <a:xfrm>
            <a:off x="6148647" y="2803756"/>
            <a:ext cx="1025236" cy="369332"/>
          </a:xfrm>
          <a:prstGeom prst="rect">
            <a:avLst/>
          </a:prstGeom>
          <a:noFill/>
        </p:spPr>
        <p:txBody>
          <a:bodyPr wrap="square" rtlCol="0">
            <a:spAutoFit/>
          </a:bodyPr>
          <a:lstStyle/>
          <a:p>
            <a:r>
              <a:rPr lang="en-US" dirty="0" smtClean="0"/>
              <a:t>Epoch25</a:t>
            </a:r>
            <a:endParaRPr lang="en-US" dirty="0"/>
          </a:p>
        </p:txBody>
      </p:sp>
      <p:sp>
        <p:nvSpPr>
          <p:cNvPr id="18" name="TextBox 17"/>
          <p:cNvSpPr txBox="1"/>
          <p:nvPr/>
        </p:nvSpPr>
        <p:spPr>
          <a:xfrm>
            <a:off x="6148647" y="5146654"/>
            <a:ext cx="1025236" cy="369332"/>
          </a:xfrm>
          <a:prstGeom prst="rect">
            <a:avLst/>
          </a:prstGeom>
          <a:noFill/>
        </p:spPr>
        <p:txBody>
          <a:bodyPr wrap="square" rtlCol="0">
            <a:spAutoFit/>
          </a:bodyPr>
          <a:lstStyle/>
          <a:p>
            <a:r>
              <a:rPr lang="en-US" dirty="0" smtClean="0"/>
              <a:t>Epoch25</a:t>
            </a:r>
            <a:endParaRPr lang="en-US" dirty="0"/>
          </a:p>
        </p:txBody>
      </p:sp>
      <p:sp>
        <p:nvSpPr>
          <p:cNvPr id="19" name="TextBox 18"/>
          <p:cNvSpPr txBox="1"/>
          <p:nvPr/>
        </p:nvSpPr>
        <p:spPr>
          <a:xfrm>
            <a:off x="9488977" y="2781988"/>
            <a:ext cx="1228898" cy="461665"/>
          </a:xfrm>
          <a:prstGeom prst="rect">
            <a:avLst/>
          </a:prstGeom>
          <a:noFill/>
        </p:spPr>
        <p:txBody>
          <a:bodyPr wrap="square" rtlCol="0">
            <a:spAutoFit/>
          </a:bodyPr>
          <a:lstStyle/>
          <a:p>
            <a:r>
              <a:rPr lang="en-US" sz="2400" dirty="0" smtClean="0"/>
              <a:t>CGAN</a:t>
            </a:r>
            <a:endParaRPr lang="en-US" sz="2400" dirty="0"/>
          </a:p>
        </p:txBody>
      </p:sp>
      <p:sp>
        <p:nvSpPr>
          <p:cNvPr id="20" name="TextBox 19"/>
          <p:cNvSpPr txBox="1"/>
          <p:nvPr/>
        </p:nvSpPr>
        <p:spPr>
          <a:xfrm>
            <a:off x="9488977" y="5100487"/>
            <a:ext cx="1288471" cy="461665"/>
          </a:xfrm>
          <a:prstGeom prst="rect">
            <a:avLst/>
          </a:prstGeom>
          <a:noFill/>
        </p:spPr>
        <p:txBody>
          <a:bodyPr wrap="square" rtlCol="0">
            <a:spAutoFit/>
          </a:bodyPr>
          <a:lstStyle/>
          <a:p>
            <a:r>
              <a:rPr lang="en-US" sz="2400" dirty="0" smtClean="0"/>
              <a:t>CVAE</a:t>
            </a:r>
            <a:endParaRPr lang="en-US" sz="24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2950" y="1913658"/>
            <a:ext cx="2136367" cy="213636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5442" y="1925179"/>
            <a:ext cx="2143993" cy="214399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5560" y="1925179"/>
            <a:ext cx="2141394" cy="214139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950" y="4265814"/>
            <a:ext cx="2136367" cy="213636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5442" y="4265814"/>
            <a:ext cx="2143993" cy="2143993"/>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5560" y="4265814"/>
            <a:ext cx="2141394" cy="2141394"/>
          </a:xfrm>
          <a:prstGeom prst="rect">
            <a:avLst/>
          </a:prstGeom>
        </p:spPr>
      </p:pic>
    </p:spTree>
    <p:extLst>
      <p:ext uri="{BB962C8B-B14F-4D97-AF65-F5344CB8AC3E}">
        <p14:creationId xmlns:p14="http://schemas.microsoft.com/office/powerpoint/2010/main" val="193926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and Analysis</a:t>
            </a:r>
            <a:endParaRPr lang="en-US" dirty="0"/>
          </a:p>
        </p:txBody>
      </p:sp>
      <p:sp>
        <p:nvSpPr>
          <p:cNvPr id="3" name="Content Placeholder 2"/>
          <p:cNvSpPr>
            <a:spLocks noGrp="1"/>
          </p:cNvSpPr>
          <p:nvPr>
            <p:ph idx="1"/>
          </p:nvPr>
        </p:nvSpPr>
        <p:spPr/>
        <p:txBody>
          <a:bodyPr>
            <a:noAutofit/>
          </a:bodyPr>
          <a:lstStyle/>
          <a:p>
            <a:r>
              <a:rPr lang="en-US" sz="2000" dirty="0"/>
              <a:t>GANs and </a:t>
            </a:r>
            <a:r>
              <a:rPr lang="en-US" sz="2000" dirty="0" smtClean="0"/>
              <a:t>Auto-encoders </a:t>
            </a:r>
            <a:r>
              <a:rPr lang="en-US" sz="2000" dirty="0"/>
              <a:t>are generative </a:t>
            </a:r>
            <a:r>
              <a:rPr lang="en-US" sz="2000" dirty="0" smtClean="0"/>
              <a:t>models </a:t>
            </a:r>
            <a:r>
              <a:rPr lang="en-US" sz="2000" dirty="0"/>
              <a:t>which </a:t>
            </a:r>
            <a:r>
              <a:rPr lang="en-US" sz="2000" dirty="0" smtClean="0"/>
              <a:t>are used to </a:t>
            </a:r>
            <a:r>
              <a:rPr lang="en-US" sz="2000" dirty="0"/>
              <a:t>learn </a:t>
            </a:r>
            <a:r>
              <a:rPr lang="en-US" sz="2000" dirty="0" smtClean="0"/>
              <a:t>a </a:t>
            </a:r>
            <a:r>
              <a:rPr lang="en-US" sz="2000" dirty="0"/>
              <a:t>data </a:t>
            </a:r>
            <a:r>
              <a:rPr lang="en-US" sz="2000" dirty="0" smtClean="0"/>
              <a:t>distribution.</a:t>
            </a:r>
          </a:p>
          <a:p>
            <a:r>
              <a:rPr lang="en-US" sz="2000" b="1" dirty="0"/>
              <a:t>Generative Adversarial </a:t>
            </a:r>
            <a:r>
              <a:rPr lang="en-US" sz="2000" b="1" dirty="0" smtClean="0"/>
              <a:t>Networks (GANs) </a:t>
            </a:r>
            <a:r>
              <a:rPr lang="en-US" sz="2000" dirty="0" smtClean="0"/>
              <a:t>are </a:t>
            </a:r>
            <a:r>
              <a:rPr lang="en-US" sz="2000" dirty="0"/>
              <a:t>based on a </a:t>
            </a:r>
            <a:r>
              <a:rPr lang="en-US" sz="2000" dirty="0" smtClean="0"/>
              <a:t>mini-max game with the </a:t>
            </a:r>
            <a:r>
              <a:rPr lang="en-US" sz="2000" dirty="0"/>
              <a:t>objective to find Nash equilibrium between </a:t>
            </a:r>
            <a:r>
              <a:rPr lang="en-US" sz="2000" dirty="0" smtClean="0"/>
              <a:t>Generator </a:t>
            </a:r>
            <a:r>
              <a:rPr lang="en-US" sz="2000" dirty="0"/>
              <a:t>and Discriminator. The idea is to sample from a Gaussian</a:t>
            </a:r>
            <a:r>
              <a:rPr lang="en-US" sz="2000" dirty="0" smtClean="0"/>
              <a:t> and </a:t>
            </a:r>
            <a:r>
              <a:rPr lang="en-US" sz="2000" dirty="0"/>
              <a:t>then learn to transform </a:t>
            </a:r>
            <a:r>
              <a:rPr lang="en-US" sz="2000" dirty="0" smtClean="0"/>
              <a:t>the </a:t>
            </a:r>
            <a:r>
              <a:rPr lang="en-US" sz="2000" dirty="0"/>
              <a:t>noise to </a:t>
            </a:r>
            <a:r>
              <a:rPr lang="en-US" sz="2000" dirty="0" smtClean="0"/>
              <a:t>mimic real data </a:t>
            </a:r>
            <a:r>
              <a:rPr lang="en-US" sz="2000" dirty="0"/>
              <a:t>distribution using </a:t>
            </a:r>
            <a:r>
              <a:rPr lang="en-US" sz="2000" dirty="0" smtClean="0"/>
              <a:t>neural </a:t>
            </a:r>
            <a:r>
              <a:rPr lang="en-US" sz="2000" dirty="0"/>
              <a:t>networks</a:t>
            </a:r>
            <a:r>
              <a:rPr lang="en-US" sz="2000" dirty="0" smtClean="0"/>
              <a:t>.</a:t>
            </a:r>
          </a:p>
          <a:p>
            <a:r>
              <a:rPr lang="en-US" sz="2000" b="1" dirty="0"/>
              <a:t>Variational </a:t>
            </a:r>
            <a:r>
              <a:rPr lang="en-US" sz="2000" b="1" dirty="0" smtClean="0"/>
              <a:t>Auto-encoder (VAE)</a:t>
            </a:r>
            <a:r>
              <a:rPr lang="en-US" sz="2000" dirty="0" smtClean="0"/>
              <a:t> </a:t>
            </a:r>
            <a:r>
              <a:rPr lang="en-US" sz="2000" dirty="0"/>
              <a:t>is a probabilistic graphical model rooted in Bayesian inference i.e., the model aims to learn the underlying probability distribution of the training data so that it could easily sample new data from that learned distribution. The idea is to learn a low-dimensional latent representation of the training data called latent variables (variables which are not directly observed but are rather inferred through a mathematical model) which we assume to have generated our actual training data.</a:t>
            </a:r>
            <a:endParaRPr lang="en-US" sz="2000" dirty="0" smtClean="0"/>
          </a:p>
          <a:p>
            <a:endParaRPr lang="en-US" sz="2000" dirty="0"/>
          </a:p>
        </p:txBody>
      </p:sp>
    </p:spTree>
    <p:extLst>
      <p:ext uri="{BB962C8B-B14F-4D97-AF65-F5344CB8AC3E}">
        <p14:creationId xmlns:p14="http://schemas.microsoft.com/office/powerpoint/2010/main" val="251384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and Analysis</a:t>
            </a:r>
            <a:endParaRPr lang="en-US" dirty="0"/>
          </a:p>
        </p:txBody>
      </p:sp>
      <p:sp>
        <p:nvSpPr>
          <p:cNvPr id="3" name="Content Placeholder 2"/>
          <p:cNvSpPr>
            <a:spLocks noGrp="1"/>
          </p:cNvSpPr>
          <p:nvPr>
            <p:ph idx="1"/>
          </p:nvPr>
        </p:nvSpPr>
        <p:spPr/>
        <p:txBody>
          <a:bodyPr>
            <a:noAutofit/>
          </a:bodyPr>
          <a:lstStyle/>
          <a:p>
            <a:r>
              <a:rPr lang="en-US" sz="2000" dirty="0"/>
              <a:t>The best thing of VAE is that </a:t>
            </a:r>
            <a:r>
              <a:rPr lang="en-US" sz="2000" b="1" dirty="0"/>
              <a:t>it learns both the generative model and an inference model</a:t>
            </a:r>
            <a:r>
              <a:rPr lang="en-US" sz="2000" dirty="0"/>
              <a:t>. Although both VAE and GANs are very exciting approaches to learn the underlying data distribution using unsupervised learning but </a:t>
            </a:r>
            <a:r>
              <a:rPr lang="en-US" sz="2000" b="1" dirty="0"/>
              <a:t>GANs yield better results as compared to VAE</a:t>
            </a:r>
            <a:r>
              <a:rPr lang="en-US" sz="2000" dirty="0"/>
              <a:t>. In VAE, we optimize the lower variational bound whereas in GAN, there is no such assumption. In fact, </a:t>
            </a:r>
            <a:r>
              <a:rPr lang="en-US" sz="2000" b="1" dirty="0"/>
              <a:t>GANs don’t deal with any explicit probability density estimation.</a:t>
            </a:r>
            <a:r>
              <a:rPr lang="en-US" sz="2000" dirty="0"/>
              <a:t> The failure of VAE in generating sharp images implies that the model is not able to learn the true posterior distribution. VAE and GAN mainly differ in the way of training</a:t>
            </a:r>
            <a:r>
              <a:rPr lang="en-US" sz="2000" dirty="0" smtClean="0"/>
              <a:t>.</a:t>
            </a:r>
          </a:p>
          <a:p>
            <a:r>
              <a:rPr lang="en-US" sz="2000" dirty="0"/>
              <a:t>One of the cool thing about </a:t>
            </a:r>
            <a:r>
              <a:rPr lang="en-US" sz="2000" b="1" dirty="0"/>
              <a:t>GANs is that they can be trained even with small training data</a:t>
            </a:r>
            <a:r>
              <a:rPr lang="en-US" sz="2000" dirty="0"/>
              <a:t>. Indeed the results of GANs are promising but the training procedure is not trivial especially setting up the hyperparameters of the network. Moreover, </a:t>
            </a:r>
            <a:r>
              <a:rPr lang="en-US" sz="2000" b="1" dirty="0"/>
              <a:t>GANs are difficult to optimize</a:t>
            </a:r>
            <a:r>
              <a:rPr lang="en-US" sz="2000" dirty="0"/>
              <a:t> as they don’t converge easily. Of course there are some tips and tricks to hack GANs but they may not always </a:t>
            </a:r>
            <a:r>
              <a:rPr lang="en-US" sz="2000" dirty="0" smtClean="0"/>
              <a:t>help. Also</a:t>
            </a:r>
            <a:r>
              <a:rPr lang="en-US" sz="2000" dirty="0"/>
              <a:t>, we don’t have any criteria for the quantitative evaluation of the results except to check whether the generated images are perceptually realistic or not.</a:t>
            </a:r>
          </a:p>
        </p:txBody>
      </p:sp>
    </p:spTree>
    <p:extLst>
      <p:ext uri="{BB962C8B-B14F-4D97-AF65-F5344CB8AC3E}">
        <p14:creationId xmlns:p14="http://schemas.microsoft.com/office/powerpoint/2010/main" val="392965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and Analysis</a:t>
            </a:r>
            <a:endParaRPr lang="en-US" dirty="0"/>
          </a:p>
        </p:txBody>
      </p:sp>
      <p:sp>
        <p:nvSpPr>
          <p:cNvPr id="3" name="Content Placeholder 2"/>
          <p:cNvSpPr>
            <a:spLocks noGrp="1"/>
          </p:cNvSpPr>
          <p:nvPr>
            <p:ph idx="1"/>
          </p:nvPr>
        </p:nvSpPr>
        <p:spPr>
          <a:xfrm>
            <a:off x="609600" y="2249424"/>
            <a:ext cx="5575069" cy="4325112"/>
          </a:xfrm>
        </p:spPr>
        <p:txBody>
          <a:bodyPr>
            <a:noAutofit/>
          </a:bodyPr>
          <a:lstStyle/>
          <a:p>
            <a:r>
              <a:rPr lang="en-US" sz="2000" dirty="0" smtClean="0"/>
              <a:t>Conditional </a:t>
            </a:r>
            <a:r>
              <a:rPr lang="en-US" sz="2000" dirty="0"/>
              <a:t>GAN </a:t>
            </a:r>
            <a:r>
              <a:rPr lang="en-US" sz="2000" dirty="0" smtClean="0"/>
              <a:t>is one </a:t>
            </a:r>
            <a:r>
              <a:rPr lang="en-US" sz="2000" dirty="0"/>
              <a:t>of the most widely used </a:t>
            </a:r>
            <a:r>
              <a:rPr lang="en-US" sz="2000" dirty="0" smtClean="0"/>
              <a:t>kind </a:t>
            </a:r>
            <a:r>
              <a:rPr lang="en-US" sz="2000" dirty="0"/>
              <a:t>of GANs </a:t>
            </a:r>
            <a:r>
              <a:rPr lang="en-US" sz="2000" dirty="0" smtClean="0"/>
              <a:t>which simply adds one </a:t>
            </a:r>
            <a:r>
              <a:rPr lang="en-US" sz="2000" dirty="0"/>
              <a:t>conditioning</a:t>
            </a:r>
            <a:r>
              <a:rPr lang="en-US" sz="2000" dirty="0" smtClean="0"/>
              <a:t> vector with the original </a:t>
            </a:r>
            <a:r>
              <a:rPr lang="en-US" sz="2000" dirty="0"/>
              <a:t>noise vector. By conditioning the model on additional information which is provided to both generator and discriminator, it is possible to direct the data generation process. Conditional GANs are used in a variety of tasks such as text to image generation, image to image translation, automated image tagging etc. A unified structure of both the networks has been shown in the diagram </a:t>
            </a:r>
            <a:r>
              <a:rPr lang="en-US" sz="2000" dirty="0" smtClean="0"/>
              <a:t>right.</a:t>
            </a:r>
          </a:p>
        </p:txBody>
      </p:sp>
      <p:pic>
        <p:nvPicPr>
          <p:cNvPr id="2050" name="Picture 2" descr="https://cdn-images-1.medium.com/max/800/0*aL1UUEKlwc-e5ZC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627" y="2209800"/>
            <a:ext cx="4707370" cy="36745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677891" y="5699663"/>
            <a:ext cx="4904509" cy="369332"/>
          </a:xfrm>
          <a:prstGeom prst="rect">
            <a:avLst/>
          </a:prstGeom>
          <a:noFill/>
        </p:spPr>
        <p:txBody>
          <a:bodyPr wrap="square" rtlCol="0">
            <a:spAutoFit/>
          </a:bodyPr>
          <a:lstStyle/>
          <a:p>
            <a:r>
              <a:rPr lang="en-US" dirty="0" smtClean="0"/>
              <a:t>CGAN structure with y as the conditioning vector</a:t>
            </a:r>
            <a:endParaRPr lang="en-US" dirty="0"/>
          </a:p>
        </p:txBody>
      </p:sp>
    </p:spTree>
    <p:extLst>
      <p:ext uri="{BB962C8B-B14F-4D97-AF65-F5344CB8AC3E}">
        <p14:creationId xmlns:p14="http://schemas.microsoft.com/office/powerpoint/2010/main" val="82769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r>
              <a:rPr lang="en-US" sz="2400" dirty="0" err="1" smtClean="0"/>
              <a:t>Goodfellow</a:t>
            </a:r>
            <a:r>
              <a:rPr lang="en-US" sz="2400" dirty="0" smtClean="0"/>
              <a:t> I, </a:t>
            </a:r>
            <a:r>
              <a:rPr lang="en-US" sz="2400" dirty="0" err="1" smtClean="0"/>
              <a:t>Pouget-Abadie</a:t>
            </a:r>
            <a:r>
              <a:rPr lang="en-US" sz="2400" dirty="0" smtClean="0"/>
              <a:t> J, Mirza M, et al. Generative adversarial nets[C]//Advances in neural information processing systems. 2014: 2672-2680.</a:t>
            </a:r>
          </a:p>
          <a:p>
            <a:r>
              <a:rPr lang="en-US" sz="2400" dirty="0"/>
              <a:t>Mirza, Mehdi, and Simon </a:t>
            </a:r>
            <a:r>
              <a:rPr lang="en-US" sz="2400" dirty="0" err="1"/>
              <a:t>Osindero</a:t>
            </a:r>
            <a:r>
              <a:rPr lang="en-US" sz="2400" dirty="0"/>
              <a:t>. "Conditional generative adversarial nets." </a:t>
            </a:r>
            <a:r>
              <a:rPr lang="en-US" sz="2400" i="1" dirty="0" err="1"/>
              <a:t>arXiv</a:t>
            </a:r>
            <a:r>
              <a:rPr lang="en-US" sz="2400" i="1" dirty="0"/>
              <a:t> preprint arXiv:1411.1784</a:t>
            </a:r>
            <a:r>
              <a:rPr lang="en-US" sz="2400" dirty="0"/>
              <a:t> (2014</a:t>
            </a:r>
            <a:r>
              <a:rPr lang="en-US" sz="2400" dirty="0" smtClean="0"/>
              <a:t>).</a:t>
            </a:r>
          </a:p>
          <a:p>
            <a:r>
              <a:rPr lang="en-US" sz="2400" dirty="0" err="1"/>
              <a:t>Kingma</a:t>
            </a:r>
            <a:r>
              <a:rPr lang="en-US" sz="2400" dirty="0"/>
              <a:t>, </a:t>
            </a:r>
            <a:r>
              <a:rPr lang="en-US" sz="2400" dirty="0" err="1"/>
              <a:t>Diederik</a:t>
            </a:r>
            <a:r>
              <a:rPr lang="en-US" sz="2400" dirty="0"/>
              <a:t> P., and Max Welling. "Auto-encoding variational </a:t>
            </a:r>
            <a:r>
              <a:rPr lang="en-US" sz="2400" dirty="0" err="1"/>
              <a:t>bayes</a:t>
            </a:r>
            <a:r>
              <a:rPr lang="en-US" sz="2400" dirty="0"/>
              <a:t>." </a:t>
            </a:r>
            <a:r>
              <a:rPr lang="en-US" sz="2400" i="1" dirty="0" err="1"/>
              <a:t>arXiv</a:t>
            </a:r>
            <a:r>
              <a:rPr lang="en-US" sz="2400" i="1" dirty="0"/>
              <a:t> preprint arXiv:1312.6114</a:t>
            </a:r>
            <a:r>
              <a:rPr lang="en-US" sz="2400" dirty="0"/>
              <a:t> (2013).</a:t>
            </a:r>
            <a:endParaRPr lang="en-US" sz="2400" dirty="0" smtClean="0"/>
          </a:p>
          <a:p>
            <a:r>
              <a:rPr lang="en-US" sz="2400" dirty="0" smtClean="0">
                <a:hlinkClick r:id="rId2"/>
              </a:rPr>
              <a:t>https</a:t>
            </a:r>
            <a:r>
              <a:rPr lang="en-US" sz="2400" dirty="0">
                <a:hlinkClick r:id="rId2"/>
              </a:rPr>
              <a:t>://</a:t>
            </a:r>
            <a:r>
              <a:rPr lang="en-US" sz="2400" dirty="0" smtClean="0">
                <a:hlinkClick r:id="rId2"/>
              </a:rPr>
              <a:t>github.com/TwistedW/pytorch-GANs</a:t>
            </a:r>
            <a:endParaRPr lang="en-US" sz="2400" dirty="0" smtClean="0"/>
          </a:p>
          <a:p>
            <a:r>
              <a:rPr lang="en-US" sz="2400" dirty="0">
                <a:hlinkClick r:id="rId3"/>
              </a:rPr>
              <a:t>https://</a:t>
            </a:r>
            <a:r>
              <a:rPr lang="en-US" sz="2400" dirty="0" smtClean="0">
                <a:hlinkClick r:id="rId3"/>
              </a:rPr>
              <a:t>github.com/hwalsuklee/tensorflow-generative-model-collections</a:t>
            </a:r>
            <a:endParaRPr lang="en-US" sz="2400" dirty="0" smtClean="0"/>
          </a:p>
          <a:p>
            <a:r>
              <a:rPr lang="en-US" sz="2400" dirty="0">
                <a:hlinkClick r:id="rId4"/>
              </a:rPr>
              <a:t>https://</a:t>
            </a:r>
            <a:r>
              <a:rPr lang="en-US" sz="2400" dirty="0" smtClean="0">
                <a:hlinkClick r:id="rId4"/>
              </a:rPr>
              <a:t>towardsdatascience.com/deep-generative-models-25ab2821afd3</a:t>
            </a:r>
            <a:endParaRPr lang="en-US" sz="2400" dirty="0" smtClean="0"/>
          </a:p>
          <a:p>
            <a:pPr marL="109728" indent="0">
              <a:buNone/>
            </a:pPr>
            <a:endParaRPr lang="en-US" sz="2400" dirty="0"/>
          </a:p>
        </p:txBody>
      </p:sp>
    </p:spTree>
    <p:extLst>
      <p:ext uri="{BB962C8B-B14F-4D97-AF65-F5344CB8AC3E}">
        <p14:creationId xmlns:p14="http://schemas.microsoft.com/office/powerpoint/2010/main" val="389666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854901"/>
            <a:ext cx="10972800" cy="1066800"/>
          </a:xfrm>
        </p:spPr>
        <p:txBody>
          <a:bodyPr/>
          <a:lstStyle/>
          <a:p>
            <a:r>
              <a:rPr lang="en-US" dirty="0"/>
              <a:t>Augmented MNIST Dataset</a:t>
            </a:r>
          </a:p>
        </p:txBody>
      </p:sp>
      <p:sp>
        <p:nvSpPr>
          <p:cNvPr id="7" name="TextBox 6"/>
          <p:cNvSpPr txBox="1"/>
          <p:nvPr/>
        </p:nvSpPr>
        <p:spPr>
          <a:xfrm>
            <a:off x="2288348" y="5888668"/>
            <a:ext cx="5912285" cy="523220"/>
          </a:xfrm>
          <a:prstGeom prst="rect">
            <a:avLst/>
          </a:prstGeom>
          <a:noFill/>
        </p:spPr>
        <p:txBody>
          <a:bodyPr wrap="square" rtlCol="0">
            <a:spAutoFit/>
          </a:bodyPr>
          <a:lstStyle/>
          <a:p>
            <a:r>
              <a:rPr lang="en-US" sz="2800" dirty="0" smtClean="0"/>
              <a:t>Cluttered non-centered MNIST dataset</a:t>
            </a:r>
            <a:endParaRPr lang="en-US" sz="2800" dirty="0"/>
          </a:p>
        </p:txBody>
      </p:sp>
      <p:sp>
        <p:nvSpPr>
          <p:cNvPr id="8" name="TextBox 7"/>
          <p:cNvSpPr txBox="1"/>
          <p:nvPr/>
        </p:nvSpPr>
        <p:spPr>
          <a:xfrm>
            <a:off x="609598" y="1826887"/>
            <a:ext cx="10997852" cy="1384995"/>
          </a:xfrm>
          <a:prstGeom prst="rect">
            <a:avLst/>
          </a:prstGeom>
          <a:noFill/>
        </p:spPr>
        <p:txBody>
          <a:bodyPr wrap="square" rtlCol="0">
            <a:spAutoFit/>
          </a:bodyPr>
          <a:lstStyle/>
          <a:p>
            <a:r>
              <a:rPr lang="en-US" sz="2800" dirty="0" smtClean="0"/>
              <a:t>The original </a:t>
            </a:r>
            <a:r>
              <a:rPr lang="en-US" sz="2800" dirty="0"/>
              <a:t>MNIST is augmented with additional noise and distortion in order to make the </a:t>
            </a:r>
            <a:r>
              <a:rPr lang="en-US" sz="2800" dirty="0" smtClean="0"/>
              <a:t>problem more </a:t>
            </a:r>
            <a:r>
              <a:rPr lang="en-US" sz="2800" dirty="0"/>
              <a:t>challenging and closer towards real-world problems.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8241" y="4607360"/>
            <a:ext cx="952500" cy="9525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8241" y="3326052"/>
            <a:ext cx="952500" cy="9525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9491" y="3321616"/>
            <a:ext cx="952500" cy="9525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9491" y="4607360"/>
            <a:ext cx="952500" cy="95250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54453" y="4607360"/>
            <a:ext cx="952500" cy="95250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6991" y="3326052"/>
            <a:ext cx="952500" cy="952500"/>
          </a:xfrm>
          <a:prstGeom prst="rect">
            <a:avLst/>
          </a:prstGeom>
        </p:spPr>
      </p:pic>
    </p:spTree>
    <p:extLst>
      <p:ext uri="{BB962C8B-B14F-4D97-AF65-F5344CB8AC3E}">
        <p14:creationId xmlns:p14="http://schemas.microsoft.com/office/powerpoint/2010/main" val="403001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Augmented MNIST Dataset</a:t>
            </a:r>
          </a:p>
        </p:txBody>
      </p:sp>
      <p:sp>
        <p:nvSpPr>
          <p:cNvPr id="3" name="Content Placeholder 2"/>
          <p:cNvSpPr>
            <a:spLocks noGrp="1"/>
          </p:cNvSpPr>
          <p:nvPr>
            <p:ph idx="1"/>
          </p:nvPr>
        </p:nvSpPr>
        <p:spPr/>
        <p:txBody>
          <a:bodyPr/>
          <a:lstStyle/>
          <a:p>
            <a:r>
              <a:rPr lang="en-US" dirty="0"/>
              <a:t>The translation is generated by randomly select a position to translate the </a:t>
            </a:r>
            <a:r>
              <a:rPr lang="en-US" dirty="0" smtClean="0"/>
              <a:t>original </a:t>
            </a:r>
            <a:r>
              <a:rPr lang="en-US" dirty="0"/>
              <a:t>28x28 image in a 100x100 canvas</a:t>
            </a:r>
            <a:r>
              <a:rPr lang="en-US" dirty="0" smtClean="0"/>
              <a:t>.</a:t>
            </a:r>
          </a:p>
          <a:p>
            <a:r>
              <a:rPr lang="en-US" dirty="0"/>
              <a:t>The distortion noise is generated by randomly select a </a:t>
            </a:r>
            <a:r>
              <a:rPr lang="en-US" dirty="0" smtClean="0"/>
              <a:t>raining/validation </a:t>
            </a:r>
            <a:r>
              <a:rPr lang="en-US" dirty="0"/>
              <a:t>28x28 image, then randomly crop a 9x9 patch for 8 times, then stitch all the 8 cropped images to the augmented 100x100 </a:t>
            </a:r>
            <a:r>
              <a:rPr lang="en-US" dirty="0" smtClean="0"/>
              <a:t>image.</a:t>
            </a:r>
          </a:p>
          <a:p>
            <a:r>
              <a:rPr lang="en-US" dirty="0"/>
              <a:t>E</a:t>
            </a:r>
            <a:r>
              <a:rPr lang="en-US" dirty="0" smtClean="0"/>
              <a:t>ach </a:t>
            </a:r>
            <a:r>
              <a:rPr lang="en-US" dirty="0"/>
              <a:t>image pixel value is normalized in the range of [0, 1].</a:t>
            </a:r>
          </a:p>
        </p:txBody>
      </p:sp>
    </p:spTree>
    <p:extLst>
      <p:ext uri="{BB962C8B-B14F-4D97-AF65-F5344CB8AC3E}">
        <p14:creationId xmlns:p14="http://schemas.microsoft.com/office/powerpoint/2010/main" val="343458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a:t>
            </a:r>
            <a:endParaRPr lang="en-US" dirty="0"/>
          </a:p>
        </p:txBody>
      </p:sp>
      <p:sp>
        <p:nvSpPr>
          <p:cNvPr id="3" name="Content Placeholder 2"/>
          <p:cNvSpPr>
            <a:spLocks noGrp="1"/>
          </p:cNvSpPr>
          <p:nvPr>
            <p:ph idx="1"/>
          </p:nvPr>
        </p:nvSpPr>
        <p:spPr/>
        <p:txBody>
          <a:bodyPr/>
          <a:lstStyle/>
          <a:p>
            <a:r>
              <a:rPr lang="en-US" b="1" dirty="0"/>
              <a:t>Attention:</a:t>
            </a:r>
            <a:r>
              <a:rPr lang="en-US" dirty="0"/>
              <a:t> </a:t>
            </a:r>
            <a:endParaRPr lang="en-US" dirty="0" smtClean="0"/>
          </a:p>
          <a:p>
            <a:pPr marL="109728" indent="0">
              <a:buNone/>
            </a:pPr>
            <a:r>
              <a:rPr lang="en-US" dirty="0" smtClean="0"/>
              <a:t>Humans </a:t>
            </a:r>
            <a:r>
              <a:rPr lang="en-US" dirty="0"/>
              <a:t>focus attention selectively on parts of the visual space </a:t>
            </a:r>
            <a:r>
              <a:rPr lang="en-US" dirty="0" smtClean="0"/>
              <a:t>to acquire </a:t>
            </a:r>
            <a:r>
              <a:rPr lang="en-US" dirty="0"/>
              <a:t>information when and where it is </a:t>
            </a:r>
            <a:r>
              <a:rPr lang="en-US" dirty="0" smtClean="0"/>
              <a:t>needed; reduce the task complexity;</a:t>
            </a:r>
          </a:p>
          <a:p>
            <a:r>
              <a:rPr lang="en-US" b="1" dirty="0"/>
              <a:t>Recurrent </a:t>
            </a:r>
            <a:r>
              <a:rPr lang="en-US" b="1" dirty="0" smtClean="0"/>
              <a:t>Neural Network:</a:t>
            </a:r>
          </a:p>
          <a:p>
            <a:pPr marL="109728" indent="0">
              <a:buNone/>
            </a:pPr>
            <a:r>
              <a:rPr lang="en-US" dirty="0"/>
              <a:t>C</a:t>
            </a:r>
            <a:r>
              <a:rPr lang="en-US" dirty="0" smtClean="0"/>
              <a:t>ombine </a:t>
            </a:r>
            <a:r>
              <a:rPr lang="en-US" dirty="0"/>
              <a:t>information from different </a:t>
            </a:r>
            <a:r>
              <a:rPr lang="en-US" dirty="0" smtClean="0"/>
              <a:t>fixations over </a:t>
            </a:r>
            <a:r>
              <a:rPr lang="en-US" dirty="0"/>
              <a:t>time to build up an internal representation of the </a:t>
            </a:r>
            <a:r>
              <a:rPr lang="en-US" dirty="0" smtClean="0"/>
              <a:t>scene;</a:t>
            </a:r>
          </a:p>
          <a:p>
            <a:r>
              <a:rPr lang="en-US" b="1" dirty="0" smtClean="0"/>
              <a:t>Reinforcement:</a:t>
            </a:r>
          </a:p>
          <a:p>
            <a:pPr marL="109728" indent="0">
              <a:buNone/>
            </a:pPr>
            <a:r>
              <a:rPr lang="en-US" dirty="0"/>
              <a:t>G</a:t>
            </a:r>
            <a:r>
              <a:rPr lang="en-US" dirty="0" smtClean="0"/>
              <a:t>uiding </a:t>
            </a:r>
            <a:r>
              <a:rPr lang="en-US" dirty="0"/>
              <a:t>future eye </a:t>
            </a:r>
            <a:r>
              <a:rPr lang="en-US" dirty="0" smtClean="0"/>
              <a:t>movements and </a:t>
            </a:r>
            <a:r>
              <a:rPr lang="en-US" dirty="0"/>
              <a:t>decision making</a:t>
            </a:r>
            <a:r>
              <a:rPr lang="en-US" dirty="0" smtClean="0"/>
              <a:t>. </a:t>
            </a:r>
          </a:p>
          <a:p>
            <a:pPr marL="109728" indent="0">
              <a:buNone/>
            </a:pPr>
            <a:endParaRPr lang="en-US" dirty="0"/>
          </a:p>
        </p:txBody>
      </p:sp>
    </p:spTree>
    <p:extLst>
      <p:ext uri="{BB962C8B-B14F-4D97-AF65-F5344CB8AC3E}">
        <p14:creationId xmlns:p14="http://schemas.microsoft.com/office/powerpoint/2010/main" val="4126091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698326"/>
          </a:xfrm>
        </p:spPr>
        <p:txBody>
          <a:bodyPr>
            <a:noAutofit/>
          </a:bodyPr>
          <a:lstStyle/>
          <a:p>
            <a:r>
              <a:rPr lang="en-US" dirty="0" smtClean="0"/>
              <a:t>RAM Model</a:t>
            </a:r>
            <a:endParaRPr lang="en-US" dirty="0"/>
          </a:p>
        </p:txBody>
      </p:sp>
      <p:pic>
        <p:nvPicPr>
          <p:cNvPr id="5" name="Picture 4"/>
          <p:cNvPicPr>
            <a:picLocks noChangeAspect="1"/>
          </p:cNvPicPr>
          <p:nvPr/>
        </p:nvPicPr>
        <p:blipFill>
          <a:blip r:embed="rId2"/>
          <a:stretch>
            <a:fillRect/>
          </a:stretch>
        </p:blipFill>
        <p:spPr>
          <a:xfrm>
            <a:off x="3313166" y="1717282"/>
            <a:ext cx="6244193" cy="4532436"/>
          </a:xfrm>
          <a:prstGeom prst="rect">
            <a:avLst/>
          </a:prstGeom>
        </p:spPr>
      </p:pic>
    </p:spTree>
    <p:extLst>
      <p:ext uri="{BB962C8B-B14F-4D97-AF65-F5344CB8AC3E}">
        <p14:creationId xmlns:p14="http://schemas.microsoft.com/office/powerpoint/2010/main" val="402893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698326"/>
          </a:xfrm>
        </p:spPr>
        <p:txBody>
          <a:bodyPr>
            <a:noAutofit/>
          </a:bodyPr>
          <a:lstStyle/>
          <a:p>
            <a:r>
              <a:rPr lang="en-US" dirty="0"/>
              <a:t>Glimpse </a:t>
            </a:r>
            <a:r>
              <a:rPr lang="en-US" dirty="0" smtClean="0"/>
              <a:t>network</a:t>
            </a:r>
            <a:endParaRPr lang="en-US" dirty="0"/>
          </a:p>
        </p:txBody>
      </p:sp>
      <p:sp>
        <p:nvSpPr>
          <p:cNvPr id="4" name="TextBox 3"/>
          <p:cNvSpPr txBox="1"/>
          <p:nvPr/>
        </p:nvSpPr>
        <p:spPr>
          <a:xfrm>
            <a:off x="4203917" y="2154477"/>
            <a:ext cx="7269924" cy="4401205"/>
          </a:xfrm>
          <a:prstGeom prst="rect">
            <a:avLst/>
          </a:prstGeom>
          <a:noFill/>
        </p:spPr>
        <p:txBody>
          <a:bodyPr wrap="square" rtlCol="0">
            <a:spAutoFit/>
          </a:bodyPr>
          <a:lstStyle/>
          <a:p>
            <a:r>
              <a:rPr lang="en-US" sz="2000" b="1" dirty="0" smtClean="0"/>
              <a:t>Input: </a:t>
            </a:r>
            <a:r>
              <a:rPr lang="en-US" sz="2000" dirty="0" smtClean="0"/>
              <a:t>I is the image (100*100*1), L is the location (2*1);</a:t>
            </a:r>
          </a:p>
          <a:p>
            <a:r>
              <a:rPr lang="en-US" sz="2000" b="1" dirty="0" smtClean="0"/>
              <a:t>Output:</a:t>
            </a:r>
            <a:r>
              <a:rPr lang="en-US" sz="2000" dirty="0" smtClean="0"/>
              <a:t> a vector g (256*1);</a:t>
            </a:r>
          </a:p>
          <a:p>
            <a:r>
              <a:rPr lang="en-US" sz="2000" b="1" dirty="0" smtClean="0"/>
              <a:t>Model: </a:t>
            </a:r>
          </a:p>
          <a:p>
            <a:r>
              <a:rPr lang="en-US" sz="2000" b="1" dirty="0"/>
              <a:t>T</a:t>
            </a:r>
            <a:r>
              <a:rPr lang="en-US" sz="2000" b="1" dirty="0" smtClean="0"/>
              <a:t>he left part </a:t>
            </a:r>
            <a:r>
              <a:rPr lang="en-US" sz="2000" dirty="0" smtClean="0"/>
              <a:t>is to reshape location input to (128*128) using a hidden layer and </a:t>
            </a:r>
            <a:r>
              <a:rPr lang="en-US" sz="2000" dirty="0" err="1" smtClean="0"/>
              <a:t>ReLU</a:t>
            </a:r>
            <a:r>
              <a:rPr lang="en-US" sz="2000" dirty="0" smtClean="0"/>
              <a:t>; contains the information of the focused location of glimpse;</a:t>
            </a:r>
          </a:p>
          <a:p>
            <a:r>
              <a:rPr lang="en-US" sz="2000" b="1" dirty="0" smtClean="0"/>
              <a:t>The right part </a:t>
            </a:r>
            <a:r>
              <a:rPr lang="en-US" sz="2000" dirty="0" smtClean="0"/>
              <a:t>is used to extract glimpses and reshape to (128*128); </a:t>
            </a:r>
            <a:r>
              <a:rPr lang="en-US" sz="2000" dirty="0" err="1" smtClean="0"/>
              <a:t>SpatialGlimpse</a:t>
            </a:r>
            <a:r>
              <a:rPr lang="en-US" sz="2000" dirty="0" smtClean="0"/>
              <a:t> represents the function of extract glimpses; Each glimpse is 8*8*1 (height*weight*channels) and there are 2 (the number of scales) scales (different resolutions); Then append these scaled glimpses and reshape to 128*1; contains the information of retina representation.</a:t>
            </a:r>
          </a:p>
          <a:p>
            <a:r>
              <a:rPr lang="en-US" sz="2000" b="1" dirty="0" smtClean="0"/>
              <a:t>The bottom part </a:t>
            </a:r>
            <a:r>
              <a:rPr lang="en-US" sz="2000" dirty="0" smtClean="0"/>
              <a:t>is used to combine the location input and glimpse input linearly and reshape to 256*1. </a:t>
            </a:r>
            <a:endParaRPr lang="en-US" sz="2000" dirty="0"/>
          </a:p>
        </p:txBody>
      </p:sp>
      <p:pic>
        <p:nvPicPr>
          <p:cNvPr id="6" name="Picture 5"/>
          <p:cNvPicPr>
            <a:picLocks noChangeAspect="1"/>
          </p:cNvPicPr>
          <p:nvPr/>
        </p:nvPicPr>
        <p:blipFill>
          <a:blip r:embed="rId2"/>
          <a:stretch>
            <a:fillRect/>
          </a:stretch>
        </p:blipFill>
        <p:spPr>
          <a:xfrm>
            <a:off x="609600" y="2154477"/>
            <a:ext cx="3105150" cy="2762250"/>
          </a:xfrm>
          <a:prstGeom prst="rect">
            <a:avLst/>
          </a:prstGeom>
        </p:spPr>
      </p:pic>
    </p:spTree>
    <p:extLst>
      <p:ext uri="{BB962C8B-B14F-4D97-AF65-F5344CB8AC3E}">
        <p14:creationId xmlns:p14="http://schemas.microsoft.com/office/powerpoint/2010/main" val="37615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698326"/>
          </a:xfrm>
        </p:spPr>
        <p:txBody>
          <a:bodyPr>
            <a:noAutofit/>
          </a:bodyPr>
          <a:lstStyle/>
          <a:p>
            <a:r>
              <a:rPr lang="en-US" dirty="0" smtClean="0"/>
              <a:t>Core network</a:t>
            </a:r>
            <a:endParaRPr lang="en-US" dirty="0"/>
          </a:p>
        </p:txBody>
      </p:sp>
      <p:sp>
        <p:nvSpPr>
          <p:cNvPr id="4" name="TextBox 3"/>
          <p:cNvSpPr txBox="1"/>
          <p:nvPr/>
        </p:nvSpPr>
        <p:spPr>
          <a:xfrm>
            <a:off x="4203917" y="2154477"/>
            <a:ext cx="7269924" cy="3170099"/>
          </a:xfrm>
          <a:prstGeom prst="rect">
            <a:avLst/>
          </a:prstGeom>
          <a:noFill/>
        </p:spPr>
        <p:txBody>
          <a:bodyPr wrap="square" rtlCol="0">
            <a:spAutoFit/>
          </a:bodyPr>
          <a:lstStyle/>
          <a:p>
            <a:r>
              <a:rPr lang="en-US" sz="2000" b="1" dirty="0" smtClean="0"/>
              <a:t>Input: </a:t>
            </a:r>
            <a:r>
              <a:rPr lang="en-US" sz="2000" dirty="0" smtClean="0"/>
              <a:t>Glimpse is the extracted </a:t>
            </a:r>
            <a:r>
              <a:rPr lang="en-US" sz="2000" dirty="0"/>
              <a:t>f</a:t>
            </a:r>
            <a:r>
              <a:rPr lang="en-US" sz="2000" dirty="0" smtClean="0"/>
              <a:t>eature vector from Glimpse network, and the hidden unit h_</a:t>
            </a:r>
            <a:r>
              <a:rPr lang="en-US" dirty="0" smtClean="0"/>
              <a:t>t</a:t>
            </a:r>
            <a:r>
              <a:rPr lang="en-US" sz="2000" dirty="0" smtClean="0"/>
              <a:t> comes from the internal state, i.e. the previous result.</a:t>
            </a:r>
          </a:p>
          <a:p>
            <a:r>
              <a:rPr lang="en-US" sz="2000" b="1" dirty="0" smtClean="0"/>
              <a:t>Output: </a:t>
            </a:r>
            <a:r>
              <a:rPr lang="en-US" sz="2000" dirty="0" smtClean="0"/>
              <a:t>hidden unit h_</a:t>
            </a:r>
            <a:r>
              <a:rPr lang="en-US" sz="1600" dirty="0" smtClean="0"/>
              <a:t>t+1</a:t>
            </a:r>
            <a:r>
              <a:rPr lang="en-US" sz="2000" dirty="0" smtClean="0"/>
              <a:t>;</a:t>
            </a:r>
          </a:p>
          <a:p>
            <a:r>
              <a:rPr lang="en-US" sz="2000" b="1" dirty="0" smtClean="0"/>
              <a:t>Model: </a:t>
            </a:r>
          </a:p>
          <a:p>
            <a:r>
              <a:rPr lang="en-US" sz="2000" dirty="0" smtClean="0"/>
              <a:t>The core network is just a simple recurrent neural network. The internal state maintains the information from the previous result and is successively used to decide the action and replace the glimpse sensor.</a:t>
            </a:r>
          </a:p>
          <a:p>
            <a:r>
              <a:rPr lang="en-US" sz="2000" b="1" dirty="0" err="1"/>
              <a:t>lstm_cell</a:t>
            </a:r>
            <a:r>
              <a:rPr lang="en-US" sz="2000" b="1" dirty="0"/>
              <a:t> = </a:t>
            </a:r>
            <a:r>
              <a:rPr lang="en-US" sz="2000" b="1" dirty="0" err="1"/>
              <a:t>rnn_cell.LSTMCell</a:t>
            </a:r>
            <a:r>
              <a:rPr lang="en-US" sz="2000" b="1" dirty="0"/>
              <a:t>(</a:t>
            </a:r>
            <a:r>
              <a:rPr lang="en-US" sz="2000" b="1" dirty="0" err="1"/>
              <a:t>config.cell_size</a:t>
            </a:r>
            <a:r>
              <a:rPr lang="en-US" sz="2000" b="1" dirty="0"/>
              <a:t>, </a:t>
            </a:r>
            <a:r>
              <a:rPr lang="en-US" sz="2000" b="1" dirty="0" err="1"/>
              <a:t>state_is_tuple</a:t>
            </a:r>
            <a:r>
              <a:rPr lang="en-US" sz="2000" b="1" dirty="0"/>
              <a:t>=True</a:t>
            </a:r>
            <a:r>
              <a:rPr lang="en-US" sz="2000" b="1" dirty="0" smtClean="0"/>
              <a:t>)</a:t>
            </a:r>
          </a:p>
        </p:txBody>
      </p:sp>
      <p:pic>
        <p:nvPicPr>
          <p:cNvPr id="6" name="Picture 5"/>
          <p:cNvPicPr>
            <a:picLocks noChangeAspect="1"/>
          </p:cNvPicPr>
          <p:nvPr/>
        </p:nvPicPr>
        <p:blipFill>
          <a:blip r:embed="rId2"/>
          <a:stretch>
            <a:fillRect/>
          </a:stretch>
        </p:blipFill>
        <p:spPr>
          <a:xfrm>
            <a:off x="609600" y="2701301"/>
            <a:ext cx="3533775" cy="2076450"/>
          </a:xfrm>
          <a:prstGeom prst="rect">
            <a:avLst/>
          </a:prstGeom>
        </p:spPr>
      </p:pic>
    </p:spTree>
    <p:extLst>
      <p:ext uri="{BB962C8B-B14F-4D97-AF65-F5344CB8AC3E}">
        <p14:creationId xmlns:p14="http://schemas.microsoft.com/office/powerpoint/2010/main" val="3529723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698326"/>
          </a:xfrm>
        </p:spPr>
        <p:txBody>
          <a:bodyPr>
            <a:noAutofit/>
          </a:bodyPr>
          <a:lstStyle/>
          <a:p>
            <a:r>
              <a:rPr lang="en-US" dirty="0" smtClean="0"/>
              <a:t>Location network</a:t>
            </a:r>
            <a:endParaRPr lang="en-US" dirty="0"/>
          </a:p>
        </p:txBody>
      </p:sp>
      <p:sp>
        <p:nvSpPr>
          <p:cNvPr id="4" name="TextBox 3"/>
          <p:cNvSpPr txBox="1"/>
          <p:nvPr/>
        </p:nvSpPr>
        <p:spPr>
          <a:xfrm>
            <a:off x="4203917" y="2154477"/>
            <a:ext cx="7269924" cy="4093428"/>
          </a:xfrm>
          <a:prstGeom prst="rect">
            <a:avLst/>
          </a:prstGeom>
          <a:noFill/>
        </p:spPr>
        <p:txBody>
          <a:bodyPr wrap="square" rtlCol="0">
            <a:spAutoFit/>
          </a:bodyPr>
          <a:lstStyle/>
          <a:p>
            <a:r>
              <a:rPr lang="en-US" sz="2000" b="1" dirty="0" smtClean="0"/>
              <a:t>Input: </a:t>
            </a:r>
            <a:r>
              <a:rPr lang="en-US" sz="2000" dirty="0" smtClean="0"/>
              <a:t>the hidden unit h_</a:t>
            </a:r>
            <a:r>
              <a:rPr lang="en-US" dirty="0" smtClean="0"/>
              <a:t>t</a:t>
            </a:r>
            <a:r>
              <a:rPr lang="en-US" sz="2000" dirty="0"/>
              <a:t> </a:t>
            </a:r>
            <a:r>
              <a:rPr lang="en-US" sz="2000" dirty="0" smtClean="0"/>
              <a:t>from the internal state, i.e. the previous result.</a:t>
            </a:r>
          </a:p>
          <a:p>
            <a:r>
              <a:rPr lang="en-US" sz="2000" b="1" dirty="0" smtClean="0"/>
              <a:t>Output: </a:t>
            </a:r>
            <a:r>
              <a:rPr lang="en-US" sz="2000" dirty="0" smtClean="0"/>
              <a:t>the next location of glimpse sensor;</a:t>
            </a:r>
          </a:p>
          <a:p>
            <a:r>
              <a:rPr lang="en-US" sz="2000" b="1" dirty="0" smtClean="0"/>
              <a:t>Model: </a:t>
            </a:r>
          </a:p>
          <a:p>
            <a:r>
              <a:rPr lang="en-US" sz="2000" dirty="0" smtClean="0"/>
              <a:t>The location network determines where to move and explores the unknown part of the image based the previous observations. It uses a stochastic process to generate location and uses reinforcement learning methods to learn. </a:t>
            </a:r>
          </a:p>
          <a:p>
            <a:r>
              <a:rPr lang="en-US" sz="2000" dirty="0" smtClean="0"/>
              <a:t>Basically, the </a:t>
            </a:r>
            <a:r>
              <a:rPr lang="en-US" sz="2000" dirty="0" err="1" smtClean="0"/>
              <a:t>HardTanh</a:t>
            </a:r>
            <a:r>
              <a:rPr lang="en-US" sz="2000" dirty="0" smtClean="0"/>
              <a:t> part is used to normalize the input between -1 and 1; The linear part is used to reshape the input (256) to location vector size (2). The </a:t>
            </a:r>
            <a:r>
              <a:rPr lang="en-US" sz="2000" dirty="0" err="1" smtClean="0"/>
              <a:t>reinforceNormal</a:t>
            </a:r>
            <a:r>
              <a:rPr lang="en-US" sz="2000" dirty="0" smtClean="0"/>
              <a:t> is used to sample form normal by reinforcement learning rules. (0.22 is the locator stand derivation.</a:t>
            </a:r>
          </a:p>
        </p:txBody>
      </p:sp>
      <p:pic>
        <p:nvPicPr>
          <p:cNvPr id="2050" name="Picture 2" descr="è¿éåå¾çæ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54477"/>
            <a:ext cx="2537521" cy="3238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421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presentation</Template>
  <TotalTime>2852</TotalTime>
  <Words>1693</Words>
  <Application>Microsoft Office PowerPoint</Application>
  <PresentationFormat>Widescreen</PresentationFormat>
  <Paragraphs>158</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SimSun</vt:lpstr>
      <vt:lpstr>Arial</vt:lpstr>
      <vt:lpstr>Calibri</vt:lpstr>
      <vt:lpstr>Georgia</vt:lpstr>
      <vt:lpstr>Wingdings 2</vt:lpstr>
      <vt:lpstr>Training presentation</vt:lpstr>
      <vt:lpstr>Project 3: Final</vt:lpstr>
      <vt:lpstr>Problem 1: Reinforcement Learning for Image Classification with Recurrent attention Models </vt:lpstr>
      <vt:lpstr>Augmented MNIST Dataset</vt:lpstr>
      <vt:lpstr>Augmented MNIST Dataset</vt:lpstr>
      <vt:lpstr>Key ideas</vt:lpstr>
      <vt:lpstr>RAM Model</vt:lpstr>
      <vt:lpstr>Glimpse network</vt:lpstr>
      <vt:lpstr>Core network</vt:lpstr>
      <vt:lpstr>Location network</vt:lpstr>
      <vt:lpstr>Agent</vt:lpstr>
      <vt:lpstr>Baseline</vt:lpstr>
      <vt:lpstr>Reinforcement Learning</vt:lpstr>
      <vt:lpstr>Training</vt:lpstr>
      <vt:lpstr>Hyper parameters</vt:lpstr>
      <vt:lpstr>Results</vt:lpstr>
      <vt:lpstr>Reference</vt:lpstr>
      <vt:lpstr>Problem 2: Generating Images via Generative Models</vt:lpstr>
      <vt:lpstr>GAN value function and structure</vt:lpstr>
      <vt:lpstr>CGAN value function and structure</vt:lpstr>
      <vt:lpstr>VAE value function and structure</vt:lpstr>
      <vt:lpstr>CVAE value function and structure</vt:lpstr>
      <vt:lpstr>MNIST</vt:lpstr>
      <vt:lpstr>MNIST</vt:lpstr>
      <vt:lpstr>Fashion-MNIST</vt:lpstr>
      <vt:lpstr>Fashion-MNIST</vt:lpstr>
      <vt:lpstr>Comparison and Analysis</vt:lpstr>
      <vt:lpstr>Comparison and Analysis</vt:lpstr>
      <vt:lpstr>Comparison and Analysis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Midterm</dc:title>
  <dc:creator>WANG, Meng</dc:creator>
  <cp:lastModifiedBy>WANG, Meng</cp:lastModifiedBy>
  <cp:revision>65</cp:revision>
  <dcterms:created xsi:type="dcterms:W3CDTF">2018-04-08T07:55:46Z</dcterms:created>
  <dcterms:modified xsi:type="dcterms:W3CDTF">2018-05-22T18:37:04Z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