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6.fntdata"/>
  <Override ContentType="application/x-fontdata" PartName="/ppt/fonts/font7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jpe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ppt/media/img_cc_black.png" Type="http://schemas.openxmlformats.org/officeDocument/2006/relationships/image"/><Relationship Id="rId25" Target="ppt/presentation.xml" Type="http://schemas.openxmlformats.org/officeDocument/2006/relationships/officeDocument"/><Relationship Id="rId26" Target="docProps/core.xml" Type="http://schemas.openxmlformats.org/package/2006/relationships/metadata/core-properties"/><Relationship Id="rId27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embeddedFontLst>
    <p:embeddedFont>
      <p:font typeface="Abel"/>
      <p:regular r:id="rId17"/>
      <p:bold r:id="rId18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tableStyles.xml" Type="http://schemas.openxmlformats.org/officeDocument/2006/relationships/tableStyles"/><Relationship Id="rId17" Target="fonts/font6.fntdata" Type="http://schemas.openxmlformats.org/officeDocument/2006/relationships/font"/><Relationship Id="rId18" Target="fonts/font7.fntdata" Type="http://schemas.openxmlformats.org/officeDocument/2006/relationships/font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3" Target="../media/image21.png" Type="http://schemas.openxmlformats.org/officeDocument/2006/relationships/image"/><Relationship Id="rId4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16.png" Type="http://schemas.openxmlformats.org/officeDocument/2006/relationships/image"/><Relationship Id="rId3" Target="../media/image8.png" Type="http://schemas.openxmlformats.org/officeDocument/2006/relationships/image"/><Relationship Id="rId4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18.png" Type="http://schemas.openxmlformats.org/officeDocument/2006/relationships/image"/><Relationship Id="rId3" Target="../media/image14.png" Type="http://schemas.openxmlformats.org/officeDocument/2006/relationships/image"/><Relationship Id="rId4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3" Target="../media/image1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12.png" Type="http://schemas.openxmlformats.org/officeDocument/2006/relationships/image"/><Relationship Id="rId3" Target="../media/image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20.png" Type="http://schemas.openxmlformats.org/officeDocument/2006/relationships/image"/><Relationship Id="rId3" Target="../media/image2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15.png" Type="http://schemas.openxmlformats.org/officeDocument/2006/relationships/image"/><Relationship Id="rId3" Target="../media/image1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3" Target="../media/image17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5" cy="109381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5" cy="43192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7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true" rot="0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571500" y="571500"/>
            <a:ext cx="8001000" cy="5715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/>
          <p:cNvSpPr/>
          <p:nvPr>
            <p:ph idx="1" type="pic"/>
          </p:nvPr>
        </p:nvSpPr>
        <p:spPr>
          <a:xfrm flipH="false" flipV="false" rot="0">
            <a:off x="704850" y="1439533"/>
            <a:ext cx="2381250" cy="2381250"/>
          </a:xfrm>
          <a:prstGeom prst="rect">
            <a:avLst/>
          </a:prstGeo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pic>
        <p:nvPicPr>
          <p:cNvPr id="1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 flipH="false" flipV="false" rot="0"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571500"/>
          </a:xfrm>
          <a:prstGeom prst="rect">
            <a:avLst/>
          </a:prstGeom>
        </p:spPr>
        <p:txBody>
          <a:bodyPr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 rot="0"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 rot="0"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100000"/>
              </a:lnSpc>
              <a:spcBef>
                <a:spcPts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8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 vert="horz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 flipH="false" flipV="false"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 vert="horz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 vert="horz"/>
          <a:lstStyle>
            <a:lvl1pPr lvl="0"/>
            <a:lvl5pPr lvl="4"/>
            <a:lvl4pPr lvl="3"/>
            <a:lvl3pPr lvl="2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/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 vert="horz"/>
          <a:lstStyle>
            <a:lvl1pPr lvl="0"/>
            <a:lvl5pPr lvl="4"/>
            <a:lvl4pPr lvl="3"/>
            <a:lvl3pPr lvl="2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true" rot="0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false" rot="0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9"/>
          <p:cNvCxnSpPr/>
          <p:nvPr/>
        </p:nvCxnSpPr>
        <p:spPr>
          <a:xfrm flipH="true" flipV="false" rot="10800000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 vert="horz"/>
          <a:lstStyle>
            <a:lvl5pPr lvl="4"/>
            <a:lvl4pPr lvl="3"/>
            <a:lvl3pPr lvl="2"/>
            <a:lvl2pPr lvl="1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9" cy="31813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/>
          <p:cNvSpPr>
            <a:spLocks noGrp="true"/>
          </p:cNvSpPr>
          <p:nvPr>
            <p:ph idx="1" type="title"/>
          </p:nvPr>
        </p:nvSpPr>
        <p:spPr>
          <a:xfrm rot="0">
            <a:off x="3828390" y="317763"/>
            <a:ext cx="4742470" cy="995975"/>
          </a:xfrm>
          <a:prstGeom prst="rect">
            <a:avLst/>
          </a:prstGeo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cxnSp>
        <p:nvCxnSpPr>
          <p:cNvPr id="8" name="Straight Connector 4"/>
          <p:cNvCxnSpPr/>
          <p:nvPr/>
        </p:nvCxnSpPr>
        <p:spPr>
          <a:xfrm flipH="true" flipV="true" rot="10800000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22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1638"/>
            <a:ext cx="245014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570403" y="4771233"/>
            <a:ext cx="2462604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Project - 2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7027026" y="3297025"/>
            <a:ext cx="1675644" cy="1526572"/>
          </a:xfrm>
        </p:spPr>
        <p:txBody>
          <a:bodyPr rtlCol="0" vert="horz"/>
          <a:lstStyle/>
          <a:p>
            <a:pPr algn="l"/>
            <a:r>
              <a:rPr dirty="0" lang="en-US"/>
              <a:t>Aman agarwal</a:t>
            </a:r>
          </a:p>
          <a:p>
            <a:pPr algn="l"/>
            <a:r>
              <a:rPr dirty="0" lang="en-US"/>
              <a:t>Dhanraj sahu</a:t>
            </a:r>
          </a:p>
          <a:p>
            <a:pPr algn="l"/>
            <a:r>
              <a:rPr dirty="0" lang="en-US"/>
              <a:t>prashant</a:t>
            </a:r>
          </a:p>
          <a:p>
            <a:pPr algn="l"/>
            <a:r>
              <a:rPr dirty="0" lang="en-US"/>
              <a:t>prahsant meena</a:t>
            </a:r>
          </a:p>
          <a:p>
            <a:pPr algn="l"/>
            <a:r>
              <a:rPr dirty="0" lang="en-US"/>
              <a:t>Silky priya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 sz="2600"/>
              <a:t>Network Topology and Simulation Scenario</a:t>
            </a:r>
            <a:endParaRPr dirty="0" lang="en-US" sz="2600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1302401" y="1420922"/>
            <a:ext cx="6539197" cy="2936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 </a:t>
            </a:r>
            <a:r>
              <a:rPr dirty="0" lang="en-US"/>
              <a:t>The results </a:t>
            </a:r>
            <a:r>
              <a:rPr dirty="0" lang="en-US"/>
              <a:t>showed that the active queue management algorithms, such as REM and RED, exhibited </a:t>
            </a:r>
            <a:r>
              <a:rPr dirty="0" lang="en-US"/>
              <a:t>stronger capabilities than the passive queue management algorithm Drop-Tail.</a:t>
            </a:r>
          </a:p>
          <a:p>
            <a:pPr/>
            <a:r>
              <a:rPr dirty="0" lang="en-US"/>
              <a:t>under </a:t>
            </a:r>
            <a:r>
              <a:rPr dirty="0" err="1" lang="en-US"/>
              <a:t>large-scale</a:t>
            </a:r>
            <a:r>
              <a:rPr dirty="0" lang="en-US"/>
              <a:t> </a:t>
            </a:r>
            <a:r>
              <a:rPr dirty="0" err="1" lang="en-US"/>
              <a:t>DDoS</a:t>
            </a:r>
            <a:r>
              <a:rPr dirty="0" lang="en-US"/>
              <a:t> attacks, all three algorithms exhibited insufficient defense </a:t>
            </a:r>
            <a:r>
              <a:rPr dirty="0" lang="en-US"/>
              <a:t>capabilities.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CONCLUSION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b="1" dirty="0" err="1" i="1" lang="en-US" strike="noStrike" sz="1500" u="none">
                <a:latin typeface="+mn-lt"/>
              </a:rPr>
              <a:t>DDoS</a:t>
            </a:r>
            <a:r>
              <a:rPr dirty="0" i="1" lang="en-US" strike="noStrike" sz="1500" u="none">
                <a:latin typeface="+mn-lt"/>
              </a:rPr>
              <a:t> is short for </a:t>
            </a:r>
            <a:r>
              <a:rPr b="1" dirty="0" i="1" lang="en-US" strike="noStrike" sz="1500" u="none">
                <a:latin typeface="+mn-lt"/>
              </a:rPr>
              <a:t>D</a:t>
            </a:r>
            <a:r>
              <a:rPr dirty="0" i="1" lang="en-US" strike="noStrike" sz="1500" u="none">
                <a:latin typeface="+mn-lt"/>
              </a:rPr>
              <a:t>istributed </a:t>
            </a:r>
            <a:r>
              <a:rPr b="1" dirty="0" i="1" lang="en-US" strike="noStrike" sz="1500" u="none">
                <a:latin typeface="+mn-lt"/>
              </a:rPr>
              <a:t>D</a:t>
            </a:r>
            <a:r>
              <a:rPr dirty="0" i="1" lang="en-US" strike="noStrike" sz="1500" u="none">
                <a:latin typeface="+mn-lt"/>
              </a:rPr>
              <a:t>enial </a:t>
            </a:r>
            <a:r>
              <a:rPr b="1" dirty="0" i="1" lang="en-US" strike="noStrike" sz="1500" u="none">
                <a:latin typeface="+mn-lt"/>
              </a:rPr>
              <a:t>o</a:t>
            </a:r>
            <a:r>
              <a:rPr dirty="0" i="1" lang="en-US" strike="noStrike" sz="1500" u="none">
                <a:latin typeface="+mn-lt"/>
              </a:rPr>
              <a:t>f </a:t>
            </a:r>
            <a:r>
              <a:rPr b="1" dirty="0" i="1" lang="en-US" strike="noStrike" sz="1500" u="none">
                <a:latin typeface="+mn-lt"/>
              </a:rPr>
              <a:t>S</a:t>
            </a:r>
            <a:r>
              <a:rPr dirty="0" i="1" lang="en-US" strike="noStrike" sz="1500" u="none">
                <a:latin typeface="+mn-lt"/>
              </a:rPr>
              <a:t>ervice. </a:t>
            </a:r>
            <a:r>
              <a:rPr dirty="0" err="1" i="0" lang="en-US" strike="noStrike" sz="1500" u="none">
                <a:latin typeface="+mn-lt"/>
              </a:rPr>
              <a:t>DDoS</a:t>
            </a:r>
            <a:r>
              <a:rPr dirty="0" i="0" lang="en-US" strike="noStrike" sz="1500" u="none">
                <a:latin typeface="+mn-lt"/>
              </a:rPr>
              <a:t> is a type of DOS attack</a:t>
            </a:r>
            <a:r>
              <a:rPr dirty="0" i="0" lang="en-US" strike="noStrike" sz="1500" u="none">
                <a:latin typeface="+mn-lt"/>
              </a:rPr>
              <a:t> where multiple compromised systems </a:t>
            </a:r>
            <a:r>
              <a:rPr dirty="0" i="0" lang="en-US" strike="noStrike" sz="1500" u="none">
                <a:latin typeface="+mn-lt"/>
              </a:rPr>
              <a:t>are used to target a single system causing a Denial of Service</a:t>
            </a:r>
            <a:r>
              <a:rPr dirty="0" i="0" lang="en-US" strike="noStrike" sz="1500" u="none">
                <a:latin typeface="+mn-lt"/>
              </a:rPr>
              <a:t> (</a:t>
            </a:r>
            <a:r>
              <a:rPr dirty="0" err="1" i="0" lang="en-US" strike="noStrike" sz="1500" u="none">
                <a:latin typeface="+mn-lt"/>
              </a:rPr>
              <a:t>DoS</a:t>
            </a:r>
            <a:r>
              <a:rPr dirty="0" i="0" lang="en-US" strike="noStrike" sz="1500" u="none">
                <a:latin typeface="+mn-lt"/>
              </a:rPr>
              <a:t>) attack.</a:t>
            </a:r>
          </a:p>
          <a:p>
            <a:pPr/>
            <a:r>
              <a:rPr dirty="0" i="0" lang="en-US" strike="noStrike" sz="1500" u="none">
                <a:latin typeface="+mn-lt"/>
              </a:rPr>
              <a:t>A queue management algorithm is important to guarantee the fair distribution of </a:t>
            </a:r>
            <a:r>
              <a:rPr dirty="0" i="0" lang="en-US" strike="noStrike" sz="1500" u="none">
                <a:latin typeface="+mn-lt"/>
              </a:rPr>
              <a:t>resources and quality of service (</a:t>
            </a:r>
            <a:r>
              <a:rPr dirty="0" err="1" i="0" lang="en-US" strike="noStrike" sz="1500" u="none">
                <a:latin typeface="+mn-lt"/>
              </a:rPr>
              <a:t>QoS</a:t>
            </a:r>
            <a:r>
              <a:rPr dirty="0" i="0" lang="en-US" strike="noStrike" sz="1500" u="none">
                <a:latin typeface="+mn-lt"/>
              </a:rPr>
              <a:t>) in the event of network congestion</a:t>
            </a:r>
          </a:p>
          <a:p>
            <a:pPr/>
            <a:r>
              <a:rPr dirty="0" i="0" lang="en-US" strike="noStrike" sz="1500" u="none">
                <a:latin typeface="+mn-lt"/>
              </a:rPr>
              <a:t>Examples - </a:t>
            </a:r>
            <a:r>
              <a:rPr dirty="0" i="0" lang="en-US" strike="noStrike" sz="1500" u="none">
                <a:latin typeface="+mn-lt"/>
              </a:rPr>
              <a:t> Drop-Tail, RED, and REM</a:t>
            </a:r>
            <a:r>
              <a:rPr dirty="0" i="0" lang="en-US" strike="noStrike" sz="1500" u="none">
                <a:latin typeface="+mn-lt"/>
              </a:rPr>
              <a:t>.</a:t>
            </a:r>
            <a:endParaRPr dirty="0" i="0" lang="en-US" strike="noStrike" sz="1500" u="none">
              <a:latin typeface="+mn-lt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The composition of a network is mainly based on the technology of </a:t>
            </a:r>
            <a:r>
              <a:rPr dirty="0" err="1" lang="en-US"/>
              <a:t>store-and-forward</a:t>
            </a:r>
            <a:r>
              <a:rPr dirty="0" lang="en-US"/>
              <a:t> and </a:t>
            </a:r>
            <a:r>
              <a:rPr dirty="0" lang="en-US"/>
              <a:t>statistical multiplexing.</a:t>
            </a:r>
          </a:p>
          <a:p>
            <a:pPr/>
            <a:r>
              <a:rPr dirty="0" lang="en-US"/>
              <a:t>The important role of the queue in a </a:t>
            </a:r>
            <a:r>
              <a:rPr dirty="0" lang="en-US"/>
              <a:t>router is to absorb unexpected packets.</a:t>
            </a:r>
          </a:p>
          <a:p>
            <a:pPr/>
            <a:r>
              <a:rPr dirty="0" lang="en-US"/>
              <a:t> Thus, we </a:t>
            </a:r>
            <a:r>
              <a:rPr dirty="0" lang="en-US"/>
              <a:t>must manage the queue through the router to maintain a smaller queue length.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Queue Management Algorithms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Active Queue Management Algorithms - RED and REM.</a:t>
            </a:r>
          </a:p>
          <a:p>
            <a:pPr/>
            <a:r>
              <a:rPr dirty="0" lang="en-US"/>
              <a:t>Passive Queue Management Algorithms - </a:t>
            </a:r>
            <a:r>
              <a:rPr dirty="0" err="1" lang="en-US"/>
              <a:t>DropTail</a:t>
            </a:r>
            <a:r>
              <a:rPr dirty="0" lang="en-US"/>
              <a:t>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Types of queue management algorithms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In contrast to passive queue management algorithms, active queue management </a:t>
            </a:r>
            <a:r>
              <a:rPr dirty="0" lang="en-US"/>
              <a:t>algorithms discard packets before the queue is full to regulate the discharge velocity of the </a:t>
            </a:r>
            <a:r>
              <a:rPr dirty="0" lang="en-US"/>
              <a:t>original transmission source. </a:t>
            </a:r>
          </a:p>
          <a:p>
            <a:pPr/>
            <a:r>
              <a:rPr dirty="0" lang="en-US"/>
              <a:t>This approach helps control congestion to avoid other </a:t>
            </a:r>
            <a:r>
              <a:rPr dirty="0" lang="en-US"/>
              <a:t>negative effects such as long </a:t>
            </a:r>
            <a:r>
              <a:rPr dirty="0" err="1" lang="en-US"/>
              <a:t>end-to-end</a:t>
            </a:r>
            <a:r>
              <a:rPr dirty="0" lang="en-US"/>
              <a:t> delays caused by full queues </a:t>
            </a:r>
            <a:r>
              <a:rPr dirty="0" lang="en-US"/>
              <a:t>and a reduction of </a:t>
            </a:r>
            <a:r>
              <a:rPr dirty="0" lang="en-US"/>
              <a:t>the utilization ratio</a:t>
            </a:r>
            <a:r>
              <a:rPr dirty="0" lang="en-US"/>
              <a:t>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 sz="2600"/>
              <a:t>Significance of Queue Management Algorithms</a:t>
            </a:r>
            <a:endParaRPr dirty="0" lang="en-US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Set a </a:t>
            </a:r>
            <a:r>
              <a:rPr dirty="0" lang="en-US"/>
              <a:t>maximum length for each queue (in packets) and then accept packets into the queue until </a:t>
            </a:r>
            <a:r>
              <a:rPr dirty="0" lang="en-US"/>
              <a:t>the queue length limit is reached.</a:t>
            </a:r>
          </a:p>
          <a:p>
            <a:pPr/>
            <a:r>
              <a:rPr dirty="0" lang="en-US"/>
              <a:t>Thus, any subsequent packet that arrives will be rejected </a:t>
            </a:r>
            <a:r>
              <a:rPr dirty="0" lang="en-US"/>
              <a:t>by the queue until the queue length has decrease.</a:t>
            </a:r>
          </a:p>
          <a:p>
            <a:pPr/>
            <a:r>
              <a:rPr dirty="0" err="1" lang="en-US"/>
              <a:t>Drop-Tail</a:t>
            </a:r>
            <a:r>
              <a:rPr dirty="0" lang="en-US"/>
              <a:t> queue management mechanisms </a:t>
            </a:r>
            <a:r>
              <a:rPr dirty="0" lang="en-US"/>
              <a:t>are still the most widely used method for queuing and discarding network packets.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Passive Queue Management Algorithms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The RED queue management algorithm uses the average queue length to predict </a:t>
            </a:r>
            <a:r>
              <a:rPr dirty="0" lang="en-US"/>
              <a:t>impending network congestion and drops packets using random selection.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RED Queue Management Algorithm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The random exponential marking (REM) algorithm management mechanism stems from </a:t>
            </a:r>
            <a:r>
              <a:rPr dirty="0" lang="en-US"/>
              <a:t>“optimal flow control” theory.</a:t>
            </a:r>
          </a:p>
          <a:p>
            <a:pPr/>
            <a:r>
              <a:rPr dirty="0" lang="en-US"/>
              <a:t>Depends on </a:t>
            </a:r>
            <a:r>
              <a:rPr dirty="0" lang="en-US"/>
              <a:t>the difference </a:t>
            </a:r>
            <a:r>
              <a:rPr dirty="0" lang="en-US"/>
              <a:t>between the actual queue length and the expected queue length, and the other is the </a:t>
            </a:r>
            <a:r>
              <a:rPr dirty="0" lang="en-US"/>
              <a:t>difference between the input rate of aggregated flow and the output rate of the port.</a:t>
            </a:r>
          </a:p>
          <a:p>
            <a:pPr/>
            <a:r>
              <a:rPr dirty="0" lang="en-US"/>
              <a:t>REM stabilizes the input rate to remain close to the link capacity </a:t>
            </a:r>
            <a:r>
              <a:rPr dirty="0" lang="en-US"/>
              <a:t>and maintains the queue length within a small target range.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REM Queue Management Algorithm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dirty="0" lang="en-US"/>
              <a:t>Simulation of three Queue Management techniques – Tail Drop, RED and REM, for a mesh </a:t>
            </a:r>
            <a:r>
              <a:rPr dirty="0" lang="en-US"/>
              <a:t>network.</a:t>
            </a:r>
          </a:p>
          <a:p>
            <a:pPr/>
            <a:r>
              <a:rPr dirty="0" lang="en-US"/>
              <a:t>The results obtained are analysed over 3 parameters: Throughput, End-2-End </a:t>
            </a:r>
            <a:r>
              <a:rPr dirty="0" lang="en-US"/>
              <a:t>delay and Packet Loss/Drop.</a:t>
            </a:r>
          </a:p>
          <a:p>
            <a:pPr/>
            <a:r>
              <a:rPr dirty="0" lang="en-US"/>
              <a:t>RED and REM </a:t>
            </a:r>
            <a:r>
              <a:rPr dirty="0" lang="en-US"/>
              <a:t>came out as a queue management technique with the target to outperform the </a:t>
            </a:r>
            <a:r>
              <a:rPr dirty="0" lang="en-US"/>
              <a:t>performance of Tail Drop.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EXPERIMENT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5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5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5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sahudhanraj123</dc:creator>
  <cp:lastModifiedBy>sahudhanraj123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