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17" r:id="rId3"/>
    <p:sldId id="257" r:id="rId4"/>
    <p:sldId id="318" r:id="rId5"/>
    <p:sldId id="319" r:id="rId6"/>
    <p:sldId id="320" r:id="rId7"/>
    <p:sldId id="321" r:id="rId8"/>
    <p:sldId id="322" r:id="rId9"/>
    <p:sldId id="323" r:id="rId10"/>
    <p:sldId id="324" r:id="rId11"/>
    <p:sldId id="325" r:id="rId12"/>
    <p:sldId id="326" r:id="rId13"/>
    <p:sldId id="310" r:id="rId14"/>
    <p:sldId id="338" r:id="rId15"/>
    <p:sldId id="309" r:id="rId16"/>
    <p:sldId id="339" r:id="rId17"/>
    <p:sldId id="311" r:id="rId18"/>
    <p:sldId id="336" r:id="rId19"/>
    <p:sldId id="337"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1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34D7B2F-24C9-48F9-9454-5415367E0655}"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34D7B2F-24C9-48F9-9454-5415367E0655}"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34D7B2F-24C9-48F9-9454-5415367E0655}"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34D7B2F-24C9-48F9-9454-5415367E0655}"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4D7B2F-24C9-48F9-9454-5415367E0655}"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34D7B2F-24C9-48F9-9454-5415367E0655}" type="datetime1">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34D7B2F-24C9-48F9-9454-5415367E0655}" type="datetime1">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34D7B2F-24C9-48F9-9454-5415367E0655}" type="datetime1">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D7B2F-24C9-48F9-9454-5415367E0655}" type="datetime1">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4D7B2F-24C9-48F9-9454-5415367E0655}" type="datetime1">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4D7B2F-24C9-48F9-9454-5415367E0655}" type="datetime1">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D7B2F-24C9-48F9-9454-5415367E0655}" type="datetime1">
              <a:rPr lang="en-US"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4D870-EE68-4D7C-BF8C-47E35322BCD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52_MINI%20PROJECT%20REPORT.pdf" TargetMode="External"/><Relationship Id="rId2" Type="http://schemas.openxmlformats.org/officeDocument/2006/relationships/hyperlink" Target="52_Brain_Tumor_Paper_Presentation.docx" TargetMode="External"/><Relationship Id="rId1" Type="http://schemas.openxmlformats.org/officeDocument/2006/relationships/hyperlink" Target="52_Review_Paper.docx"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3485" y="2208508"/>
            <a:ext cx="10740980" cy="583565"/>
          </a:xfrm>
          <a:prstGeom prst="rect">
            <a:avLst/>
          </a:prstGeom>
          <a:noFill/>
        </p:spPr>
        <p:txBody>
          <a:bodyPr wrap="square" rtlCol="0">
            <a:spAutoFit/>
          </a:bodyPr>
          <a:lstStyle/>
          <a:p>
            <a:pPr algn="ctr"/>
            <a:r>
              <a:rPr lang="en-IN" sz="3200" u="sng" dirty="0" smtClean="0">
                <a:latin typeface="Times New Roman" panose="02020603050405020304" pitchFamily="18" charset="0"/>
                <a:cs typeface="Times New Roman" panose="02020603050405020304" pitchFamily="18" charset="0"/>
              </a:rPr>
              <a:t>Presentation for TY Mini Project (Review </a:t>
            </a:r>
            <a:r>
              <a:rPr lang="en-US" altLang="en-IN" sz="3200" u="sng" dirty="0" smtClean="0">
                <a:latin typeface="Times New Roman" panose="02020603050405020304" pitchFamily="18" charset="0"/>
                <a:cs typeface="Times New Roman" panose="02020603050405020304" pitchFamily="18" charset="0"/>
              </a:rPr>
              <a:t>3</a:t>
            </a:r>
            <a:r>
              <a:rPr lang="en-IN" sz="3200" u="sng" dirty="0" smtClean="0">
                <a:latin typeface="Times New Roman" panose="02020603050405020304" pitchFamily="18" charset="0"/>
                <a:cs typeface="Times New Roman" panose="02020603050405020304" pitchFamily="18" charset="0"/>
              </a:rPr>
              <a:t>)</a:t>
            </a:r>
            <a:endParaRPr lang="en-IN" sz="3200" u="sng" dirty="0"/>
          </a:p>
        </p:txBody>
      </p:sp>
      <p:pic>
        <p:nvPicPr>
          <p:cNvPr id="3078" name="Picture 6" descr="Image result for mit academy of engineering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27383" y="200565"/>
            <a:ext cx="4914900" cy="923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34908" y="1347163"/>
            <a:ext cx="4895215" cy="521970"/>
          </a:xfrm>
          <a:prstGeom prst="rect">
            <a:avLst/>
          </a:prstGeom>
          <a:noFill/>
        </p:spPr>
        <p:txBody>
          <a:bodyPr wrap="none" rtlCol="0">
            <a:spAutoFit/>
          </a:bodyPr>
          <a:lstStyle/>
          <a:p>
            <a:pPr algn="l"/>
            <a:r>
              <a:rPr lang="en-IN" sz="2800" dirty="0">
                <a:solidFill>
                  <a:schemeClr val="accent1">
                    <a:lumMod val="75000"/>
                  </a:schemeClr>
                </a:solidFill>
                <a:latin typeface="Times New Roman" panose="02020603050405020304" pitchFamily="18" charset="0"/>
                <a:cs typeface="Times New Roman" panose="02020603050405020304" pitchFamily="18" charset="0"/>
              </a:rPr>
              <a:t>School </a:t>
            </a:r>
            <a:r>
              <a:rPr lang="en-IN" sz="2800" dirty="0" smtClean="0">
                <a:solidFill>
                  <a:schemeClr val="accent1">
                    <a:lumMod val="75000"/>
                  </a:schemeClr>
                </a:solidFill>
                <a:latin typeface="Times New Roman" panose="02020603050405020304" pitchFamily="18" charset="0"/>
                <a:cs typeface="Times New Roman" panose="02020603050405020304" pitchFamily="18" charset="0"/>
              </a:rPr>
              <a:t>of</a:t>
            </a:r>
            <a:r>
              <a:rPr lang="en-IN" sz="2800" dirty="0" smtClean="0">
                <a:solidFill>
                  <a:schemeClr val="accent1">
                    <a:lumMod val="75000"/>
                  </a:schemeClr>
                </a:solidFill>
                <a:latin typeface="Times New Roman" panose="02020603050405020304" pitchFamily="18" charset="0"/>
                <a:cs typeface="Times New Roman" panose="02020603050405020304" pitchFamily="18" charset="0"/>
                <a:sym typeface="+mn-ea"/>
              </a:rPr>
              <a:t> </a:t>
            </a:r>
            <a:r>
              <a:rPr lang="en-US" altLang="en-IN" sz="2800" dirty="0" smtClean="0">
                <a:solidFill>
                  <a:schemeClr val="accent1">
                    <a:lumMod val="75000"/>
                  </a:schemeClr>
                </a:solidFill>
                <a:latin typeface="Times New Roman" panose="02020603050405020304" pitchFamily="18" charset="0"/>
                <a:cs typeface="Times New Roman" panose="02020603050405020304" pitchFamily="18" charset="0"/>
                <a:sym typeface="+mn-ea"/>
              </a:rPr>
              <a:t>Computer </a:t>
            </a:r>
            <a:r>
              <a:rPr lang="en-IN" sz="2800" dirty="0">
                <a:solidFill>
                  <a:schemeClr val="accent1">
                    <a:lumMod val="75000"/>
                  </a:schemeClr>
                </a:solidFill>
                <a:latin typeface="Times New Roman" panose="02020603050405020304" pitchFamily="18" charset="0"/>
                <a:cs typeface="Times New Roman" panose="02020603050405020304" pitchFamily="18" charset="0"/>
              </a:rPr>
              <a:t>Engineering</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826222" y="3223312"/>
            <a:ext cx="7961722" cy="2122805"/>
          </a:xfrm>
          <a:prstGeom prst="rect">
            <a:avLst/>
          </a:prstGeom>
          <a:noFill/>
        </p:spPr>
        <p:txBody>
          <a:bodyPr wrap="square" rtlCol="0">
            <a:spAutoFit/>
          </a:bodyPr>
          <a:lstStyle/>
          <a:p>
            <a:pPr algn="ctr"/>
            <a:r>
              <a:rPr lang="en-IN" sz="4400" dirty="0">
                <a:solidFill>
                  <a:schemeClr val="accent2">
                    <a:lumMod val="75000"/>
                  </a:schemeClr>
                </a:solidFill>
                <a:sym typeface="+mn-ea"/>
              </a:rPr>
              <a:t>Brain tumor </a:t>
            </a:r>
            <a:r>
              <a:rPr lang="en-US" altLang="en-IN" sz="4400" dirty="0">
                <a:solidFill>
                  <a:schemeClr val="accent2">
                    <a:lumMod val="75000"/>
                  </a:schemeClr>
                </a:solidFill>
                <a:sym typeface="+mn-ea"/>
              </a:rPr>
              <a:t>classification</a:t>
            </a:r>
            <a:r>
              <a:rPr lang="en-IN" sz="4400" dirty="0">
                <a:solidFill>
                  <a:schemeClr val="accent2">
                    <a:lumMod val="75000"/>
                  </a:schemeClr>
                </a:solidFill>
                <a:sym typeface="+mn-ea"/>
              </a:rPr>
              <a:t> using CNN</a:t>
            </a:r>
            <a:endParaRPr lang="en-IN" sz="4400" dirty="0">
              <a:solidFill>
                <a:schemeClr val="accent2">
                  <a:lumMod val="75000"/>
                </a:schemeClr>
              </a:solidFill>
            </a:endParaRPr>
          </a:p>
          <a:p>
            <a:pPr algn="ctr"/>
            <a:endParaRPr lang="en-IN" sz="4400" dirty="0">
              <a:solidFill>
                <a:schemeClr val="accent2">
                  <a:lumMod val="75000"/>
                </a:schemeClr>
              </a:solidFill>
            </a:endParaRPr>
          </a:p>
        </p:txBody>
      </p:sp>
      <p:sp>
        <p:nvSpPr>
          <p:cNvPr id="5" name="Subtitle 2"/>
          <p:cNvSpPr txBox="1"/>
          <p:nvPr/>
        </p:nvSpPr>
        <p:spPr>
          <a:xfrm>
            <a:off x="574695" y="5178065"/>
            <a:ext cx="281459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smtClean="0">
                <a:latin typeface="Times New Roman" panose="02020603050405020304" pitchFamily="18" charset="0"/>
                <a:cs typeface="Times New Roman" panose="02020603050405020304" pitchFamily="18" charset="0"/>
              </a:rPr>
              <a:t>Guide</a:t>
            </a:r>
            <a:r>
              <a:rPr lang="en-US" altLang="en-IN" dirty="0" smtClean="0">
                <a:latin typeface="Times New Roman" panose="02020603050405020304" pitchFamily="18" charset="0"/>
                <a:cs typeface="Times New Roman" panose="02020603050405020304" pitchFamily="18" charset="0"/>
              </a:rPr>
              <a:t>d by :</a:t>
            </a:r>
            <a:endParaRPr lang="en-IN" dirty="0" smtClean="0">
              <a:latin typeface="Times New Roman" panose="02020603050405020304" pitchFamily="18" charset="0"/>
              <a:cs typeface="Times New Roman" panose="02020603050405020304" pitchFamily="18" charset="0"/>
            </a:endParaRPr>
          </a:p>
          <a:p>
            <a:pPr algn="l"/>
            <a:r>
              <a:rPr lang="en-IN" dirty="0" err="1" smtClean="0">
                <a:latin typeface="Times New Roman" panose="02020603050405020304" pitchFamily="18" charset="0"/>
                <a:cs typeface="Times New Roman" panose="02020603050405020304" pitchFamily="18" charset="0"/>
              </a:rPr>
              <a:t>Dr. Avinash Bhute</a:t>
            </a:r>
            <a:endParaRPr lang="en-IN" dirty="0" err="1" smtClean="0">
              <a:latin typeface="Times New Roman" panose="02020603050405020304" pitchFamily="18" charset="0"/>
              <a:cs typeface="Times New Roman" panose="02020603050405020304" pitchFamily="18" charset="0"/>
            </a:endParaRPr>
          </a:p>
        </p:txBody>
      </p:sp>
      <p:sp>
        <p:nvSpPr>
          <p:cNvPr id="9" name="Subtitle 2"/>
          <p:cNvSpPr>
            <a:spLocks noGrp="1"/>
          </p:cNvSpPr>
          <p:nvPr/>
        </p:nvSpPr>
        <p:spPr>
          <a:xfrm>
            <a:off x="6511720" y="4422782"/>
            <a:ext cx="4932608" cy="220198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IN" dirty="0" smtClean="0">
                <a:latin typeface="Times New Roman" panose="02020603050405020304" pitchFamily="18" charset="0"/>
                <a:cs typeface="Times New Roman" panose="02020603050405020304" pitchFamily="18" charset="0"/>
              </a:rPr>
              <a:t>Students Name:</a:t>
            </a:r>
            <a:endParaRPr lang="en-IN" dirty="0" smtClean="0">
              <a:latin typeface="Times New Roman" panose="02020603050405020304" pitchFamily="18" charset="0"/>
              <a:cs typeface="Times New Roman" panose="02020603050405020304" pitchFamily="18" charset="0"/>
            </a:endParaRPr>
          </a:p>
          <a:p>
            <a:pPr algn="ctr"/>
            <a:r>
              <a:rPr lang="en-US" altLang="en-IN" dirty="0" smtClean="0">
                <a:latin typeface="Times New Roman" panose="02020603050405020304" pitchFamily="18" charset="0"/>
                <a:cs typeface="Times New Roman" panose="02020603050405020304" pitchFamily="18" charset="0"/>
              </a:rPr>
              <a:t>Shyam Pandav(CETTYC66)</a:t>
            </a:r>
            <a:endParaRPr lang="en-US" altLang="en-IN" dirty="0" smtClean="0">
              <a:latin typeface="Times New Roman" panose="02020603050405020304" pitchFamily="18" charset="0"/>
              <a:cs typeface="Times New Roman" panose="02020603050405020304" pitchFamily="18" charset="0"/>
            </a:endParaRPr>
          </a:p>
          <a:p>
            <a:pPr algn="ctr"/>
            <a:r>
              <a:rPr lang="en-US" altLang="en-IN" dirty="0" smtClean="0">
                <a:latin typeface="Times New Roman" panose="02020603050405020304" pitchFamily="18" charset="0"/>
                <a:cs typeface="Times New Roman" panose="02020603050405020304" pitchFamily="18" charset="0"/>
              </a:rPr>
              <a:t>Devashish Nannaware(CETTYB17)</a:t>
            </a:r>
            <a:endParaRPr lang="en-US" altLang="en-IN" dirty="0" smtClean="0">
              <a:latin typeface="Times New Roman" panose="02020603050405020304" pitchFamily="18" charset="0"/>
              <a:cs typeface="Times New Roman" panose="02020603050405020304" pitchFamily="18" charset="0"/>
            </a:endParaRPr>
          </a:p>
          <a:p>
            <a:pPr algn="ctr"/>
            <a:r>
              <a:rPr lang="en-US" altLang="en-IN" dirty="0" smtClean="0">
                <a:latin typeface="Times New Roman" panose="02020603050405020304" pitchFamily="18" charset="0"/>
                <a:cs typeface="Times New Roman" panose="02020603050405020304" pitchFamily="18" charset="0"/>
              </a:rPr>
              <a:t>Prathamesh Kadam(CETTYB33)</a:t>
            </a:r>
            <a:endParaRPr lang="en-US" altLang="en-IN" dirty="0" smtClean="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p>
            <a:fld id="{534D7B2F-24C9-48F9-9454-5415367E0655}" type="datetime1">
              <a:rPr lang="en-US" smtClean="0"/>
            </a:fld>
            <a:endParaRPr lang="en-IN"/>
          </a:p>
        </p:txBody>
      </p:sp>
      <p:sp>
        <p:nvSpPr>
          <p:cNvPr id="6" name="Slide Number Placeholder 5"/>
          <p:cNvSpPr>
            <a:spLocks noGrp="1"/>
          </p:cNvSpPr>
          <p:nvPr>
            <p:ph type="sldNum" sz="quarter" idx="12"/>
          </p:nvPr>
        </p:nvSpPr>
        <p:spPr/>
        <p:txBody>
          <a:bodyPr/>
          <a:p>
            <a:fld id="{3364D870-EE68-4D7C-BF8C-47E35322BCDB}" type="slidenum">
              <a:rPr lang="en-IN" smtClean="0"/>
            </a:fld>
            <a:endParaRPr lang="en-IN"/>
          </a:p>
        </p:txBody>
      </p:sp>
      <p:sp>
        <p:nvSpPr>
          <p:cNvPr id="7" name="Footer Placeholder 6"/>
          <p:cNvSpPr>
            <a:spLocks noGrp="1"/>
          </p:cNvSpPr>
          <p:nvPr>
            <p:ph type="ftr" sz="quarter" idx="11"/>
          </p:nvPr>
        </p:nvSpPr>
        <p:spPr/>
        <p:txBody>
          <a:bodyPr/>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Analysis and Design</a:t>
            </a:r>
            <a:endParaRPr lang="en-US" altLang="en-IN" b="1" dirty="0" smtClean="0">
              <a:solidFill>
                <a:schemeClr val="accent2">
                  <a:lumMod val="75000"/>
                </a:schemeClr>
              </a:solidFill>
              <a:latin typeface="Times New Roman" panose="02020603050405020304" pitchFamily="18" charset="0"/>
              <a:cs typeface="Times New Roman" panose="02020603050405020304" pitchFamily="18" charset="0"/>
              <a:sym typeface="+mn-ea"/>
            </a:endParaRPr>
          </a:p>
        </p:txBody>
      </p:sp>
      <p:pic>
        <p:nvPicPr>
          <p:cNvPr id="4" name="Picture 3"/>
          <p:cNvPicPr>
            <a:picLocks noChangeAspect="1"/>
          </p:cNvPicPr>
          <p:nvPr/>
        </p:nvPicPr>
        <p:blipFill>
          <a:blip r:embed="rId1"/>
          <a:stretch>
            <a:fillRect/>
          </a:stretch>
        </p:blipFill>
        <p:spPr>
          <a:xfrm>
            <a:off x="838200" y="1517015"/>
            <a:ext cx="9815830" cy="4569460"/>
          </a:xfrm>
          <a:prstGeom prst="rect">
            <a:avLst/>
          </a:prstGeom>
        </p:spPr>
      </p:pic>
      <p:sp>
        <p:nvSpPr>
          <p:cNvPr id="6" name="Text Box 5"/>
          <p:cNvSpPr txBox="1"/>
          <p:nvPr/>
        </p:nvSpPr>
        <p:spPr>
          <a:xfrm>
            <a:off x="8183245" y="6202045"/>
            <a:ext cx="3439795" cy="368300"/>
          </a:xfrm>
          <a:prstGeom prst="rect">
            <a:avLst/>
          </a:prstGeom>
          <a:noFill/>
        </p:spPr>
        <p:txBody>
          <a:bodyPr wrap="square" rtlCol="0">
            <a:spAutoFit/>
          </a:bodyPr>
          <a:p>
            <a:r>
              <a:rPr lang="en-US" altLang="en-US"/>
              <a:t>Source : Towards data Science</a:t>
            </a:r>
            <a:endParaRPr lang="en-US" altLang="en-US"/>
          </a:p>
        </p:txBody>
      </p:sp>
      <p:sp>
        <p:nvSpPr>
          <p:cNvPr id="8" name="Date Placeholder 7"/>
          <p:cNvSpPr>
            <a:spLocks noGrp="1"/>
          </p:cNvSpPr>
          <p:nvPr>
            <p:ph type="dt" sz="half" idx="10"/>
          </p:nvPr>
        </p:nvSpPr>
        <p:spPr/>
        <p:txBody>
          <a:bodyPr/>
          <a:p>
            <a:fld id="{534D7B2F-24C9-48F9-9454-5415367E0655}" type="datetime1">
              <a:rPr lang="en-US" smtClean="0"/>
            </a:fld>
            <a:endParaRPr lang="en-IN"/>
          </a:p>
        </p:txBody>
      </p:sp>
      <p:sp>
        <p:nvSpPr>
          <p:cNvPr id="9" name="Slide Number Placeholder 8"/>
          <p:cNvSpPr>
            <a:spLocks noGrp="1"/>
          </p:cNvSpPr>
          <p:nvPr>
            <p:ph type="sldNum" sz="quarter" idx="12"/>
          </p:nvPr>
        </p:nvSpPr>
        <p:spPr/>
        <p:txBody>
          <a:bodyPr/>
          <a:p>
            <a:fld id="{3364D870-EE68-4D7C-BF8C-47E35322BCDB}" type="slidenum">
              <a:rPr lang="en-IN" smtClean="0"/>
            </a:fld>
            <a:endParaRPr lang="en-IN"/>
          </a:p>
        </p:txBody>
      </p:sp>
      <p:sp>
        <p:nvSpPr>
          <p:cNvPr id="10" name="Footer Placeholder 9"/>
          <p:cNvSpPr>
            <a:spLocks noGrp="1"/>
          </p:cNvSpPr>
          <p:nvPr>
            <p:ph type="ftr" sz="quarter" idx="11"/>
          </p:nvPr>
        </p:nvSpPr>
        <p:spPr/>
        <p:txBody>
          <a:bodyPr/>
          <a:p>
            <a:r>
              <a:rPr lang="en-US" alt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Design</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Confusion Matrix</a:t>
            </a:r>
            <a:endParaRPr lang="en-US" altLang="en-IN" b="1" dirty="0" smtClean="0">
              <a:solidFill>
                <a:schemeClr val="accent2">
                  <a:lumMod val="75000"/>
                </a:schemeClr>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p>
            <a:r>
              <a:rPr lang="en-US" altLang="en-US"/>
              <a:t>Total number of 'No' = 22</a:t>
            </a:r>
            <a:endParaRPr lang="en-US" altLang="en-US"/>
          </a:p>
          <a:p>
            <a:r>
              <a:rPr lang="en-US" altLang="en-US"/>
              <a:t>Total number of 'Yes' = 259</a:t>
            </a:r>
            <a:endParaRPr lang="en-US" altLang="en-US"/>
          </a:p>
          <a:p>
            <a:r>
              <a:rPr lang="en-US" altLang="en-US"/>
              <a:t>Correct predicted 'Yes' = 247</a:t>
            </a:r>
            <a:endParaRPr lang="en-US" altLang="en-US"/>
          </a:p>
          <a:p>
            <a:r>
              <a:rPr lang="en-US" altLang="en-US"/>
              <a:t>Correct predicted 'No' = 19</a:t>
            </a:r>
            <a:endParaRPr lang="en-US" altLang="en-US"/>
          </a:p>
          <a:p>
            <a:r>
              <a:rPr lang="en-US" altLang="en-US"/>
              <a:t>Accuracy = 0.94</a:t>
            </a:r>
            <a:endParaRPr lang="en-US" altLang="en-US"/>
          </a:p>
        </p:txBody>
      </p:sp>
      <p:graphicFrame>
        <p:nvGraphicFramePr>
          <p:cNvPr id="9" name="Table 8"/>
          <p:cNvGraphicFramePr/>
          <p:nvPr/>
        </p:nvGraphicFramePr>
        <p:xfrm>
          <a:off x="6272530" y="1691005"/>
          <a:ext cx="5551170" cy="3509010"/>
        </p:xfrm>
        <a:graphic>
          <a:graphicData uri="http://schemas.openxmlformats.org/drawingml/2006/table">
            <a:tbl>
              <a:tblPr firstRow="1" bandRow="1">
                <a:tableStyleId>{5C22544A-7EE6-4342-B048-85BDC9FD1C3A}</a:tableStyleId>
              </a:tblPr>
              <a:tblGrid>
                <a:gridCol w="1850390"/>
                <a:gridCol w="1850390"/>
                <a:gridCol w="1850390"/>
              </a:tblGrid>
              <a:tr h="1169670">
                <a:tc>
                  <a:txBody>
                    <a:bodyPr/>
                    <a:p>
                      <a:pPr>
                        <a:buNone/>
                      </a:pPr>
                      <a:endParaRPr lang="en-US"/>
                    </a:p>
                  </a:txBody>
                  <a:tcPr>
                    <a:solidFill>
                      <a:schemeClr val="accent1">
                        <a:lumMod val="50000"/>
                      </a:schemeClr>
                    </a:solidFill>
                  </a:tcPr>
                </a:tc>
                <a:tc>
                  <a:txBody>
                    <a:bodyPr/>
                    <a:p>
                      <a:pPr>
                        <a:buNone/>
                      </a:pPr>
                      <a:r>
                        <a:rPr lang="en-US" altLang="en-US"/>
                        <a:t> 'No'</a:t>
                      </a:r>
                      <a:endParaRPr lang="en-US" altLang="en-US"/>
                    </a:p>
                    <a:p>
                      <a:pPr>
                        <a:buNone/>
                      </a:pPr>
                      <a:r>
                        <a:rPr lang="en-US" altLang="en-US"/>
                        <a:t>19+12</a:t>
                      </a:r>
                      <a:endParaRPr lang="en-US" altLang="en-US"/>
                    </a:p>
                  </a:txBody>
                  <a:tcPr>
                    <a:solidFill>
                      <a:schemeClr val="accent1">
                        <a:lumMod val="40000"/>
                        <a:lumOff val="60000"/>
                      </a:schemeClr>
                    </a:solidFill>
                  </a:tcPr>
                </a:tc>
                <a:tc>
                  <a:txBody>
                    <a:bodyPr/>
                    <a:p>
                      <a:pPr>
                        <a:buNone/>
                      </a:pPr>
                      <a:r>
                        <a:rPr lang="en-US" altLang="en-US"/>
                        <a:t>'Yes'</a:t>
                      </a:r>
                      <a:endParaRPr lang="en-US" altLang="en-US"/>
                    </a:p>
                    <a:p>
                      <a:pPr>
                        <a:buNone/>
                      </a:pPr>
                      <a:r>
                        <a:rPr lang="en-US" altLang="en-US"/>
                        <a:t>247+3</a:t>
                      </a:r>
                      <a:endParaRPr lang="en-US" altLang="en-US"/>
                    </a:p>
                  </a:txBody>
                  <a:tcPr>
                    <a:solidFill>
                      <a:schemeClr val="accent1">
                        <a:lumMod val="40000"/>
                        <a:lumOff val="60000"/>
                      </a:schemeClr>
                    </a:solidFill>
                  </a:tcPr>
                </a:tc>
              </a:tr>
              <a:tr h="1169670">
                <a:tc>
                  <a:txBody>
                    <a:bodyPr/>
                    <a:p>
                      <a:pPr>
                        <a:buNone/>
                      </a:pPr>
                      <a:r>
                        <a:rPr lang="en-US" altLang="en-US"/>
                        <a:t>'No'</a:t>
                      </a:r>
                      <a:endParaRPr lang="en-US" altLang="en-US"/>
                    </a:p>
                    <a:p>
                      <a:pPr>
                        <a:buNone/>
                      </a:pPr>
                      <a:r>
                        <a:rPr lang="en-US" altLang="en-US"/>
                        <a:t>22</a:t>
                      </a:r>
                      <a:endParaRPr lang="en-US" altLang="en-US"/>
                    </a:p>
                  </a:txBody>
                  <a:tcPr/>
                </a:tc>
                <a:tc>
                  <a:txBody>
                    <a:bodyPr/>
                    <a:p>
                      <a:pPr>
                        <a:buNone/>
                      </a:pPr>
                      <a:r>
                        <a:rPr lang="en-US" altLang="en-US"/>
                        <a:t>True 'No'</a:t>
                      </a:r>
                      <a:endParaRPr lang="en-US" altLang="en-US"/>
                    </a:p>
                    <a:p>
                      <a:pPr>
                        <a:buNone/>
                      </a:pPr>
                      <a:r>
                        <a:rPr lang="en-US" altLang="en-US"/>
                        <a:t>19</a:t>
                      </a:r>
                      <a:endParaRPr lang="en-US" altLang="en-US"/>
                    </a:p>
                  </a:txBody>
                  <a:tcPr/>
                </a:tc>
                <a:tc>
                  <a:txBody>
                    <a:bodyPr/>
                    <a:p>
                      <a:pPr>
                        <a:buNone/>
                      </a:pPr>
                      <a:r>
                        <a:rPr lang="en-US" altLang="en-US"/>
                        <a:t>False 'Yes'</a:t>
                      </a:r>
                      <a:endParaRPr lang="en-US" altLang="en-US"/>
                    </a:p>
                    <a:p>
                      <a:pPr>
                        <a:buNone/>
                      </a:pPr>
                      <a:r>
                        <a:rPr lang="en-US" altLang="en-US"/>
                        <a:t>3</a:t>
                      </a:r>
                      <a:endParaRPr lang="en-US" altLang="en-US"/>
                    </a:p>
                  </a:txBody>
                  <a:tcPr/>
                </a:tc>
              </a:tr>
              <a:tr h="1169670">
                <a:tc>
                  <a:txBody>
                    <a:bodyPr/>
                    <a:p>
                      <a:pPr>
                        <a:buNone/>
                      </a:pPr>
                      <a:r>
                        <a:rPr lang="en-US" altLang="en-US"/>
                        <a:t> 'Yes'</a:t>
                      </a:r>
                      <a:endParaRPr lang="en-US" altLang="en-US"/>
                    </a:p>
                    <a:p>
                      <a:pPr>
                        <a:buNone/>
                      </a:pPr>
                      <a:r>
                        <a:rPr lang="en-US" altLang="en-US"/>
                        <a:t>259</a:t>
                      </a:r>
                      <a:endParaRPr lang="en-US" altLang="en-US"/>
                    </a:p>
                  </a:txBody>
                  <a:tcPr/>
                </a:tc>
                <a:tc>
                  <a:txBody>
                    <a:bodyPr/>
                    <a:p>
                      <a:pPr>
                        <a:buNone/>
                      </a:pPr>
                      <a:r>
                        <a:rPr lang="en-US" altLang="en-US"/>
                        <a:t>False 'No'</a:t>
                      </a:r>
                      <a:endParaRPr lang="en-US" altLang="en-US"/>
                    </a:p>
                    <a:p>
                      <a:pPr>
                        <a:buNone/>
                      </a:pPr>
                      <a:r>
                        <a:rPr lang="en-US" altLang="en-US"/>
                        <a:t>12</a:t>
                      </a:r>
                      <a:endParaRPr lang="en-US" altLang="en-US"/>
                    </a:p>
                  </a:txBody>
                  <a:tcPr/>
                </a:tc>
                <a:tc>
                  <a:txBody>
                    <a:bodyPr/>
                    <a:p>
                      <a:pPr>
                        <a:buNone/>
                      </a:pPr>
                      <a:r>
                        <a:rPr lang="en-US" altLang="en-US"/>
                        <a:t>True 'No'</a:t>
                      </a:r>
                      <a:endParaRPr lang="en-US" altLang="en-US"/>
                    </a:p>
                    <a:p>
                      <a:pPr>
                        <a:buNone/>
                      </a:pPr>
                      <a:r>
                        <a:rPr lang="en-US" altLang="en-US"/>
                        <a:t>247</a:t>
                      </a:r>
                      <a:endParaRPr lang="en-US" altLang="en-US"/>
                    </a:p>
                  </a:txBody>
                  <a:tcPr/>
                </a:tc>
              </a:tr>
            </a:tbl>
          </a:graphicData>
        </a:graphic>
      </p:graphicFrame>
      <p:sp>
        <p:nvSpPr>
          <p:cNvPr id="7" name="Text Box 6"/>
          <p:cNvSpPr txBox="1"/>
          <p:nvPr/>
        </p:nvSpPr>
        <p:spPr>
          <a:xfrm rot="16200000">
            <a:off x="4923155" y="3851275"/>
            <a:ext cx="2330450" cy="368300"/>
          </a:xfrm>
          <a:prstGeom prst="rect">
            <a:avLst/>
          </a:prstGeom>
          <a:solidFill>
            <a:schemeClr val="accent1">
              <a:lumMod val="40000"/>
              <a:lumOff val="60000"/>
            </a:schemeClr>
          </a:solidFill>
        </p:spPr>
        <p:txBody>
          <a:bodyPr wrap="square" rtlCol="0">
            <a:spAutoFit/>
          </a:bodyPr>
          <a:p>
            <a:pPr algn="ctr"/>
            <a:r>
              <a:rPr lang="en-US" altLang="en-US"/>
              <a:t>Actual</a:t>
            </a:r>
            <a:endParaRPr lang="en-US" altLang="en-US"/>
          </a:p>
        </p:txBody>
      </p:sp>
      <p:sp>
        <p:nvSpPr>
          <p:cNvPr id="8" name="Text Box 7"/>
          <p:cNvSpPr txBox="1"/>
          <p:nvPr/>
        </p:nvSpPr>
        <p:spPr>
          <a:xfrm>
            <a:off x="8153400" y="1322705"/>
            <a:ext cx="3670935" cy="368300"/>
          </a:xfrm>
          <a:prstGeom prst="rect">
            <a:avLst/>
          </a:prstGeom>
          <a:solidFill>
            <a:schemeClr val="accent1">
              <a:lumMod val="60000"/>
              <a:lumOff val="40000"/>
            </a:schemeClr>
          </a:solidFill>
        </p:spPr>
        <p:txBody>
          <a:bodyPr wrap="square" rtlCol="0">
            <a:spAutoFit/>
          </a:bodyPr>
          <a:p>
            <a:pPr algn="ctr"/>
            <a:r>
              <a:rPr lang="en-US" altLang="en-US"/>
              <a:t>Predicted</a:t>
            </a:r>
            <a:endParaRPr lang="en-US" altLang="en-US"/>
          </a:p>
        </p:txBody>
      </p:sp>
      <p:sp>
        <p:nvSpPr>
          <p:cNvPr id="10" name="Date Placeholder 9"/>
          <p:cNvSpPr>
            <a:spLocks noGrp="1"/>
          </p:cNvSpPr>
          <p:nvPr>
            <p:ph type="dt" sz="half" idx="10"/>
          </p:nvPr>
        </p:nvSpPr>
        <p:spPr/>
        <p:txBody>
          <a:bodyPr/>
          <a:p>
            <a:fld id="{534D7B2F-24C9-48F9-9454-5415367E0655}" type="datetime1">
              <a:rPr lang="en-US" smtClean="0"/>
            </a:fld>
            <a:endParaRPr lang="en-IN"/>
          </a:p>
        </p:txBody>
      </p:sp>
      <p:sp>
        <p:nvSpPr>
          <p:cNvPr id="11" name="Slide Number Placeholder 10"/>
          <p:cNvSpPr>
            <a:spLocks noGrp="1"/>
          </p:cNvSpPr>
          <p:nvPr>
            <p:ph type="sldNum" sz="quarter" idx="12"/>
          </p:nvPr>
        </p:nvSpPr>
        <p:spPr/>
        <p:txBody>
          <a:bodyPr/>
          <a:p>
            <a:fld id="{3364D870-EE68-4D7C-BF8C-47E35322BCDB}" type="slidenum">
              <a:rPr lang="en-IN" smtClean="0"/>
            </a:fld>
            <a:endParaRPr lang="en-IN"/>
          </a:p>
        </p:txBody>
      </p:sp>
      <p:sp>
        <p:nvSpPr>
          <p:cNvPr id="12" name="Footer Placeholder 11"/>
          <p:cNvSpPr>
            <a:spLocks noGrp="1"/>
          </p:cNvSpPr>
          <p:nvPr>
            <p:ph type="ftr" sz="quarter" idx="11"/>
          </p:nvPr>
        </p:nvSpPr>
        <p:spPr/>
        <p:txBody>
          <a:bodyPr/>
          <a:p>
            <a:r>
              <a:rPr lang="en-US" alt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Analysis</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2">
                    <a:lumMod val="75000"/>
                  </a:schemeClr>
                </a:solidFill>
                <a:latin typeface="Times New Roman" panose="02020603050405020304" pitchFamily="18" charset="0"/>
                <a:cs typeface="Times New Roman" panose="02020603050405020304" pitchFamily="18" charset="0"/>
              </a:rPr>
              <a:t>Algorithms</a:t>
            </a:r>
            <a:endParaRPr lang="en-US" dirty="0"/>
          </a:p>
        </p:txBody>
      </p:sp>
      <p:sp>
        <p:nvSpPr>
          <p:cNvPr id="3" name="Content Placeholder 2"/>
          <p:cNvSpPr>
            <a:spLocks noGrp="1"/>
          </p:cNvSpPr>
          <p:nvPr>
            <p:ph idx="1"/>
          </p:nvPr>
        </p:nvSpPr>
        <p:spPr/>
        <p:txBody>
          <a:bodyPr>
            <a:normAutofit fontScale="80000"/>
          </a:bodyPr>
          <a:lstStyle/>
          <a:p>
            <a:pPr marL="0" indent="0">
              <a:buNone/>
            </a:pPr>
            <a:r>
              <a:rPr lang="en-US" dirty="0"/>
              <a:t>1. </a:t>
            </a:r>
            <a:r>
              <a:rPr lang="en-US" b="1" dirty="0"/>
              <a:t>Data Collection :- </a:t>
            </a:r>
            <a:endParaRPr lang="en-US" dirty="0"/>
          </a:p>
          <a:p>
            <a:pPr marL="0" indent="0">
              <a:buNone/>
            </a:pPr>
            <a:r>
              <a:rPr lang="en-US" dirty="0"/>
              <a:t>We collect MRI images from kaggle. We use labeled data that is making two folder of positive and negetive brain tumor images. </a:t>
            </a:r>
            <a:endParaRPr lang="en-US" dirty="0"/>
          </a:p>
          <a:p>
            <a:pPr marL="0" indent="0">
              <a:buNone/>
            </a:pPr>
            <a:r>
              <a:rPr lang="en-US" dirty="0"/>
              <a:t>2. </a:t>
            </a:r>
            <a:r>
              <a:rPr lang="en-US" b="1" dirty="0"/>
              <a:t>Data Augmentation :-</a:t>
            </a:r>
            <a:endParaRPr lang="en-US" dirty="0"/>
          </a:p>
          <a:p>
            <a:pPr marL="0" indent="0">
              <a:buNone/>
            </a:pPr>
            <a:r>
              <a:rPr lang="en-US" dirty="0"/>
              <a:t>Importing all required libraries using Tenserflow backed. We make more copied of given images. Which helps to increase the accuracy of the model. In that data augmentation</a:t>
            </a:r>
            <a:endParaRPr lang="en-US" dirty="0"/>
          </a:p>
          <a:p>
            <a:pPr marL="0" indent="0">
              <a:buNone/>
            </a:pPr>
            <a:r>
              <a:rPr lang="en-US" dirty="0"/>
              <a:t>process. We done the same number of copies that is positive and negative images of brain tumor. It helps to increase variance of model. </a:t>
            </a:r>
            <a:endParaRPr lang="en-US" dirty="0"/>
          </a:p>
          <a:p>
            <a:pPr marL="0" indent="0">
              <a:buNone/>
            </a:pPr>
            <a:r>
              <a:rPr lang="en-US" dirty="0"/>
              <a:t>3. </a:t>
            </a:r>
            <a:r>
              <a:rPr lang="en-US" b="1" dirty="0"/>
              <a:t>Data Processing :-</a:t>
            </a:r>
            <a:endParaRPr lang="en-US" dirty="0"/>
          </a:p>
          <a:p>
            <a:pPr marL="0" indent="0">
              <a:buNone/>
            </a:pPr>
            <a:r>
              <a:rPr lang="en-US" dirty="0"/>
              <a:t>In order to crop the part that contains only the brain of the image, I used a cropping technique to find the extreme top, bottom, left and right points of the brain. </a:t>
            </a:r>
            <a:endParaRPr lang="en-US" dirty="0"/>
          </a:p>
          <a:p>
            <a:pPr marL="0" indent="0">
              <a:buNone/>
            </a:pPr>
            <a:endParaRPr lang="en-US" dirty="0"/>
          </a:p>
        </p:txBody>
      </p:sp>
      <p:sp>
        <p:nvSpPr>
          <p:cNvPr id="5" name="Date Placeholder 4"/>
          <p:cNvSpPr>
            <a:spLocks noGrp="1"/>
          </p:cNvSpPr>
          <p:nvPr>
            <p:ph type="dt" sz="half" idx="10"/>
          </p:nvPr>
        </p:nvSpPr>
        <p:spPr/>
        <p:txBody>
          <a:bodyPr/>
          <a:p>
            <a:fld id="{534D7B2F-24C9-48F9-9454-5415367E0655}" type="datetime1">
              <a:rPr lang="en-US" smtClean="0"/>
            </a:fld>
            <a:endParaRPr lang="en-IN"/>
          </a:p>
        </p:txBody>
      </p:sp>
      <p:sp>
        <p:nvSpPr>
          <p:cNvPr id="6" name="Slide Number Placeholder 5"/>
          <p:cNvSpPr>
            <a:spLocks noGrp="1"/>
          </p:cNvSpPr>
          <p:nvPr>
            <p:ph type="sldNum" sz="quarter" idx="12"/>
          </p:nvPr>
        </p:nvSpPr>
        <p:spPr/>
        <p:txBody>
          <a:bodyPr/>
          <a:p>
            <a:fld id="{3364D870-EE68-4D7C-BF8C-47E35322BCDB}" type="slidenum">
              <a:rPr lang="en-IN" smtClean="0"/>
            </a:fld>
            <a:endParaRPr lang="en-IN"/>
          </a:p>
        </p:txBody>
      </p:sp>
      <p:sp>
        <p:nvSpPr>
          <p:cNvPr id="7" name="Footer Placeholder 6"/>
          <p:cNvSpPr>
            <a:spLocks noGrp="1"/>
          </p:cNvSpPr>
          <p:nvPr>
            <p:ph type="ftr" sz="quarter" idx="11"/>
          </p:nvPr>
        </p:nvSpPr>
        <p:spPr/>
        <p:txBody>
          <a:bodyPr/>
          <a:p>
            <a:r>
              <a:rPr lang="en-US" alt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A</a:t>
            </a: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sym typeface="+mn-ea"/>
              </a:rPr>
              <a:t>lgorithms</a:t>
            </a:r>
            <a:endParaRPr lang="en-US" altLang="en-US" b="1" dirty="0" smtClean="0">
              <a:solidFill>
                <a:schemeClr val="accent2">
                  <a:lumMod val="75000"/>
                </a:schemeClr>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2">
                    <a:lumMod val="75000"/>
                  </a:schemeClr>
                </a:solidFill>
                <a:latin typeface="Times New Roman" panose="02020603050405020304" pitchFamily="18" charset="0"/>
                <a:cs typeface="Times New Roman" panose="02020603050405020304" pitchFamily="18" charset="0"/>
              </a:rPr>
              <a:t>Algorithms</a:t>
            </a:r>
            <a:endParaRPr lang="en-US" dirty="0"/>
          </a:p>
        </p:txBody>
      </p:sp>
      <p:sp>
        <p:nvSpPr>
          <p:cNvPr id="3" name="Content Placeholder 2"/>
          <p:cNvSpPr>
            <a:spLocks noGrp="1"/>
          </p:cNvSpPr>
          <p:nvPr>
            <p:ph idx="1"/>
          </p:nvPr>
        </p:nvSpPr>
        <p:spPr/>
        <p:txBody>
          <a:bodyPr>
            <a:normAutofit fontScale="80000"/>
          </a:bodyPr>
          <a:lstStyle/>
          <a:p>
            <a:pPr marL="0" indent="0">
              <a:buNone/>
            </a:pPr>
            <a:r>
              <a:rPr lang="en-US" dirty="0"/>
              <a:t>4. </a:t>
            </a:r>
            <a:r>
              <a:rPr lang="en-US" b="1" dirty="0"/>
              <a:t>Load Up Data :-</a:t>
            </a:r>
            <a:endParaRPr lang="en-US" dirty="0"/>
          </a:p>
          <a:p>
            <a:pPr marL="0" indent="0">
              <a:buNone/>
            </a:pPr>
            <a:r>
              <a:rPr lang="en-US" dirty="0"/>
              <a:t> First we read image from folder then crop the part of the image representing only the brain. After that we resize the image in standard resolution. Then apply normalization</a:t>
            </a:r>
            <a:endParaRPr lang="en-US" dirty="0"/>
          </a:p>
          <a:p>
            <a:pPr marL="0" indent="0">
              <a:buNone/>
            </a:pPr>
            <a:r>
              <a:rPr lang="en-US" dirty="0"/>
              <a:t>because we want pixel values to be scaled to the range 0-1. Lastly append image to X and label to Y.</a:t>
            </a:r>
            <a:endParaRPr lang="en-US" dirty="0"/>
          </a:p>
          <a:p>
            <a:pPr marL="0" indent="0">
              <a:buNone/>
            </a:pPr>
            <a:r>
              <a:rPr lang="en-US" dirty="0"/>
              <a:t>5. </a:t>
            </a:r>
            <a:r>
              <a:rPr lang="en-US" b="1" dirty="0"/>
              <a:t>Splitting of Data :-</a:t>
            </a:r>
            <a:r>
              <a:rPr lang="en-US" dirty="0"/>
              <a:t> </a:t>
            </a:r>
            <a:endParaRPr lang="en-US" dirty="0"/>
          </a:p>
          <a:p>
            <a:pPr marL="0" indent="0">
              <a:buNone/>
            </a:pPr>
            <a:r>
              <a:rPr lang="en-US" dirty="0"/>
              <a:t>As we know we split data into </a:t>
            </a:r>
            <a:r>
              <a:rPr lang="" altLang="en-US" dirty="0"/>
              <a:t>7</a:t>
            </a:r>
            <a:r>
              <a:rPr lang="en-US" dirty="0"/>
              <a:t>0% training </a:t>
            </a:r>
            <a:r>
              <a:rPr lang="" altLang="en-US" dirty="0"/>
              <a:t>15% for Validation </a:t>
            </a:r>
            <a:r>
              <a:rPr lang="en-US" dirty="0"/>
              <a:t>and </a:t>
            </a:r>
            <a:r>
              <a:rPr lang="" altLang="en-US" dirty="0"/>
              <a:t>15</a:t>
            </a:r>
            <a:r>
              <a:rPr lang="en-US" dirty="0"/>
              <a:t>% for testing phase.</a:t>
            </a:r>
            <a:endParaRPr lang="en-US" dirty="0"/>
          </a:p>
          <a:p>
            <a:pPr marL="0" indent="0">
              <a:buNone/>
            </a:pPr>
            <a:r>
              <a:rPr lang="en-US" dirty="0"/>
              <a:t> 6. </a:t>
            </a:r>
            <a:r>
              <a:rPr lang="en-US" b="1" dirty="0"/>
              <a:t>Train the Model :-</a:t>
            </a:r>
            <a:r>
              <a:rPr lang="en-US" dirty="0"/>
              <a:t> </a:t>
            </a:r>
            <a:endParaRPr lang="en-US" dirty="0"/>
          </a:p>
          <a:p>
            <a:pPr marL="0" indent="0">
              <a:buNone/>
            </a:pPr>
            <a:r>
              <a:rPr lang="en-US" dirty="0"/>
              <a:t>We start training our model with 10 epochs. If we increase number of epochs which may increase accuracy but slow the computation of model</a:t>
            </a:r>
            <a:endParaRPr lang="en-US" dirty="0"/>
          </a:p>
        </p:txBody>
      </p:sp>
      <p:sp>
        <p:nvSpPr>
          <p:cNvPr id="5" name="Date Placeholder 4"/>
          <p:cNvSpPr>
            <a:spLocks noGrp="1"/>
          </p:cNvSpPr>
          <p:nvPr>
            <p:ph type="dt" sz="half" idx="10"/>
          </p:nvPr>
        </p:nvSpPr>
        <p:spPr/>
        <p:txBody>
          <a:bodyPr/>
          <a:p>
            <a:fld id="{534D7B2F-24C9-48F9-9454-5415367E0655}" type="datetime1">
              <a:rPr lang="en-US" smtClean="0"/>
            </a:fld>
            <a:endParaRPr lang="en-IN"/>
          </a:p>
        </p:txBody>
      </p:sp>
      <p:sp>
        <p:nvSpPr>
          <p:cNvPr id="6" name="Slide Number Placeholder 5"/>
          <p:cNvSpPr>
            <a:spLocks noGrp="1"/>
          </p:cNvSpPr>
          <p:nvPr>
            <p:ph type="sldNum" sz="quarter" idx="12"/>
          </p:nvPr>
        </p:nvSpPr>
        <p:spPr/>
        <p:txBody>
          <a:bodyPr/>
          <a:p>
            <a:fld id="{3364D870-EE68-4D7C-BF8C-47E35322BCDB}" type="slidenum">
              <a:rPr lang="en-IN" smtClean="0"/>
            </a:fld>
            <a:endParaRPr lang="en-IN"/>
          </a:p>
        </p:txBody>
      </p:sp>
      <p:sp>
        <p:nvSpPr>
          <p:cNvPr id="7" name="Footer Placeholder 6"/>
          <p:cNvSpPr>
            <a:spLocks noGrp="1"/>
          </p:cNvSpPr>
          <p:nvPr>
            <p:ph type="ftr" sz="quarter" idx="11"/>
          </p:nvPr>
        </p:nvSpPr>
        <p:spPr/>
        <p:txBody>
          <a:bodyPr/>
          <a:p>
            <a:r>
              <a:rPr lang="en-US" alt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A</a:t>
            </a: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sym typeface="+mn-ea"/>
              </a:rPr>
              <a:t>lgorithms</a:t>
            </a:r>
            <a:endParaRPr lang="en-US" altLang="en-US" b="1" dirty="0" smtClean="0">
              <a:solidFill>
                <a:schemeClr val="accent2">
                  <a:lumMod val="75000"/>
                </a:schemeClr>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dirty="0">
                <a:solidFill>
                  <a:schemeClr val="accent2">
                    <a:lumMod val="75000"/>
                  </a:schemeClr>
                </a:solidFill>
                <a:latin typeface="Times New Roman" panose="02020603050405020304" pitchFamily="18" charset="0"/>
                <a:cs typeface="Times New Roman" panose="02020603050405020304" pitchFamily="18" charset="0"/>
              </a:rPr>
              <a:t>Implementation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3890" y="3563620"/>
            <a:ext cx="10709910" cy="2613660"/>
          </a:xfrm>
        </p:spPr>
        <p:txBody>
          <a:bodyPr/>
          <a:lstStyle/>
          <a:p>
            <a:r>
              <a:rPr lang="en-US">
                <a:sym typeface="+mn-ea"/>
              </a:rPr>
              <a:t>"Number of examples: 2064"</a:t>
            </a:r>
            <a:endParaRPr lang="en-US"/>
          </a:p>
          <a:p>
            <a:r>
              <a:rPr lang="en-US">
                <a:sym typeface="+mn-ea"/>
              </a:rPr>
              <a:t>      "Percentage of positive examples: 52.51937984496124%, number of pos examples: 1084"</a:t>
            </a:r>
            <a:endParaRPr lang="en-US"/>
          </a:p>
          <a:p>
            <a:r>
              <a:rPr lang="en-US">
                <a:sym typeface="+mn-ea"/>
              </a:rPr>
              <a:t>      "Percentage of negative examples: 47.48062015503876%, number of neg examples: 980"</a:t>
            </a:r>
            <a:endParaRPr lang="en-US"/>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34D7B2F-24C9-48F9-9454-5415367E0655}" type="datetime1">
              <a:rPr lang="en-US" smtClean="0"/>
            </a:fld>
            <a:endParaRPr lang="en-IN"/>
          </a:p>
        </p:txBody>
      </p:sp>
      <p:sp>
        <p:nvSpPr>
          <p:cNvPr id="5" name="Slide Number Placeholder 4"/>
          <p:cNvSpPr>
            <a:spLocks noGrp="1"/>
          </p:cNvSpPr>
          <p:nvPr>
            <p:ph type="sldNum" sz="quarter" idx="12"/>
          </p:nvPr>
        </p:nvSpPr>
        <p:spPr/>
        <p:txBody>
          <a:bodyPr/>
          <a:p>
            <a:fld id="{3364D870-EE68-4D7C-BF8C-47E35322BCDB}" type="slidenum">
              <a:rPr lang="en-IN" smtClean="0"/>
            </a:fld>
            <a:endParaRPr lang="en-IN"/>
          </a:p>
        </p:txBody>
      </p:sp>
      <p:sp>
        <p:nvSpPr>
          <p:cNvPr id="6" name="Footer Placeholder 5"/>
          <p:cNvSpPr>
            <a:spLocks noGrp="1"/>
          </p:cNvSpPr>
          <p:nvPr>
            <p:ph type="ftr" sz="quarter" idx="11"/>
          </p:nvPr>
        </p:nvSpPr>
        <p:spPr/>
        <p:txBody>
          <a:bodyPr/>
          <a:p>
            <a:r>
              <a:rPr lang="en-US" alt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Implementation</a:t>
            </a:r>
            <a:endParaRPr lang="en-IN"/>
          </a:p>
        </p:txBody>
      </p:sp>
      <p:sp>
        <p:nvSpPr>
          <p:cNvPr id="7" name="Text Box 6"/>
          <p:cNvSpPr txBox="1"/>
          <p:nvPr/>
        </p:nvSpPr>
        <p:spPr>
          <a:xfrm>
            <a:off x="838200" y="1801495"/>
            <a:ext cx="4672965" cy="460375"/>
          </a:xfrm>
          <a:prstGeom prst="rect">
            <a:avLst/>
          </a:prstGeom>
          <a:noFill/>
        </p:spPr>
        <p:txBody>
          <a:bodyPr wrap="square" rtlCol="0">
            <a:spAutoFit/>
          </a:bodyPr>
          <a:p>
            <a:r>
              <a:rPr lang="en-US" altLang="en-US" sz="2400" b="1"/>
              <a:t>Data Augmentation</a:t>
            </a:r>
            <a:endParaRPr lang="en-US" altLang="en-US" sz="2400" b="1"/>
          </a:p>
        </p:txBody>
      </p:sp>
      <p:pic>
        <p:nvPicPr>
          <p:cNvPr id="9" name="Picture 8"/>
          <p:cNvPicPr>
            <a:picLocks noChangeAspect="1"/>
          </p:cNvPicPr>
          <p:nvPr/>
        </p:nvPicPr>
        <p:blipFill>
          <a:blip r:embed="rId1"/>
          <a:stretch>
            <a:fillRect/>
          </a:stretch>
        </p:blipFill>
        <p:spPr>
          <a:xfrm>
            <a:off x="774700" y="2593975"/>
            <a:ext cx="10429875" cy="3714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135" y="216535"/>
            <a:ext cx="10515600" cy="1325563"/>
          </a:xfrm>
        </p:spPr>
        <p:txBody>
          <a:bodyPr/>
          <a:lstStyle/>
          <a:p>
            <a:r>
              <a:rPr lang="en-US" dirty="0">
                <a:latin typeface="Times New Roman" panose="02020603050405020304" pitchFamily="18" charset="0"/>
                <a:cs typeface="Times New Roman" panose="02020603050405020304" pitchFamily="18" charset="0"/>
              </a:rPr>
              <a:t> </a:t>
            </a:r>
            <a:r>
              <a:rPr lang="en-US" b="1" dirty="0">
                <a:solidFill>
                  <a:schemeClr val="accent2">
                    <a:lumMod val="75000"/>
                  </a:schemeClr>
                </a:solidFill>
                <a:latin typeface="Times New Roman" panose="02020603050405020304" pitchFamily="18" charset="0"/>
                <a:cs typeface="Times New Roman" panose="02020603050405020304" pitchFamily="18" charset="0"/>
              </a:rPr>
              <a:t>Implementation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7980" y="1883410"/>
            <a:ext cx="11005185" cy="4239895"/>
          </a:xfrm>
        </p:spPr>
        <p:txBody>
          <a:bodyPr>
            <a:normAutofit fontScale="50000"/>
          </a:bodyPr>
          <a:lstStyle/>
          <a:p>
            <a:r>
              <a:rPr lang="en-US" b="1" dirty="0">
                <a:latin typeface="Times New Roman" panose="02020603050405020304" pitchFamily="18" charset="0"/>
                <a:cs typeface="Times New Roman" panose="02020603050405020304" pitchFamily="18" charset="0"/>
              </a:rPr>
              <a:t>Training Data: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examples: 1445</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Percentage of positive examples: 52.8719723183391%, number of pos examples: 764</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Percentage of negative examples: 47.1280276816609%, number of neg examples: 681</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Validation Data: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examples: 310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Percentage of positive examples: 54.83870967741935%, number of pos examples: 170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Percentage of negative examples: 45.16129032258065%, number of neg examples: 140</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Testing Data: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examples: 310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Percentage of positive examples: 48.70967741935484%, number of pos examples: 151</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Percentage of negative examples: 51.29032258064516%, number of neg examples: 159</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34D7B2F-24C9-48F9-9454-5415367E0655}" type="datetime1">
              <a:rPr lang="en-US" smtClean="0"/>
            </a:fld>
            <a:endParaRPr lang="en-IN"/>
          </a:p>
        </p:txBody>
      </p:sp>
      <p:sp>
        <p:nvSpPr>
          <p:cNvPr id="5" name="Slide Number Placeholder 4"/>
          <p:cNvSpPr>
            <a:spLocks noGrp="1"/>
          </p:cNvSpPr>
          <p:nvPr>
            <p:ph type="sldNum" sz="quarter" idx="12"/>
          </p:nvPr>
        </p:nvSpPr>
        <p:spPr/>
        <p:txBody>
          <a:bodyPr/>
          <a:p>
            <a:fld id="{3364D870-EE68-4D7C-BF8C-47E35322BCDB}" type="slidenum">
              <a:rPr lang="en-IN" smtClean="0"/>
            </a:fld>
            <a:endParaRPr lang="en-IN"/>
          </a:p>
        </p:txBody>
      </p:sp>
      <p:sp>
        <p:nvSpPr>
          <p:cNvPr id="6" name="Footer Placeholder 5"/>
          <p:cNvSpPr>
            <a:spLocks noGrp="1"/>
          </p:cNvSpPr>
          <p:nvPr>
            <p:ph type="ftr" sz="quarter" idx="11"/>
          </p:nvPr>
        </p:nvSpPr>
        <p:spPr/>
        <p:txBody>
          <a:bodyPr/>
          <a:p>
            <a:r>
              <a:rPr lang="en-US" alt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Implementation</a:t>
            </a:r>
            <a:endParaRPr lang="en-IN"/>
          </a:p>
        </p:txBody>
      </p:sp>
      <p:sp>
        <p:nvSpPr>
          <p:cNvPr id="7" name="Text Box 6"/>
          <p:cNvSpPr txBox="1"/>
          <p:nvPr/>
        </p:nvSpPr>
        <p:spPr>
          <a:xfrm>
            <a:off x="607695" y="1209040"/>
            <a:ext cx="4672965" cy="460375"/>
          </a:xfrm>
          <a:prstGeom prst="rect">
            <a:avLst/>
          </a:prstGeom>
          <a:noFill/>
        </p:spPr>
        <p:txBody>
          <a:bodyPr wrap="square" rtlCol="0">
            <a:spAutoFit/>
          </a:bodyPr>
          <a:p>
            <a:r>
              <a:rPr lang="en-US" altLang="en-US" sz="2400" b="1"/>
              <a:t>Results Interpretation :-</a:t>
            </a:r>
            <a:endParaRPr lang="en-US" altLang="en-US"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Review Paper / Link</a:t>
            </a:r>
            <a:br>
              <a:rPr lang="en-IN" b="1" dirty="0">
                <a:solidFill>
                  <a:schemeClr val="accent2">
                    <a:lumMod val="75000"/>
                  </a:schemeClr>
                </a:solidFill>
                <a:latin typeface="Times New Roman" panose="02020603050405020304" pitchFamily="18" charset="0"/>
                <a:cs typeface="Times New Roman" panose="02020603050405020304" pitchFamily="18" charset="0"/>
              </a:rPr>
            </a:b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60585"/>
            <a:ext cx="10515600" cy="5016378"/>
          </a:xfrm>
        </p:spPr>
        <p:txBody>
          <a:bodyPr/>
          <a:lstStyle/>
          <a:p>
            <a:pPr>
              <a:buFont typeface="Arial" panose="020B0604020202020204" pitchFamily="34" charset="0"/>
              <a:buChar char="•"/>
            </a:pPr>
            <a:endParaRPr lang="en-US" altLang="en-US" dirty="0"/>
          </a:p>
          <a:p>
            <a:pPr>
              <a:buFont typeface="Arial" panose="020B0604020202020204" pitchFamily="34" charset="0"/>
              <a:buChar char="•"/>
            </a:pPr>
            <a:r>
              <a:rPr lang="en-US" altLang="en-US" dirty="0">
                <a:hlinkClick r:id="rId1" action="ppaction://hlinkfile"/>
              </a:rPr>
              <a:t>“Review Paper Link” </a:t>
            </a:r>
            <a:endParaRPr lang="en-US" altLang="en-US" dirty="0">
              <a:hlinkClick r:id="rId1" action="ppaction://hlinkfile"/>
            </a:endParaRPr>
          </a:p>
          <a:p>
            <a:pPr marL="0" indent="0">
              <a:buFont typeface="Arial" panose="020B0604020202020204" pitchFamily="34" charset="0"/>
              <a:buNone/>
            </a:pPr>
            <a:endParaRPr lang="en-US" altLang="en-US" dirty="0">
              <a:hlinkClick r:id="rId1" action="ppaction://hlinkfile"/>
            </a:endParaRPr>
          </a:p>
          <a:p>
            <a:pPr>
              <a:buFont typeface="Arial" panose="020B0604020202020204" pitchFamily="34" charset="0"/>
              <a:buChar char="•"/>
            </a:pPr>
            <a:r>
              <a:rPr lang="en-US" altLang="en-US" dirty="0">
                <a:hlinkClick r:id="rId2" action="ppaction://hlinkfile"/>
              </a:rPr>
              <a:t>“Paper Presentation Link”</a:t>
            </a:r>
            <a:endParaRPr lang="en-US" altLang="en-US" dirty="0">
              <a:hlinkClick r:id="rId2" action="ppaction://hlinkfile"/>
            </a:endParaRPr>
          </a:p>
          <a:p>
            <a:pPr marL="0" indent="0">
              <a:buFont typeface="Arial" panose="020B0604020202020204" pitchFamily="34" charset="0"/>
              <a:buNone/>
            </a:pPr>
            <a:endParaRPr lang="en-US" altLang="en-US" dirty="0"/>
          </a:p>
          <a:p>
            <a:pPr>
              <a:buFont typeface="Arial" panose="020B0604020202020204" pitchFamily="34" charset="0"/>
              <a:buChar char="•"/>
            </a:pPr>
            <a:r>
              <a:rPr lang="en-US" altLang="en-US" dirty="0">
                <a:hlinkClick r:id="rId3" action="ppaction://hlinkfile"/>
              </a:rPr>
              <a:t>“Project Report Link”</a:t>
            </a:r>
            <a:endParaRPr lang="en-US" altLang="en-US" dirty="0"/>
          </a:p>
        </p:txBody>
      </p:sp>
      <p:sp>
        <p:nvSpPr>
          <p:cNvPr id="4" name="Date Placeholder 3"/>
          <p:cNvSpPr>
            <a:spLocks noGrp="1"/>
          </p:cNvSpPr>
          <p:nvPr>
            <p:ph type="dt" sz="half" idx="10"/>
          </p:nvPr>
        </p:nvSpPr>
        <p:spPr/>
        <p:txBody>
          <a:bodyPr/>
          <a:p>
            <a:fld id="{534D7B2F-24C9-48F9-9454-5415367E0655}" type="datetime1">
              <a:rPr lang="en-US" smtClean="0"/>
            </a:fld>
            <a:endParaRPr lang="en-IN"/>
          </a:p>
        </p:txBody>
      </p:sp>
      <p:sp>
        <p:nvSpPr>
          <p:cNvPr id="5" name="Slide Number Placeholder 4"/>
          <p:cNvSpPr>
            <a:spLocks noGrp="1"/>
          </p:cNvSpPr>
          <p:nvPr>
            <p:ph type="sldNum" sz="quarter" idx="12"/>
          </p:nvPr>
        </p:nvSpPr>
        <p:spPr/>
        <p:txBody>
          <a:bodyPr/>
          <a:p>
            <a:fld id="{3364D870-EE68-4D7C-BF8C-47E35322BCDB}" type="slidenum">
              <a:rPr lang="en-IN" smtClean="0"/>
            </a:fld>
            <a:endParaRPr lang="en-IN"/>
          </a:p>
        </p:txBody>
      </p:sp>
      <p:sp>
        <p:nvSpPr>
          <p:cNvPr id="6" name="Footer Placeholder 5"/>
          <p:cNvSpPr>
            <a:spLocks noGrp="1"/>
          </p:cNvSpPr>
          <p:nvPr>
            <p:ph type="ftr" sz="quarter" idx="11"/>
          </p:nvPr>
        </p:nvSpPr>
        <p:spPr/>
        <p:txBody>
          <a:bodyPr/>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b="1" dirty="0" smtClean="0">
                <a:solidFill>
                  <a:schemeClr val="accent2">
                    <a:lumMod val="75000"/>
                  </a:schemeClr>
                </a:solidFill>
                <a:latin typeface="Times New Roman" panose="02020603050405020304" pitchFamily="18" charset="0"/>
                <a:cs typeface="Times New Roman" panose="02020603050405020304" pitchFamily="18" charset="0"/>
              </a:rPr>
              <a:t>Conclusion :</a:t>
            </a:r>
            <a:endParaRPr lang="en-US" altLang="en-US"/>
          </a:p>
        </p:txBody>
      </p:sp>
      <p:sp>
        <p:nvSpPr>
          <p:cNvPr id="3" name="Content Placeholder 2"/>
          <p:cNvSpPr>
            <a:spLocks noGrp="1"/>
          </p:cNvSpPr>
          <p:nvPr>
            <p:ph idx="1"/>
          </p:nvPr>
        </p:nvSpPr>
        <p:spPr/>
        <p:txBody>
          <a:bodyPr/>
          <a:p>
            <a:r>
              <a:rPr lang="en-US" altLang="en-US"/>
              <a:t>Our data contains tumor and non tumor MRI images with labelling.</a:t>
            </a:r>
            <a:endParaRPr lang="en-US" altLang="en-US"/>
          </a:p>
          <a:p>
            <a:r>
              <a:rPr lang="en-US" altLang="en-US"/>
              <a:t>Goal of this project is efficient automatic brain tumor classification with high accuracy.</a:t>
            </a:r>
            <a:endParaRPr lang="en-US" altLang="en-US"/>
          </a:p>
          <a:p>
            <a:r>
              <a:rPr lang="en-US" altLang="en-US"/>
              <a:t>We will try to achieve High performance and low complexity.</a:t>
            </a:r>
            <a:endParaRPr lang="en-US" altLang="en-US"/>
          </a:p>
          <a:p>
            <a:r>
              <a:rPr lang="en-US" altLang="en-US"/>
              <a:t>For reducing computing time we will use CNN.</a:t>
            </a:r>
            <a:endParaRPr lang="en-US" altLang="en-US"/>
          </a:p>
        </p:txBody>
      </p:sp>
      <p:sp>
        <p:nvSpPr>
          <p:cNvPr id="8" name="Date Placeholder 7"/>
          <p:cNvSpPr>
            <a:spLocks noGrp="1"/>
          </p:cNvSpPr>
          <p:nvPr>
            <p:ph type="dt" sz="half" idx="10"/>
          </p:nvPr>
        </p:nvSpPr>
        <p:spPr/>
        <p:txBody>
          <a:bodyPr/>
          <a:p>
            <a:fld id="{534D7B2F-24C9-48F9-9454-5415367E0655}" type="datetime1">
              <a:rPr lang="en-US" smtClean="0"/>
            </a:fld>
            <a:endParaRPr lang="en-IN"/>
          </a:p>
        </p:txBody>
      </p:sp>
      <p:sp>
        <p:nvSpPr>
          <p:cNvPr id="9" name="Slide Number Placeholder 8"/>
          <p:cNvSpPr>
            <a:spLocks noGrp="1"/>
          </p:cNvSpPr>
          <p:nvPr>
            <p:ph type="sldNum" sz="quarter" idx="12"/>
          </p:nvPr>
        </p:nvSpPr>
        <p:spPr/>
        <p:txBody>
          <a:bodyPr/>
          <a:p>
            <a:fld id="{3364D870-EE68-4D7C-BF8C-47E35322BCDB}" type="slidenum">
              <a:rPr lang="en-IN" smtClean="0"/>
            </a:fld>
            <a:endParaRPr lang="en-IN"/>
          </a:p>
        </p:txBody>
      </p:sp>
      <p:sp>
        <p:nvSpPr>
          <p:cNvPr id="10" name="Footer Placeholder 9"/>
          <p:cNvSpPr>
            <a:spLocks noGrp="1"/>
          </p:cNvSpPr>
          <p:nvPr>
            <p:ph type="ftr" sz="quarter" idx="11"/>
          </p:nvPr>
        </p:nvSpPr>
        <p:spPr/>
        <p:txBody>
          <a:bodyPr/>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References</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825624"/>
            <a:ext cx="11010363" cy="4691085"/>
          </a:xfrm>
        </p:spPr>
        <p:txBody>
          <a:bodyPr/>
          <a:lstStyle/>
          <a:p>
            <a:pPr marL="0" indent="0" algn="just">
              <a:buNone/>
            </a:pPr>
            <a:r>
              <a:rPr lang="en-IN" sz="2000" dirty="0" smtClean="0">
                <a:latin typeface="Times New Roman" panose="02020603050405020304" pitchFamily="18" charset="0"/>
                <a:cs typeface="Times New Roman" panose="02020603050405020304" pitchFamily="18" charset="0"/>
              </a:rPr>
              <a:t>1. Heba Mohsen et al, “Classification using Deep Learning Neural Networks for Brain Tumors”, Future </a:t>
            </a:r>
            <a:r>
              <a:rPr lang="en-US" alt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Computing and Informatics, pp 1-4 (2017)</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2. </a:t>
            </a:r>
            <a:r>
              <a:rPr lang="en-US" sz="2000">
                <a:latin typeface="Times New Roman" panose="02020603050405020304" pitchFamily="18" charset="0"/>
                <a:cs typeface="Times New Roman" panose="02020603050405020304" pitchFamily="18" charset="0"/>
              </a:rPr>
              <a:t>Stefan Bauer et al, “Multiscale Modeling for Image Analysis of Brain Tumor Studies”, </a:t>
            </a:r>
            <a:r>
              <a:rPr lang="en-US"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IEEE </a:t>
            </a:r>
            <a:r>
              <a:rPr lang="en-US"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Transactions on Biomedical Engineering, 59(1): (2012)</a:t>
            </a:r>
            <a:endParaRPr lang="en-US" sz="200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3</a:t>
            </a:r>
            <a:r>
              <a:rPr lang="en-IN"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Sergio Pereira et al, “Brain Tumor Segmentation using Convolutional Neural Networks in MRI </a:t>
            </a:r>
            <a:r>
              <a:rPr lang="en-US"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Images”, IEEE Transactions on Medical Imaging, (2016).</a:t>
            </a:r>
            <a:endParaRPr lang="en-US" sz="2000" dirty="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4. Kharrat A and Benamrane N, "Detection of brain tumor in medical images", IEEE  Trans, Pattern </a:t>
            </a:r>
            <a:r>
              <a:rPr lang="en-US" alt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Recog Vol 4, No 39, pp.no.1-6,2009.</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US" altLang="en-IN" sz="2000" dirty="0" smtClean="0">
                <a:latin typeface="Times New Roman" panose="02020603050405020304" pitchFamily="18" charset="0"/>
                <a:cs typeface="Times New Roman" panose="02020603050405020304" pitchFamily="18" charset="0"/>
              </a:rPr>
              <a:t>5.Marcel Prastawa, Elizabeth Bullitt, Sean Ho, Guido Gerig “A brain tumor segmentation framework </a:t>
            </a:r>
            <a:r>
              <a:rPr lang="en-US" altLang="en-US"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based on outlier detection” Medical Image Analysis, 8 (2004), 275-283. </a:t>
            </a:r>
            <a:endParaRPr lang="en-US" altLang="en-IN" sz="2000" dirty="0" smtClean="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p>
            <a:fld id="{534D7B2F-24C9-48F9-9454-5415367E0655}" type="datetime1">
              <a:rPr lang="en-US" smtClean="0"/>
            </a:fld>
            <a:endParaRPr lang="en-IN"/>
          </a:p>
        </p:txBody>
      </p:sp>
      <p:sp>
        <p:nvSpPr>
          <p:cNvPr id="8" name="Slide Number Placeholder 7"/>
          <p:cNvSpPr>
            <a:spLocks noGrp="1"/>
          </p:cNvSpPr>
          <p:nvPr>
            <p:ph type="sldNum" sz="quarter" idx="12"/>
          </p:nvPr>
        </p:nvSpPr>
        <p:spPr/>
        <p:txBody>
          <a:bodyPr/>
          <a:p>
            <a:fld id="{3364D870-EE68-4D7C-BF8C-47E35322BCDB}" type="slidenum">
              <a:rPr lang="en-IN" smtClean="0"/>
            </a:fld>
            <a:endParaRPr lang="en-IN"/>
          </a:p>
        </p:txBody>
      </p:sp>
      <p:sp>
        <p:nvSpPr>
          <p:cNvPr id="9" name="Footer Placeholder 8"/>
          <p:cNvSpPr>
            <a:spLocks noGrp="1"/>
          </p:cNvSpPr>
          <p:nvPr>
            <p:ph type="ftr" sz="quarter" idx="11"/>
          </p:nvPr>
        </p:nvSpPr>
        <p:spPr/>
        <p:txBody>
          <a:bodyPr/>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dirty="0"/>
          </a:p>
          <a:p>
            <a:pPr marL="0" indent="0" algn="ctr">
              <a:buNone/>
            </a:pPr>
            <a:r>
              <a:rPr lang="en-IN"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a:p>
            <a:pPr marL="0" indent="0" algn="ctr">
              <a:buNone/>
            </a:pPr>
            <a:r>
              <a:rPr lang="en-IN" sz="6600" dirty="0">
                <a:latin typeface="Times New Roman" panose="02020603050405020304" pitchFamily="18" charset="0"/>
                <a:cs typeface="Times New Roman" panose="02020603050405020304" pitchFamily="18" charset="0"/>
              </a:rPr>
              <a:t>Any questions</a:t>
            </a:r>
            <a:r>
              <a:rPr lang="en-IN" sz="6600" dirty="0">
                <a:solidFill>
                  <a:schemeClr val="accent6">
                    <a:lumMod val="75000"/>
                  </a:schemeClr>
                </a:solidFill>
                <a:latin typeface="Times New Roman" panose="02020603050405020304" pitchFamily="18" charset="0"/>
                <a:cs typeface="Times New Roman" panose="02020603050405020304" pitchFamily="18" charset="0"/>
              </a:rPr>
              <a:t>.</a:t>
            </a:r>
            <a:endParaRPr lang="en-IN" sz="66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fld id="{534D7B2F-24C9-48F9-9454-5415367E0655}" type="datetime1">
              <a:rPr lang="en-US" smtClean="0"/>
            </a:fld>
            <a:endParaRPr lang="en-IN"/>
          </a:p>
        </p:txBody>
      </p:sp>
      <p:sp>
        <p:nvSpPr>
          <p:cNvPr id="4" name="Slide Number Placeholder 3"/>
          <p:cNvSpPr>
            <a:spLocks noGrp="1"/>
          </p:cNvSpPr>
          <p:nvPr>
            <p:ph type="sldNum" sz="quarter" idx="12"/>
          </p:nvPr>
        </p:nvSpPr>
        <p:spPr/>
        <p:txBody>
          <a:bodyPr/>
          <a:p>
            <a:fld id="{3364D870-EE68-4D7C-BF8C-47E35322BCDB}" type="slidenum">
              <a:rPr lang="en-IN" smtClean="0"/>
            </a:fld>
            <a:endParaRPr lang="en-IN"/>
          </a:p>
        </p:txBody>
      </p:sp>
      <p:sp>
        <p:nvSpPr>
          <p:cNvPr id="5" name="Footer Placeholder 4"/>
          <p:cNvSpPr>
            <a:spLocks noGrp="1"/>
          </p:cNvSpPr>
          <p:nvPr>
            <p:ph type="ftr" sz="quarter" idx="11"/>
          </p:nvPr>
        </p:nvSpPr>
        <p:spPr/>
        <p:txBody>
          <a:bodyPr/>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Index</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Content Placeholder 1"/>
          <p:cNvSpPr>
            <a:spLocks noGrp="1"/>
          </p:cNvSpPr>
          <p:nvPr>
            <p:ph idx="1"/>
          </p:nvPr>
        </p:nvSpPr>
        <p:spPr>
          <a:xfrm>
            <a:off x="838200" y="1825625"/>
            <a:ext cx="10515600" cy="4351338"/>
          </a:xfrm>
        </p:spPr>
        <p:txBody>
          <a:bodyPr>
            <a:normAutofit fontScale="85000" lnSpcReduction="20000"/>
          </a:bodyPr>
          <a:lstStyle/>
          <a:p>
            <a:pPr>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Introduction</a:t>
            </a:r>
            <a:endParaRPr lang="en-IN" sz="28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Literature survey </a:t>
            </a:r>
            <a:endParaRPr lang="en-IN"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Problem Statement and Objectives</a:t>
            </a:r>
            <a:endParaRPr lang="en-IN"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Block Diagram</a:t>
            </a:r>
            <a:endParaRPr lang="en-IN"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Methodology</a:t>
            </a:r>
            <a:endParaRPr lang="en-IN"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Algorithms</a:t>
            </a:r>
            <a:endParaRPr lang="en-IN" b="1"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Analysis</a:t>
            </a:r>
            <a:endParaRPr lang="en-IN" sz="28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Design/</a:t>
            </a:r>
            <a:r>
              <a:rPr lang="en-IN" sz="2800" b="1" dirty="0" smtClean="0">
                <a:latin typeface="Times New Roman" panose="02020603050405020304" pitchFamily="18" charset="0"/>
                <a:cs typeface="Times New Roman" panose="02020603050405020304" pitchFamily="18" charset="0"/>
              </a:rPr>
              <a:t>Implementation</a:t>
            </a:r>
            <a:endParaRPr lang="en-IN" sz="28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Review Paper / Link</a:t>
            </a:r>
            <a:endParaRPr lang="en-IN"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Conclusion</a:t>
            </a:r>
            <a:endParaRPr lang="en-IN"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8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p>
            <a:fld id="{534D7B2F-24C9-48F9-9454-5415367E0655}" type="datetime1">
              <a:rPr lang="en-US" smtClean="0"/>
            </a:fld>
            <a:endParaRPr lang="en-IN"/>
          </a:p>
        </p:txBody>
      </p:sp>
      <p:sp>
        <p:nvSpPr>
          <p:cNvPr id="5" name="Slide Number Placeholder 4"/>
          <p:cNvSpPr>
            <a:spLocks noGrp="1"/>
          </p:cNvSpPr>
          <p:nvPr>
            <p:ph type="sldNum" sz="quarter" idx="12"/>
          </p:nvPr>
        </p:nvSpPr>
        <p:spPr/>
        <p:txBody>
          <a:bodyPr/>
          <a:p>
            <a:fld id="{3364D870-EE68-4D7C-BF8C-47E35322BCDB}" type="slidenum">
              <a:rPr lang="en-IN" smtClean="0"/>
            </a:fld>
            <a:endParaRPr lang="en-IN"/>
          </a:p>
        </p:txBody>
      </p:sp>
      <p:sp>
        <p:nvSpPr>
          <p:cNvPr id="6" name="Footer Placeholder 5"/>
          <p:cNvSpPr>
            <a:spLocks noGrp="1"/>
          </p:cNvSpPr>
          <p:nvPr>
            <p:ph type="ftr" sz="quarter" idx="11"/>
          </p:nvPr>
        </p:nvSpPr>
        <p:spPr/>
        <p:txBody>
          <a:bodyPr/>
          <a:p>
            <a:r>
              <a:rPr lang="en-IN" b="1" dirty="0">
                <a:solidFill>
                  <a:schemeClr val="accent2">
                    <a:lumMod val="75000"/>
                  </a:schemeClr>
                </a:solidFill>
                <a:latin typeface="Times New Roman" panose="02020603050405020304" pitchFamily="18" charset="0"/>
                <a:cs typeface="Times New Roman" panose="02020603050405020304" pitchFamily="18" charset="0"/>
                <a:sym typeface="+mn-ea"/>
              </a:rPr>
              <a:t>Index</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Introduction</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3" name="Picture 2" descr="brain image"/>
          <p:cNvPicPr>
            <a:picLocks noChangeAspect="1"/>
          </p:cNvPicPr>
          <p:nvPr/>
        </p:nvPicPr>
        <p:blipFill>
          <a:blip r:embed="rId1"/>
          <a:stretch>
            <a:fillRect/>
          </a:stretch>
        </p:blipFill>
        <p:spPr>
          <a:xfrm>
            <a:off x="6482715" y="1819275"/>
            <a:ext cx="5386070" cy="4486910"/>
          </a:xfrm>
          <a:prstGeom prst="rect">
            <a:avLst/>
          </a:prstGeom>
        </p:spPr>
      </p:pic>
      <p:sp>
        <p:nvSpPr>
          <p:cNvPr id="6" name="Text Box 5"/>
          <p:cNvSpPr txBox="1"/>
          <p:nvPr/>
        </p:nvSpPr>
        <p:spPr>
          <a:xfrm>
            <a:off x="181610" y="1819275"/>
            <a:ext cx="6187440" cy="4523105"/>
          </a:xfrm>
          <a:prstGeom prst="rect">
            <a:avLst/>
          </a:prstGeom>
          <a:noFill/>
        </p:spPr>
        <p:txBody>
          <a:bodyPr wrap="square" rtlCol="0">
            <a:spAutoFit/>
          </a:bodyPr>
          <a:p>
            <a:pPr algn="just"/>
            <a:r>
              <a:rPr lang="en-US" sz="2400"/>
              <a:t>Brain tumor is one of the vital organs in the human body, which consists of billions of cells. The abnormal group of cell is formed from the uncontrolled division of cells, which is also called as tumor. Brain tumor are divided into two types such low grade (grade1 and grade2) and high grade (grade3 and grade4) tumor. </a:t>
            </a:r>
            <a:endParaRPr lang="en-US" sz="2400"/>
          </a:p>
          <a:p>
            <a:pPr marL="342900" indent="-342900" algn="just">
              <a:buFont typeface="Arial" panose="020B0604020202020204" pitchFamily="34" charset="0"/>
              <a:buChar char="•"/>
            </a:pPr>
            <a:r>
              <a:rPr lang="en-US" sz="2400"/>
              <a:t>Low grade brain tumor is called as benign. </a:t>
            </a:r>
            <a:endParaRPr lang="en-US" sz="2400"/>
          </a:p>
          <a:p>
            <a:pPr marL="342900" indent="-342900" algn="just">
              <a:buFont typeface="Arial" panose="020B0604020202020204" pitchFamily="34" charset="0"/>
              <a:buChar char="•"/>
            </a:pPr>
            <a:r>
              <a:rPr lang="en-US" altLang="en-US" sz="2400"/>
              <a:t>H</a:t>
            </a:r>
            <a:r>
              <a:rPr lang="en-US" sz="2400"/>
              <a:t>igh grade tumor is also called as malignant. </a:t>
            </a:r>
            <a:endParaRPr lang="en-US" sz="2400"/>
          </a:p>
          <a:p>
            <a:pPr marL="342900" indent="-342900" algn="just">
              <a:buFont typeface="Arial" panose="020B0604020202020204" pitchFamily="34" charset="0"/>
              <a:buChar char="•"/>
            </a:pPr>
            <a:r>
              <a:rPr lang="en-US" sz="2400"/>
              <a:t>Benign tumor is not cancerous tumor. </a:t>
            </a:r>
            <a:endParaRPr lang="en-US" sz="2400"/>
          </a:p>
          <a:p>
            <a:pPr marL="342900" indent="-342900" algn="just">
              <a:buFont typeface="Arial" panose="020B0604020202020204" pitchFamily="34" charset="0"/>
              <a:buChar char="•"/>
            </a:pPr>
            <a:r>
              <a:rPr lang="en-US" altLang="en-US" sz="2400"/>
              <a:t>M</a:t>
            </a:r>
            <a:r>
              <a:rPr lang="en-US" sz="2400"/>
              <a:t>alignant tumor is a cancerous tumor. So it spreads rapidly </a:t>
            </a:r>
            <a:r>
              <a:rPr lang="en-US" altLang="en-US" sz="2400"/>
              <a:t>.</a:t>
            </a:r>
            <a:r>
              <a:rPr lang="en-US" sz="2400"/>
              <a:t> It leads to immediate death</a:t>
            </a:r>
            <a:endParaRPr lang="en-US" sz="2400"/>
          </a:p>
        </p:txBody>
      </p:sp>
      <p:sp>
        <p:nvSpPr>
          <p:cNvPr id="8" name="Date Placeholder 7"/>
          <p:cNvSpPr>
            <a:spLocks noGrp="1"/>
          </p:cNvSpPr>
          <p:nvPr>
            <p:ph type="dt" sz="half" idx="10"/>
          </p:nvPr>
        </p:nvSpPr>
        <p:spPr/>
        <p:txBody>
          <a:bodyPr/>
          <a:p>
            <a:fld id="{534D7B2F-24C9-48F9-9454-5415367E0655}" type="datetime1">
              <a:rPr lang="en-US" smtClean="0"/>
            </a:fld>
            <a:endParaRPr lang="en-IN"/>
          </a:p>
        </p:txBody>
      </p:sp>
      <p:sp>
        <p:nvSpPr>
          <p:cNvPr id="9" name="Slide Number Placeholder 8"/>
          <p:cNvSpPr>
            <a:spLocks noGrp="1"/>
          </p:cNvSpPr>
          <p:nvPr>
            <p:ph type="sldNum" sz="quarter" idx="12"/>
          </p:nvPr>
        </p:nvSpPr>
        <p:spPr/>
        <p:txBody>
          <a:bodyPr/>
          <a:p>
            <a:fld id="{3364D870-EE68-4D7C-BF8C-47E35322BCDB}" type="slidenum">
              <a:rPr lang="en-IN" smtClean="0"/>
            </a:fld>
            <a:endParaRPr lang="en-IN"/>
          </a:p>
        </p:txBody>
      </p:sp>
      <p:sp>
        <p:nvSpPr>
          <p:cNvPr id="10" name="Footer Placeholder 9"/>
          <p:cNvSpPr>
            <a:spLocks noGrp="1"/>
          </p:cNvSpPr>
          <p:nvPr>
            <p:ph type="ftr" sz="quarter" idx="11"/>
          </p:nvPr>
        </p:nvSpPr>
        <p:spPr/>
        <p:txBody>
          <a:bodyPr/>
          <a:p>
            <a:r>
              <a:rPr lang="en-IN" b="1" dirty="0">
                <a:solidFill>
                  <a:schemeClr val="accent2">
                    <a:lumMod val="75000"/>
                  </a:schemeClr>
                </a:solidFill>
                <a:latin typeface="Times New Roman" panose="02020603050405020304" pitchFamily="18" charset="0"/>
                <a:cs typeface="Times New Roman" panose="02020603050405020304" pitchFamily="18" charset="0"/>
                <a:sym typeface="+mn-ea"/>
              </a:rPr>
              <a:t>Introduction</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536575" y="47625"/>
            <a:ext cx="10515600" cy="1325563"/>
          </a:xfrm>
        </p:spPr>
        <p:txBody>
          <a:bodyPr>
            <a:normAutofit/>
          </a:bodyPr>
          <a:lstStyle/>
          <a:p>
            <a:r>
              <a:rPr 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Lit</a:t>
            </a:r>
            <a:r>
              <a:rPr lang="en-US" alt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erature </a:t>
            </a:r>
            <a:r>
              <a:rPr lang="en-IN" sz="4400" b="1" dirty="0" smtClean="0">
                <a:solidFill>
                  <a:schemeClr val="accent2">
                    <a:lumMod val="75000"/>
                  </a:schemeClr>
                </a:solidFill>
                <a:latin typeface="Times New Roman" panose="02020603050405020304" pitchFamily="18" charset="0"/>
                <a:cs typeface="Times New Roman" panose="02020603050405020304" pitchFamily="18" charset="0"/>
              </a:rPr>
              <a:t>Survey</a:t>
            </a:r>
            <a:endParaRPr lang="en-IN" sz="4400" b="1"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7" name="Table 6"/>
          <p:cNvGraphicFramePr/>
          <p:nvPr/>
        </p:nvGraphicFramePr>
        <p:xfrm>
          <a:off x="535305" y="1373505"/>
          <a:ext cx="10820400" cy="4154805"/>
        </p:xfrm>
        <a:graphic>
          <a:graphicData uri="http://schemas.openxmlformats.org/drawingml/2006/table">
            <a:tbl>
              <a:tblPr firstRow="1" bandRow="1">
                <a:tableStyleId>{5C22544A-7EE6-4342-B048-85BDC9FD1C3A}</a:tableStyleId>
              </a:tblPr>
              <a:tblGrid>
                <a:gridCol w="2705100"/>
                <a:gridCol w="2705100"/>
                <a:gridCol w="2705100"/>
                <a:gridCol w="2705100"/>
              </a:tblGrid>
              <a:tr h="423545">
                <a:tc>
                  <a:txBody>
                    <a:bodyPr/>
                    <a:p>
                      <a:pPr algn="ctr">
                        <a:buNone/>
                      </a:pPr>
                      <a:r>
                        <a:rPr lang="en-US" altLang="en-US"/>
                        <a:t>Author</a:t>
                      </a:r>
                      <a:endParaRPr lang="en-US" altLang="en-US"/>
                    </a:p>
                  </a:txBody>
                  <a:tcPr/>
                </a:tc>
                <a:tc>
                  <a:txBody>
                    <a:bodyPr/>
                    <a:p>
                      <a:pPr algn="ctr">
                        <a:buNone/>
                      </a:pPr>
                      <a:r>
                        <a:rPr lang="en-US"/>
                        <a:t>Topic</a:t>
                      </a:r>
                      <a:endParaRPr lang="en-US"/>
                    </a:p>
                  </a:txBody>
                  <a:tcPr/>
                </a:tc>
                <a:tc>
                  <a:txBody>
                    <a:bodyPr/>
                    <a:p>
                      <a:pPr algn="ctr">
                        <a:buNone/>
                      </a:pPr>
                      <a:r>
                        <a:rPr lang="en-US" altLang="en-US"/>
                        <a:t>Context</a:t>
                      </a:r>
                      <a:endParaRPr lang="en-US" altLang="en-US"/>
                    </a:p>
                  </a:txBody>
                  <a:tcPr/>
                </a:tc>
                <a:tc>
                  <a:txBody>
                    <a:bodyPr/>
                    <a:p>
                      <a:pPr algn="ctr">
                        <a:buNone/>
                      </a:pPr>
                      <a:r>
                        <a:rPr lang="en-US" altLang="en-US"/>
                        <a:t>Future research</a:t>
                      </a:r>
                      <a:endParaRPr lang="en-US" altLang="en-US"/>
                    </a:p>
                  </a:txBody>
                  <a:tcPr/>
                </a:tc>
              </a:tr>
              <a:tr h="3731260">
                <a:tc>
                  <a:txBody>
                    <a:bodyPr/>
                    <a:p>
                      <a:pPr marL="285750" indent="-285750" algn="ctr">
                        <a:buFont typeface="Arial" panose="020B0604020202020204" pitchFamily="34" charset="0"/>
                        <a:buChar char="•"/>
                      </a:pPr>
                      <a:r>
                        <a:rPr lang="en-US"/>
                        <a:t>Debnath Bhattacharyya</a:t>
                      </a:r>
                      <a:endParaRPr lang="en-US"/>
                    </a:p>
                    <a:p>
                      <a:pPr marL="285750" indent="-285750" algn="ctr">
                        <a:buFont typeface="Arial" panose="020B0604020202020204" pitchFamily="34" charset="0"/>
                        <a:buChar char="•"/>
                      </a:pPr>
                      <a:endParaRPr lang="en-US"/>
                    </a:p>
                    <a:p>
                      <a:pPr marL="285750" indent="-285750" algn="ctr">
                        <a:buFont typeface="Arial" panose="020B0604020202020204" pitchFamily="34" charset="0"/>
                        <a:buChar char="•"/>
                      </a:pPr>
                      <a:r>
                        <a:rPr lang="en-US"/>
                        <a:t> Tai-hoon Ki</a:t>
                      </a:r>
                      <a:endParaRPr lang="en-US"/>
                    </a:p>
                    <a:p>
                      <a:pPr marL="285750" indent="-285750" algn="ctr">
                        <a:buFont typeface="Arial" panose="020B0604020202020204" pitchFamily="34" charset="0"/>
                        <a:buChar char="•"/>
                      </a:pPr>
                      <a:endParaRPr lang="en-US"/>
                    </a:p>
                    <a:p>
                      <a:pPr marL="285750" indent="-285750" algn="ctr">
                        <a:buFont typeface="Arial" panose="020B0604020202020204" pitchFamily="34" charset="0"/>
                        <a:buChar char="•"/>
                      </a:pPr>
                      <a:r>
                        <a:rPr lang="en-US"/>
                        <a:t> Springer-Verlag Berlin Heidelberg 2011</a:t>
                      </a:r>
                      <a:endParaRPr lang="en-US"/>
                    </a:p>
                  </a:txBody>
                  <a:tcPr/>
                </a:tc>
                <a:tc>
                  <a:txBody>
                    <a:bodyPr/>
                    <a:p>
                      <a:pPr algn="ctr">
                        <a:buNone/>
                      </a:pPr>
                      <a:endParaRPr lang="en-US" altLang="en-US" sz="1800">
                        <a:sym typeface="+mn-ea"/>
                      </a:endParaRPr>
                    </a:p>
                    <a:p>
                      <a:pPr algn="ctr">
                        <a:buNone/>
                      </a:pPr>
                      <a:r>
                        <a:rPr lang="en-US"/>
                        <a:t>Brain Tumor Detection Using MRI Image Analysis</a:t>
                      </a:r>
                      <a:endParaRPr lang="en-US"/>
                    </a:p>
                  </a:txBody>
                  <a:tcPr/>
                </a:tc>
                <a:tc>
                  <a:txBody>
                    <a:bodyPr/>
                    <a:p>
                      <a:pPr algn="ctr">
                        <a:buNone/>
                      </a:pPr>
                      <a:r>
                        <a:rPr lang="en-US"/>
                        <a:t>In this paper, we propose an image segmentation method to indentify or detect tumor from the brain magnetic resonance imaging (MRI). </a:t>
                      </a:r>
                      <a:endParaRPr lang="en-US"/>
                    </a:p>
                  </a:txBody>
                  <a:tcPr/>
                </a:tc>
                <a:tc>
                  <a:txBody>
                    <a:bodyPr/>
                    <a:p>
                      <a:pPr marL="285750" indent="-285750" algn="ctr">
                        <a:buFont typeface="Arial" panose="020B0604020202020204" pitchFamily="34" charset="0"/>
                        <a:buChar char="•"/>
                      </a:pPr>
                      <a:r>
                        <a:rPr lang="en-US" altLang="en-US"/>
                        <a:t> Huge amount of MRI image data needs</a:t>
                      </a:r>
                      <a:endParaRPr lang="en-US" altLang="en-US"/>
                    </a:p>
                    <a:p>
                      <a:pPr marL="285750" indent="-285750" algn="ctr">
                        <a:buFont typeface="Arial" panose="020B0604020202020204" pitchFamily="34" charset="0"/>
                        <a:buChar char="•"/>
                      </a:pPr>
                      <a:r>
                        <a:rPr lang="en-US" altLang="en-US"/>
                        <a:t>Improve technique which leads to reduce time of radiologist</a:t>
                      </a:r>
                      <a:endParaRPr lang="en-US" altLang="en-US"/>
                    </a:p>
                    <a:p>
                      <a:pPr marL="285750" indent="-285750" algn="ctr">
                        <a:buFont typeface="Arial" panose="020B0604020202020204" pitchFamily="34" charset="0"/>
                        <a:buChar char="•"/>
                      </a:pPr>
                      <a:r>
                        <a:rPr lang="en-US" altLang="en-US"/>
                        <a:t>Reduce human inspection for tumor in MRI image </a:t>
                      </a:r>
                      <a:endParaRPr lang="en-US" altLang="en-US"/>
                    </a:p>
                    <a:p>
                      <a:pPr marL="285750" indent="-285750" algn="ctr">
                        <a:buFont typeface="Arial" panose="020B0604020202020204" pitchFamily="34" charset="0"/>
                        <a:buChar char="•"/>
                      </a:pPr>
                      <a:endParaRPr lang="en-US" altLang="en-US"/>
                    </a:p>
                  </a:txBody>
                  <a:tcPr/>
                </a:tc>
              </a:tr>
            </a:tbl>
          </a:graphicData>
        </a:graphic>
      </p:graphicFrame>
      <p:sp>
        <p:nvSpPr>
          <p:cNvPr id="6" name="Date Placeholder 5"/>
          <p:cNvSpPr>
            <a:spLocks noGrp="1"/>
          </p:cNvSpPr>
          <p:nvPr>
            <p:ph type="dt" sz="half" idx="10"/>
          </p:nvPr>
        </p:nvSpPr>
        <p:spPr/>
        <p:txBody>
          <a:bodyPr/>
          <a:p>
            <a:fld id="{534D7B2F-24C9-48F9-9454-5415367E0655}" type="datetime1">
              <a:rPr lang="en-US" smtClean="0"/>
            </a:fld>
            <a:endParaRPr lang="en-IN"/>
          </a:p>
        </p:txBody>
      </p:sp>
      <p:sp>
        <p:nvSpPr>
          <p:cNvPr id="8" name="Slide Number Placeholder 7"/>
          <p:cNvSpPr>
            <a:spLocks noGrp="1"/>
          </p:cNvSpPr>
          <p:nvPr>
            <p:ph type="sldNum" sz="quarter" idx="12"/>
          </p:nvPr>
        </p:nvSpPr>
        <p:spPr/>
        <p:txBody>
          <a:bodyPr/>
          <a:p>
            <a:fld id="{3364D870-EE68-4D7C-BF8C-47E35322BCDB}" type="slidenum">
              <a:rPr lang="en-IN" smtClean="0"/>
            </a:fld>
            <a:endParaRPr lang="en-IN"/>
          </a:p>
        </p:txBody>
      </p:sp>
      <p:sp>
        <p:nvSpPr>
          <p:cNvPr id="9" name="Footer Placeholder 8"/>
          <p:cNvSpPr>
            <a:spLocks noGrp="1"/>
          </p:cNvSpPr>
          <p:nvPr>
            <p:ph type="ftr" sz="quarter" idx="11"/>
          </p:nvPr>
        </p:nvSpPr>
        <p:spPr/>
        <p:txBody>
          <a:bodyPr/>
          <a:p>
            <a:r>
              <a:rPr 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Lit</a:t>
            </a:r>
            <a:r>
              <a:rPr lang="en-US" alt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erature </a:t>
            </a:r>
            <a:r>
              <a:rPr 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Survey</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523240" y="47625"/>
            <a:ext cx="10515600" cy="1325563"/>
          </a:xfrm>
        </p:spPr>
        <p:txBody>
          <a:bodyPr>
            <a:normAutofit/>
          </a:bodyPr>
          <a:lstStyle/>
          <a:p>
            <a:r>
              <a:rPr 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Lit</a:t>
            </a:r>
            <a:r>
              <a:rPr lang="en-US" alt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erature </a:t>
            </a:r>
            <a:r>
              <a:rPr lang="en-IN" sz="4400" b="1" dirty="0" smtClean="0">
                <a:solidFill>
                  <a:schemeClr val="accent2">
                    <a:lumMod val="75000"/>
                  </a:schemeClr>
                </a:solidFill>
                <a:latin typeface="Times New Roman" panose="02020603050405020304" pitchFamily="18" charset="0"/>
                <a:cs typeface="Times New Roman" panose="02020603050405020304" pitchFamily="18" charset="0"/>
              </a:rPr>
              <a:t>Survey</a:t>
            </a:r>
            <a:endParaRPr lang="en-IN" sz="4400" b="1"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4" name="Table 3"/>
          <p:cNvGraphicFramePr/>
          <p:nvPr/>
        </p:nvGraphicFramePr>
        <p:xfrm>
          <a:off x="523240" y="1373505"/>
          <a:ext cx="10969625" cy="4752340"/>
        </p:xfrm>
        <a:graphic>
          <a:graphicData uri="http://schemas.openxmlformats.org/drawingml/2006/table">
            <a:tbl>
              <a:tblPr firstRow="1" bandRow="1">
                <a:tableStyleId>{5C22544A-7EE6-4342-B048-85BDC9FD1C3A}</a:tableStyleId>
              </a:tblPr>
              <a:tblGrid>
                <a:gridCol w="3223895"/>
                <a:gridCol w="2581910"/>
                <a:gridCol w="2581910"/>
                <a:gridCol w="2581910"/>
              </a:tblGrid>
              <a:tr h="483870">
                <a:tc>
                  <a:txBody>
                    <a:bodyPr/>
                    <a:p>
                      <a:pPr algn="ctr">
                        <a:buNone/>
                      </a:pPr>
                      <a:r>
                        <a:rPr lang="en-US" altLang="en-US"/>
                        <a:t>Author</a:t>
                      </a:r>
                      <a:endParaRPr lang="en-US" altLang="en-US"/>
                    </a:p>
                  </a:txBody>
                  <a:tcPr/>
                </a:tc>
                <a:tc>
                  <a:txBody>
                    <a:bodyPr/>
                    <a:p>
                      <a:pPr algn="ctr">
                        <a:buNone/>
                      </a:pPr>
                      <a:r>
                        <a:rPr lang="en-US"/>
                        <a:t>Topic</a:t>
                      </a:r>
                      <a:endParaRPr lang="en-US"/>
                    </a:p>
                  </a:txBody>
                  <a:tcPr/>
                </a:tc>
                <a:tc>
                  <a:txBody>
                    <a:bodyPr/>
                    <a:p>
                      <a:pPr algn="ctr">
                        <a:buNone/>
                      </a:pPr>
                      <a:r>
                        <a:rPr lang="en-US" altLang="en-US"/>
                        <a:t>Context</a:t>
                      </a:r>
                      <a:endParaRPr lang="en-US" altLang="en-US"/>
                    </a:p>
                  </a:txBody>
                  <a:tcPr/>
                </a:tc>
                <a:tc>
                  <a:txBody>
                    <a:bodyPr/>
                    <a:p>
                      <a:pPr algn="ctr">
                        <a:buNone/>
                      </a:pPr>
                      <a:r>
                        <a:rPr lang="en-US" altLang="en-US"/>
                        <a:t>Future research</a:t>
                      </a:r>
                      <a:endParaRPr lang="en-US" altLang="en-US"/>
                    </a:p>
                  </a:txBody>
                  <a:tcPr/>
                </a:tc>
              </a:tr>
              <a:tr h="4268470">
                <a:tc>
                  <a:txBody>
                    <a:bodyPr/>
                    <a:p>
                      <a:pPr algn="ctr">
                        <a:buNone/>
                      </a:pPr>
                      <a:r>
                        <a:rPr lang="en-US"/>
                        <a:t>Ambeshwar Kumar a , Manikandan Ramachandran a , Amir H. Gandomi b,f Rizwan Patan c ,</a:t>
                      </a:r>
                      <a:endParaRPr lang="en-US"/>
                    </a:p>
                    <a:p>
                      <a:pPr algn="ctr">
                        <a:buNone/>
                      </a:pPr>
                      <a:r>
                        <a:rPr lang="en-US"/>
                        <a:t>Szymon Lukasik d,e , Ravichandran Kattur Soundarapandian a</a:t>
                      </a:r>
                      <a:endParaRPr lang="en-US"/>
                    </a:p>
                    <a:p>
                      <a:pPr algn="ctr">
                        <a:buNone/>
                      </a:pPr>
                      <a:r>
                        <a:rPr lang="en-US" altLang="en-US"/>
                        <a:t>2019</a:t>
                      </a:r>
                      <a:endParaRPr lang="en-US" altLang="en-US"/>
                    </a:p>
                  </a:txBody>
                  <a:tcPr/>
                </a:tc>
                <a:tc>
                  <a:txBody>
                    <a:bodyPr/>
                    <a:p>
                      <a:pPr algn="ctr">
                        <a:buNone/>
                      </a:pPr>
                      <a:endParaRPr lang="en-US" altLang="en-US" sz="1800">
                        <a:sym typeface="+mn-ea"/>
                      </a:endParaRPr>
                    </a:p>
                    <a:p>
                      <a:pPr algn="ctr">
                        <a:buNone/>
                      </a:pPr>
                      <a:r>
                        <a:rPr lang="en-US"/>
                        <a:t>A deep neural network based classifier for brain tumor diagnosis</a:t>
                      </a:r>
                      <a:endParaRPr lang="en-US"/>
                    </a:p>
                  </a:txBody>
                  <a:tcPr/>
                </a:tc>
                <a:tc>
                  <a:txBody>
                    <a:bodyPr/>
                    <a:p>
                      <a:pPr algn="ctr">
                        <a:buNone/>
                      </a:pPr>
                      <a:r>
                        <a:rPr lang="en-US"/>
                        <a:t>To improve the early-stage brain tumor diagnosis</a:t>
                      </a:r>
                      <a:endParaRPr lang="en-US"/>
                    </a:p>
                    <a:p>
                      <a:pPr algn="ctr">
                        <a:buNone/>
                      </a:pPr>
                      <a:r>
                        <a:rPr lang="en-US"/>
                        <a:t>via classification the Weighted Correlation Feature Selection Based Iterative Bayesian Multivariate Deep</a:t>
                      </a:r>
                      <a:endParaRPr lang="en-US"/>
                    </a:p>
                    <a:p>
                      <a:pPr algn="ctr">
                        <a:buNone/>
                      </a:pPr>
                      <a:r>
                        <a:rPr lang="en-US"/>
                        <a:t>Neural Learning (WCFS-IBMDNL) technique is proposed in this work</a:t>
                      </a:r>
                      <a:endParaRPr lang="en-US"/>
                    </a:p>
                  </a:txBody>
                  <a:tcPr/>
                </a:tc>
                <a:tc>
                  <a:txBody>
                    <a:bodyPr/>
                    <a:p>
                      <a:pPr algn="ctr">
                        <a:buNone/>
                      </a:pPr>
                      <a:r>
                        <a:rPr lang="en-US" altLang="en-US"/>
                        <a:t>Refining the parameter to get more effective and practical</a:t>
                      </a:r>
                      <a:endParaRPr lang="en-US" altLang="en-US"/>
                    </a:p>
                    <a:p>
                      <a:pPr algn="ctr">
                        <a:buNone/>
                      </a:pPr>
                      <a:r>
                        <a:rPr lang="en-US" altLang="en-US"/>
                        <a:t>classification results. The use of more advanced machine learn-</a:t>
                      </a:r>
                      <a:endParaRPr lang="en-US" altLang="en-US"/>
                    </a:p>
                    <a:p>
                      <a:pPr algn="ctr">
                        <a:buNone/>
                      </a:pPr>
                      <a:r>
                        <a:rPr lang="en-US" altLang="en-US"/>
                        <a:t>ing algorithms can also enhance brain tumor diagnosis progress</a:t>
                      </a:r>
                      <a:endParaRPr lang="en-US" altLang="en-US"/>
                    </a:p>
                    <a:p>
                      <a:pPr algn="ctr">
                        <a:buNone/>
                      </a:pPr>
                      <a:r>
                        <a:rPr lang="en-US" altLang="en-US"/>
                        <a:t>further.</a:t>
                      </a:r>
                      <a:endParaRPr lang="en-US" altLang="en-US"/>
                    </a:p>
                  </a:txBody>
                  <a:tcPr/>
                </a:tc>
              </a:tr>
            </a:tbl>
          </a:graphicData>
        </a:graphic>
      </p:graphicFrame>
      <p:sp>
        <p:nvSpPr>
          <p:cNvPr id="7" name="Date Placeholder 6"/>
          <p:cNvSpPr>
            <a:spLocks noGrp="1"/>
          </p:cNvSpPr>
          <p:nvPr>
            <p:ph type="dt" sz="half" idx="10"/>
          </p:nvPr>
        </p:nvSpPr>
        <p:spPr/>
        <p:txBody>
          <a:bodyPr/>
          <a:p>
            <a:fld id="{534D7B2F-24C9-48F9-9454-5415367E0655}" type="datetime1">
              <a:rPr lang="en-US" smtClean="0"/>
            </a:fld>
            <a:endParaRPr lang="en-IN"/>
          </a:p>
        </p:txBody>
      </p:sp>
      <p:sp>
        <p:nvSpPr>
          <p:cNvPr id="8" name="Slide Number Placeholder 7"/>
          <p:cNvSpPr>
            <a:spLocks noGrp="1"/>
          </p:cNvSpPr>
          <p:nvPr>
            <p:ph type="sldNum" sz="quarter" idx="12"/>
          </p:nvPr>
        </p:nvSpPr>
        <p:spPr/>
        <p:txBody>
          <a:bodyPr/>
          <a:p>
            <a:fld id="{3364D870-EE68-4D7C-BF8C-47E35322BCDB}" type="slidenum">
              <a:rPr lang="en-IN" smtClean="0"/>
            </a:fld>
            <a:endParaRPr lang="en-IN"/>
          </a:p>
        </p:txBody>
      </p:sp>
      <p:sp>
        <p:nvSpPr>
          <p:cNvPr id="9" name="Footer Placeholder 8"/>
          <p:cNvSpPr>
            <a:spLocks noGrp="1"/>
          </p:cNvSpPr>
          <p:nvPr>
            <p:ph type="ftr" sz="quarter" idx="11"/>
          </p:nvPr>
        </p:nvSpPr>
        <p:spPr/>
        <p:txBody>
          <a:bodyPr/>
          <a:p>
            <a:r>
              <a:rPr 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Lit</a:t>
            </a:r>
            <a:r>
              <a:rPr lang="en-US" alt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erature </a:t>
            </a:r>
            <a:r>
              <a:rPr 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Survey</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791"/>
            <a:ext cx="10515600" cy="1325563"/>
          </a:xfrm>
        </p:spPr>
        <p:txBody>
          <a:bodyPr/>
          <a:lstStyle/>
          <a:p>
            <a:r>
              <a:rPr lang="en-IN" sz="4000" b="1" dirty="0" smtClean="0">
                <a:solidFill>
                  <a:schemeClr val="accent2">
                    <a:lumMod val="75000"/>
                  </a:schemeClr>
                </a:solidFill>
                <a:latin typeface="Times New Roman" panose="02020603050405020304" pitchFamily="18" charset="0"/>
                <a:cs typeface="Times New Roman" panose="02020603050405020304" pitchFamily="18" charset="0"/>
              </a:rPr>
              <a:t>Problem statement</a:t>
            </a:r>
            <a:endParaRPr lang="en-IN" sz="4000" b="1" dirty="0" smtClean="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1680" y="3797300"/>
            <a:ext cx="9944735" cy="2772410"/>
          </a:xfrm>
        </p:spPr>
        <p:txBody>
          <a:bodyPr>
            <a:normAutofit/>
          </a:bodyPr>
          <a:lstStyle/>
          <a:p>
            <a:pPr marL="0" indent="0">
              <a:buNone/>
            </a:pPr>
            <a:r>
              <a:rPr lang="en-US" sz="3600" dirty="0" smtClean="0">
                <a:solidFill>
                  <a:srgbClr val="C00000"/>
                </a:solidFill>
                <a:latin typeface="Times New Roman" panose="02020603050405020304" pitchFamily="18" charset="0"/>
                <a:cs typeface="Times New Roman" panose="02020603050405020304" pitchFamily="18" charset="0"/>
              </a:rPr>
              <a:t>Objectives to be achieved</a:t>
            </a:r>
            <a:endParaRPr lang="en-US" sz="3600" b="1"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1.  </a:t>
            </a:r>
            <a:r>
              <a:rPr lang="en-US" altLang="en-US" sz="2400" b="1" dirty="0" smtClean="0">
                <a:latin typeface="Times New Roman" panose="02020603050405020304" pitchFamily="18" charset="0"/>
                <a:cs typeface="Times New Roman" panose="02020603050405020304" pitchFamily="18" charset="0"/>
              </a:rPr>
              <a:t>To study and identify the symptoms of brain tumor</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2.  </a:t>
            </a:r>
            <a:r>
              <a:rPr lang="en-US" altLang="en-US" sz="2400" b="1" dirty="0" smtClean="0">
                <a:latin typeface="Times New Roman" panose="02020603050405020304" pitchFamily="18" charset="0"/>
                <a:cs typeface="Times New Roman" panose="02020603050405020304" pitchFamily="18" charset="0"/>
              </a:rPr>
              <a:t>To analyze the feasibility of brain tumor</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altLang="en-US" sz="2400" b="1" dirty="0" smtClean="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To design and develop the classification model</a:t>
            </a:r>
            <a:endParaRPr lang="en-US" altLang="en-US" sz="2400" b="1" dirty="0" smtClean="0">
              <a:latin typeface="Times New Roman" panose="02020603050405020304" pitchFamily="18" charset="0"/>
              <a:cs typeface="Times New Roman" panose="02020603050405020304" pitchFamily="18" charset="0"/>
            </a:endParaRPr>
          </a:p>
          <a:p>
            <a:pPr marL="0" indent="0">
              <a:buNone/>
            </a:pPr>
            <a:r>
              <a:rPr lang="en-US" altLang="en-US" sz="2400" b="1" dirty="0" smtClean="0">
                <a:latin typeface="Times New Roman" panose="02020603050405020304" pitchFamily="18" charset="0"/>
                <a:cs typeface="Times New Roman" panose="02020603050405020304" pitchFamily="18" charset="0"/>
              </a:rPr>
              <a:t>4. To evaluate the performance for CNN</a:t>
            </a:r>
            <a:endParaRPr lang="en-US" altLang="en-US" sz="2400" b="1" dirty="0" smtClean="0">
              <a:latin typeface="Times New Roman" panose="02020603050405020304" pitchFamily="18" charset="0"/>
              <a:cs typeface="Times New Roman" panose="02020603050405020304" pitchFamily="18" charset="0"/>
            </a:endParaRPr>
          </a:p>
        </p:txBody>
      </p:sp>
      <p:sp>
        <p:nvSpPr>
          <p:cNvPr id="5" name="Content Placeholder 4"/>
          <p:cNvSpPr/>
          <p:nvPr/>
        </p:nvSpPr>
        <p:spPr>
          <a:xfrm>
            <a:off x="520700" y="1017905"/>
            <a:ext cx="10833100" cy="1444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a:t>	In day to day life scinerio many people are unaware of the brain tumor. If any case one of the person may having tumor in brain. Initially there are no such symptoms. If he/she going for checkup there having some processing time for declaring person having tumor or not.It also more harmful for that person.</a:t>
            </a:r>
            <a:endParaRPr lang="en-US" altLang="en-US" sz="2400"/>
          </a:p>
        </p:txBody>
      </p:sp>
      <p:sp>
        <p:nvSpPr>
          <p:cNvPr id="8" name="Text Box 7"/>
          <p:cNvSpPr txBox="1"/>
          <p:nvPr/>
        </p:nvSpPr>
        <p:spPr>
          <a:xfrm>
            <a:off x="897255" y="2671445"/>
            <a:ext cx="7751445" cy="953135"/>
          </a:xfrm>
          <a:prstGeom prst="rect">
            <a:avLst/>
          </a:prstGeom>
          <a:noFill/>
        </p:spPr>
        <p:txBody>
          <a:bodyPr wrap="none" rtlCol="0">
            <a:spAutoFit/>
          </a:bodyPr>
          <a:p>
            <a:r>
              <a:rPr lang="en-IN" sz="3200" b="1" dirty="0" smtClean="0">
                <a:solidFill>
                  <a:schemeClr val="accent2">
                    <a:lumMod val="75000"/>
                  </a:schemeClr>
                </a:solidFill>
                <a:latin typeface="Times New Roman" panose="02020603050405020304" pitchFamily="18" charset="0"/>
                <a:ea typeface="+mj-ea"/>
                <a:cs typeface="Times New Roman" panose="02020603050405020304" pitchFamily="18" charset="0"/>
              </a:rPr>
              <a:t>Aim </a:t>
            </a:r>
            <a:r>
              <a:rPr lang="en-US" altLang="en-IN" sz="3200" b="1" dirty="0" smtClean="0">
                <a:solidFill>
                  <a:schemeClr val="accent2">
                    <a:lumMod val="75000"/>
                  </a:schemeClr>
                </a:solidFill>
                <a:latin typeface="Times New Roman" panose="02020603050405020304" pitchFamily="18" charset="0"/>
                <a:ea typeface="+mj-ea"/>
                <a:cs typeface="Times New Roman" panose="02020603050405020304" pitchFamily="18" charset="0"/>
              </a:rPr>
              <a:t>:</a:t>
            </a:r>
            <a:endParaRPr lang="en-US" altLang="en-IN" sz="3200" b="1" dirty="0" smtClean="0">
              <a:solidFill>
                <a:schemeClr val="accent2">
                  <a:lumMod val="75000"/>
                </a:schemeClr>
              </a:solidFill>
              <a:latin typeface="Times New Roman" panose="02020603050405020304" pitchFamily="18" charset="0"/>
              <a:ea typeface="+mj-ea"/>
              <a:cs typeface="Times New Roman" panose="02020603050405020304" pitchFamily="18" charset="0"/>
            </a:endParaRPr>
          </a:p>
          <a:p>
            <a:r>
              <a:rPr lang="en-US" altLang="en-US" sz="2400"/>
              <a:t>To develop model to classification of tumor using MRI image.</a:t>
            </a:r>
            <a:endParaRPr lang="en-US" altLang="en-US" sz="2400" b="1" dirty="0" smtClean="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
        <p:nvSpPr>
          <p:cNvPr id="9" name="Date Placeholder 8"/>
          <p:cNvSpPr>
            <a:spLocks noGrp="1"/>
          </p:cNvSpPr>
          <p:nvPr>
            <p:ph type="dt" sz="half" idx="10"/>
          </p:nvPr>
        </p:nvSpPr>
        <p:spPr/>
        <p:txBody>
          <a:bodyPr/>
          <a:p>
            <a:fld id="{534D7B2F-24C9-48F9-9454-5415367E0655}" type="datetime1">
              <a:rPr lang="en-US" smtClean="0"/>
            </a:fld>
            <a:endParaRPr lang="en-IN"/>
          </a:p>
        </p:txBody>
      </p:sp>
      <p:sp>
        <p:nvSpPr>
          <p:cNvPr id="10" name="Slide Number Placeholder 9"/>
          <p:cNvSpPr>
            <a:spLocks noGrp="1"/>
          </p:cNvSpPr>
          <p:nvPr>
            <p:ph type="sldNum" sz="quarter" idx="12"/>
          </p:nvPr>
        </p:nvSpPr>
        <p:spPr/>
        <p:txBody>
          <a:bodyPr/>
          <a:p>
            <a:fld id="{3364D870-EE68-4D7C-BF8C-47E35322BCDB}" type="slidenum">
              <a:rPr lang="en-IN" smtClean="0"/>
            </a:fld>
            <a:endParaRPr lang="en-IN"/>
          </a:p>
        </p:txBody>
      </p:sp>
      <p:sp>
        <p:nvSpPr>
          <p:cNvPr id="11" name="Footer Placeholder 10"/>
          <p:cNvSpPr>
            <a:spLocks noGrp="1"/>
          </p:cNvSpPr>
          <p:nvPr>
            <p:ph type="ftr" sz="quarter" idx="11"/>
          </p:nvPr>
        </p:nvSpPr>
        <p:spPr/>
        <p:txBody>
          <a:bodyPr/>
          <a:p>
            <a:r>
              <a:rPr 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Problem statement</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b="1" dirty="0">
                <a:solidFill>
                  <a:schemeClr val="accent2">
                    <a:lumMod val="75000"/>
                  </a:schemeClr>
                </a:solidFill>
                <a:latin typeface="Times New Roman" panose="02020603050405020304" pitchFamily="18" charset="0"/>
                <a:cs typeface="Times New Roman" panose="02020603050405020304" pitchFamily="18" charset="0"/>
              </a:rPr>
              <a:t>Block Diagram</a:t>
            </a:r>
            <a:endParaRPr lang="en-US" altLang="en-IN"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6" name="Picture 5" descr="Screenshot from 2020-02-05 16-49-31"/>
          <p:cNvPicPr>
            <a:picLocks noChangeAspect="1"/>
          </p:cNvPicPr>
          <p:nvPr/>
        </p:nvPicPr>
        <p:blipFill>
          <a:blip r:embed="rId1"/>
          <a:srcRect l="24861" t="20955" r="22109" b="10926"/>
          <a:stretch>
            <a:fillRect/>
          </a:stretch>
        </p:blipFill>
        <p:spPr>
          <a:xfrm>
            <a:off x="706755" y="1393190"/>
            <a:ext cx="10779125" cy="4963160"/>
          </a:xfrm>
          <a:prstGeom prst="rect">
            <a:avLst/>
          </a:prstGeom>
        </p:spPr>
      </p:pic>
      <p:sp>
        <p:nvSpPr>
          <p:cNvPr id="7" name="Date Placeholder 6"/>
          <p:cNvSpPr>
            <a:spLocks noGrp="1"/>
          </p:cNvSpPr>
          <p:nvPr>
            <p:ph type="dt" sz="half" idx="10"/>
          </p:nvPr>
        </p:nvSpPr>
        <p:spPr/>
        <p:txBody>
          <a:bodyPr/>
          <a:p>
            <a:fld id="{534D7B2F-24C9-48F9-9454-5415367E0655}" type="datetime1">
              <a:rPr lang="en-US" smtClean="0"/>
            </a:fld>
            <a:endParaRPr lang="en-IN"/>
          </a:p>
        </p:txBody>
      </p:sp>
      <p:sp>
        <p:nvSpPr>
          <p:cNvPr id="8" name="Slide Number Placeholder 7"/>
          <p:cNvSpPr>
            <a:spLocks noGrp="1"/>
          </p:cNvSpPr>
          <p:nvPr>
            <p:ph type="sldNum" sz="quarter" idx="12"/>
          </p:nvPr>
        </p:nvSpPr>
        <p:spPr/>
        <p:txBody>
          <a:bodyPr/>
          <a:p>
            <a:fld id="{3364D870-EE68-4D7C-BF8C-47E35322BCDB}" type="slidenum">
              <a:rPr lang="en-IN" smtClean="0"/>
            </a:fld>
            <a:endParaRPr lang="en-IN"/>
          </a:p>
        </p:txBody>
      </p:sp>
      <p:sp>
        <p:nvSpPr>
          <p:cNvPr id="9" name="Footer Placeholder 8"/>
          <p:cNvSpPr>
            <a:spLocks noGrp="1"/>
          </p:cNvSpPr>
          <p:nvPr>
            <p:ph type="ftr" sz="quarter" idx="11"/>
          </p:nvPr>
        </p:nvSpPr>
        <p:spPr/>
        <p:txBody>
          <a:bodyPr/>
          <a:p>
            <a:r>
              <a:rPr lang="en-US" altLang="en-IN" b="1" dirty="0">
                <a:solidFill>
                  <a:schemeClr val="accent2">
                    <a:lumMod val="75000"/>
                  </a:schemeClr>
                </a:solidFill>
                <a:latin typeface="Times New Roman" panose="02020603050405020304" pitchFamily="18" charset="0"/>
                <a:cs typeface="Times New Roman" panose="02020603050405020304" pitchFamily="18" charset="0"/>
                <a:sym typeface="+mn-ea"/>
              </a:rPr>
              <a:t>Block Diagram</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a:solidFill>
                  <a:schemeClr val="accent2">
                    <a:lumMod val="75000"/>
                  </a:schemeClr>
                </a:solidFill>
                <a:latin typeface="Times New Roman" panose="02020603050405020304" pitchFamily="18" charset="0"/>
                <a:cs typeface="Times New Roman" panose="02020603050405020304" pitchFamily="18" charset="0"/>
                <a:sym typeface="+mn-ea"/>
              </a:rPr>
              <a:t>Architecture </a:t>
            </a:r>
            <a:r>
              <a:rPr lang="en-US" altLang="en-IN" b="1" dirty="0">
                <a:solidFill>
                  <a:schemeClr val="accent2">
                    <a:lumMod val="75000"/>
                  </a:schemeClr>
                </a:solidFill>
                <a:latin typeface="Times New Roman" panose="02020603050405020304" pitchFamily="18" charset="0"/>
                <a:cs typeface="Times New Roman" panose="02020603050405020304" pitchFamily="18" charset="0"/>
                <a:sym typeface="+mn-ea"/>
              </a:rPr>
              <a:t>of CNN</a:t>
            </a:r>
            <a:endParaRPr lang="en-US" altLang="en-IN" b="1" dirty="0">
              <a:solidFill>
                <a:schemeClr val="accent2">
                  <a:lumMod val="75000"/>
                </a:schemeClr>
              </a:solidFill>
              <a:latin typeface="Times New Roman" panose="02020603050405020304" pitchFamily="18" charset="0"/>
              <a:cs typeface="Times New Roman" panose="02020603050405020304" pitchFamily="18" charset="0"/>
              <a:sym typeface="+mn-ea"/>
            </a:endParaRPr>
          </a:p>
        </p:txBody>
      </p:sp>
      <p:pic>
        <p:nvPicPr>
          <p:cNvPr id="4" name="Picture 3" descr="cnn1"/>
          <p:cNvPicPr>
            <a:picLocks noChangeAspect="1"/>
          </p:cNvPicPr>
          <p:nvPr/>
        </p:nvPicPr>
        <p:blipFill>
          <a:blip r:embed="rId1"/>
          <a:stretch>
            <a:fillRect/>
          </a:stretch>
        </p:blipFill>
        <p:spPr>
          <a:xfrm>
            <a:off x="838200" y="2423795"/>
            <a:ext cx="10058400" cy="2594610"/>
          </a:xfrm>
          <a:prstGeom prst="rect">
            <a:avLst/>
          </a:prstGeom>
        </p:spPr>
      </p:pic>
      <p:sp>
        <p:nvSpPr>
          <p:cNvPr id="5" name="Text Box 4"/>
          <p:cNvSpPr txBox="1"/>
          <p:nvPr/>
        </p:nvSpPr>
        <p:spPr>
          <a:xfrm>
            <a:off x="5774690" y="5962650"/>
            <a:ext cx="6120765" cy="368300"/>
          </a:xfrm>
          <a:prstGeom prst="rect">
            <a:avLst/>
          </a:prstGeom>
          <a:noFill/>
        </p:spPr>
        <p:txBody>
          <a:bodyPr wrap="square" rtlCol="0">
            <a:spAutoFit/>
          </a:bodyPr>
          <a:p>
            <a:r>
              <a:rPr lang="en-US" altLang="en-US"/>
              <a:t>Source : Towarddatascience</a:t>
            </a:r>
            <a:endParaRPr lang="en-US" altLang="en-US"/>
          </a:p>
        </p:txBody>
      </p:sp>
      <p:sp>
        <p:nvSpPr>
          <p:cNvPr id="8" name="Date Placeholder 7"/>
          <p:cNvSpPr>
            <a:spLocks noGrp="1"/>
          </p:cNvSpPr>
          <p:nvPr>
            <p:ph type="dt" sz="half" idx="10"/>
          </p:nvPr>
        </p:nvSpPr>
        <p:spPr/>
        <p:txBody>
          <a:bodyPr/>
          <a:p>
            <a:fld id="{534D7B2F-24C9-48F9-9454-5415367E0655}" type="datetime1">
              <a:rPr lang="en-US" smtClean="0"/>
            </a:fld>
            <a:endParaRPr lang="en-IN"/>
          </a:p>
        </p:txBody>
      </p:sp>
      <p:sp>
        <p:nvSpPr>
          <p:cNvPr id="9" name="Slide Number Placeholder 8"/>
          <p:cNvSpPr>
            <a:spLocks noGrp="1"/>
          </p:cNvSpPr>
          <p:nvPr>
            <p:ph type="sldNum" sz="quarter" idx="12"/>
          </p:nvPr>
        </p:nvSpPr>
        <p:spPr/>
        <p:txBody>
          <a:bodyPr/>
          <a:p>
            <a:fld id="{3364D870-EE68-4D7C-BF8C-47E35322BCDB}" type="slidenum">
              <a:rPr lang="en-IN" smtClean="0"/>
            </a:fld>
            <a:endParaRPr lang="en-IN"/>
          </a:p>
        </p:txBody>
      </p:sp>
      <p:sp>
        <p:nvSpPr>
          <p:cNvPr id="10" name="Footer Placeholder 9"/>
          <p:cNvSpPr>
            <a:spLocks noGrp="1"/>
          </p:cNvSpPr>
          <p:nvPr>
            <p:ph type="ftr" sz="quarter" idx="11"/>
          </p:nvPr>
        </p:nvSpPr>
        <p:spPr/>
        <p:txBody>
          <a:bodyPr/>
          <a:p>
            <a:r>
              <a:rPr lang="en-IN" b="1" dirty="0">
                <a:solidFill>
                  <a:schemeClr val="accent2">
                    <a:lumMod val="75000"/>
                  </a:schemeClr>
                </a:solidFill>
                <a:latin typeface="Times New Roman" panose="02020603050405020304" pitchFamily="18" charset="0"/>
                <a:cs typeface="Times New Roman" panose="02020603050405020304" pitchFamily="18" charset="0"/>
                <a:sym typeface="+mn-ea"/>
              </a:rPr>
              <a:t>Architecture</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46125"/>
            <a:ext cx="10515600" cy="1325563"/>
          </a:xfrm>
        </p:spPr>
        <p:txBody>
          <a:bodyPr/>
          <a:lstStyle/>
          <a:p>
            <a:r>
              <a:rPr lang="en-IN" b="1" dirty="0" smtClean="0">
                <a:solidFill>
                  <a:schemeClr val="accent2">
                    <a:lumMod val="75000"/>
                  </a:schemeClr>
                </a:solidFill>
                <a:latin typeface="Times New Roman" panose="02020603050405020304" pitchFamily="18" charset="0"/>
                <a:cs typeface="Times New Roman" panose="02020603050405020304" pitchFamily="18" charset="0"/>
              </a:rPr>
              <a:t>Methodology</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685800" y="2271395"/>
            <a:ext cx="9734550" cy="2676525"/>
          </a:xfrm>
          <a:prstGeom prst="rect">
            <a:avLst/>
          </a:prstGeom>
          <a:noFill/>
        </p:spPr>
        <p:txBody>
          <a:bodyPr wrap="square" rtlCol="0">
            <a:spAutoFit/>
          </a:bodyPr>
          <a:p>
            <a:pPr marL="285750" indent="-285750">
              <a:buFont typeface="Arial" panose="020B0604020202020204" pitchFamily="34" charset="0"/>
              <a:buChar char="•"/>
            </a:pPr>
            <a:r>
              <a:rPr lang="en-US" altLang="en-US" sz="2800"/>
              <a:t>Dataset collection</a:t>
            </a:r>
            <a:endParaRPr lang="en-US" altLang="en-US" sz="2800"/>
          </a:p>
          <a:p>
            <a:pPr marL="285750" indent="-285750">
              <a:buFont typeface="Arial" panose="020B0604020202020204" pitchFamily="34" charset="0"/>
              <a:buChar char="•"/>
            </a:pPr>
            <a:r>
              <a:rPr lang="en-US" altLang="en-US" sz="2800"/>
              <a:t>Prescreeing of MR images</a:t>
            </a:r>
            <a:endParaRPr lang="en-US" altLang="en-US" sz="2800"/>
          </a:p>
          <a:p>
            <a:pPr marL="285750" indent="-285750">
              <a:buFont typeface="Arial" panose="020B0604020202020204" pitchFamily="34" charset="0"/>
              <a:buChar char="•"/>
            </a:pPr>
            <a:r>
              <a:rPr lang="en-US" altLang="en-US" sz="2800"/>
              <a:t>Dataset splits into training dataset and testing dataset</a:t>
            </a:r>
            <a:endParaRPr lang="en-US" altLang="en-US" sz="2800"/>
          </a:p>
          <a:p>
            <a:pPr marL="285750" indent="-285750">
              <a:buFont typeface="Arial" panose="020B0604020202020204" pitchFamily="34" charset="0"/>
              <a:buChar char="•"/>
            </a:pPr>
            <a:r>
              <a:rPr lang="en-US" altLang="en-US" sz="2800"/>
              <a:t>Applying Image Processing to dataset (OpenCV)</a:t>
            </a:r>
            <a:endParaRPr lang="en-US" altLang="en-US" sz="2800"/>
          </a:p>
          <a:p>
            <a:pPr marL="285750" indent="-285750">
              <a:buFont typeface="Arial" panose="020B0604020202020204" pitchFamily="34" charset="0"/>
              <a:buChar char="•"/>
            </a:pPr>
            <a:r>
              <a:rPr lang="en-US" altLang="en-US" sz="2800"/>
              <a:t>Testing the accuracy of CNN</a:t>
            </a:r>
            <a:endParaRPr lang="en-US" altLang="en-US" sz="2800"/>
          </a:p>
          <a:p>
            <a:pPr marL="285750" indent="-285750">
              <a:buFont typeface="Arial" panose="020B0604020202020204" pitchFamily="34" charset="0"/>
              <a:buChar char="•"/>
            </a:pPr>
            <a:r>
              <a:rPr lang="en-US" altLang="en-US" sz="2800"/>
              <a:t>Improving correct detection of brain tumor</a:t>
            </a:r>
            <a:endParaRPr lang="en-US" altLang="en-US" sz="2800"/>
          </a:p>
        </p:txBody>
      </p:sp>
      <p:sp>
        <p:nvSpPr>
          <p:cNvPr id="7" name="Date Placeholder 6"/>
          <p:cNvSpPr>
            <a:spLocks noGrp="1"/>
          </p:cNvSpPr>
          <p:nvPr>
            <p:ph type="dt" sz="half" idx="10"/>
          </p:nvPr>
        </p:nvSpPr>
        <p:spPr/>
        <p:txBody>
          <a:bodyPr/>
          <a:p>
            <a:fld id="{534D7B2F-24C9-48F9-9454-5415367E0655}" type="datetime1">
              <a:rPr lang="en-US" smtClean="0"/>
            </a:fld>
            <a:endParaRPr lang="en-IN"/>
          </a:p>
        </p:txBody>
      </p:sp>
      <p:sp>
        <p:nvSpPr>
          <p:cNvPr id="8" name="Slide Number Placeholder 7"/>
          <p:cNvSpPr>
            <a:spLocks noGrp="1"/>
          </p:cNvSpPr>
          <p:nvPr>
            <p:ph type="sldNum" sz="quarter" idx="12"/>
          </p:nvPr>
        </p:nvSpPr>
        <p:spPr/>
        <p:txBody>
          <a:bodyPr/>
          <a:p>
            <a:fld id="{3364D870-EE68-4D7C-BF8C-47E35322BCDB}" type="slidenum">
              <a:rPr lang="en-IN" smtClean="0"/>
            </a:fld>
            <a:endParaRPr lang="en-IN"/>
          </a:p>
        </p:txBody>
      </p:sp>
      <p:sp>
        <p:nvSpPr>
          <p:cNvPr id="9" name="Footer Placeholder 8"/>
          <p:cNvSpPr>
            <a:spLocks noGrp="1"/>
          </p:cNvSpPr>
          <p:nvPr>
            <p:ph type="ftr" sz="quarter" idx="11"/>
          </p:nvPr>
        </p:nvSpPr>
        <p:spPr/>
        <p:txBody>
          <a:bodyPr/>
          <a:p>
            <a:r>
              <a:rPr lang="en-IN" b="1" dirty="0" smtClean="0">
                <a:solidFill>
                  <a:schemeClr val="accent2">
                    <a:lumMod val="75000"/>
                  </a:schemeClr>
                </a:solidFill>
                <a:latin typeface="Times New Roman" panose="02020603050405020304" pitchFamily="18" charset="0"/>
                <a:cs typeface="Times New Roman" panose="02020603050405020304" pitchFamily="18" charset="0"/>
                <a:sym typeface="+mn-ea"/>
              </a:rPr>
              <a:t>Methodology</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6674</Words>
  <Application>WPS Presentation</Application>
  <PresentationFormat>Custom</PresentationFormat>
  <Paragraphs>333</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Times New Roman</vt:lpstr>
      <vt:lpstr>Calibri</vt:lpstr>
      <vt:lpstr>微软雅黑</vt:lpstr>
      <vt:lpstr>Droid Sans Fallback</vt:lpstr>
      <vt:lpstr>Arial Unicode MS</vt:lpstr>
      <vt:lpstr>Calibri Light</vt:lpstr>
      <vt:lpstr>Corbel</vt:lpstr>
      <vt:lpstr>Webdings</vt:lpstr>
      <vt:lpstr>Office Theme</vt:lpstr>
      <vt:lpstr>PowerPoint 演示文稿</vt:lpstr>
      <vt:lpstr>Index</vt:lpstr>
      <vt:lpstr>Introduction</vt:lpstr>
      <vt:lpstr>Literature Survey</vt:lpstr>
      <vt:lpstr>Literature Survey</vt:lpstr>
      <vt:lpstr>Problem statement</vt:lpstr>
      <vt:lpstr>Block Diagram</vt:lpstr>
      <vt:lpstr>Architecture of CNN</vt:lpstr>
      <vt:lpstr>Methodology</vt:lpstr>
      <vt:lpstr>Analysis and Design</vt:lpstr>
      <vt:lpstr>Confusion Matrix</vt:lpstr>
      <vt:lpstr>Algorithms</vt:lpstr>
      <vt:lpstr>Algorithms</vt:lpstr>
      <vt:lpstr> Implementation	</vt:lpstr>
      <vt:lpstr> Implementation	</vt:lpstr>
      <vt:lpstr>Review Paper / Link </vt:lpstr>
      <vt:lpstr>Conclusion :</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Jitesh Jha</dc:creator>
  <cp:lastModifiedBy>ubuntu</cp:lastModifiedBy>
  <cp:revision>83</cp:revision>
  <dcterms:created xsi:type="dcterms:W3CDTF">2020-05-21T09:58:12Z</dcterms:created>
  <dcterms:modified xsi:type="dcterms:W3CDTF">2020-05-21T09:58:12Z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