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B2E4E-5BD5-4EDA-BDCB-4C90C10F4D5E}" type="doc">
      <dgm:prSet loTypeId="urn:microsoft.com/office/officeart/2005/8/layout/radial3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F4E429A-8CDB-4E1A-969F-136753E6294B}">
      <dgm:prSet phldrT="[Text]"/>
      <dgm:spPr/>
      <dgm:t>
        <a:bodyPr/>
        <a:lstStyle/>
        <a:p>
          <a:r>
            <a:rPr lang="en-GB" dirty="0" smtClean="0"/>
            <a:t>Computational Biology</a:t>
          </a:r>
          <a:endParaRPr lang="en-GB" dirty="0"/>
        </a:p>
      </dgm:t>
    </dgm:pt>
    <dgm:pt modelId="{5741DA53-ABFF-418D-81DD-46717389E095}" type="parTrans" cxnId="{184E03B1-5F51-4BAD-8C34-EED7995C6F9F}">
      <dgm:prSet/>
      <dgm:spPr/>
      <dgm:t>
        <a:bodyPr/>
        <a:lstStyle/>
        <a:p>
          <a:endParaRPr lang="en-GB"/>
        </a:p>
      </dgm:t>
    </dgm:pt>
    <dgm:pt modelId="{6C7757D2-9907-4F8D-A741-123BCB64375D}" type="sibTrans" cxnId="{184E03B1-5F51-4BAD-8C34-EED7995C6F9F}">
      <dgm:prSet/>
      <dgm:spPr/>
      <dgm:t>
        <a:bodyPr/>
        <a:lstStyle/>
        <a:p>
          <a:endParaRPr lang="en-GB"/>
        </a:p>
      </dgm:t>
    </dgm:pt>
    <dgm:pt modelId="{3D212DAD-71DD-4EEB-9A01-7FD0BB471516}">
      <dgm:prSet phldrT="[Text]"/>
      <dgm:spPr/>
      <dgm:t>
        <a:bodyPr/>
        <a:lstStyle/>
        <a:p>
          <a:r>
            <a:rPr lang="en-GB" dirty="0" smtClean="0"/>
            <a:t>Algorithms</a:t>
          </a:r>
          <a:endParaRPr lang="en-GB" dirty="0"/>
        </a:p>
      </dgm:t>
    </dgm:pt>
    <dgm:pt modelId="{381019A5-735E-4A8F-B810-F4277DF01376}" type="parTrans" cxnId="{5505FFA8-60E1-43C3-AA0A-F10DA84EAFF4}">
      <dgm:prSet/>
      <dgm:spPr/>
      <dgm:t>
        <a:bodyPr/>
        <a:lstStyle/>
        <a:p>
          <a:endParaRPr lang="en-GB"/>
        </a:p>
      </dgm:t>
    </dgm:pt>
    <dgm:pt modelId="{9E75972D-1BFB-4EC3-8F4E-D09C452070EC}" type="sibTrans" cxnId="{5505FFA8-60E1-43C3-AA0A-F10DA84EAFF4}">
      <dgm:prSet/>
      <dgm:spPr/>
      <dgm:t>
        <a:bodyPr/>
        <a:lstStyle/>
        <a:p>
          <a:endParaRPr lang="en-GB"/>
        </a:p>
      </dgm:t>
    </dgm:pt>
    <dgm:pt modelId="{FE192150-D8FC-4ACC-9098-DC86BAE6713E}">
      <dgm:prSet phldrT="[Text]"/>
      <dgm:spPr/>
      <dgm:t>
        <a:bodyPr/>
        <a:lstStyle/>
        <a:p>
          <a:r>
            <a:rPr lang="en-GB" dirty="0" smtClean="0"/>
            <a:t>Databases</a:t>
          </a:r>
          <a:endParaRPr lang="en-GB" dirty="0"/>
        </a:p>
      </dgm:t>
    </dgm:pt>
    <dgm:pt modelId="{05EBB82C-40BE-49DE-B007-6554074ACB4C}" type="parTrans" cxnId="{38232068-3858-4652-B460-5183451889D2}">
      <dgm:prSet/>
      <dgm:spPr/>
      <dgm:t>
        <a:bodyPr/>
        <a:lstStyle/>
        <a:p>
          <a:endParaRPr lang="en-GB"/>
        </a:p>
      </dgm:t>
    </dgm:pt>
    <dgm:pt modelId="{DFC1CEB7-CFBC-48C9-ADD6-D947EDFDE574}" type="sibTrans" cxnId="{38232068-3858-4652-B460-5183451889D2}">
      <dgm:prSet/>
      <dgm:spPr/>
      <dgm:t>
        <a:bodyPr/>
        <a:lstStyle/>
        <a:p>
          <a:endParaRPr lang="en-GB"/>
        </a:p>
      </dgm:t>
    </dgm:pt>
    <dgm:pt modelId="{47B6AF10-A1D3-41AE-A0E0-ABF74DE6779E}">
      <dgm:prSet phldrT="[Text]"/>
      <dgm:spPr/>
      <dgm:t>
        <a:bodyPr/>
        <a:lstStyle/>
        <a:p>
          <a:r>
            <a:rPr lang="en-GB" dirty="0" smtClean="0"/>
            <a:t>Pipelines</a:t>
          </a:r>
          <a:endParaRPr lang="en-GB" dirty="0"/>
        </a:p>
      </dgm:t>
    </dgm:pt>
    <dgm:pt modelId="{C5447B92-C430-45AB-8176-438468011BD0}" type="parTrans" cxnId="{FF583449-B13A-4B40-9BAC-14859848A3FD}">
      <dgm:prSet/>
      <dgm:spPr/>
      <dgm:t>
        <a:bodyPr/>
        <a:lstStyle/>
        <a:p>
          <a:endParaRPr lang="en-GB"/>
        </a:p>
      </dgm:t>
    </dgm:pt>
    <dgm:pt modelId="{29541559-6E42-409F-A998-580F60FC77EA}" type="sibTrans" cxnId="{FF583449-B13A-4B40-9BAC-14859848A3FD}">
      <dgm:prSet/>
      <dgm:spPr/>
      <dgm:t>
        <a:bodyPr/>
        <a:lstStyle/>
        <a:p>
          <a:endParaRPr lang="en-GB"/>
        </a:p>
      </dgm:t>
    </dgm:pt>
    <dgm:pt modelId="{5CB33BFD-CB92-486E-8266-B77C932E3897}">
      <dgm:prSet phldrT="[Text]"/>
      <dgm:spPr/>
      <dgm:t>
        <a:bodyPr/>
        <a:lstStyle/>
        <a:p>
          <a:r>
            <a:rPr lang="en-GB" dirty="0" smtClean="0"/>
            <a:t>Web services</a:t>
          </a:r>
          <a:endParaRPr lang="en-GB" dirty="0"/>
        </a:p>
      </dgm:t>
    </dgm:pt>
    <dgm:pt modelId="{1BEED50A-56AE-4215-9252-A61204CBEB32}" type="parTrans" cxnId="{416E1B0F-3522-4F84-A0A0-987CA32BFADC}">
      <dgm:prSet/>
      <dgm:spPr/>
      <dgm:t>
        <a:bodyPr/>
        <a:lstStyle/>
        <a:p>
          <a:endParaRPr lang="en-GB"/>
        </a:p>
      </dgm:t>
    </dgm:pt>
    <dgm:pt modelId="{BD91C1D5-2E71-4706-8033-03B476538D70}" type="sibTrans" cxnId="{416E1B0F-3522-4F84-A0A0-987CA32BFADC}">
      <dgm:prSet/>
      <dgm:spPr/>
      <dgm:t>
        <a:bodyPr/>
        <a:lstStyle/>
        <a:p>
          <a:endParaRPr lang="en-GB"/>
        </a:p>
      </dgm:t>
    </dgm:pt>
    <dgm:pt modelId="{85411835-BED0-4CBE-9728-0C31C1D7B5DB}" type="pres">
      <dgm:prSet presAssocID="{789B2E4E-5BD5-4EDA-BDCB-4C90C10F4D5E}" presName="composite" presStyleCnt="0">
        <dgm:presLayoutVars>
          <dgm:chMax val="1"/>
          <dgm:dir/>
          <dgm:resizeHandles val="exact"/>
        </dgm:presLayoutVars>
      </dgm:prSet>
      <dgm:spPr/>
    </dgm:pt>
    <dgm:pt modelId="{3EDF85CF-8B64-4824-B8FA-A9583DC59E94}" type="pres">
      <dgm:prSet presAssocID="{789B2E4E-5BD5-4EDA-BDCB-4C90C10F4D5E}" presName="radial" presStyleCnt="0">
        <dgm:presLayoutVars>
          <dgm:animLvl val="ctr"/>
        </dgm:presLayoutVars>
      </dgm:prSet>
      <dgm:spPr/>
    </dgm:pt>
    <dgm:pt modelId="{B0605892-78DA-4978-A165-940D9B68F098}" type="pres">
      <dgm:prSet presAssocID="{BF4E429A-8CDB-4E1A-969F-136753E6294B}" presName="centerShape" presStyleLbl="vennNode1" presStyleIdx="0" presStyleCnt="5"/>
      <dgm:spPr/>
      <dgm:t>
        <a:bodyPr/>
        <a:lstStyle/>
        <a:p>
          <a:endParaRPr lang="en-GB"/>
        </a:p>
      </dgm:t>
    </dgm:pt>
    <dgm:pt modelId="{72143940-5687-425D-91D3-9D3CC1495540}" type="pres">
      <dgm:prSet presAssocID="{3D212DAD-71DD-4EEB-9A01-7FD0BB471516}" presName="node" presStyleLbl="vennNode1" presStyleIdx="1" presStyleCnt="5" custScaleX="117214" custScaleY="117214" custRadScaleRad="95669" custRadScaleInc="-129097">
        <dgm:presLayoutVars>
          <dgm:bulletEnabled val="1"/>
        </dgm:presLayoutVars>
      </dgm:prSet>
      <dgm:spPr/>
    </dgm:pt>
    <dgm:pt modelId="{FBCAD233-3BA5-4BD8-A97A-266DB8A35117}" type="pres">
      <dgm:prSet presAssocID="{FE192150-D8FC-4ACC-9098-DC86BAE6713E}" presName="node" presStyleLbl="vennNode1" presStyleIdx="2" presStyleCnt="5" custScaleX="117214" custScaleY="117214" custRadScaleRad="93588" custRadScaleInc="26108">
        <dgm:presLayoutVars>
          <dgm:bulletEnabled val="1"/>
        </dgm:presLayoutVars>
      </dgm:prSet>
      <dgm:spPr/>
    </dgm:pt>
    <dgm:pt modelId="{1F971CD2-79AD-418D-85EA-80CA900FEFFC}" type="pres">
      <dgm:prSet presAssocID="{47B6AF10-A1D3-41AE-A0E0-ABF74DE6779E}" presName="node" presStyleLbl="vennNode1" presStyleIdx="3" presStyleCnt="5" custScaleX="117214" custScaleY="117214" custRadScaleRad="98251" custRadScaleInc="-24425">
        <dgm:presLayoutVars>
          <dgm:bulletEnabled val="1"/>
        </dgm:presLayoutVars>
      </dgm:prSet>
      <dgm:spPr/>
    </dgm:pt>
    <dgm:pt modelId="{C999B4F7-F94E-4956-8E64-39AA6CB86B4B}" type="pres">
      <dgm:prSet presAssocID="{5CB33BFD-CB92-486E-8266-B77C932E3897}" presName="node" presStyleLbl="vennNode1" presStyleIdx="4" presStyleCnt="5" custScaleX="117214" custScaleY="117214" custRadScaleRad="96809" custRadScaleInc="-75177">
        <dgm:presLayoutVars>
          <dgm:bulletEnabled val="1"/>
        </dgm:presLayoutVars>
      </dgm:prSet>
      <dgm:spPr/>
    </dgm:pt>
  </dgm:ptLst>
  <dgm:cxnLst>
    <dgm:cxn modelId="{FF583449-B13A-4B40-9BAC-14859848A3FD}" srcId="{BF4E429A-8CDB-4E1A-969F-136753E6294B}" destId="{47B6AF10-A1D3-41AE-A0E0-ABF74DE6779E}" srcOrd="2" destOrd="0" parTransId="{C5447B92-C430-45AB-8176-438468011BD0}" sibTransId="{29541559-6E42-409F-A998-580F60FC77EA}"/>
    <dgm:cxn modelId="{C0F0FF38-5C22-4C33-808B-0E1D72D56859}" type="presOf" srcId="{5CB33BFD-CB92-486E-8266-B77C932E3897}" destId="{C999B4F7-F94E-4956-8E64-39AA6CB86B4B}" srcOrd="0" destOrd="0" presId="urn:microsoft.com/office/officeart/2005/8/layout/radial3"/>
    <dgm:cxn modelId="{416E1B0F-3522-4F84-A0A0-987CA32BFADC}" srcId="{BF4E429A-8CDB-4E1A-969F-136753E6294B}" destId="{5CB33BFD-CB92-486E-8266-B77C932E3897}" srcOrd="3" destOrd="0" parTransId="{1BEED50A-56AE-4215-9252-A61204CBEB32}" sibTransId="{BD91C1D5-2E71-4706-8033-03B476538D70}"/>
    <dgm:cxn modelId="{B49CFA80-3121-4E0D-98FB-8662000527C6}" type="presOf" srcId="{3D212DAD-71DD-4EEB-9A01-7FD0BB471516}" destId="{72143940-5687-425D-91D3-9D3CC1495540}" srcOrd="0" destOrd="0" presId="urn:microsoft.com/office/officeart/2005/8/layout/radial3"/>
    <dgm:cxn modelId="{AE4A2E31-BBB5-4D50-B815-36DA69E8F9CA}" type="presOf" srcId="{BF4E429A-8CDB-4E1A-969F-136753E6294B}" destId="{B0605892-78DA-4978-A165-940D9B68F098}" srcOrd="0" destOrd="0" presId="urn:microsoft.com/office/officeart/2005/8/layout/radial3"/>
    <dgm:cxn modelId="{698C6A5A-5C87-4AC9-8A56-FA3625109E2E}" type="presOf" srcId="{789B2E4E-5BD5-4EDA-BDCB-4C90C10F4D5E}" destId="{85411835-BED0-4CBE-9728-0C31C1D7B5DB}" srcOrd="0" destOrd="0" presId="urn:microsoft.com/office/officeart/2005/8/layout/radial3"/>
    <dgm:cxn modelId="{DE6A7C7C-5DDF-435C-9069-52FAF765F1B3}" type="presOf" srcId="{47B6AF10-A1D3-41AE-A0E0-ABF74DE6779E}" destId="{1F971CD2-79AD-418D-85EA-80CA900FEFFC}" srcOrd="0" destOrd="0" presId="urn:microsoft.com/office/officeart/2005/8/layout/radial3"/>
    <dgm:cxn modelId="{5505FFA8-60E1-43C3-AA0A-F10DA84EAFF4}" srcId="{BF4E429A-8CDB-4E1A-969F-136753E6294B}" destId="{3D212DAD-71DD-4EEB-9A01-7FD0BB471516}" srcOrd="0" destOrd="0" parTransId="{381019A5-735E-4A8F-B810-F4277DF01376}" sibTransId="{9E75972D-1BFB-4EC3-8F4E-D09C452070EC}"/>
    <dgm:cxn modelId="{184E03B1-5F51-4BAD-8C34-EED7995C6F9F}" srcId="{789B2E4E-5BD5-4EDA-BDCB-4C90C10F4D5E}" destId="{BF4E429A-8CDB-4E1A-969F-136753E6294B}" srcOrd="0" destOrd="0" parTransId="{5741DA53-ABFF-418D-81DD-46717389E095}" sibTransId="{6C7757D2-9907-4F8D-A741-123BCB64375D}"/>
    <dgm:cxn modelId="{38232068-3858-4652-B460-5183451889D2}" srcId="{BF4E429A-8CDB-4E1A-969F-136753E6294B}" destId="{FE192150-D8FC-4ACC-9098-DC86BAE6713E}" srcOrd="1" destOrd="0" parTransId="{05EBB82C-40BE-49DE-B007-6554074ACB4C}" sibTransId="{DFC1CEB7-CFBC-48C9-ADD6-D947EDFDE574}"/>
    <dgm:cxn modelId="{943E645E-135A-400C-A186-144548D6F073}" type="presOf" srcId="{FE192150-D8FC-4ACC-9098-DC86BAE6713E}" destId="{FBCAD233-3BA5-4BD8-A97A-266DB8A35117}" srcOrd="0" destOrd="0" presId="urn:microsoft.com/office/officeart/2005/8/layout/radial3"/>
    <dgm:cxn modelId="{AF0C93D8-9B0D-4742-94CE-F6AAE1E3D967}" type="presParOf" srcId="{85411835-BED0-4CBE-9728-0C31C1D7B5DB}" destId="{3EDF85CF-8B64-4824-B8FA-A9583DC59E94}" srcOrd="0" destOrd="0" presId="urn:microsoft.com/office/officeart/2005/8/layout/radial3"/>
    <dgm:cxn modelId="{21C69357-3312-4543-9B2D-A38BDF852FA1}" type="presParOf" srcId="{3EDF85CF-8B64-4824-B8FA-A9583DC59E94}" destId="{B0605892-78DA-4978-A165-940D9B68F098}" srcOrd="0" destOrd="0" presId="urn:microsoft.com/office/officeart/2005/8/layout/radial3"/>
    <dgm:cxn modelId="{2A222D83-1CCD-4872-91DF-1B03DEBB3368}" type="presParOf" srcId="{3EDF85CF-8B64-4824-B8FA-A9583DC59E94}" destId="{72143940-5687-425D-91D3-9D3CC1495540}" srcOrd="1" destOrd="0" presId="urn:microsoft.com/office/officeart/2005/8/layout/radial3"/>
    <dgm:cxn modelId="{D9C33FE2-4628-48EE-8841-1DCCA3996269}" type="presParOf" srcId="{3EDF85CF-8B64-4824-B8FA-A9583DC59E94}" destId="{FBCAD233-3BA5-4BD8-A97A-266DB8A35117}" srcOrd="2" destOrd="0" presId="urn:microsoft.com/office/officeart/2005/8/layout/radial3"/>
    <dgm:cxn modelId="{90E1EBB5-9EA7-4D76-B72D-356D47FCCE1D}" type="presParOf" srcId="{3EDF85CF-8B64-4824-B8FA-A9583DC59E94}" destId="{1F971CD2-79AD-418D-85EA-80CA900FEFFC}" srcOrd="3" destOrd="0" presId="urn:microsoft.com/office/officeart/2005/8/layout/radial3"/>
    <dgm:cxn modelId="{D515C943-C236-41DC-96ED-B56559B60312}" type="presParOf" srcId="{3EDF85CF-8B64-4824-B8FA-A9583DC59E94}" destId="{C999B4F7-F94E-4956-8E64-39AA6CB86B4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05892-78DA-4978-A165-940D9B68F098}">
      <dsp:nvSpPr>
        <dsp:cNvPr id="0" name=""/>
        <dsp:cNvSpPr/>
      </dsp:nvSpPr>
      <dsp:spPr>
        <a:xfrm>
          <a:off x="2141363" y="969007"/>
          <a:ext cx="2414017" cy="241401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Computational Biology</a:t>
          </a:r>
          <a:endParaRPr lang="en-GB" sz="2100" kern="1200" dirty="0"/>
        </a:p>
      </dsp:txBody>
      <dsp:txXfrm>
        <a:off x="2494888" y="1322532"/>
        <a:ext cx="1706967" cy="1706967"/>
      </dsp:txXfrm>
    </dsp:sp>
    <dsp:sp modelId="{72143940-5687-425D-91D3-9D3CC1495540}">
      <dsp:nvSpPr>
        <dsp:cNvPr id="0" name=""/>
        <dsp:cNvSpPr/>
      </dsp:nvSpPr>
      <dsp:spPr>
        <a:xfrm>
          <a:off x="1291362" y="2132347"/>
          <a:ext cx="1414783" cy="14147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Algorithms</a:t>
          </a:r>
          <a:endParaRPr lang="en-GB" sz="1700" kern="1200" dirty="0"/>
        </a:p>
      </dsp:txBody>
      <dsp:txXfrm>
        <a:off x="1498552" y="2339537"/>
        <a:ext cx="1000403" cy="1000403"/>
      </dsp:txXfrm>
    </dsp:sp>
    <dsp:sp modelId="{FBCAD233-3BA5-4BD8-A97A-266DB8A35117}">
      <dsp:nvSpPr>
        <dsp:cNvPr id="0" name=""/>
        <dsp:cNvSpPr/>
      </dsp:nvSpPr>
      <dsp:spPr>
        <a:xfrm>
          <a:off x="3990260" y="2055229"/>
          <a:ext cx="1414783" cy="141478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Databases</a:t>
          </a:r>
          <a:endParaRPr lang="en-GB" sz="1700" kern="1200" dirty="0"/>
        </a:p>
      </dsp:txBody>
      <dsp:txXfrm>
        <a:off x="4197450" y="2262419"/>
        <a:ext cx="1000403" cy="1000403"/>
      </dsp:txXfrm>
    </dsp:sp>
    <dsp:sp modelId="{1F971CD2-79AD-418D-85EA-80CA900FEFFC}">
      <dsp:nvSpPr>
        <dsp:cNvPr id="0" name=""/>
        <dsp:cNvSpPr/>
      </dsp:nvSpPr>
      <dsp:spPr>
        <a:xfrm>
          <a:off x="3219154" y="2900915"/>
          <a:ext cx="1414783" cy="141478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Pipelines</a:t>
          </a:r>
          <a:endParaRPr lang="en-GB" sz="1700" kern="1200" dirty="0"/>
        </a:p>
      </dsp:txBody>
      <dsp:txXfrm>
        <a:off x="3426344" y="3108105"/>
        <a:ext cx="1000403" cy="1000403"/>
      </dsp:txXfrm>
    </dsp:sp>
    <dsp:sp modelId="{C999B4F7-F94E-4956-8E64-39AA6CB86B4B}">
      <dsp:nvSpPr>
        <dsp:cNvPr id="0" name=""/>
        <dsp:cNvSpPr/>
      </dsp:nvSpPr>
      <dsp:spPr>
        <a:xfrm>
          <a:off x="2062479" y="2876304"/>
          <a:ext cx="1414783" cy="141478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Web services</a:t>
          </a:r>
          <a:endParaRPr lang="en-GB" sz="1700" kern="1200" dirty="0"/>
        </a:p>
      </dsp:txBody>
      <dsp:txXfrm>
        <a:off x="2269669" y="3083494"/>
        <a:ext cx="1000403" cy="1000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1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3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51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8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A77B-C9B1-4D09-888D-EBA6237490F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4896-D6CA-4928-B574-D60E1DCE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84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.sillitoe@uc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I Learned to Stop Worrying and Love the Build</a:t>
            </a:r>
            <a:endParaRPr lang="en-GB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Ian </a:t>
            </a:r>
            <a:r>
              <a:rPr lang="en-GB" dirty="0" err="1" smtClean="0"/>
              <a:t>Sillitoe</a:t>
            </a:r>
            <a:r>
              <a:rPr lang="en-GB" dirty="0" smtClean="0"/>
              <a:t> (Darwin 627)</a:t>
            </a:r>
          </a:p>
          <a:p>
            <a:r>
              <a:rPr lang="en-GB" dirty="0" smtClean="0">
                <a:hlinkClick r:id="rId2"/>
              </a:rPr>
              <a:t>i.sillitoe@ucl.ac.uk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15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 web code to Virtual Machine (VM)</a:t>
            </a:r>
          </a:p>
          <a:p>
            <a:pPr lvl="1"/>
            <a:r>
              <a:rPr lang="en-GB" dirty="0" smtClean="0"/>
              <a:t>SVN		all common code in central repo</a:t>
            </a:r>
          </a:p>
          <a:p>
            <a:pPr lvl="1"/>
            <a:r>
              <a:rPr lang="en-GB" dirty="0" smtClean="0"/>
              <a:t>Puppet		maintains machine requirements</a:t>
            </a:r>
          </a:p>
          <a:p>
            <a:pPr lvl="1"/>
            <a:r>
              <a:rPr lang="en-GB" dirty="0" smtClean="0"/>
              <a:t>Varnish		web cache, load balance, failover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40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6136" y="1844824"/>
            <a:ext cx="216024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VM server</a:t>
            </a:r>
            <a:endParaRPr lang="en-GB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771800" y="3165638"/>
            <a:ext cx="1260140" cy="159617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Code Repo (SVN)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5940152" y="2245177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orengobuild64</a:t>
            </a:r>
            <a:endParaRPr lang="en-GB" sz="1600" dirty="0"/>
          </a:p>
        </p:txBody>
      </p:sp>
      <p:sp>
        <p:nvSpPr>
          <p:cNvPr id="37" name="Rectangle 36"/>
          <p:cNvSpPr/>
          <p:nvPr/>
        </p:nvSpPr>
        <p:spPr>
          <a:xfrm>
            <a:off x="5940152" y="2924944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orengocatalyst01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>
            <a:off x="5940152" y="3544058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orengocatalyst02</a:t>
            </a:r>
            <a:endParaRPr lang="en-GB" sz="1600" dirty="0"/>
          </a:p>
        </p:txBody>
      </p:sp>
      <p:sp>
        <p:nvSpPr>
          <p:cNvPr id="39" name="Rectangle 38"/>
          <p:cNvSpPr/>
          <p:nvPr/>
        </p:nvSpPr>
        <p:spPr>
          <a:xfrm>
            <a:off x="5940152" y="4192130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orengocatalyst03</a:t>
            </a:r>
            <a:endParaRPr lang="en-GB" sz="1600" dirty="0"/>
          </a:p>
        </p:txBody>
      </p:sp>
      <p:cxnSp>
        <p:nvCxnSpPr>
          <p:cNvPr id="41" name="Curved Connector 40"/>
          <p:cNvCxnSpPr>
            <a:stCxn id="26" idx="4"/>
            <a:endCxn id="36" idx="1"/>
          </p:cNvCxnSpPr>
          <p:nvPr/>
        </p:nvCxnSpPr>
        <p:spPr>
          <a:xfrm flipV="1">
            <a:off x="4031940" y="2497205"/>
            <a:ext cx="1908212" cy="14665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115616" y="4293096"/>
            <a:ext cx="787396" cy="1047129"/>
            <a:chOff x="1399547" y="980728"/>
            <a:chExt cx="1160331" cy="1543080"/>
          </a:xfrm>
        </p:grpSpPr>
        <p:pic>
          <p:nvPicPr>
            <p:cNvPr id="1027" name="Picture 3" descr="C:\Users\Ian\AppData\Local\Microsoft\Windows\Temporary Internet Files\Content.IE5\42Y5B1C8\large-user-icon--33.3-16121[1]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980728"/>
              <a:ext cx="576064" cy="87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399547" y="1979549"/>
              <a:ext cx="1160331" cy="544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User 2</a:t>
              </a:r>
              <a:endParaRPr lang="en-GB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15618" y="2852936"/>
            <a:ext cx="787396" cy="1047129"/>
            <a:chOff x="2551675" y="980728"/>
            <a:chExt cx="1160331" cy="1543080"/>
          </a:xfrm>
        </p:grpSpPr>
        <p:pic>
          <p:nvPicPr>
            <p:cNvPr id="1026" name="Picture 2" descr="C:\Users\Ian\AppData\Local\Microsoft\Windows\Temporary Internet Files\Content.IE5\4ET7A98S\user-icon--16121-large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980728"/>
              <a:ext cx="576064" cy="87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2551675" y="1979549"/>
              <a:ext cx="1160331" cy="544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User 1</a:t>
              </a:r>
              <a:endParaRPr lang="en-GB" dirty="0"/>
            </a:p>
          </p:txBody>
        </p:sp>
      </p:grpSp>
      <p:cxnSp>
        <p:nvCxnSpPr>
          <p:cNvPr id="50" name="Straight Arrow Connector 49"/>
          <p:cNvCxnSpPr>
            <a:stCxn id="1026" idx="3"/>
            <a:endCxn id="26" idx="2"/>
          </p:cNvCxnSpPr>
          <p:nvPr/>
        </p:nvCxnSpPr>
        <p:spPr>
          <a:xfrm>
            <a:off x="1704773" y="3151335"/>
            <a:ext cx="1067027" cy="812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27" idx="3"/>
            <a:endCxn id="26" idx="2"/>
          </p:cNvCxnSpPr>
          <p:nvPr/>
        </p:nvCxnSpPr>
        <p:spPr>
          <a:xfrm flipV="1">
            <a:off x="1704771" y="3963727"/>
            <a:ext cx="1067029" cy="627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6" idx="3"/>
            <a:endCxn id="37" idx="3"/>
          </p:cNvCxnSpPr>
          <p:nvPr/>
        </p:nvCxnSpPr>
        <p:spPr>
          <a:xfrm>
            <a:off x="7812360" y="2497205"/>
            <a:ext cx="12700" cy="679767"/>
          </a:xfrm>
          <a:prstGeom prst="curvedConnector3">
            <a:avLst>
              <a:gd name="adj1" fmla="val 388192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6" idx="3"/>
            <a:endCxn id="39" idx="3"/>
          </p:cNvCxnSpPr>
          <p:nvPr/>
        </p:nvCxnSpPr>
        <p:spPr>
          <a:xfrm>
            <a:off x="7812360" y="2497205"/>
            <a:ext cx="12700" cy="1946953"/>
          </a:xfrm>
          <a:prstGeom prst="curvedConnector3">
            <a:avLst>
              <a:gd name="adj1" fmla="val 388192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evelop, Build / Test, Deploy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966938" y="2031231"/>
            <a:ext cx="133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DEVELOP</a:t>
            </a:r>
            <a:endParaRPr lang="en-GB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3707904" y="2068603"/>
            <a:ext cx="178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BUILD / TEST</a:t>
            </a:r>
            <a:endParaRPr lang="en-GB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847890" y="5229200"/>
            <a:ext cx="115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DEPLOY</a:t>
            </a:r>
            <a:endParaRPr lang="en-GB" sz="2400" dirty="0"/>
          </a:p>
        </p:txBody>
      </p:sp>
      <p:cxnSp>
        <p:nvCxnSpPr>
          <p:cNvPr id="103" name="Curved Connector 102"/>
          <p:cNvCxnSpPr>
            <a:stCxn id="36" idx="3"/>
            <a:endCxn id="38" idx="3"/>
          </p:cNvCxnSpPr>
          <p:nvPr/>
        </p:nvCxnSpPr>
        <p:spPr>
          <a:xfrm>
            <a:off x="7812360" y="2497205"/>
            <a:ext cx="12700" cy="1298881"/>
          </a:xfrm>
          <a:prstGeom prst="curvedConnector3">
            <a:avLst>
              <a:gd name="adj1" fmla="val 37084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8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24128" y="1844824"/>
            <a:ext cx="216024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VM server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817858" y="2744924"/>
            <a:ext cx="2050539" cy="1260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Web server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051039" y="3290973"/>
            <a:ext cx="1584176" cy="48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Varnish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4876364" y="5316380"/>
            <a:ext cx="1080120" cy="136815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Source</a:t>
            </a:r>
          </a:p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6264188" y="5316380"/>
            <a:ext cx="1080120" cy="136815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Source</a:t>
            </a:r>
          </a:p>
          <a:p>
            <a:pPr algn="ctr"/>
            <a:r>
              <a:rPr lang="en-GB" dirty="0"/>
              <a:t>B</a:t>
            </a:r>
            <a:endParaRPr lang="en-GB" dirty="0"/>
          </a:p>
        </p:txBody>
      </p:sp>
      <p:sp>
        <p:nvSpPr>
          <p:cNvPr id="15" name="Cloud 14"/>
          <p:cNvSpPr/>
          <p:nvPr/>
        </p:nvSpPr>
        <p:spPr>
          <a:xfrm>
            <a:off x="251520" y="2908618"/>
            <a:ext cx="1584176" cy="122413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5" idx="0"/>
            <a:endCxn id="8" idx="1"/>
          </p:cNvCxnSpPr>
          <p:nvPr/>
        </p:nvCxnSpPr>
        <p:spPr>
          <a:xfrm>
            <a:off x="1834376" y="3520686"/>
            <a:ext cx="1216663" cy="13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24" idx="1"/>
          </p:cNvCxnSpPr>
          <p:nvPr/>
        </p:nvCxnSpPr>
        <p:spPr>
          <a:xfrm>
            <a:off x="4635215" y="3534000"/>
            <a:ext cx="1232929" cy="939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4" idx="2"/>
            <a:endCxn id="9" idx="1"/>
          </p:cNvCxnSpPr>
          <p:nvPr/>
        </p:nvCxnSpPr>
        <p:spPr>
          <a:xfrm flipH="1">
            <a:off x="5416424" y="4725144"/>
            <a:ext cx="1387824" cy="591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2"/>
            <a:endCxn id="14" idx="1"/>
          </p:cNvCxnSpPr>
          <p:nvPr/>
        </p:nvCxnSpPr>
        <p:spPr>
          <a:xfrm>
            <a:off x="6804248" y="4725144"/>
            <a:ext cx="0" cy="591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84826" y="2276872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orengobuild64</a:t>
            </a:r>
            <a:endParaRPr lang="en-GB" sz="1600" dirty="0"/>
          </a:p>
        </p:txBody>
      </p:sp>
      <p:sp>
        <p:nvSpPr>
          <p:cNvPr id="21" name="Rectangle 20"/>
          <p:cNvSpPr/>
          <p:nvPr/>
        </p:nvSpPr>
        <p:spPr>
          <a:xfrm>
            <a:off x="5868144" y="2924944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orengocatalyst01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5868144" y="3573016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orengocatalyst02</a:t>
            </a:r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5868144" y="4221088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orengocatalyst03</a:t>
            </a:r>
            <a:endParaRPr lang="en-GB" sz="1600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Cache, Load Balance, MVC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44008" y="3686400"/>
            <a:ext cx="1232929" cy="86710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834375" y="3655521"/>
            <a:ext cx="1216663" cy="1331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07704" y="3894798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CACHE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923928" y="4302388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LOAD BALANCE</a:t>
            </a:r>
          </a:p>
          <a:p>
            <a:pPr algn="ctr"/>
            <a:r>
              <a:rPr lang="en-GB" dirty="0" smtClean="0"/>
              <a:t>(and FAILOVER)</a:t>
            </a:r>
            <a:endParaRPr lang="en-GB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7757034" y="5325645"/>
            <a:ext cx="1080120" cy="136815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Source</a:t>
            </a:r>
          </a:p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53" name="Straight Arrow Connector 52"/>
          <p:cNvCxnSpPr>
            <a:stCxn id="24" idx="2"/>
            <a:endCxn id="52" idx="1"/>
          </p:cNvCxnSpPr>
          <p:nvPr/>
        </p:nvCxnSpPr>
        <p:spPr>
          <a:xfrm>
            <a:off x="6804248" y="4725144"/>
            <a:ext cx="1492846" cy="6005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Orengo</a:t>
            </a:r>
            <a:r>
              <a:rPr lang="en-GB" dirty="0" smtClean="0"/>
              <a:t> Group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3" y="1340768"/>
            <a:ext cx="8280228" cy="52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4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Orengo</a:t>
            </a:r>
            <a:r>
              <a:rPr lang="en-GB" dirty="0" smtClean="0"/>
              <a:t> Group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Prof Christine </a:t>
            </a:r>
            <a:r>
              <a:rPr lang="en-GB" dirty="0" err="1" smtClean="0"/>
              <a:t>Orengo</a:t>
            </a:r>
            <a:endParaRPr lang="en-GB" dirty="0" smtClean="0"/>
          </a:p>
          <a:p>
            <a:pPr lvl="1"/>
            <a:r>
              <a:rPr lang="en-GB" dirty="0" smtClean="0"/>
              <a:t>Room 627, Darwin</a:t>
            </a:r>
          </a:p>
          <a:p>
            <a:pPr lvl="1"/>
            <a:r>
              <a:rPr lang="en-GB" dirty="0" smtClean="0"/>
              <a:t>6 Post docs, 6 PhD students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1990966"/>
              </p:ext>
            </p:extLst>
          </p:nvPr>
        </p:nvGraphicFramePr>
        <p:xfrm>
          <a:off x="1187624" y="2461344"/>
          <a:ext cx="6696744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501008"/>
            <a:ext cx="8229600" cy="3168352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	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SVN, Git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/>
              <a:t>Web Tools		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Apache, Varnish, FCGI,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</a:rPr>
              <a:t>Solr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, Tomcat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/>
              <a:t>Databases		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PostgreSQL, Oracle, MySQL</a:t>
            </a:r>
          </a:p>
          <a:p>
            <a:r>
              <a:rPr lang="en-GB" dirty="0" smtClean="0"/>
              <a:t>Software Dev		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Perl, Python, Java, C++,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/>
              <a:t>Sys Dev			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VM, Puppet, CentOS, Ubuntu 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43608" y="1696003"/>
            <a:ext cx="6912768" cy="1372957"/>
            <a:chOff x="1043608" y="5152387"/>
            <a:chExt cx="6912768" cy="1372957"/>
          </a:xfrm>
        </p:grpSpPr>
        <p:sp>
          <p:nvSpPr>
            <p:cNvPr id="7" name="Rectangle 6"/>
            <p:cNvSpPr/>
            <p:nvPr/>
          </p:nvSpPr>
          <p:spPr>
            <a:xfrm>
              <a:off x="1043608" y="5152387"/>
              <a:ext cx="1512168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3600" dirty="0" smtClean="0"/>
                <a:t>20</a:t>
              </a:r>
            </a:p>
            <a:p>
              <a:pPr algn="ctr"/>
              <a:r>
                <a:rPr lang="en-GB" sz="2000" dirty="0" smtClean="0"/>
                <a:t>Desktops / Laptops</a:t>
              </a:r>
              <a:endParaRPr lang="en-GB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43808" y="5153989"/>
              <a:ext cx="1512168" cy="13681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3600" dirty="0" smtClean="0"/>
                <a:t>6</a:t>
              </a:r>
            </a:p>
            <a:p>
              <a:pPr algn="ctr"/>
              <a:r>
                <a:rPr lang="en-GB" sz="2000" dirty="0" smtClean="0"/>
                <a:t>General</a:t>
              </a:r>
            </a:p>
            <a:p>
              <a:pPr algn="ctr"/>
              <a:r>
                <a:rPr lang="en-GB" sz="2000" dirty="0" smtClean="0"/>
                <a:t>Servers</a:t>
              </a:r>
              <a:endParaRPr lang="en-GB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4008" y="5157192"/>
              <a:ext cx="1512168" cy="13681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3600" dirty="0"/>
                <a:t>3</a:t>
              </a:r>
              <a:endParaRPr lang="en-GB" sz="3600" dirty="0" smtClean="0"/>
            </a:p>
            <a:p>
              <a:pPr algn="ctr"/>
              <a:r>
                <a:rPr lang="en-GB" sz="2000" dirty="0" smtClean="0"/>
                <a:t>Big VM Servers</a:t>
              </a:r>
              <a:endParaRPr lang="en-GB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44208" y="5155591"/>
              <a:ext cx="1512168" cy="13681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3600" dirty="0" smtClean="0"/>
                <a:t>50 </a:t>
              </a:r>
            </a:p>
            <a:p>
              <a:pPr algn="ctr"/>
              <a:r>
                <a:rPr lang="en-GB" sz="2000" dirty="0" smtClean="0"/>
                <a:t>Local HPC 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35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ATH: Protein Structure Classification Database at UCL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6" y="260648"/>
            <a:ext cx="5395984" cy="4525963"/>
          </a:xfrm>
        </p:spPr>
      </p:pic>
      <p:pic>
        <p:nvPicPr>
          <p:cNvPr id="6" name="Picture 5" descr="CATH Superfamily 3.20.20.60 - Mozilla Firef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5544616" cy="46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 web application that is:</a:t>
            </a:r>
          </a:p>
          <a:p>
            <a:pPr lvl="1"/>
            <a:r>
              <a:rPr lang="en-GB" dirty="0" smtClean="0"/>
              <a:t>Efficient	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not CGI.pl</a:t>
            </a:r>
          </a:p>
          <a:p>
            <a:pPr lvl="1"/>
            <a:r>
              <a:rPr lang="en-GB" dirty="0" smtClean="0"/>
              <a:t>Robust		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no downtime, no bad links</a:t>
            </a:r>
          </a:p>
          <a:p>
            <a:pPr lvl="1"/>
            <a:r>
              <a:rPr lang="en-GB" dirty="0" smtClean="0"/>
              <a:t>Flexible	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encourage new features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GB" dirty="0" smtClean="0"/>
              <a:t>Scalable</a:t>
            </a: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deal with traffic, future proof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GB" dirty="0" smtClean="0"/>
              <a:t>Maintainable	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&gt; 1 developer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2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Efficient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MVC web application (not CGI.pl)</a:t>
            </a:r>
          </a:p>
          <a:p>
            <a:pPr lvl="1"/>
            <a:r>
              <a:rPr lang="en-GB" dirty="0" smtClean="0"/>
              <a:t>(MVC = Model / View / Controller)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.g.</a:t>
            </a:r>
            <a:endParaRPr lang="en-GB" dirty="0"/>
          </a:p>
          <a:p>
            <a:pPr lvl="1"/>
            <a:r>
              <a:rPr lang="en-GB" dirty="0" smtClean="0"/>
              <a:t>Perl		</a:t>
            </a:r>
            <a:r>
              <a:rPr lang="en-GB" b="1" dirty="0" smtClean="0"/>
              <a:t>Catalyst</a:t>
            </a:r>
            <a:r>
              <a:rPr lang="en-GB" dirty="0" smtClean="0"/>
              <a:t>, Dancer, </a:t>
            </a:r>
            <a:r>
              <a:rPr lang="en-GB" dirty="0" err="1" smtClean="0"/>
              <a:t>Mojolicious</a:t>
            </a:r>
            <a:r>
              <a:rPr lang="en-GB" dirty="0" smtClean="0"/>
              <a:t>, …</a:t>
            </a:r>
            <a:endParaRPr lang="en-GB" dirty="0" smtClean="0"/>
          </a:p>
          <a:p>
            <a:pPr lvl="1"/>
            <a:r>
              <a:rPr lang="en-GB" dirty="0" smtClean="0"/>
              <a:t>Python		Django, </a:t>
            </a:r>
            <a:r>
              <a:rPr lang="en-GB" dirty="0" err="1" smtClean="0"/>
              <a:t>CherryPy</a:t>
            </a:r>
            <a:r>
              <a:rPr lang="en-GB" dirty="0" smtClean="0"/>
              <a:t>, …</a:t>
            </a:r>
            <a:endParaRPr lang="en-GB" dirty="0" smtClean="0"/>
          </a:p>
          <a:p>
            <a:pPr lvl="1"/>
            <a:r>
              <a:rPr lang="en-GB" dirty="0" smtClean="0"/>
              <a:t>Ruby		Rails, …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5556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Robust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Continuous Integration (CI)</a:t>
            </a:r>
          </a:p>
          <a:p>
            <a:pPr lvl="1"/>
            <a:r>
              <a:rPr lang="en-GB" dirty="0" smtClean="0"/>
              <a:t>Everything gets put into group code repository</a:t>
            </a:r>
          </a:p>
          <a:p>
            <a:pPr lvl="2"/>
            <a:r>
              <a:rPr lang="en-GB" dirty="0"/>
              <a:t>c</a:t>
            </a:r>
            <a:r>
              <a:rPr lang="en-GB" dirty="0" smtClean="0"/>
              <a:t>ode, </a:t>
            </a:r>
            <a:r>
              <a:rPr lang="en-GB" dirty="0" err="1" smtClean="0"/>
              <a:t>crontabs</a:t>
            </a:r>
            <a:r>
              <a:rPr lang="en-GB" dirty="0" smtClean="0"/>
              <a:t>, tests,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All code has its own tests</a:t>
            </a:r>
          </a:p>
          <a:p>
            <a:pPr lvl="1"/>
            <a:r>
              <a:rPr lang="en-GB" dirty="0" smtClean="0"/>
              <a:t>Tests run automatically all the time</a:t>
            </a:r>
          </a:p>
          <a:p>
            <a:pPr lvl="1"/>
            <a:r>
              <a:rPr lang="en-GB" dirty="0" smtClean="0"/>
              <a:t>If tests PASS	- shared code gets updated</a:t>
            </a:r>
          </a:p>
          <a:p>
            <a:pPr lvl="1"/>
            <a:r>
              <a:rPr lang="en-GB" dirty="0" smtClean="0"/>
              <a:t>If tests FAIL 	- we get an email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.g. Jenkins CI, Travis CI,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19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L</a:t>
            </a:r>
            <a:r>
              <a:rPr lang="en-GB" dirty="0" smtClean="0"/>
              <a:t>ots of (good) tests gives you… 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onfidence to make changes</a:t>
            </a:r>
          </a:p>
          <a:p>
            <a:pPr lvl="1"/>
            <a:r>
              <a:rPr lang="en-GB" dirty="0" smtClean="0"/>
              <a:t>Confidence to accept changes from others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Continuous Integration lets you…</a:t>
            </a:r>
          </a:p>
          <a:p>
            <a:pPr lvl="1"/>
            <a:r>
              <a:rPr lang="en-GB" dirty="0" smtClean="0"/>
              <a:t>See your own changes in “beta” sites</a:t>
            </a:r>
          </a:p>
          <a:p>
            <a:endParaRPr lang="en-GB" dirty="0" smtClean="0"/>
          </a:p>
          <a:p>
            <a:r>
              <a:rPr lang="en-GB" dirty="0" smtClean="0"/>
              <a:t>MVC web applications make it easy to…</a:t>
            </a:r>
          </a:p>
          <a:p>
            <a:pPr lvl="1"/>
            <a:r>
              <a:rPr lang="en-GB" dirty="0" smtClean="0"/>
              <a:t>Create powerful, interactive web pages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97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243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How I Learned to Stop Worrying and Love the Build</vt:lpstr>
      <vt:lpstr>Orengo Group</vt:lpstr>
      <vt:lpstr>Orengo Group</vt:lpstr>
      <vt:lpstr>Linux Services</vt:lpstr>
      <vt:lpstr>PowerPoint Presentation</vt:lpstr>
      <vt:lpstr>Challenge</vt:lpstr>
      <vt:lpstr>Efficient</vt:lpstr>
      <vt:lpstr>Robust</vt:lpstr>
      <vt:lpstr>Flexible</vt:lpstr>
      <vt:lpstr>Scalable</vt:lpstr>
      <vt:lpstr>Develop, Build / Test, Deploy</vt:lpstr>
      <vt:lpstr>Cache, Load Balance, 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Stop Worrying and Love the Build</dc:title>
  <dc:creator>Ian</dc:creator>
  <cp:lastModifiedBy>Ian</cp:lastModifiedBy>
  <cp:revision>17</cp:revision>
  <dcterms:created xsi:type="dcterms:W3CDTF">2015-06-05T15:46:58Z</dcterms:created>
  <dcterms:modified xsi:type="dcterms:W3CDTF">2015-06-08T11:40:38Z</dcterms:modified>
</cp:coreProperties>
</file>