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623" autoAdjust="0"/>
  </p:normalViewPr>
  <p:slideViewPr>
    <p:cSldViewPr>
      <p:cViewPr varScale="1">
        <p:scale>
          <a:sx n="53" d="100"/>
          <a:sy n="53" d="100"/>
        </p:scale>
        <p:origin x="-19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4919E6-20A5-4194-9A18-A385494BD930}" type="datetimeFigureOut">
              <a:rPr lang="en-US" smtClean="0"/>
              <a:pPr/>
              <a:t>9/29/2011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29207-17DE-4335-8ED4-E8B2D04515D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629207-17DE-4335-8ED4-E8B2D04515D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Basically, this is a tool to semi-automate translation of Comprehension Checking. </a:t>
            </a:r>
            <a:r>
              <a:rPr lang="en-US" sz="1200" b="0" i="0" u="none" strike="noStrike" kern="1200" dirty="0" smtClean="0">
                <a:solidFill>
                  <a:schemeClr val="tx1"/>
                </a:solidFill>
                <a:latin typeface="+mn-lt"/>
                <a:ea typeface="+mn-ea"/>
                <a:cs typeface="+mn-cs"/>
              </a:rPr>
              <a:t>The premise is that</a:t>
            </a:r>
            <a:r>
              <a:rPr lang="en-US" sz="1200" b="0" i="0" u="none" strike="noStrike" kern="1200" baseline="0" dirty="0" smtClean="0">
                <a:solidFill>
                  <a:schemeClr val="tx1"/>
                </a:solidFill>
                <a:latin typeface="+mn-lt"/>
                <a:ea typeface="+mn-ea"/>
                <a:cs typeface="+mn-cs"/>
              </a:rPr>
              <a:t> as </a:t>
            </a:r>
            <a:r>
              <a:rPr lang="en-US" sz="1200" b="0" i="0" u="none" strike="noStrike" kern="1200" dirty="0" smtClean="0">
                <a:solidFill>
                  <a:schemeClr val="tx1"/>
                </a:solidFill>
                <a:latin typeface="+mn-lt"/>
                <a:ea typeface="+mn-ea"/>
                <a:cs typeface="+mn-cs"/>
              </a:rPr>
              <a:t>a user translates a few questions, it is possible to infer plausible translations  or partial translations for many other similar questions (or questions with parts that are similar). </a:t>
            </a:r>
            <a:endParaRPr lang="en-US" dirty="0" smtClean="0"/>
          </a:p>
          <a:p>
            <a:pPr rtl="0"/>
            <a:r>
              <a:rPr lang="en-US" dirty="0" smtClean="0"/>
              <a:t>(click)</a:t>
            </a:r>
          </a:p>
          <a:p>
            <a:pPr rtl="0"/>
            <a:r>
              <a:rPr lang="en-US" dirty="0" smtClean="0"/>
              <a:t>Mark</a:t>
            </a:r>
            <a:r>
              <a:rPr lang="en-US" baseline="0" dirty="0" smtClean="0"/>
              <a:t> Penny did the early pioneering on this. He noticed that canned list of comprehension checking questions in Translators Workplace had a lot of questions that were exact duplicates (for different Scripture passages), very similar, or contained phrases that were repeated in a lot of questions. </a:t>
            </a:r>
            <a:r>
              <a:rPr lang="en-US" baseline="0" dirty="0" smtClean="0">
                <a:solidFill>
                  <a:srgbClr val="FF0000"/>
                </a:solidFill>
              </a:rPr>
              <a:t>(click) </a:t>
            </a:r>
            <a:r>
              <a:rPr lang="en-US" baseline="0" dirty="0" smtClean="0"/>
              <a:t>He figured out that he could have the MTTs translate a few questions and common phrases reuse those so they wouldn’t have to translate every question from scratch. (click) Furthermore, by taking advantage of his key terms database, he could get the computer to plug the correct names into questions that had a common frame (e.g., “What did A say to B?”). (click) When Mike Cochran was in India Mark showed him what he had come up with and asked if someone could take this concept and package it in a form that would make it accessible to teams that didn’t have a Mark Penny.</a:t>
            </a:r>
          </a:p>
          <a:p>
            <a:pPr rtl="0"/>
            <a:r>
              <a:rPr lang="en-US" baseline="0" dirty="0" smtClean="0"/>
              <a:t>That’s how </a:t>
            </a:r>
            <a:r>
              <a:rPr lang="en-US" dirty="0" smtClean="0"/>
              <a:t>I got involved. Since I already</a:t>
            </a:r>
            <a:r>
              <a:rPr lang="en-US" baseline="0" dirty="0" smtClean="0"/>
              <a:t> had connections to </a:t>
            </a:r>
            <a:r>
              <a:rPr lang="en-US" dirty="0" smtClean="0"/>
              <a:t>India</a:t>
            </a:r>
            <a:r>
              <a:rPr lang="en-US" baseline="0" dirty="0" smtClean="0"/>
              <a:t> and needed an excuse to get away and try to get some fresh perspective, I volunteered to take my family and go off to India for a couple months to work on this. Before leaving, Tim and I did some work in the spring to put together a prototype (mostly using Spanish for our test language). The initial development was done in the context of Translation Editor, and the code is currently in </a:t>
            </a:r>
            <a:r>
              <a:rPr lang="en-US" baseline="0" dirty="0" err="1" smtClean="0"/>
              <a:t>FieldWorks’</a:t>
            </a:r>
            <a:r>
              <a:rPr lang="en-US" baseline="0" dirty="0" smtClean="0"/>
              <a:t> Perforce repository, but it was intentionally designed to be able to be built independent of FW so it </a:t>
            </a:r>
            <a:r>
              <a:rPr lang="en-US" dirty="0" smtClean="0"/>
              <a:t>can be hooked up in Translation Editor, Paratext, or any Bible translation software that can supply key term renderings in the vernacular.</a:t>
            </a:r>
            <a:endParaRPr lang="en-US" dirty="0"/>
          </a:p>
        </p:txBody>
      </p:sp>
      <p:sp>
        <p:nvSpPr>
          <p:cNvPr id="4" name="Slide Number Placeholder 3"/>
          <p:cNvSpPr>
            <a:spLocks noGrp="1"/>
          </p:cNvSpPr>
          <p:nvPr>
            <p:ph type="sldNum" sz="quarter" idx="10"/>
          </p:nvPr>
        </p:nvSpPr>
        <p:spPr/>
        <p:txBody>
          <a:bodyPr/>
          <a:lstStyle/>
          <a:p>
            <a:fld id="{03629207-17DE-4335-8ED4-E8B2D04515D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sz="1200" b="0" i="0" u="none" strike="noStrike" kern="1200" dirty="0" smtClean="0">
                <a:solidFill>
                  <a:schemeClr val="tx1"/>
                </a:solidFill>
                <a:latin typeface="+mn-lt"/>
                <a:ea typeface="+mn-ea"/>
                <a:cs typeface="+mn-cs"/>
              </a:rPr>
              <a:t>The target user communities are</a:t>
            </a:r>
            <a:r>
              <a:rPr lang="en-US" sz="1200" b="0" i="0" u="none" strike="noStrike" kern="1200" baseline="0" dirty="0" smtClean="0">
                <a:solidFill>
                  <a:schemeClr val="tx1"/>
                </a:solidFill>
                <a:latin typeface="+mn-lt"/>
                <a:ea typeface="+mn-ea"/>
                <a:cs typeface="+mn-cs"/>
              </a:rPr>
              <a:t> basically the same people who would use TE and Paratext for drafting and/or checking Scripture translations.</a:t>
            </a:r>
            <a:endParaRPr lang="en-US" sz="1200" b="0" i="0" u="none" strike="noStrike"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3629207-17DE-4335-8ED4-E8B2D04515D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US" dirty="0" smtClean="0"/>
              <a:t>In terms of a typical translation project’s process, this tool is useful as part of the checking process for drafted Scripture. This checking is sometimes called</a:t>
            </a:r>
            <a:r>
              <a:rPr lang="en-US" baseline="0" dirty="0" smtClean="0"/>
              <a:t> UNS checking because it involves having an Uninitiated Native Speaker to test the translation for clarity and accuracy.</a:t>
            </a:r>
            <a:endParaRPr lang="en-US" dirty="0" smtClean="0"/>
          </a:p>
          <a:p>
            <a:pPr fontAlgn="base"/>
            <a:r>
              <a:rPr lang="en-US" dirty="0" smtClean="0"/>
              <a:t>(click)</a:t>
            </a:r>
            <a:r>
              <a:rPr lang="en-US" baseline="0" dirty="0" smtClean="0"/>
              <a:t> As I said, it’s currently hooked up in TE because that’s what I knew best. An early version of it is available in FW7.1 if you want to play with it, but it’s going to be quite a bit better in 7.2</a:t>
            </a:r>
          </a:p>
          <a:p>
            <a:pPr fontAlgn="base"/>
            <a:r>
              <a:rPr lang="en-US" baseline="0" dirty="0" smtClean="0"/>
              <a:t>(click) We definitely designed this with the intention of making it able to be hooked up in Paratext. My understanding is that there is interest in doing that. Not sure of the timing.</a:t>
            </a:r>
          </a:p>
          <a:p>
            <a:pPr rtl="0" fontAlgn="base"/>
            <a:r>
              <a:rPr lang="en-US" baseline="0" dirty="0" smtClean="0"/>
              <a:t>(click) With a minimal effort, it could be built to run as a stand-along app, but to be very useful it would have to have access to key term renderings (either by direct file access or via an API).</a:t>
            </a:r>
            <a:endParaRPr lang="en-US" dirty="0" smtClean="0"/>
          </a:p>
          <a:p>
            <a:pPr fontAlgn="base"/>
            <a:r>
              <a:rPr lang="en-US" dirty="0" smtClean="0"/>
              <a:t>(click)</a:t>
            </a:r>
            <a:r>
              <a:rPr lang="en-US" baseline="0" dirty="0" smtClean="0"/>
              <a:t> </a:t>
            </a:r>
            <a:r>
              <a:rPr lang="en-US" dirty="0" smtClean="0"/>
              <a:t>Currently its</a:t>
            </a:r>
            <a:r>
              <a:rPr lang="en-US" baseline="0" dirty="0" smtClean="0"/>
              <a:t> output is a Lectionary Control File, which can be processed using an obscure command in Paratext to mate it up with Scripture portions to produce an HTML document that can be printed or whatever to prepare for UNS checking. Mark has asked me to add the ability in TE to do this so that an MTT could produce usable output directly. (Still need to decide if this makes sense in light of our corporate direction.)</a:t>
            </a:r>
            <a:endParaRPr lang="en-US" sz="1200" b="0" i="0" u="none" strike="noStrike" kern="1200" baseline="0" dirty="0" smtClean="0">
              <a:solidFill>
                <a:schemeClr val="tx1"/>
              </a:solidFill>
              <a:latin typeface="+mn-lt"/>
              <a:ea typeface="+mn-ea"/>
              <a:cs typeface="+mn-cs"/>
            </a:endParaRPr>
          </a:p>
          <a:p>
            <a:pPr fontAlgn="base"/>
            <a:r>
              <a:rPr lang="en-US" sz="1200" b="0" i="0" u="none" strike="noStrike" kern="1200" baseline="0" dirty="0" smtClean="0">
                <a:solidFill>
                  <a:schemeClr val="tx1"/>
                </a:solidFill>
                <a:latin typeface="+mn-lt"/>
                <a:ea typeface="+mn-ea"/>
                <a:cs typeface="+mn-cs"/>
              </a:rPr>
              <a:t>This week, some interesting conversations (mostly between John Hatton and Bob Eaton) have started. The thought is that these comprehension checking questions really ought to feed into a web- or mobile-based solution so that we could take advantage of the crowd.</a:t>
            </a:r>
            <a:endParaRPr lang="en-US" baseline="0" dirty="0" smtClean="0"/>
          </a:p>
        </p:txBody>
      </p:sp>
      <p:sp>
        <p:nvSpPr>
          <p:cNvPr id="4" name="Slide Number Placeholder 3"/>
          <p:cNvSpPr>
            <a:spLocks noGrp="1"/>
          </p:cNvSpPr>
          <p:nvPr>
            <p:ph type="sldNum" sz="quarter" idx="10"/>
          </p:nvPr>
        </p:nvSpPr>
        <p:spPr/>
        <p:txBody>
          <a:bodyPr/>
          <a:lstStyle/>
          <a:p>
            <a:fld id="{03629207-17DE-4335-8ED4-E8B2D04515D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fontAlgn="base"/>
            <a:r>
              <a:rPr lang="en-US" sz="1200" b="0" i="0" u="none" strike="noStrike" kern="1200" dirty="0" smtClean="0">
                <a:solidFill>
                  <a:schemeClr val="tx1"/>
                </a:solidFill>
                <a:latin typeface="+mn-lt"/>
                <a:ea typeface="+mn-ea"/>
                <a:cs typeface="+mn-cs"/>
              </a:rPr>
              <a:t>The main effort Tim and I put in during the spring was to get some basic UI so users could enter translations and do a proof of concept</a:t>
            </a:r>
            <a:r>
              <a:rPr lang="en-US" sz="1200" b="0" i="0" u="none" strike="noStrike" kern="1200" baseline="0" dirty="0" smtClean="0">
                <a:solidFill>
                  <a:schemeClr val="tx1"/>
                </a:solidFill>
                <a:latin typeface="+mn-lt"/>
                <a:ea typeface="+mn-ea"/>
                <a:cs typeface="+mn-cs"/>
              </a:rPr>
              <a:t> on the ability to generate usable translations for other questions. We have extensive unit tests for this. Initially, we just started from scratch every time we ran the tool, but that got old pretty quickly, so we added the ability to save and load the data. Also to make it easier to test specific behaviors, we added some basic filtering options. That’s basically what I took to India. Since we used Spanish as our test language (and even that produced mixed results), we really expected Mark to poke a lot of holes in our automated translation logic. We did find at least one major issue involving the way case is marked on proper names in most Indic languages, but I was pleasantly surprised that Mark thought it was good enough that he was more interested in having me polish some of the rough edges and work on getting usable output than on improving the logic. Some of those improvements still need to be done, but I think the early results are very promising.</a:t>
            </a:r>
            <a:endParaRPr lang="en-US" sz="1200" b="0" i="0" u="none" strike="noStrike"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3629207-17DE-4335-8ED4-E8B2D04515D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629207-17DE-4335-8ED4-E8B2D04515DD}"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4A8C05A-475C-4F33-99DE-329B27602F8D}" type="datetimeFigureOut">
              <a:rPr lang="en-US" smtClean="0"/>
              <a:pPr/>
              <a:t>9/29/2011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0AAE455-D162-47C6-9730-12ABE4AC03E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A8C05A-475C-4F33-99DE-329B27602F8D}" type="datetimeFigureOut">
              <a:rPr lang="en-US" smtClean="0"/>
              <a:pPr/>
              <a:t>9/29/2011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AE455-D162-47C6-9730-12ABE4AC03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A8C05A-475C-4F33-99DE-329B27602F8D}" type="datetimeFigureOut">
              <a:rPr lang="en-US" smtClean="0"/>
              <a:pPr/>
              <a:t>9/29/2011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AE455-D162-47C6-9730-12ABE4AC03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A8C05A-475C-4F33-99DE-329B27602F8D}" type="datetimeFigureOut">
              <a:rPr lang="en-US" smtClean="0"/>
              <a:pPr/>
              <a:t>9/29/2011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AE455-D162-47C6-9730-12ABE4AC03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4A8C05A-475C-4F33-99DE-329B27602F8D}" type="datetimeFigureOut">
              <a:rPr lang="en-US" smtClean="0"/>
              <a:pPr/>
              <a:t>9/29/2011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AE455-D162-47C6-9730-12ABE4AC03E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4A8C05A-475C-4F33-99DE-329B27602F8D}" type="datetimeFigureOut">
              <a:rPr lang="en-US" smtClean="0"/>
              <a:pPr/>
              <a:t>9/29/2011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AE455-D162-47C6-9730-12ABE4AC03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4A8C05A-475C-4F33-99DE-329B27602F8D}" type="datetimeFigureOut">
              <a:rPr lang="en-US" smtClean="0"/>
              <a:pPr/>
              <a:t>9/29/2011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AAE455-D162-47C6-9730-12ABE4AC03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A8C05A-475C-4F33-99DE-329B27602F8D}" type="datetimeFigureOut">
              <a:rPr lang="en-US" smtClean="0"/>
              <a:pPr/>
              <a:t>9/29/2011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AAE455-D162-47C6-9730-12ABE4AC03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8C05A-475C-4F33-99DE-329B27602F8D}" type="datetimeFigureOut">
              <a:rPr lang="en-US" smtClean="0"/>
              <a:pPr/>
              <a:t>9/29/2011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AAE455-D162-47C6-9730-12ABE4AC03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4A8C05A-475C-4F33-99DE-329B27602F8D}" type="datetimeFigureOut">
              <a:rPr lang="en-US" smtClean="0"/>
              <a:pPr/>
              <a:t>9/29/2011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AE455-D162-47C6-9730-12ABE4AC03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4A8C05A-475C-4F33-99DE-329B27602F8D}" type="datetimeFigureOut">
              <a:rPr lang="en-US" smtClean="0"/>
              <a:pPr/>
              <a:t>9/29/2011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0AAE455-D162-47C6-9730-12ABE4AC03E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4A8C05A-475C-4F33-99DE-329B27602F8D}" type="datetimeFigureOut">
              <a:rPr lang="en-US" smtClean="0"/>
              <a:pPr/>
              <a:t>9/29/2011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0AAE455-D162-47C6-9730-12ABE4AC03E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Comprehension Checking tool</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57200" y="2577408"/>
            <a:ext cx="6581775" cy="38692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A tool to semi-automate translation of Comprehension Checking</a:t>
            </a:r>
          </a:p>
          <a:p>
            <a:pPr marL="0" indent="0">
              <a:buNone/>
            </a:pPr>
            <a:endParaRPr lang="en-US" dirty="0" smtClean="0"/>
          </a:p>
          <a:p>
            <a:pPr marL="0" indent="0">
              <a:buNone/>
            </a:pPr>
            <a:r>
              <a:rPr lang="en-US" sz="2400" i="1" dirty="0" smtClean="0">
                <a:latin typeface="+mj-lt"/>
              </a:rPr>
              <a:t>Example Comprehension Checking Questions:</a:t>
            </a:r>
            <a:endParaRPr lang="en-US" i="1" dirty="0" smtClean="0">
              <a:latin typeface="+mj-lt"/>
            </a:endParaRPr>
          </a:p>
          <a:p>
            <a:pPr marL="0" indent="0">
              <a:buNone/>
            </a:pPr>
            <a:r>
              <a:rPr lang="en-US" dirty="0" smtClean="0"/>
              <a:t>Briefly tell in your own words what the author said. </a:t>
            </a:r>
            <a:r>
              <a:rPr lang="en-US" dirty="0" smtClean="0">
                <a:solidFill>
                  <a:srgbClr val="FF0000"/>
                </a:solidFill>
                <a:latin typeface="Arial Black" pitchFamily="34" charset="0"/>
              </a:rPr>
              <a:t>(81)</a:t>
            </a:r>
          </a:p>
          <a:p>
            <a:pPr marL="0" indent="0">
              <a:buNone/>
            </a:pPr>
            <a:r>
              <a:rPr lang="en-US" dirty="0" smtClean="0"/>
              <a:t>What did </a:t>
            </a:r>
            <a:r>
              <a:rPr lang="en-US" dirty="0" err="1" smtClean="0"/>
              <a:t>Laban</a:t>
            </a:r>
            <a:r>
              <a:rPr lang="en-US" dirty="0" smtClean="0"/>
              <a:t> do? </a:t>
            </a:r>
            <a:r>
              <a:rPr lang="en-US" dirty="0" smtClean="0">
                <a:solidFill>
                  <a:srgbClr val="FF0000"/>
                </a:solidFill>
                <a:latin typeface="Arial Black" pitchFamily="34" charset="0"/>
              </a:rPr>
              <a:t>(2)</a:t>
            </a:r>
            <a:endParaRPr lang="en-US" dirty="0" smtClean="0"/>
          </a:p>
          <a:p>
            <a:pPr marL="0" indent="0">
              <a:spcBef>
                <a:spcPts val="624"/>
              </a:spcBef>
              <a:buNone/>
            </a:pPr>
            <a:r>
              <a:rPr lang="en-US" dirty="0" smtClean="0"/>
              <a:t>What did Jesus tell Mary to do? </a:t>
            </a:r>
            <a:r>
              <a:rPr lang="en-US" dirty="0" smtClean="0">
                <a:solidFill>
                  <a:srgbClr val="FF0000"/>
                </a:solidFill>
                <a:latin typeface="Arial Black" pitchFamily="34" charset="0"/>
              </a:rPr>
              <a:t>(1)</a:t>
            </a:r>
          </a:p>
        </p:txBody>
      </p:sp>
      <p:sp>
        <p:nvSpPr>
          <p:cNvPr id="2" name="Title 1"/>
          <p:cNvSpPr>
            <a:spLocks noGrp="1"/>
          </p:cNvSpPr>
          <p:nvPr>
            <p:ph type="title"/>
          </p:nvPr>
        </p:nvSpPr>
        <p:spPr/>
        <p:txBody>
          <a:bodyPr/>
          <a:lstStyle/>
          <a:p>
            <a:r>
              <a:rPr lang="en-US" dirty="0" smtClean="0"/>
              <a:t>What?</a:t>
            </a:r>
            <a:endParaRPr lang="en-US" dirty="0"/>
          </a:p>
        </p:txBody>
      </p:sp>
      <p:sp>
        <p:nvSpPr>
          <p:cNvPr id="4" name="Content Placeholder 2"/>
          <p:cNvSpPr txBox="1">
            <a:spLocks/>
          </p:cNvSpPr>
          <p:nvPr/>
        </p:nvSpPr>
        <p:spPr>
          <a:xfrm>
            <a:off x="457200" y="1828800"/>
            <a:ext cx="8229600" cy="4389120"/>
          </a:xfrm>
          <a:prstGeom prst="rect">
            <a:avLst/>
          </a:prstGeom>
        </p:spPr>
        <p:txBody>
          <a:bodyPr vert="horz">
            <a:normAutofit/>
          </a:bodyPr>
          <a:lstStyle/>
          <a:p>
            <a:pPr marL="0" marR="0" lvl="0" indent="0" algn="l" defTabSz="914400" rtl="0" eaLnBrk="1" fontAlgn="auto" latinLnBrk="0" hangingPunct="1">
              <a:lnSpc>
                <a:spcPct val="100000"/>
              </a:lnSpc>
              <a:spcAft>
                <a:spcPts val="0"/>
              </a:spcAft>
              <a:buClr>
                <a:schemeClr val="accent3"/>
              </a:buClr>
              <a:buSzPct val="95000"/>
              <a:buFont typeface="Wingdings 2"/>
              <a:buNone/>
              <a:tabLst/>
              <a:defRPr/>
            </a:pPr>
            <a:endParaRPr kumimoji="0" lang="en-US" sz="14800" b="0" i="0" u="none" strike="noStrike" kern="1200" cap="none" spc="0" normalizeH="0" baseline="0" noProof="0" dirty="0" smtClean="0">
              <a:ln>
                <a:noFill/>
              </a:ln>
              <a:solidFill>
                <a:schemeClr val="tx1"/>
              </a:solidFill>
              <a:effectLst/>
              <a:uLnTx/>
              <a:uFillTx/>
              <a:latin typeface="+mn-lt"/>
              <a:ea typeface="+mn-ea"/>
              <a:cs typeface="+mn-cs"/>
            </a:endParaRPr>
          </a:p>
          <a:p>
            <a:pPr lvl="0">
              <a:spcBef>
                <a:spcPts val="624"/>
              </a:spcBef>
              <a:buClr>
                <a:schemeClr val="accent3"/>
              </a:buClr>
              <a:buSzPct val="95000"/>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What did _________</a:t>
            </a:r>
            <a:r>
              <a:rPr kumimoji="0" lang="en-US" sz="2600" b="0" i="0" u="none" strike="noStrike" kern="1200" cap="none" spc="0" normalizeH="0" noProof="0" dirty="0" smtClean="0">
                <a:ln>
                  <a:noFill/>
                </a:ln>
                <a:solidFill>
                  <a:schemeClr val="tx1"/>
                </a:solidFill>
                <a:effectLst/>
                <a:uLnTx/>
                <a:uFillTx/>
                <a:latin typeface="+mn-lt"/>
                <a:ea typeface="+mn-ea"/>
                <a:cs typeface="+mn-cs"/>
              </a:rPr>
              <a:t> do? </a:t>
            </a:r>
            <a:r>
              <a:rPr lang="en-US" sz="2800" dirty="0" smtClean="0">
                <a:solidFill>
                  <a:srgbClr val="FF0000"/>
                </a:solidFill>
                <a:latin typeface="Arial Black" pitchFamily="34" charset="0"/>
              </a:rPr>
              <a:t>(56)</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624"/>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What did ______ tell _____ to do? </a:t>
            </a:r>
            <a:r>
              <a:rPr kumimoji="0" lang="en-US" sz="2600" b="0" i="0" u="none" strike="noStrike" kern="1200" cap="none" spc="0" normalizeH="0" baseline="0" noProof="0" dirty="0" smtClean="0">
                <a:ln>
                  <a:noFill/>
                </a:ln>
                <a:solidFill>
                  <a:srgbClr val="FF0000"/>
                </a:solidFill>
                <a:effectLst/>
                <a:uLnTx/>
                <a:uFillTx/>
                <a:latin typeface="Arial Black" pitchFamily="34" charset="0"/>
                <a:ea typeface="+mn-ea"/>
                <a:cs typeface="+mn-cs"/>
              </a:rPr>
              <a:t>(39)</a:t>
            </a:r>
          </a:p>
        </p:txBody>
      </p:sp>
      <p:sp>
        <p:nvSpPr>
          <p:cNvPr id="5" name="TextBox 4"/>
          <p:cNvSpPr txBox="1"/>
          <p:nvPr/>
        </p:nvSpPr>
        <p:spPr>
          <a:xfrm>
            <a:off x="1887613" y="4689157"/>
            <a:ext cx="2553456" cy="492443"/>
          </a:xfrm>
          <a:prstGeom prst="rect">
            <a:avLst/>
          </a:prstGeom>
          <a:noFill/>
        </p:spPr>
        <p:txBody>
          <a:bodyPr wrap="none" rtlCol="0">
            <a:spAutoFit/>
          </a:bodyPr>
          <a:lstStyle/>
          <a:p>
            <a:r>
              <a:rPr lang="en-US" sz="2600" dirty="0" smtClean="0"/>
              <a:t>Peter           Jesus</a:t>
            </a:r>
            <a:endParaRPr lang="en-US" sz="2600" dirty="0"/>
          </a:p>
        </p:txBody>
      </p:sp>
      <p:sp>
        <p:nvSpPr>
          <p:cNvPr id="6" name="TextBox 5"/>
          <p:cNvSpPr txBox="1"/>
          <p:nvPr/>
        </p:nvSpPr>
        <p:spPr>
          <a:xfrm>
            <a:off x="1930182" y="4206240"/>
            <a:ext cx="889218" cy="492443"/>
          </a:xfrm>
          <a:prstGeom prst="rect">
            <a:avLst/>
          </a:prstGeom>
          <a:noFill/>
        </p:spPr>
        <p:txBody>
          <a:bodyPr wrap="none" rtlCol="0">
            <a:spAutoFit/>
          </a:bodyPr>
          <a:lstStyle/>
          <a:p>
            <a:r>
              <a:rPr lang="en-US" sz="2600" dirty="0" smtClean="0"/>
              <a:t>Leah</a:t>
            </a:r>
            <a:endParaRPr lang="en-US" sz="2600" dirty="0"/>
          </a:p>
        </p:txBody>
      </p:sp>
      <p:sp>
        <p:nvSpPr>
          <p:cNvPr id="7" name="TextBox 6"/>
          <p:cNvSpPr txBox="1"/>
          <p:nvPr/>
        </p:nvSpPr>
        <p:spPr>
          <a:xfrm>
            <a:off x="2040013" y="4689157"/>
            <a:ext cx="2370264" cy="492443"/>
          </a:xfrm>
          <a:prstGeom prst="rect">
            <a:avLst/>
          </a:prstGeom>
          <a:noFill/>
        </p:spPr>
        <p:txBody>
          <a:bodyPr wrap="none" rtlCol="0">
            <a:spAutoFit/>
          </a:bodyPr>
          <a:lstStyle/>
          <a:p>
            <a:r>
              <a:rPr lang="en-US" sz="2600" dirty="0" smtClean="0"/>
              <a:t>God           John</a:t>
            </a:r>
            <a:endParaRPr lang="en-US" sz="2600" dirty="0"/>
          </a:p>
        </p:txBody>
      </p:sp>
      <p:sp>
        <p:nvSpPr>
          <p:cNvPr id="8" name="TextBox 7"/>
          <p:cNvSpPr txBox="1"/>
          <p:nvPr/>
        </p:nvSpPr>
        <p:spPr>
          <a:xfrm>
            <a:off x="2082582" y="4206240"/>
            <a:ext cx="1319528" cy="492443"/>
          </a:xfrm>
          <a:prstGeom prst="rect">
            <a:avLst/>
          </a:prstGeom>
          <a:noFill/>
        </p:spPr>
        <p:txBody>
          <a:bodyPr wrap="none" rtlCol="0">
            <a:spAutoFit/>
          </a:bodyPr>
          <a:lstStyle/>
          <a:p>
            <a:r>
              <a:rPr lang="en-US" sz="2600" dirty="0" smtClean="0"/>
              <a:t>Andrew</a:t>
            </a: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4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childTnLst>
                                </p:cTn>
                              </p:par>
                            </p:childTnLst>
                          </p:cTn>
                        </p:par>
                        <p:par>
                          <p:cTn id="34" fill="hold">
                            <p:stCondLst>
                              <p:cond delay="0"/>
                            </p:stCondLst>
                            <p:childTnLst>
                              <p:par>
                                <p:cTn id="35" presetID="10" presetClass="entr" presetSubtype="0" fill="hold" grpId="0" nodeType="afterEffect">
                                  <p:stCondLst>
                                    <p:cond delay="500"/>
                                  </p:stCondLst>
                                  <p:iterate type="lt">
                                    <p:tmPct val="10000"/>
                                  </p:iterate>
                                  <p:childTnLst>
                                    <p:set>
                                      <p:cBhvr>
                                        <p:cTn id="36" dur="1" fill="hold">
                                          <p:stCondLst>
                                            <p:cond delay="0"/>
                                          </p:stCondLst>
                                        </p:cTn>
                                        <p:tgtEl>
                                          <p:spTgt spid="5"/>
                                        </p:tgtEl>
                                        <p:attrNameLst>
                                          <p:attrName>style.visibility</p:attrName>
                                        </p:attrNameLst>
                                      </p:cBhvr>
                                      <p:to>
                                        <p:strVal val="visible"/>
                                      </p:to>
                                    </p:set>
                                    <p:animEffect transition="in" filter="fade">
                                      <p:cBhvr>
                                        <p:cTn id="37" dur="2000"/>
                                        <p:tgtEl>
                                          <p:spTgt spid="5"/>
                                        </p:tgtEl>
                                      </p:cBhvr>
                                    </p:animEffect>
                                  </p:childTnLst>
                                </p:cTn>
                              </p:par>
                              <p:par>
                                <p:cTn id="38" presetID="10" presetClass="entr" presetSubtype="0" fill="hold" grpId="0" nodeType="withEffect">
                                  <p:stCondLst>
                                    <p:cond delay="500"/>
                                  </p:stCondLst>
                                  <p:iterate type="lt">
                                    <p:tmPct val="10000"/>
                                  </p:iterate>
                                  <p:childTnLst>
                                    <p:set>
                                      <p:cBhvr>
                                        <p:cTn id="39" dur="1" fill="hold">
                                          <p:stCondLst>
                                            <p:cond delay="0"/>
                                          </p:stCondLst>
                                        </p:cTn>
                                        <p:tgtEl>
                                          <p:spTgt spid="6"/>
                                        </p:tgtEl>
                                        <p:attrNameLst>
                                          <p:attrName>style.visibility</p:attrName>
                                        </p:attrNameLst>
                                      </p:cBhvr>
                                      <p:to>
                                        <p:strVal val="visible"/>
                                      </p:to>
                                    </p:set>
                                    <p:animEffect transition="in" filter="fade">
                                      <p:cBhvr>
                                        <p:cTn id="40" dur="2000"/>
                                        <p:tgtEl>
                                          <p:spTgt spid="6"/>
                                        </p:tgtEl>
                                      </p:cBhvr>
                                    </p:animEffect>
                                  </p:childTnLst>
                                </p:cTn>
                              </p:par>
                            </p:childTnLst>
                          </p:cTn>
                        </p:par>
                        <p:par>
                          <p:cTn id="41" fill="hold">
                            <p:stCondLst>
                              <p:cond delay="4300"/>
                            </p:stCondLst>
                            <p:childTnLst>
                              <p:par>
                                <p:cTn id="42" presetID="10" presetClass="entr" presetSubtype="0" fill="hold" grpId="0" nodeType="afterEffect">
                                  <p:stCondLst>
                                    <p:cond delay="500"/>
                                  </p:stCondLst>
                                  <p:iterate type="lt">
                                    <p:tmPct val="10000"/>
                                  </p:iterate>
                                  <p:childTnLst>
                                    <p:set>
                                      <p:cBhvr>
                                        <p:cTn id="43" dur="1" fill="hold">
                                          <p:stCondLst>
                                            <p:cond delay="0"/>
                                          </p:stCondLst>
                                        </p:cTn>
                                        <p:tgtEl>
                                          <p:spTgt spid="7"/>
                                        </p:tgtEl>
                                        <p:attrNameLst>
                                          <p:attrName>style.visibility</p:attrName>
                                        </p:attrNameLst>
                                      </p:cBhvr>
                                      <p:to>
                                        <p:strVal val="visible"/>
                                      </p:to>
                                    </p:set>
                                    <p:animEffect transition="in" filter="fade">
                                      <p:cBhvr>
                                        <p:cTn id="44" dur="2000"/>
                                        <p:tgtEl>
                                          <p:spTgt spid="7"/>
                                        </p:tgtEl>
                                      </p:cBhvr>
                                    </p:animEffect>
                                  </p:childTnLst>
                                </p:cTn>
                              </p:par>
                              <p:par>
                                <p:cTn id="45" presetID="10" presetClass="entr" presetSubtype="0" fill="hold" grpId="0" nodeType="withEffect">
                                  <p:stCondLst>
                                    <p:cond delay="500"/>
                                  </p:stCondLst>
                                  <p:iterate type="lt">
                                    <p:tmPct val="10000"/>
                                  </p:iterate>
                                  <p:childTnLst>
                                    <p:set>
                                      <p:cBhvr>
                                        <p:cTn id="46" dur="1" fill="hold">
                                          <p:stCondLst>
                                            <p:cond delay="0"/>
                                          </p:stCondLst>
                                        </p:cTn>
                                        <p:tgtEl>
                                          <p:spTgt spid="8"/>
                                        </p:tgtEl>
                                        <p:attrNameLst>
                                          <p:attrName>style.visibility</p:attrName>
                                        </p:attrNameLst>
                                      </p:cBhvr>
                                      <p:to>
                                        <p:strVal val="visible"/>
                                      </p:to>
                                    </p:set>
                                    <p:animEffect transition="in" filter="fade">
                                      <p:cBhvr>
                                        <p:cTn id="47" dur="2000"/>
                                        <p:tgtEl>
                                          <p:spTgt spid="8"/>
                                        </p:tgtEl>
                                      </p:cBhvr>
                                    </p:animEffect>
                                  </p:childTnLst>
                                </p:cTn>
                              </p:par>
                              <p:par>
                                <p:cTn id="48" presetID="1" presetClass="exit" presetSubtype="0" fill="hold" grpId="1" nodeType="withEffect">
                                  <p:stCondLst>
                                    <p:cond delay="500"/>
                                  </p:stCondLst>
                                  <p:iterate type="lt">
                                    <p:tmAbs val="0"/>
                                  </p:iterate>
                                  <p:childTnLst>
                                    <p:set>
                                      <p:cBhvr>
                                        <p:cTn id="49" dur="1" fill="hold">
                                          <p:stCondLst>
                                            <p:cond delay="0"/>
                                          </p:stCondLst>
                                        </p:cTn>
                                        <p:tgtEl>
                                          <p:spTgt spid="6"/>
                                        </p:tgtEl>
                                        <p:attrNameLst>
                                          <p:attrName>style.visibility</p:attrName>
                                        </p:attrNameLst>
                                      </p:cBhvr>
                                      <p:to>
                                        <p:strVal val="hidden"/>
                                      </p:to>
                                    </p:set>
                                  </p:childTnLst>
                                </p:cTn>
                              </p:par>
                              <p:par>
                                <p:cTn id="50" presetID="1" presetClass="exit" presetSubtype="0" fill="hold" grpId="1" nodeType="withEffect">
                                  <p:stCondLst>
                                    <p:cond delay="0"/>
                                  </p:stCondLst>
                                  <p:iterate type="lt">
                                    <p:tmAbs val="0"/>
                                  </p:iterate>
                                  <p:childTnLst>
                                    <p:set>
                                      <p:cBhvr>
                                        <p:cTn id="51"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uiExpand="1" build="p"/>
      <p:bldP spid="5" grpId="0"/>
      <p:bldP spid="5" grpId="1"/>
      <p:bldP spid="6" grpId="0"/>
      <p:bldP spid="6" grpId="1"/>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a:t>
            </a:r>
            <a:endParaRPr lang="en-US" dirty="0"/>
          </a:p>
        </p:txBody>
      </p:sp>
      <p:sp>
        <p:nvSpPr>
          <p:cNvPr id="3" name="Content Placeholder 2"/>
          <p:cNvSpPr>
            <a:spLocks noGrp="1"/>
          </p:cNvSpPr>
          <p:nvPr>
            <p:ph idx="1"/>
          </p:nvPr>
        </p:nvSpPr>
        <p:spPr/>
        <p:txBody>
          <a:bodyPr/>
          <a:lstStyle/>
          <a:p>
            <a:r>
              <a:rPr lang="en-US" dirty="0" smtClean="0"/>
              <a:t>Primary target users are translators (MTTs and OWLs)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fits in?</a:t>
            </a:r>
            <a:endParaRPr lang="en-US" dirty="0"/>
          </a:p>
        </p:txBody>
      </p:sp>
      <p:sp>
        <p:nvSpPr>
          <p:cNvPr id="3" name="Content Placeholder 2"/>
          <p:cNvSpPr>
            <a:spLocks noGrp="1"/>
          </p:cNvSpPr>
          <p:nvPr>
            <p:ph idx="1"/>
          </p:nvPr>
        </p:nvSpPr>
        <p:spPr/>
        <p:txBody>
          <a:bodyPr/>
          <a:lstStyle/>
          <a:p>
            <a:r>
              <a:rPr lang="en-US" dirty="0" smtClean="0"/>
              <a:t>Preparation for the checking process.</a:t>
            </a:r>
          </a:p>
          <a:p>
            <a:r>
              <a:rPr lang="en-US" dirty="0" smtClean="0"/>
              <a:t>In Translation Editor</a:t>
            </a:r>
          </a:p>
          <a:p>
            <a:r>
              <a:rPr lang="en-US" dirty="0" smtClean="0"/>
              <a:t>Paratext soon?</a:t>
            </a:r>
          </a:p>
          <a:p>
            <a:r>
              <a:rPr lang="en-US" dirty="0" smtClean="0"/>
              <a:t>Stand-alone</a:t>
            </a:r>
          </a:p>
          <a:p>
            <a:pPr>
              <a:buNone/>
            </a:pPr>
            <a:endParaRPr lang="en-US" i="1" dirty="0" smtClean="0"/>
          </a:p>
          <a:p>
            <a:pPr marL="0" indent="0">
              <a:buNone/>
            </a:pPr>
            <a:r>
              <a:rPr lang="en-US" i="1" dirty="0" smtClean="0"/>
              <a:t>Future: could feed into process for eliciting feedback from the crowd via web- or mobile-based technologies.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4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Features So Far</a:t>
            </a:r>
            <a:endParaRPr lang="en-US" dirty="0"/>
          </a:p>
        </p:txBody>
      </p:sp>
      <p:sp>
        <p:nvSpPr>
          <p:cNvPr id="3" name="Content Placeholder 2"/>
          <p:cNvSpPr>
            <a:spLocks noGrp="1"/>
          </p:cNvSpPr>
          <p:nvPr>
            <p:ph idx="1"/>
          </p:nvPr>
        </p:nvSpPr>
        <p:spPr/>
        <p:txBody>
          <a:bodyPr>
            <a:normAutofit/>
          </a:bodyPr>
          <a:lstStyle/>
          <a:p>
            <a:pPr fontAlgn="base"/>
            <a:r>
              <a:rPr lang="en-US" dirty="0" smtClean="0"/>
              <a:t>User can enter translations and have similar questions get automatic (partial) translations</a:t>
            </a:r>
          </a:p>
          <a:p>
            <a:pPr fontAlgn="base"/>
            <a:r>
              <a:rPr lang="en-US" dirty="0" smtClean="0"/>
              <a:t>Saving and loading translations</a:t>
            </a:r>
          </a:p>
          <a:p>
            <a:pPr fontAlgn="base"/>
            <a:r>
              <a:rPr lang="en-US" dirty="0" smtClean="0"/>
              <a:t>Filter questions by book, matching text, and whether or not key terms have vernacular equivalents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 decisions…</a:t>
            </a:r>
            <a:endParaRPr lang="en-US" dirty="0"/>
          </a:p>
        </p:txBody>
      </p:sp>
      <p:sp>
        <p:nvSpPr>
          <p:cNvPr id="3" name="Content Placeholder 2"/>
          <p:cNvSpPr>
            <a:spLocks noGrp="1"/>
          </p:cNvSpPr>
          <p:nvPr>
            <p:ph idx="1"/>
          </p:nvPr>
        </p:nvSpPr>
        <p:spPr/>
        <p:txBody>
          <a:bodyPr>
            <a:normAutofit/>
          </a:bodyPr>
          <a:lstStyle/>
          <a:p>
            <a:pPr fontAlgn="base"/>
            <a:r>
              <a:rPr lang="en-US" dirty="0" smtClean="0"/>
              <a:t>When to incorporate it into Paratext?</a:t>
            </a:r>
          </a:p>
          <a:p>
            <a:pPr fontAlgn="base"/>
            <a:r>
              <a:rPr lang="en-US" dirty="0" smtClean="0"/>
              <a:t>Should TE be made to produce usable output without Paratext?</a:t>
            </a:r>
          </a:p>
          <a:p>
            <a:pPr fontAlgn="base"/>
            <a:r>
              <a:rPr lang="en-US" dirty="0" smtClean="0"/>
              <a:t>Should this be developed as a separate project or as part of some other product</a:t>
            </a:r>
            <a:r>
              <a:rPr lang="en-US" dirty="0" smtClean="0"/>
              <a:t>?</a:t>
            </a:r>
          </a:p>
          <a:p>
            <a:pPr fontAlgn="base"/>
            <a:r>
              <a:rPr lang="en-US" dirty="0" smtClean="0"/>
              <a:t>Should it have </a:t>
            </a:r>
            <a:r>
              <a:rPr lang="en-US" smtClean="0"/>
              <a:t>a name?</a:t>
            </a:r>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383</TotalTime>
  <Words>1122</Words>
  <Application>Microsoft Office PowerPoint</Application>
  <PresentationFormat>On-screen Show (4:3)</PresentationFormat>
  <Paragraphs>51</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Comprehension Checking tool</vt:lpstr>
      <vt:lpstr>What?</vt:lpstr>
      <vt:lpstr>Who?</vt:lpstr>
      <vt:lpstr>How it fits in?</vt:lpstr>
      <vt:lpstr>Major Features So Far</vt:lpstr>
      <vt:lpstr>Decisions, decisions…</vt:lpstr>
    </vt:vector>
  </TitlesOfParts>
  <Company>Jaars,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Comprehension Checking Questions</dc:title>
  <dc:creator>Thomas L Bogle</dc:creator>
  <cp:lastModifiedBy>Thomas L Bogle</cp:lastModifiedBy>
  <cp:revision>38</cp:revision>
  <dcterms:created xsi:type="dcterms:W3CDTF">2011-09-29T14:43:55Z</dcterms:created>
  <dcterms:modified xsi:type="dcterms:W3CDTF">2011-09-29T21:10:46Z</dcterms:modified>
</cp:coreProperties>
</file>