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23" autoAdjust="0"/>
  </p:normalViewPr>
  <p:slideViewPr>
    <p:cSldViewPr>
      <p:cViewPr varScale="1">
        <p:scale>
          <a:sx n="53" d="100"/>
          <a:sy n="53" d="100"/>
        </p:scale>
        <p:origin x="-201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4919E6-20A5-4194-9A18-A385494BD930}" type="datetimeFigureOut">
              <a:rPr lang="en-US" smtClean="0"/>
              <a:pPr/>
              <a:t>2/24/2012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29207-17DE-4335-8ED4-E8B2D04515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Basically, this is a tool to semi-automate translation of Comprehension Checking. </a:t>
            </a:r>
            <a:r>
              <a:rPr lang="en-US" sz="1200" b="0" i="0" u="none" strike="noStrike" kern="1200" dirty="0" smtClean="0">
                <a:solidFill>
                  <a:schemeClr val="tx1"/>
                </a:solidFill>
                <a:latin typeface="+mn-lt"/>
                <a:ea typeface="+mn-ea"/>
                <a:cs typeface="+mn-cs"/>
              </a:rPr>
              <a:t>The premise is that</a:t>
            </a:r>
            <a:r>
              <a:rPr lang="en-US" sz="1200" b="0" i="0" u="none" strike="noStrike" kern="1200" baseline="0" dirty="0" smtClean="0">
                <a:solidFill>
                  <a:schemeClr val="tx1"/>
                </a:solidFill>
                <a:latin typeface="+mn-lt"/>
                <a:ea typeface="+mn-ea"/>
                <a:cs typeface="+mn-cs"/>
              </a:rPr>
              <a:t> as </a:t>
            </a:r>
            <a:r>
              <a:rPr lang="en-US" sz="1200" b="0" i="0" u="none" strike="noStrike" kern="1200" dirty="0" smtClean="0">
                <a:solidFill>
                  <a:schemeClr val="tx1"/>
                </a:solidFill>
                <a:latin typeface="+mn-lt"/>
                <a:ea typeface="+mn-ea"/>
                <a:cs typeface="+mn-cs"/>
              </a:rPr>
              <a:t>a user translates a few questions, it is possible to infer plausible translations  or partial translations for many other similar questions (or questions with parts that are similar). </a:t>
            </a:r>
            <a:endParaRPr lang="en-US" dirty="0" smtClean="0"/>
          </a:p>
          <a:p>
            <a:pPr rtl="0"/>
            <a:r>
              <a:rPr lang="en-US" dirty="0" smtClean="0"/>
              <a:t>(click)</a:t>
            </a:r>
          </a:p>
          <a:p>
            <a:pPr rtl="0"/>
            <a:r>
              <a:rPr lang="en-US" dirty="0" smtClean="0"/>
              <a:t>Mark</a:t>
            </a:r>
            <a:r>
              <a:rPr lang="en-US" baseline="0" dirty="0" smtClean="0"/>
              <a:t> Penny did the early pioneering on this. He noticed that canned list of comprehension checking questions in Translators Workplace had a lot of questions that were exact duplicates (for different Scripture passages), very similar, or contained phrases that were repeated in a lot of questions. </a:t>
            </a:r>
            <a:r>
              <a:rPr lang="en-US" baseline="0" dirty="0" smtClean="0">
                <a:solidFill>
                  <a:srgbClr val="FF0000"/>
                </a:solidFill>
              </a:rPr>
              <a:t>(click) </a:t>
            </a:r>
            <a:r>
              <a:rPr lang="en-US" baseline="0" dirty="0" smtClean="0"/>
              <a:t>He figured out that he could have the MTTs translate a few questions and common phrases reuse those so they wouldn’t have to translate every question from scratch. (click) Furthermore, by taking advantage of his key terms database, he could get the computer to plug the correct names into questions that had a common frame (e.g., “What did A say to B?”). (click) When Mike Cochran was in India Mark showed him what he had come up with and asked if someone could take this concept and package it in a form that would make it accessible to teams that didn’t have a Mark Penny.</a:t>
            </a:r>
          </a:p>
          <a:p>
            <a:pPr rtl="0"/>
            <a:r>
              <a:rPr lang="en-US" baseline="0" dirty="0" smtClean="0"/>
              <a:t>That’s how </a:t>
            </a:r>
            <a:r>
              <a:rPr lang="en-US" dirty="0" smtClean="0"/>
              <a:t>I got involved. Since I already</a:t>
            </a:r>
            <a:r>
              <a:rPr lang="en-US" baseline="0" dirty="0" smtClean="0"/>
              <a:t> had connections to </a:t>
            </a:r>
            <a:r>
              <a:rPr lang="en-US" dirty="0" smtClean="0"/>
              <a:t>India</a:t>
            </a:r>
            <a:r>
              <a:rPr lang="en-US" baseline="0" dirty="0" smtClean="0"/>
              <a:t> and needed an excuse to get away and try to get some fresh perspective, I volunteered to take my family and go off to India for a couple months to work on this. Before leaving, Tim and I did some work in the spring to put together a prototype (mostly using Spanish for our test language). The initial development was done in the context of Translation Editor, and the code is currently in </a:t>
            </a:r>
            <a:r>
              <a:rPr lang="en-US" baseline="0" dirty="0" err="1" smtClean="0"/>
              <a:t>FieldWorks’</a:t>
            </a:r>
            <a:r>
              <a:rPr lang="en-US" baseline="0" dirty="0" smtClean="0"/>
              <a:t> Perforce repository, but it was intentionally designed to be able to be built independent of FW so it </a:t>
            </a:r>
            <a:r>
              <a:rPr lang="en-US" dirty="0" smtClean="0"/>
              <a:t>can be hooked up in Translation Editor, Paratext, or any Bible translation software that can supply key term renderings in the vernacular.</a:t>
            </a:r>
            <a:endParaRPr lang="en-US" dirty="0"/>
          </a:p>
        </p:txBody>
      </p:sp>
      <p:sp>
        <p:nvSpPr>
          <p:cNvPr id="4" name="Slide Number Placeholder 3"/>
          <p:cNvSpPr>
            <a:spLocks noGrp="1"/>
          </p:cNvSpPr>
          <p:nvPr>
            <p:ph type="sldNum" sz="quarter" idx="10"/>
          </p:nvPr>
        </p:nvSpPr>
        <p:spPr/>
        <p:txBody>
          <a:bodyPr/>
          <a:lstStyle/>
          <a:p>
            <a:fld id="{03629207-17DE-4335-8ED4-E8B2D04515D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4A8C05A-475C-4F33-99DE-329B27602F8D}" type="datetimeFigureOut">
              <a:rPr lang="en-US" smtClean="0"/>
              <a:pPr/>
              <a:t>2/24/2012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AAE455-D162-47C6-9730-12ABE4AC03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8C05A-475C-4F33-99DE-329B27602F8D}"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8C05A-475C-4F33-99DE-329B27602F8D}"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8C05A-475C-4F33-99DE-329B27602F8D}"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A8C05A-475C-4F33-99DE-329B27602F8D}"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8C05A-475C-4F33-99DE-329B27602F8D}"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A8C05A-475C-4F33-99DE-329B27602F8D}" type="datetimeFigureOut">
              <a:rPr lang="en-US" smtClean="0"/>
              <a:pPr/>
              <a:t>2/24/2012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A8C05A-475C-4F33-99DE-329B27602F8D}" type="datetimeFigureOut">
              <a:rPr lang="en-US" smtClean="0"/>
              <a:pPr/>
              <a:t>2/24/2012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8C05A-475C-4F33-99DE-329B27602F8D}" type="datetimeFigureOut">
              <a:rPr lang="en-US" smtClean="0"/>
              <a:pPr/>
              <a:t>2/24/2012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8C05A-475C-4F33-99DE-329B27602F8D}"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A8C05A-475C-4F33-99DE-329B27602F8D}"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AAE455-D162-47C6-9730-12ABE4AC03E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A8C05A-475C-4F33-99DE-329B27602F8D}" type="datetimeFigureOut">
              <a:rPr lang="en-US" smtClean="0"/>
              <a:pPr/>
              <a:t>2/24/2012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AAE455-D162-47C6-9730-12ABE4AC03E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 tool to semi-automate translation of Comprehension Checking</a:t>
            </a:r>
          </a:p>
          <a:p>
            <a:pPr marL="0" indent="0">
              <a:buNone/>
            </a:pPr>
            <a:endParaRPr lang="en-US" dirty="0" smtClean="0"/>
          </a:p>
          <a:p>
            <a:pPr marL="0" indent="0">
              <a:buNone/>
            </a:pPr>
            <a:r>
              <a:rPr lang="en-US" sz="2400" i="1" dirty="0" smtClean="0">
                <a:latin typeface="+mj-lt"/>
              </a:rPr>
              <a:t>Example Comprehension Checking Questions:</a:t>
            </a:r>
            <a:endParaRPr lang="en-US" i="1" dirty="0" smtClean="0">
              <a:latin typeface="+mj-lt"/>
            </a:endParaRPr>
          </a:p>
          <a:p>
            <a:pPr marL="0" indent="0">
              <a:buNone/>
            </a:pPr>
            <a:r>
              <a:rPr lang="en-US" dirty="0" smtClean="0"/>
              <a:t>Briefly tell in your own words what the author said. </a:t>
            </a:r>
            <a:r>
              <a:rPr lang="en-US" dirty="0" smtClean="0">
                <a:solidFill>
                  <a:srgbClr val="FF0000"/>
                </a:solidFill>
                <a:latin typeface="Arial Black" pitchFamily="34" charset="0"/>
              </a:rPr>
              <a:t>(81)</a:t>
            </a:r>
          </a:p>
          <a:p>
            <a:pPr marL="0" indent="0">
              <a:buNone/>
            </a:pPr>
            <a:r>
              <a:rPr lang="en-US" dirty="0" smtClean="0"/>
              <a:t>What did </a:t>
            </a:r>
            <a:r>
              <a:rPr lang="en-US" dirty="0" err="1" smtClean="0"/>
              <a:t>Laban</a:t>
            </a:r>
            <a:r>
              <a:rPr lang="en-US" dirty="0" smtClean="0"/>
              <a:t> do? </a:t>
            </a:r>
            <a:r>
              <a:rPr lang="en-US" dirty="0" smtClean="0">
                <a:solidFill>
                  <a:srgbClr val="FF0000"/>
                </a:solidFill>
                <a:latin typeface="Arial Black" pitchFamily="34" charset="0"/>
              </a:rPr>
              <a:t>(2)</a:t>
            </a:r>
            <a:endParaRPr lang="en-US" dirty="0" smtClean="0"/>
          </a:p>
          <a:p>
            <a:pPr marL="0" indent="0">
              <a:spcBef>
                <a:spcPts val="624"/>
              </a:spcBef>
              <a:buNone/>
            </a:pPr>
            <a:r>
              <a:rPr lang="en-US" dirty="0" smtClean="0"/>
              <a:t>What did Jesus tell Mary to do? </a:t>
            </a:r>
            <a:r>
              <a:rPr lang="en-US" dirty="0" smtClean="0">
                <a:solidFill>
                  <a:srgbClr val="FF0000"/>
                </a:solidFill>
                <a:latin typeface="Arial Black" pitchFamily="34" charset="0"/>
              </a:rPr>
              <a:t>(1)</a:t>
            </a:r>
          </a:p>
        </p:txBody>
      </p:sp>
      <p:sp>
        <p:nvSpPr>
          <p:cNvPr id="2" name="Title 1"/>
          <p:cNvSpPr>
            <a:spLocks noGrp="1"/>
          </p:cNvSpPr>
          <p:nvPr>
            <p:ph type="title"/>
          </p:nvPr>
        </p:nvSpPr>
        <p:spPr/>
        <p:txBody>
          <a:bodyPr/>
          <a:lstStyle/>
          <a:p>
            <a:r>
              <a:rPr lang="en-US" dirty="0" smtClean="0"/>
              <a:t>What?</a:t>
            </a:r>
            <a:endParaRPr lang="en-US" dirty="0"/>
          </a:p>
        </p:txBody>
      </p:sp>
      <p:sp>
        <p:nvSpPr>
          <p:cNvPr id="4" name="Content Placeholder 2"/>
          <p:cNvSpPr txBox="1">
            <a:spLocks/>
          </p:cNvSpPr>
          <p:nvPr/>
        </p:nvSpPr>
        <p:spPr>
          <a:xfrm>
            <a:off x="457200" y="1828800"/>
            <a:ext cx="8229600" cy="4389120"/>
          </a:xfrm>
          <a:prstGeom prst="rect">
            <a:avLst/>
          </a:prstGeom>
        </p:spPr>
        <p:txBody>
          <a:bodyPr vert="horz">
            <a:normAutofit/>
          </a:bodyPr>
          <a:lstStyle/>
          <a:p>
            <a:pPr marL="0" marR="0" lvl="0" indent="0" algn="l" defTabSz="914400" rtl="0" eaLnBrk="1" fontAlgn="auto" latinLnBrk="0" hangingPunct="1">
              <a:lnSpc>
                <a:spcPct val="100000"/>
              </a:lnSpc>
              <a:spcAft>
                <a:spcPts val="0"/>
              </a:spcAft>
              <a:buClr>
                <a:schemeClr val="accent3"/>
              </a:buClr>
              <a:buSzPct val="95000"/>
              <a:buFont typeface="Wingdings 2"/>
              <a:buNone/>
              <a:tabLst/>
              <a:defRPr/>
            </a:pPr>
            <a:endParaRPr kumimoji="0" lang="en-US" sz="14800" b="0" i="0" u="none" strike="noStrike" kern="1200" cap="none" spc="0" normalizeH="0" baseline="0" noProof="0" dirty="0" smtClean="0">
              <a:ln>
                <a:noFill/>
              </a:ln>
              <a:solidFill>
                <a:schemeClr val="tx1"/>
              </a:solidFill>
              <a:effectLst/>
              <a:uLnTx/>
              <a:uFillTx/>
              <a:latin typeface="+mn-lt"/>
              <a:ea typeface="+mn-ea"/>
              <a:cs typeface="+mn-cs"/>
            </a:endParaRPr>
          </a:p>
          <a:p>
            <a:pPr lvl="0">
              <a:spcBef>
                <a:spcPts val="624"/>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What did _________</a:t>
            </a:r>
            <a:r>
              <a:rPr kumimoji="0" lang="en-US" sz="2600" b="0" i="0" u="none" strike="noStrike" kern="1200" cap="none" spc="0" normalizeH="0" noProof="0" dirty="0" smtClean="0">
                <a:ln>
                  <a:noFill/>
                </a:ln>
                <a:solidFill>
                  <a:schemeClr val="tx1"/>
                </a:solidFill>
                <a:effectLst/>
                <a:uLnTx/>
                <a:uFillTx/>
                <a:latin typeface="+mn-lt"/>
                <a:ea typeface="+mn-ea"/>
                <a:cs typeface="+mn-cs"/>
              </a:rPr>
              <a:t> do? </a:t>
            </a:r>
            <a:r>
              <a:rPr lang="en-US" sz="2800" dirty="0" smtClean="0">
                <a:solidFill>
                  <a:srgbClr val="FF0000"/>
                </a:solidFill>
                <a:latin typeface="Arial Black" pitchFamily="34" charset="0"/>
              </a:rPr>
              <a:t>(56)</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624"/>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What did ______ tell _____ to do? </a:t>
            </a:r>
            <a:r>
              <a:rPr kumimoji="0" lang="en-US" sz="2600" b="0" i="0" u="none" strike="noStrike" kern="1200" cap="none" spc="0" normalizeH="0" baseline="0" noProof="0" dirty="0" smtClean="0">
                <a:ln>
                  <a:noFill/>
                </a:ln>
                <a:solidFill>
                  <a:srgbClr val="FF0000"/>
                </a:solidFill>
                <a:effectLst/>
                <a:uLnTx/>
                <a:uFillTx/>
                <a:latin typeface="Arial Black" pitchFamily="34" charset="0"/>
                <a:ea typeface="+mn-ea"/>
                <a:cs typeface="+mn-cs"/>
              </a:rPr>
              <a:t>(39)</a:t>
            </a:r>
          </a:p>
        </p:txBody>
      </p:sp>
      <p:sp>
        <p:nvSpPr>
          <p:cNvPr id="5" name="TextBox 4"/>
          <p:cNvSpPr txBox="1"/>
          <p:nvPr/>
        </p:nvSpPr>
        <p:spPr>
          <a:xfrm>
            <a:off x="1887613" y="4689157"/>
            <a:ext cx="2553456" cy="492443"/>
          </a:xfrm>
          <a:prstGeom prst="rect">
            <a:avLst/>
          </a:prstGeom>
          <a:noFill/>
        </p:spPr>
        <p:txBody>
          <a:bodyPr wrap="none" rtlCol="0">
            <a:spAutoFit/>
          </a:bodyPr>
          <a:lstStyle/>
          <a:p>
            <a:r>
              <a:rPr lang="en-US" sz="2600" dirty="0" smtClean="0"/>
              <a:t>Peter           Jesus</a:t>
            </a:r>
            <a:endParaRPr lang="en-US" sz="2600" dirty="0"/>
          </a:p>
        </p:txBody>
      </p:sp>
      <p:sp>
        <p:nvSpPr>
          <p:cNvPr id="6" name="TextBox 5"/>
          <p:cNvSpPr txBox="1"/>
          <p:nvPr/>
        </p:nvSpPr>
        <p:spPr>
          <a:xfrm>
            <a:off x="1930182" y="4206240"/>
            <a:ext cx="889218" cy="492443"/>
          </a:xfrm>
          <a:prstGeom prst="rect">
            <a:avLst/>
          </a:prstGeom>
          <a:noFill/>
        </p:spPr>
        <p:txBody>
          <a:bodyPr wrap="none" rtlCol="0">
            <a:spAutoFit/>
          </a:bodyPr>
          <a:lstStyle/>
          <a:p>
            <a:r>
              <a:rPr lang="en-US" sz="2600" dirty="0" smtClean="0"/>
              <a:t>Leah</a:t>
            </a:r>
            <a:endParaRPr lang="en-US" sz="2600" dirty="0"/>
          </a:p>
        </p:txBody>
      </p:sp>
      <p:sp>
        <p:nvSpPr>
          <p:cNvPr id="7" name="TextBox 6"/>
          <p:cNvSpPr txBox="1"/>
          <p:nvPr/>
        </p:nvSpPr>
        <p:spPr>
          <a:xfrm>
            <a:off x="2040013" y="4689157"/>
            <a:ext cx="2370264" cy="492443"/>
          </a:xfrm>
          <a:prstGeom prst="rect">
            <a:avLst/>
          </a:prstGeom>
          <a:noFill/>
        </p:spPr>
        <p:txBody>
          <a:bodyPr wrap="none" rtlCol="0">
            <a:spAutoFit/>
          </a:bodyPr>
          <a:lstStyle/>
          <a:p>
            <a:r>
              <a:rPr lang="en-US" sz="2600" dirty="0" smtClean="0"/>
              <a:t>God           John</a:t>
            </a:r>
            <a:endParaRPr lang="en-US" sz="2600" dirty="0"/>
          </a:p>
        </p:txBody>
      </p:sp>
      <p:sp>
        <p:nvSpPr>
          <p:cNvPr id="8" name="TextBox 7"/>
          <p:cNvSpPr txBox="1"/>
          <p:nvPr/>
        </p:nvSpPr>
        <p:spPr>
          <a:xfrm>
            <a:off x="2082582" y="4206240"/>
            <a:ext cx="1319528" cy="492443"/>
          </a:xfrm>
          <a:prstGeom prst="rect">
            <a:avLst/>
          </a:prstGeom>
          <a:noFill/>
        </p:spPr>
        <p:txBody>
          <a:bodyPr wrap="none" rtlCol="0">
            <a:spAutoFit/>
          </a:bodyPr>
          <a:lstStyle/>
          <a:p>
            <a:r>
              <a:rPr lang="en-US" sz="2600" dirty="0" smtClean="0"/>
              <a:t>Andrew</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4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grpId="0" nodeType="afterEffect">
                                  <p:stCondLst>
                                    <p:cond delay="500"/>
                                  </p:stCondLst>
                                  <p:iterate type="lt">
                                    <p:tmPct val="10000"/>
                                  </p:iterate>
                                  <p:childTnLst>
                                    <p:set>
                                      <p:cBhvr>
                                        <p:cTn id="36" dur="1" fill="hold">
                                          <p:stCondLst>
                                            <p:cond delay="0"/>
                                          </p:stCondLst>
                                        </p:cTn>
                                        <p:tgtEl>
                                          <p:spTgt spid="5"/>
                                        </p:tgtEl>
                                        <p:attrNameLst>
                                          <p:attrName>style.visibility</p:attrName>
                                        </p:attrNameLst>
                                      </p:cBhvr>
                                      <p:to>
                                        <p:strVal val="visible"/>
                                      </p:to>
                                    </p:set>
                                    <p:animEffect transition="in" filter="fade">
                                      <p:cBhvr>
                                        <p:cTn id="37" dur="2000"/>
                                        <p:tgtEl>
                                          <p:spTgt spid="5"/>
                                        </p:tgtEl>
                                      </p:cBhvr>
                                    </p:animEffect>
                                  </p:childTnLst>
                                </p:cTn>
                              </p:par>
                              <p:par>
                                <p:cTn id="38" presetID="10" presetClass="entr" presetSubtype="0" fill="hold" grpId="0" nodeType="withEffect">
                                  <p:stCondLst>
                                    <p:cond delay="500"/>
                                  </p:stCondLst>
                                  <p:iterate type="lt">
                                    <p:tmPct val="10000"/>
                                  </p:iterate>
                                  <p:childTnLst>
                                    <p:set>
                                      <p:cBhvr>
                                        <p:cTn id="39" dur="1" fill="hold">
                                          <p:stCondLst>
                                            <p:cond delay="0"/>
                                          </p:stCondLst>
                                        </p:cTn>
                                        <p:tgtEl>
                                          <p:spTgt spid="6"/>
                                        </p:tgtEl>
                                        <p:attrNameLst>
                                          <p:attrName>style.visibility</p:attrName>
                                        </p:attrNameLst>
                                      </p:cBhvr>
                                      <p:to>
                                        <p:strVal val="visible"/>
                                      </p:to>
                                    </p:set>
                                    <p:animEffect transition="in" filter="fade">
                                      <p:cBhvr>
                                        <p:cTn id="40" dur="2000"/>
                                        <p:tgtEl>
                                          <p:spTgt spid="6"/>
                                        </p:tgtEl>
                                      </p:cBhvr>
                                    </p:animEffect>
                                  </p:childTnLst>
                                </p:cTn>
                              </p:par>
                            </p:childTnLst>
                          </p:cTn>
                        </p:par>
                        <p:par>
                          <p:cTn id="41" fill="hold">
                            <p:stCondLst>
                              <p:cond delay="4300"/>
                            </p:stCondLst>
                            <p:childTnLst>
                              <p:par>
                                <p:cTn id="42" presetID="10" presetClass="entr" presetSubtype="0" fill="hold" grpId="0" nodeType="afterEffect">
                                  <p:stCondLst>
                                    <p:cond delay="500"/>
                                  </p:stCondLst>
                                  <p:iterate type="lt">
                                    <p:tmPct val="10000"/>
                                  </p:iterate>
                                  <p:childTnLst>
                                    <p:set>
                                      <p:cBhvr>
                                        <p:cTn id="43" dur="1" fill="hold">
                                          <p:stCondLst>
                                            <p:cond delay="0"/>
                                          </p:stCondLst>
                                        </p:cTn>
                                        <p:tgtEl>
                                          <p:spTgt spid="7"/>
                                        </p:tgtEl>
                                        <p:attrNameLst>
                                          <p:attrName>style.visibility</p:attrName>
                                        </p:attrNameLst>
                                      </p:cBhvr>
                                      <p:to>
                                        <p:strVal val="visible"/>
                                      </p:to>
                                    </p:set>
                                    <p:animEffect transition="in" filter="fade">
                                      <p:cBhvr>
                                        <p:cTn id="44" dur="2000"/>
                                        <p:tgtEl>
                                          <p:spTgt spid="7"/>
                                        </p:tgtEl>
                                      </p:cBhvr>
                                    </p:animEffect>
                                  </p:childTnLst>
                                </p:cTn>
                              </p:par>
                              <p:par>
                                <p:cTn id="45" presetID="10" presetClass="entr" presetSubtype="0" fill="hold" grpId="0" nodeType="withEffect">
                                  <p:stCondLst>
                                    <p:cond delay="500"/>
                                  </p:stCondLst>
                                  <p:iterate type="lt">
                                    <p:tmPct val="10000"/>
                                  </p:iterate>
                                  <p:childTnLst>
                                    <p:set>
                                      <p:cBhvr>
                                        <p:cTn id="46" dur="1" fill="hold">
                                          <p:stCondLst>
                                            <p:cond delay="0"/>
                                          </p:stCondLst>
                                        </p:cTn>
                                        <p:tgtEl>
                                          <p:spTgt spid="8"/>
                                        </p:tgtEl>
                                        <p:attrNameLst>
                                          <p:attrName>style.visibility</p:attrName>
                                        </p:attrNameLst>
                                      </p:cBhvr>
                                      <p:to>
                                        <p:strVal val="visible"/>
                                      </p:to>
                                    </p:set>
                                    <p:animEffect transition="in" filter="fade">
                                      <p:cBhvr>
                                        <p:cTn id="47" dur="2000"/>
                                        <p:tgtEl>
                                          <p:spTgt spid="8"/>
                                        </p:tgtEl>
                                      </p:cBhvr>
                                    </p:animEffect>
                                  </p:childTnLst>
                                </p:cTn>
                              </p:par>
                              <p:par>
                                <p:cTn id="48" presetID="1" presetClass="exit" presetSubtype="0" fill="hold" grpId="1" nodeType="withEffect">
                                  <p:stCondLst>
                                    <p:cond delay="500"/>
                                  </p:stCondLst>
                                  <p:iterate type="lt">
                                    <p:tmAbs val="0"/>
                                  </p:iterate>
                                  <p:childTnLst>
                                    <p:set>
                                      <p:cBhvr>
                                        <p:cTn id="49" dur="1" fill="hold">
                                          <p:stCondLst>
                                            <p:cond delay="0"/>
                                          </p:stCondLst>
                                        </p:cTn>
                                        <p:tgtEl>
                                          <p:spTgt spid="6"/>
                                        </p:tgtEl>
                                        <p:attrNameLst>
                                          <p:attrName>style.visibility</p:attrName>
                                        </p:attrNameLst>
                                      </p:cBhvr>
                                      <p:to>
                                        <p:strVal val="hidden"/>
                                      </p:to>
                                    </p:set>
                                  </p:childTnLst>
                                </p:cTn>
                              </p:par>
                              <p:par>
                                <p:cTn id="50" presetID="1" presetClass="exit" presetSubtype="0" fill="hold" grpId="1" nodeType="withEffect">
                                  <p:stCondLst>
                                    <p:cond delay="0"/>
                                  </p:stCondLst>
                                  <p:iterate type="lt">
                                    <p:tmAbs val="0"/>
                                  </p:iterate>
                                  <p:childTnLst>
                                    <p:set>
                                      <p:cBhvr>
                                        <p:cTn id="5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5" grpId="0"/>
      <p:bldP spid="5" grpId="1"/>
      <p:bldP spid="6" grpId="0"/>
      <p:bldP spid="6" grpId="1"/>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384</TotalTime>
  <Words>435</Words>
  <Application>Microsoft Office PowerPoint</Application>
  <PresentationFormat>On-screen Show (4:3)</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Flow</vt:lpstr>
      <vt:lpstr>What?</vt:lpstr>
    </vt:vector>
  </TitlesOfParts>
  <Company>Jaars,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Comprehension Checking Questions</dc:title>
  <dc:creator>Thomas L Bogle</dc:creator>
  <cp:lastModifiedBy>Thomas L Bogle</cp:lastModifiedBy>
  <cp:revision>39</cp:revision>
  <dcterms:created xsi:type="dcterms:W3CDTF">2011-09-29T14:43:55Z</dcterms:created>
  <dcterms:modified xsi:type="dcterms:W3CDTF">2012-02-24T14:01:36Z</dcterms:modified>
</cp:coreProperties>
</file>