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73" r:id="rId3"/>
    <p:sldId id="257" r:id="rId4"/>
    <p:sldId id="258" r:id="rId5"/>
    <p:sldId id="274" r:id="rId6"/>
    <p:sldId id="259" r:id="rId7"/>
    <p:sldId id="261" r:id="rId8"/>
    <p:sldId id="260" r:id="rId9"/>
    <p:sldId id="262" r:id="rId10"/>
    <p:sldId id="280" r:id="rId11"/>
    <p:sldId id="263" r:id="rId12"/>
    <p:sldId id="265" r:id="rId13"/>
    <p:sldId id="266" r:id="rId14"/>
    <p:sldId id="268" r:id="rId15"/>
    <p:sldId id="269" r:id="rId16"/>
    <p:sldId id="270" r:id="rId17"/>
    <p:sldId id="267" r:id="rId18"/>
    <p:sldId id="276" r:id="rId19"/>
    <p:sldId id="277" r:id="rId20"/>
    <p:sldId id="271" r:id="rId21"/>
    <p:sldId id="272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678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61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4330A-2949-4899-A865-EFE0FFF3D1BE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601-2B42-42D8-830C-0386500D5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5448"/>
            <a:ext cx="76200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10-Jun-08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75191"/>
            <a:ext cx="80010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10-Jun-08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9" name="Picture 8" descr="chorus3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387955"/>
            <a:ext cx="838200" cy="755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Control for Language Development Teams</a:t>
            </a:r>
            <a:endParaRPr lang="en-US" dirty="0"/>
          </a:p>
        </p:txBody>
      </p:sp>
      <p:pic>
        <p:nvPicPr>
          <p:cNvPr id="6" name="Picture 5" descr="choru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124200"/>
            <a:ext cx="1663110" cy="1498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2455333"/>
            <a:ext cx="2514600" cy="3962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5800" y="2455333"/>
            <a:ext cx="3581400" cy="440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SyncManager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" y="3352800"/>
            <a:ext cx="4216893" cy="990600"/>
            <a:chOff x="685800" y="3352800"/>
            <a:chExt cx="4343400" cy="1371600"/>
          </a:xfrm>
        </p:grpSpPr>
        <p:sp>
          <p:nvSpPr>
            <p:cNvPr id="8" name="Rectangle 7"/>
            <p:cNvSpPr/>
            <p:nvPr/>
          </p:nvSpPr>
          <p:spPr>
            <a:xfrm>
              <a:off x="685800" y="3352800"/>
              <a:ext cx="4343400" cy="1371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dirty="0" smtClean="0"/>
                <a:t>DVCS Driver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886200"/>
              <a:ext cx="196215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Mercurial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3886200"/>
              <a:ext cx="196215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git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0" y="4800600"/>
            <a:ext cx="8153400" cy="990600"/>
            <a:chOff x="685800" y="4953000"/>
            <a:chExt cx="62484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685800" y="4953000"/>
              <a:ext cx="6248400" cy="1371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dirty="0" smtClean="0"/>
                <a:t>ChorusMerge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1650" y="5562600"/>
              <a:ext cx="2102266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3-way XML Merger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5562600"/>
              <a:ext cx="2066658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3-way Text Merger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40709" y="5586046"/>
              <a:ext cx="1576699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(SFM</a:t>
              </a:r>
              <a:r>
                <a:rPr lang="en-US" sz="2400" dirty="0" smtClean="0"/>
                <a:t> Merger)</a:t>
              </a:r>
              <a:endParaRPr lang="en-US" sz="2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5800" y="1600200"/>
            <a:ext cx="7010400" cy="4402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 </a:t>
            </a:r>
            <a:r>
              <a:rPr lang="en-US" sz="2400" dirty="0" smtClean="0"/>
              <a:t>Applications (WeSay, FLEx, ?)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19600" y="2607733"/>
            <a:ext cx="609600" cy="155576"/>
            <a:chOff x="4343400" y="2513012"/>
            <a:chExt cx="609600" cy="155576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343400" y="2513012"/>
              <a:ext cx="609600" cy="1588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4343400" y="2667000"/>
              <a:ext cx="609600" cy="1588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on top of Mercurial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Today: </a:t>
            </a:r>
            <a:r>
              <a:rPr lang="en-US" dirty="0" err="1" smtClean="0"/>
              <a:t>ZeroSum</a:t>
            </a:r>
            <a:endParaRPr lang="en-US" dirty="0" smtClean="0"/>
          </a:p>
          <a:p>
            <a:pPr lvl="1"/>
            <a:r>
              <a:rPr lang="en-US" dirty="0" smtClean="0"/>
              <a:t>Later: Partial 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9" idx="2"/>
          </p:cNvCxnSpPr>
          <p:nvPr/>
        </p:nvCxnSpPr>
        <p:spPr>
          <a:xfrm rot="10800000">
            <a:off x="1097437" y="1984772"/>
            <a:ext cx="1220313" cy="32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0758" y="16002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233" y="163449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Sally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21" idx="3"/>
            <a:endCxn id="33" idx="3"/>
          </p:cNvCxnSpPr>
          <p:nvPr/>
        </p:nvCxnSpPr>
        <p:spPr>
          <a:xfrm rot="5400000">
            <a:off x="1986940" y="2657770"/>
            <a:ext cx="126224" cy="571192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145" y="18440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88145" y="22250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97139" y="211550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7139" y="242030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97139" y="269335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145" y="26060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 rot="1117706">
            <a:off x="1303361" y="211074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branch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31889" y="2294887"/>
            <a:ext cx="122239" cy="122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31888" y="2680650"/>
            <a:ext cx="122239" cy="1222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31949" y="2947376"/>
            <a:ext cx="122239" cy="1222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50923" y="3333165"/>
            <a:ext cx="122239" cy="12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17749" y="2252038"/>
            <a:ext cx="122239" cy="122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17749" y="2485401"/>
            <a:ext cx="122239" cy="122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17747" y="2775916"/>
            <a:ext cx="122239" cy="12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73215" y="360493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2332039" y="4073250"/>
            <a:ext cx="122239" cy="12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4"/>
            <a:endCxn id="30" idx="0"/>
          </p:cNvCxnSpPr>
          <p:nvPr/>
        </p:nvCxnSpPr>
        <p:spPr>
          <a:xfrm rot="5400000">
            <a:off x="1891660" y="3988946"/>
            <a:ext cx="294956" cy="708043"/>
          </a:xfrm>
          <a:prstGeom prst="line">
            <a:avLst/>
          </a:prstGeom>
          <a:ln>
            <a:solidFill>
              <a:schemeClr val="accent6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70839" y="4209434"/>
            <a:ext cx="443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6f</a:t>
            </a:r>
            <a:r>
              <a:rPr lang="en-US" sz="1200" baseline="-25000" dirty="0" smtClean="0"/>
              <a:t>lcd</a:t>
            </a:r>
            <a:endParaRPr lang="en-US" sz="1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179" y="410626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80" idx="4"/>
          </p:cNvCxnSpPr>
          <p:nvPr/>
        </p:nvCxnSpPr>
        <p:spPr>
          <a:xfrm rot="16200000" flipH="1">
            <a:off x="1689388" y="5294212"/>
            <a:ext cx="855417" cy="5020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4724566"/>
            <a:ext cx="59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6f</a:t>
            </a:r>
            <a:r>
              <a:rPr lang="en-US" sz="1200" baseline="-25000" dirty="0" smtClean="0"/>
              <a:t>partial</a:t>
            </a:r>
            <a:endParaRPr lang="en-US" sz="12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1050924" y="4199923"/>
            <a:ext cx="122239" cy="122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23996" y="4490445"/>
            <a:ext cx="122239" cy="122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09586" y="559838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2341937" y="5637757"/>
            <a:ext cx="122239" cy="1222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59656" y="286797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1957" y="3225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35" name="Straight Connector 34"/>
          <p:cNvCxnSpPr>
            <a:endCxn id="36" idx="7"/>
          </p:cNvCxnSpPr>
          <p:nvPr/>
        </p:nvCxnSpPr>
        <p:spPr>
          <a:xfrm rot="10800000" flipV="1">
            <a:off x="1752120" y="3426376"/>
            <a:ext cx="569988" cy="256182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47782" y="3664657"/>
            <a:ext cx="122239" cy="1222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322108" y="3271534"/>
            <a:ext cx="350849" cy="276999"/>
            <a:chOff x="2401868" y="2038354"/>
            <a:chExt cx="350849" cy="27699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TextBox 37"/>
            <p:cNvSpPr txBox="1"/>
            <p:nvPr/>
          </p:nvSpPr>
          <p:spPr>
            <a:xfrm>
              <a:off x="2447917" y="2038354"/>
              <a:ext cx="304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401868" y="2132076"/>
              <a:ext cx="122239" cy="122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1031873" y="1937646"/>
            <a:ext cx="122239" cy="122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3291" y="4840512"/>
            <a:ext cx="122239" cy="122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11942" y="502542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1055687" y="5149566"/>
            <a:ext cx="122239" cy="12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1" idx="0"/>
            <a:endCxn id="30" idx="6"/>
          </p:cNvCxnSpPr>
          <p:nvPr/>
        </p:nvCxnSpPr>
        <p:spPr>
          <a:xfrm rot="5400000" flipH="1" flipV="1">
            <a:off x="1285850" y="4380127"/>
            <a:ext cx="288947" cy="631824"/>
          </a:xfrm>
          <a:prstGeom prst="line">
            <a:avLst/>
          </a:prstGeom>
          <a:ln>
            <a:solidFill>
              <a:schemeClr val="accent6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4"/>
            <a:endCxn id="43" idx="0"/>
          </p:cNvCxnSpPr>
          <p:nvPr/>
        </p:nvCxnSpPr>
        <p:spPr>
          <a:xfrm rot="16200000" flipH="1">
            <a:off x="1022201" y="5054959"/>
            <a:ext cx="186815" cy="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340675" y="6304275"/>
            <a:ext cx="122239" cy="122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23225" y="6282904"/>
            <a:ext cx="4328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g8</a:t>
            </a:r>
            <a:endParaRPr lang="en-US" sz="1200" dirty="0"/>
          </a:p>
        </p:txBody>
      </p:sp>
      <p:cxnSp>
        <p:nvCxnSpPr>
          <p:cNvPr id="48" name="Straight Connector 47"/>
          <p:cNvCxnSpPr>
            <a:stCxn id="17" idx="4"/>
            <a:endCxn id="18" idx="7"/>
          </p:cNvCxnSpPr>
          <p:nvPr/>
        </p:nvCxnSpPr>
        <p:spPr>
          <a:xfrm rot="5400000">
            <a:off x="1283440" y="2941436"/>
            <a:ext cx="281451" cy="53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4"/>
            <a:endCxn id="15" idx="0"/>
          </p:cNvCxnSpPr>
          <p:nvPr/>
        </p:nvCxnSpPr>
        <p:spPr>
          <a:xfrm rot="16200000" flipH="1">
            <a:off x="975500" y="2177377"/>
            <a:ext cx="235002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4"/>
            <a:endCxn id="16" idx="0"/>
          </p:cNvCxnSpPr>
          <p:nvPr/>
        </p:nvCxnSpPr>
        <p:spPr>
          <a:xfrm rot="5400000">
            <a:off x="961247" y="2548888"/>
            <a:ext cx="2635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4"/>
            <a:endCxn id="29" idx="0"/>
          </p:cNvCxnSpPr>
          <p:nvPr/>
        </p:nvCxnSpPr>
        <p:spPr>
          <a:xfrm rot="16200000" flipH="1">
            <a:off x="739783" y="3827662"/>
            <a:ext cx="744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8" idx="5"/>
            <a:endCxn id="36" idx="0"/>
          </p:cNvCxnSpPr>
          <p:nvPr/>
        </p:nvCxnSpPr>
        <p:spPr>
          <a:xfrm rot="16200000" flipH="1">
            <a:off x="1318504" y="3274259"/>
            <a:ext cx="227154" cy="553641"/>
          </a:xfrm>
          <a:prstGeom prst="line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5"/>
            <a:endCxn id="17" idx="0"/>
          </p:cNvCxnSpPr>
          <p:nvPr/>
        </p:nvCxnSpPr>
        <p:spPr>
          <a:xfrm rot="16200000" flipH="1">
            <a:off x="1333453" y="2587760"/>
            <a:ext cx="162388" cy="556843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4"/>
            <a:endCxn id="20" idx="0"/>
          </p:cNvCxnSpPr>
          <p:nvPr/>
        </p:nvCxnSpPr>
        <p:spPr>
          <a:xfrm rot="5400000">
            <a:off x="2323306" y="2429838"/>
            <a:ext cx="1111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4"/>
            <a:endCxn id="21" idx="0"/>
          </p:cNvCxnSpPr>
          <p:nvPr/>
        </p:nvCxnSpPr>
        <p:spPr>
          <a:xfrm rot="5400000">
            <a:off x="2294729" y="2691778"/>
            <a:ext cx="1682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5"/>
            <a:endCxn id="23" idx="2"/>
          </p:cNvCxnSpPr>
          <p:nvPr/>
        </p:nvCxnSpPr>
        <p:spPr>
          <a:xfrm rot="16200000" flipH="1">
            <a:off x="1859392" y="3661722"/>
            <a:ext cx="365375" cy="57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4"/>
          </p:cNvCxnSpPr>
          <p:nvPr/>
        </p:nvCxnSpPr>
        <p:spPr>
          <a:xfrm rot="16200000" flipH="1">
            <a:off x="2147498" y="3129524"/>
            <a:ext cx="467101" cy="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3" idx="4"/>
          </p:cNvCxnSpPr>
          <p:nvPr/>
        </p:nvCxnSpPr>
        <p:spPr>
          <a:xfrm rot="16200000" flipV="1">
            <a:off x="1676974" y="4911674"/>
            <a:ext cx="1442268" cy="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25715" y="396688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67" name="Curved Connector 66"/>
          <p:cNvCxnSpPr>
            <a:stCxn id="40" idx="4"/>
            <a:endCxn id="17" idx="0"/>
          </p:cNvCxnSpPr>
          <p:nvPr/>
        </p:nvCxnSpPr>
        <p:spPr>
          <a:xfrm rot="16200000" flipH="1">
            <a:off x="949286" y="2203592"/>
            <a:ext cx="887491" cy="600076"/>
          </a:xfrm>
          <a:prstGeom prst="curvedConnector3">
            <a:avLst>
              <a:gd name="adj1" fmla="val 37837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1" idx="3"/>
            <a:endCxn id="36" idx="0"/>
          </p:cNvCxnSpPr>
          <p:nvPr/>
        </p:nvCxnSpPr>
        <p:spPr>
          <a:xfrm rot="5400000">
            <a:off x="1630074" y="2959082"/>
            <a:ext cx="784403" cy="62674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1942" y="531752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1055687" y="5441666"/>
            <a:ext cx="122239" cy="12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endCxn id="70" idx="0"/>
          </p:cNvCxnSpPr>
          <p:nvPr/>
        </p:nvCxnSpPr>
        <p:spPr>
          <a:xfrm rot="16200000" flipH="1">
            <a:off x="1022201" y="5347059"/>
            <a:ext cx="186815" cy="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350200" y="5863804"/>
            <a:ext cx="502714" cy="276999"/>
            <a:chOff x="2895268" y="4487332"/>
            <a:chExt cx="502714" cy="276999"/>
          </a:xfrm>
        </p:grpSpPr>
        <p:sp>
          <p:nvSpPr>
            <p:cNvPr id="73" name="Oval 72"/>
            <p:cNvSpPr/>
            <p:nvPr/>
          </p:nvSpPr>
          <p:spPr>
            <a:xfrm>
              <a:off x="2895268" y="4578553"/>
              <a:ext cx="122239" cy="1222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46068" y="4487332"/>
              <a:ext cx="451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g6</a:t>
              </a:r>
              <a:endParaRPr lang="en-US" sz="1200" dirty="0"/>
            </a:p>
          </p:txBody>
        </p:sp>
      </p:grpSp>
      <p:cxnSp>
        <p:nvCxnSpPr>
          <p:cNvPr id="75" name="Straight Connector 74"/>
          <p:cNvCxnSpPr>
            <a:stCxn id="32" idx="4"/>
          </p:cNvCxnSpPr>
          <p:nvPr/>
        </p:nvCxnSpPr>
        <p:spPr>
          <a:xfrm rot="5400000">
            <a:off x="2280875" y="5880122"/>
            <a:ext cx="242308" cy="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92" idx="2"/>
          </p:cNvCxnSpPr>
          <p:nvPr/>
        </p:nvCxnSpPr>
        <p:spPr>
          <a:xfrm rot="16200000" flipH="1">
            <a:off x="2270959" y="6217625"/>
            <a:ext cx="296866" cy="161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177697" y="4177030"/>
            <a:ext cx="211667" cy="1822450"/>
          </a:xfrm>
          <a:custGeom>
            <a:avLst/>
            <a:gdLst>
              <a:gd name="connsiteX0" fmla="*/ 211667 w 211667"/>
              <a:gd name="connsiteY0" fmla="*/ 0 h 1822450"/>
              <a:gd name="connsiteX1" fmla="*/ 2117 w 211667"/>
              <a:gd name="connsiteY1" fmla="*/ 704850 h 1822450"/>
              <a:gd name="connsiteX2" fmla="*/ 198967 w 211667"/>
              <a:gd name="connsiteY2" fmla="*/ 1822450 h 1822450"/>
              <a:gd name="connsiteX3" fmla="*/ 198967 w 211667"/>
              <a:gd name="connsiteY3" fmla="*/ 1822450 h 1822450"/>
              <a:gd name="connsiteX4" fmla="*/ 198967 w 211667"/>
              <a:gd name="connsiteY4" fmla="*/ 182245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67" h="1822450">
                <a:moveTo>
                  <a:pt x="211667" y="0"/>
                </a:moveTo>
                <a:cubicBezTo>
                  <a:pt x="107950" y="200554"/>
                  <a:pt x="4234" y="401108"/>
                  <a:pt x="2117" y="704850"/>
                </a:cubicBezTo>
                <a:cubicBezTo>
                  <a:pt x="0" y="1008592"/>
                  <a:pt x="198967" y="1822450"/>
                  <a:pt x="198967" y="1822450"/>
                </a:cubicBezTo>
                <a:lnTo>
                  <a:pt x="198967" y="1822450"/>
                </a:lnTo>
                <a:lnTo>
                  <a:pt x="198967" y="182245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29" idx="4"/>
            <a:endCxn id="41" idx="0"/>
          </p:cNvCxnSpPr>
          <p:nvPr/>
        </p:nvCxnSpPr>
        <p:spPr>
          <a:xfrm rot="16200000" flipH="1">
            <a:off x="854052" y="4580153"/>
            <a:ext cx="518350" cy="2367"/>
          </a:xfrm>
          <a:prstGeom prst="line">
            <a:avLst/>
          </a:prstGeom>
          <a:ln>
            <a:solidFill>
              <a:schemeClr val="tx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83894" y="4723149"/>
            <a:ext cx="62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</a:t>
            </a:r>
            <a:r>
              <a:rPr lang="en-US" sz="1200" baseline="-25000" dirty="0" err="1" smtClean="0"/>
              <a:t>part</a:t>
            </a:r>
            <a:endParaRPr lang="en-US" sz="1200" baseline="-25000" dirty="0"/>
          </a:p>
        </p:txBody>
      </p:sp>
      <p:sp>
        <p:nvSpPr>
          <p:cNvPr id="80" name="Oval 79"/>
          <p:cNvSpPr/>
          <p:nvPr/>
        </p:nvSpPr>
        <p:spPr>
          <a:xfrm>
            <a:off x="1804971" y="4995270"/>
            <a:ext cx="122239" cy="122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4"/>
            <a:endCxn id="80" idx="2"/>
          </p:cNvCxnSpPr>
          <p:nvPr/>
        </p:nvCxnSpPr>
        <p:spPr>
          <a:xfrm rot="16200000" flipH="1">
            <a:off x="1523190" y="4774609"/>
            <a:ext cx="443706" cy="119855"/>
          </a:xfrm>
          <a:prstGeom prst="line">
            <a:avLst/>
          </a:prstGeom>
          <a:ln>
            <a:solidFill>
              <a:schemeClr val="accent6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0" idx="5"/>
            <a:endCxn id="86" idx="2"/>
          </p:cNvCxnSpPr>
          <p:nvPr/>
        </p:nvCxnSpPr>
        <p:spPr>
          <a:xfrm rot="16200000" flipH="1">
            <a:off x="1296299" y="5409730"/>
            <a:ext cx="148561" cy="421108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581133" y="5633445"/>
            <a:ext cx="122239" cy="122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6" idx="5"/>
            <a:endCxn id="46" idx="2"/>
          </p:cNvCxnSpPr>
          <p:nvPr/>
        </p:nvCxnSpPr>
        <p:spPr>
          <a:xfrm rot="16200000" flipH="1">
            <a:off x="1699267" y="5723987"/>
            <a:ext cx="627612" cy="655204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43008" y="5904907"/>
            <a:ext cx="122239" cy="122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8" idx="7"/>
            <a:endCxn id="86" idx="3"/>
          </p:cNvCxnSpPr>
          <p:nvPr/>
        </p:nvCxnSpPr>
        <p:spPr>
          <a:xfrm rot="5400000" flipH="1" flipV="1">
            <a:off x="1430678" y="5754452"/>
            <a:ext cx="185025" cy="151688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86994" y="5929649"/>
            <a:ext cx="62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r>
              <a:rPr lang="en-US" sz="1200" baseline="-25000" dirty="0" smtClean="0"/>
              <a:t>part</a:t>
            </a:r>
            <a:endParaRPr lang="en-US" sz="12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1466076" y="5352434"/>
            <a:ext cx="50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g8</a:t>
            </a:r>
            <a:r>
              <a:rPr lang="en-US" sz="1200" baseline="-25000" dirty="0" smtClean="0"/>
              <a:t>lcd</a:t>
            </a:r>
            <a:endParaRPr lang="en-US" sz="1200" baseline="-25000" dirty="0"/>
          </a:p>
        </p:txBody>
      </p:sp>
      <p:sp>
        <p:nvSpPr>
          <p:cNvPr id="92" name="Freeform 91"/>
          <p:cNvSpPr/>
          <p:nvPr/>
        </p:nvSpPr>
        <p:spPr>
          <a:xfrm>
            <a:off x="1497189" y="4558030"/>
            <a:ext cx="930275" cy="1816100"/>
          </a:xfrm>
          <a:custGeom>
            <a:avLst/>
            <a:gdLst>
              <a:gd name="connsiteX0" fmla="*/ 149225 w 930275"/>
              <a:gd name="connsiteY0" fmla="*/ 0 h 1816100"/>
              <a:gd name="connsiteX1" fmla="*/ 130175 w 930275"/>
              <a:gd name="connsiteY1" fmla="*/ 698500 h 1816100"/>
              <a:gd name="connsiteX2" fmla="*/ 930275 w 930275"/>
              <a:gd name="connsiteY2" fmla="*/ 1816100 h 1816100"/>
              <a:gd name="connsiteX3" fmla="*/ 930275 w 930275"/>
              <a:gd name="connsiteY3" fmla="*/ 1816100 h 1816100"/>
              <a:gd name="connsiteX4" fmla="*/ 930275 w 930275"/>
              <a:gd name="connsiteY4" fmla="*/ 181610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0275" h="1816100">
                <a:moveTo>
                  <a:pt x="149225" y="0"/>
                </a:moveTo>
                <a:cubicBezTo>
                  <a:pt x="74612" y="197908"/>
                  <a:pt x="0" y="395817"/>
                  <a:pt x="130175" y="698500"/>
                </a:cubicBezTo>
                <a:cubicBezTo>
                  <a:pt x="260350" y="1001183"/>
                  <a:pt x="930275" y="1816100"/>
                  <a:pt x="930275" y="1816100"/>
                </a:cubicBezTo>
                <a:lnTo>
                  <a:pt x="930275" y="1816100"/>
                </a:lnTo>
                <a:lnTo>
                  <a:pt x="930275" y="181610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17" idx="3"/>
          </p:cNvCxnSpPr>
          <p:nvPr/>
        </p:nvCxnSpPr>
        <p:spPr>
          <a:xfrm rot="5400000">
            <a:off x="461681" y="3702037"/>
            <a:ext cx="1838493" cy="5378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9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merging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581400" y="2133600"/>
            <a:ext cx="3343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Surprise!</a:t>
            </a:r>
          </a:p>
          <a:p>
            <a:r>
              <a:rPr lang="en-US" dirty="0" smtClean="0"/>
              <a:t>Partial Merging is hard.</a:t>
            </a:r>
          </a:p>
          <a:p>
            <a:endParaRPr lang="en-US" dirty="0" smtClean="0"/>
          </a:p>
          <a:p>
            <a:r>
              <a:rPr lang="en-US" dirty="0" smtClean="0"/>
              <a:t>Needs more research (not by me)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Sum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us </a:t>
            </a:r>
            <a:r>
              <a:rPr lang="en-US" dirty="0" smtClean="0"/>
              <a:t>loses</a:t>
            </a:r>
          </a:p>
          <a:p>
            <a:pPr lvl="1"/>
            <a:r>
              <a:rPr lang="en-US" dirty="0" smtClean="0"/>
              <a:t>Lotus Notes: “replication conflict”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Conflict Event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Syncing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Repositories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Do/don’t merge on sync</a:t>
            </a:r>
          </a:p>
          <a:p>
            <a:endParaRPr lang="en-US" dirty="0" smtClean="0"/>
          </a:p>
          <a:p>
            <a:r>
              <a:rPr lang="en-US" dirty="0" smtClean="0"/>
              <a:t>If no merge, still pull</a:t>
            </a:r>
          </a:p>
          <a:p>
            <a:r>
              <a:rPr lang="en-US" dirty="0" smtClean="0"/>
              <a:t>Application UI can 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diffs</a:t>
            </a:r>
            <a:endParaRPr lang="en-US" dirty="0" smtClean="0"/>
          </a:p>
          <a:p>
            <a:pPr lvl="1"/>
            <a:r>
              <a:rPr lang="en-US" dirty="0" smtClean="0"/>
              <a:t>Facilitated integration into 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vs. Individual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Files:</a:t>
            </a:r>
          </a:p>
          <a:p>
            <a:pPr lvl="1"/>
            <a:r>
              <a:rPr lang="en-US" dirty="0" smtClean="0"/>
              <a:t>LIFT</a:t>
            </a:r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smtClean="0"/>
              <a:t>Individual Files</a:t>
            </a:r>
          </a:p>
          <a:p>
            <a:pPr lvl="1"/>
            <a:r>
              <a:rPr lang="en-US" dirty="0" smtClean="0"/>
              <a:t>WeSay Configuration</a:t>
            </a:r>
          </a:p>
          <a:p>
            <a:pPr lvl="1"/>
            <a:r>
              <a:rPr lang="en-US" dirty="0" smtClean="0"/>
              <a:t>FLEx user preferences</a:t>
            </a:r>
          </a:p>
          <a:p>
            <a:pPr lvl="1"/>
            <a:r>
              <a:rPr lang="en-US" dirty="0" smtClean="0"/>
              <a:t>*still in repo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Ideas</a:t>
            </a:r>
            <a:endParaRPr lang="en-US" dirty="0"/>
          </a:p>
        </p:txBody>
      </p:sp>
      <p:pic>
        <p:nvPicPr>
          <p:cNvPr id="5124" name="Picture 4" descr="E:\Users\John\AppData\Roaming\PixelMetrics\CaptureWiz\LastCaptures\2008-06-05_14-31-49-8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0873"/>
            <a:ext cx="9144000" cy="5557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s\John\AppData\Roaming\PixelMetrics\CaptureWiz\LastCaptures\2008-06-05_09-49-57-497.png"/>
          <p:cNvPicPr>
            <a:picLocks noChangeAspect="1" noChangeArrowheads="1"/>
          </p:cNvPicPr>
          <p:nvPr/>
        </p:nvPicPr>
        <p:blipFill>
          <a:blip r:embed="rId2"/>
          <a:srcRect b="44352"/>
          <a:stretch>
            <a:fillRect/>
          </a:stretch>
        </p:blipFill>
        <p:spPr bwMode="auto">
          <a:xfrm>
            <a:off x="0" y="1295400"/>
            <a:ext cx="9072562" cy="53340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Ideas: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E:\Users\John\AppData\Roaming\PixelMetrics\CaptureWiz\LastCaptures\2008-06-05_09-53-16-4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99211"/>
            <a:ext cx="9144000" cy="4458789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Ideas: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CVS, Subversion, Perforce</a:t>
            </a:r>
          </a:p>
          <a:p>
            <a:endParaRPr lang="en-US" dirty="0" smtClean="0"/>
          </a:p>
          <a:p>
            <a:r>
              <a:rPr lang="en-US" dirty="0" smtClean="0"/>
              <a:t>Must be online</a:t>
            </a:r>
          </a:p>
          <a:p>
            <a:r>
              <a:rPr lang="en-US" dirty="0" smtClean="0"/>
              <a:t>Branching is a “big deal”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3-way Merger working in unit tests</a:t>
            </a:r>
          </a:p>
          <a:p>
            <a:r>
              <a:rPr lang="en-US" dirty="0" err="1" smtClean="0"/>
              <a:t>LIFt</a:t>
            </a:r>
            <a:r>
              <a:rPr lang="en-US" dirty="0" smtClean="0"/>
              <a:t> subclass working</a:t>
            </a:r>
          </a:p>
          <a:p>
            <a:pPr lvl="1"/>
            <a:r>
              <a:rPr lang="en-US" dirty="0" smtClean="0"/>
              <a:t>Waiting on </a:t>
            </a:r>
            <a:r>
              <a:rPr lang="en-US" dirty="0" err="1" smtClean="0"/>
              <a:t>LIFt</a:t>
            </a:r>
            <a:r>
              <a:rPr lang="en-US" dirty="0" smtClean="0"/>
              <a:t> Schema changes: examples, translations,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Further work would be needed for more order-sensitive types.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Simulation in Unit tests</a:t>
            </a:r>
          </a:p>
          <a:p>
            <a:pPr lvl="1"/>
            <a:r>
              <a:rPr lang="en-US" dirty="0" smtClean="0"/>
              <a:t>Bob &amp; Sally collaborating via USB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Near-term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API</a:t>
            </a:r>
          </a:p>
          <a:p>
            <a:r>
              <a:rPr lang="en-US" dirty="0" smtClean="0"/>
              <a:t>Finish conflict reporting</a:t>
            </a:r>
          </a:p>
          <a:p>
            <a:r>
              <a:rPr lang="en-US" dirty="0" smtClean="0"/>
              <a:t>Use LIFT spec improvements</a:t>
            </a:r>
          </a:p>
          <a:p>
            <a:r>
              <a:rPr lang="en-US" dirty="0" smtClean="0"/>
              <a:t>Call from WeSay</a:t>
            </a:r>
          </a:p>
          <a:p>
            <a:r>
              <a:rPr lang="en-US" dirty="0" smtClean="0"/>
              <a:t>Call from FLEx</a:t>
            </a:r>
          </a:p>
          <a:p>
            <a:r>
              <a:rPr lang="en-US" dirty="0" smtClean="0"/>
              <a:t>(Get FLEx Lift I/O fast)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Chorus DLL to WeSay and FLEx installers</a:t>
            </a:r>
          </a:p>
          <a:p>
            <a:r>
              <a:rPr lang="en-US" dirty="0" smtClean="0"/>
              <a:t>Seek </a:t>
            </a:r>
            <a:r>
              <a:rPr lang="en-US" dirty="0" smtClean="0"/>
              <a:t>field experimentation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names</a:t>
            </a:r>
          </a:p>
          <a:p>
            <a:r>
              <a:rPr lang="en-US" dirty="0" smtClean="0"/>
              <a:t>Q: Order of merging when # users &gt; 2</a:t>
            </a:r>
          </a:p>
          <a:p>
            <a:r>
              <a:rPr lang="en-US" dirty="0" smtClean="0"/>
              <a:t>Names of conflict files</a:t>
            </a:r>
          </a:p>
          <a:p>
            <a:r>
              <a:rPr lang="en-US" dirty="0" smtClean="0"/>
              <a:t>Most UI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term </a:t>
            </a:r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Chorus</a:t>
            </a:r>
          </a:p>
          <a:p>
            <a:pPr lvl="1"/>
            <a:r>
              <a:rPr lang="en-US" dirty="0" smtClean="0"/>
              <a:t>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Master/Satellite workflow</a:t>
            </a:r>
          </a:p>
          <a:p>
            <a:pPr lvl="1"/>
            <a:r>
              <a:rPr lang="en-US" dirty="0" smtClean="0"/>
              <a:t>Individual vs. Team files</a:t>
            </a:r>
          </a:p>
          <a:p>
            <a:pPr lvl="1"/>
            <a:r>
              <a:rPr lang="en-US" dirty="0" smtClean="0"/>
              <a:t>Partial Merging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Modify another team-member’s files (WeSay)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term </a:t>
            </a:r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WeSay</a:t>
            </a:r>
          </a:p>
          <a:p>
            <a:pPr lvl="1"/>
            <a:r>
              <a:rPr lang="en-US" dirty="0" smtClean="0"/>
              <a:t>View conflicts</a:t>
            </a:r>
          </a:p>
          <a:p>
            <a:r>
              <a:rPr lang="en-US" dirty="0" smtClean="0"/>
              <a:t>FLEx</a:t>
            </a:r>
          </a:p>
          <a:p>
            <a:pPr lvl="1"/>
            <a:r>
              <a:rPr lang="en-US" dirty="0" smtClean="0"/>
              <a:t>View/Resolve conflicts</a:t>
            </a:r>
          </a:p>
          <a:p>
            <a:pPr lvl="1"/>
            <a:r>
              <a:rPr lang="en-US" dirty="0" smtClean="0"/>
              <a:t>View Record history</a:t>
            </a:r>
          </a:p>
          <a:p>
            <a:pPr lvl="1"/>
            <a:r>
              <a:rPr lang="en-US" dirty="0" smtClean="0"/>
              <a:t>Master review of satellite files</a:t>
            </a:r>
          </a:p>
          <a:p>
            <a:pPr lvl="1"/>
            <a:r>
              <a:rPr lang="en-US" dirty="0" smtClean="0"/>
              <a:t>Include more data</a:t>
            </a:r>
          </a:p>
          <a:p>
            <a:pPr lvl="2"/>
            <a:r>
              <a:rPr lang="en-US" dirty="0" smtClean="0"/>
              <a:t>Texts</a:t>
            </a:r>
          </a:p>
          <a:p>
            <a:pPr lvl="2"/>
            <a:r>
              <a:rPr lang="en-US" dirty="0" err="1" smtClean="0"/>
              <a:t>Wordform</a:t>
            </a:r>
            <a:r>
              <a:rPr lang="en-US" dirty="0" smtClean="0"/>
              <a:t> Inventory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Mercurial , </a:t>
            </a:r>
            <a:r>
              <a:rPr lang="en-US" dirty="0" err="1" smtClean="0"/>
              <a:t>Git</a:t>
            </a:r>
            <a:r>
              <a:rPr lang="en-US" dirty="0" smtClean="0"/>
              <a:t>, Bazaar</a:t>
            </a:r>
          </a:p>
          <a:p>
            <a:endParaRPr lang="en-US" dirty="0" smtClean="0"/>
          </a:p>
          <a:p>
            <a:r>
              <a:rPr lang="en-US" dirty="0" smtClean="0"/>
              <a:t>Disconnected Sharing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Branches, merging are the norm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</a:t>
            </a:r>
          </a:p>
          <a:p>
            <a:pPr lvl="1"/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Configure</a:t>
            </a:r>
          </a:p>
          <a:p>
            <a:pPr lvl="1"/>
            <a:r>
              <a:rPr lang="en-US" dirty="0" smtClean="0"/>
              <a:t>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Chorus will be built on top of an existing DVCS.</a:t>
            </a:r>
          </a:p>
          <a:p>
            <a:r>
              <a:rPr lang="en-US" dirty="0" smtClean="0"/>
              <a:t>Hide the Complexity</a:t>
            </a:r>
          </a:p>
          <a:p>
            <a:r>
              <a:rPr lang="en-US" dirty="0" smtClean="0"/>
              <a:t>Add the Smarts</a:t>
            </a:r>
          </a:p>
          <a:p>
            <a:r>
              <a:rPr lang="en-US" dirty="0" smtClean="0"/>
              <a:t>Integrate with our Apps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Infrastructure</a:t>
            </a:r>
          </a:p>
          <a:p>
            <a:pPr lvl="1"/>
            <a:r>
              <a:rPr lang="en-US" smtClean="0"/>
              <a:t>USB key</a:t>
            </a:r>
          </a:p>
          <a:p>
            <a:pPr lvl="1"/>
            <a:r>
              <a:rPr lang="en-US" smtClean="0"/>
              <a:t>LAN</a:t>
            </a:r>
          </a:p>
          <a:p>
            <a:pPr lvl="1"/>
            <a:r>
              <a:rPr lang="en-US" smtClean="0"/>
              <a:t>Internet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No “stop and merge”</a:t>
            </a:r>
          </a:p>
          <a:p>
            <a:pPr lvl="1"/>
            <a:r>
              <a:rPr lang="en-US" dirty="0" smtClean="0"/>
              <a:t>Zero Configuration</a:t>
            </a:r>
          </a:p>
          <a:p>
            <a:pPr lvl="1"/>
            <a:r>
              <a:rPr lang="en-US" dirty="0" smtClean="0"/>
              <a:t>Greedy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</a:p>
          <a:p>
            <a:pPr lvl="1"/>
            <a:r>
              <a:rPr lang="en-US" dirty="0" smtClean="0"/>
              <a:t>File type-specific merging</a:t>
            </a:r>
          </a:p>
          <a:p>
            <a:pPr lvl="1"/>
            <a:r>
              <a:rPr lang="en-US" dirty="0" smtClean="0"/>
              <a:t>Master copy aware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with host applications</a:t>
            </a:r>
          </a:p>
          <a:p>
            <a:pPr lvl="1"/>
            <a:r>
              <a:rPr lang="en-US" dirty="0" smtClean="0"/>
              <a:t>App provides</a:t>
            </a:r>
          </a:p>
          <a:p>
            <a:pPr lvl="2"/>
            <a:r>
              <a:rPr lang="en-US" dirty="0" smtClean="0"/>
              <a:t>info about files and file types</a:t>
            </a:r>
          </a:p>
          <a:p>
            <a:pPr lvl="2"/>
            <a:r>
              <a:rPr lang="en-US" dirty="0" smtClean="0"/>
              <a:t>Conflict-resolution whenever, by whoever</a:t>
            </a:r>
          </a:p>
          <a:p>
            <a:pPr lvl="1"/>
            <a:r>
              <a:rPr lang="en-US" dirty="0" smtClean="0"/>
              <a:t>Embeddable</a:t>
            </a:r>
            <a:r>
              <a:rPr lang="en-US" baseline="0" dirty="0" smtClean="0"/>
              <a:t> </a:t>
            </a:r>
            <a:r>
              <a:rPr lang="en-US" dirty="0" smtClean="0"/>
              <a:t>UI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885</TotalTime>
  <Words>424</Words>
  <Application>Microsoft Office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Chorus</vt:lpstr>
      <vt:lpstr>Centralized Version Control</vt:lpstr>
      <vt:lpstr>Distributed Version Control</vt:lpstr>
      <vt:lpstr>Distributed Version Control</vt:lpstr>
      <vt:lpstr>So…</vt:lpstr>
      <vt:lpstr>Goals</vt:lpstr>
      <vt:lpstr>Goals</vt:lpstr>
      <vt:lpstr>Goals</vt:lpstr>
      <vt:lpstr>Goals</vt:lpstr>
      <vt:lpstr>Stack</vt:lpstr>
      <vt:lpstr>Status</vt:lpstr>
      <vt:lpstr>Partial merging</vt:lpstr>
      <vt:lpstr>Zero Sum Merging</vt:lpstr>
      <vt:lpstr>Greedy Syncing</vt:lpstr>
      <vt:lpstr>Master files</vt:lpstr>
      <vt:lpstr>Team vs. Individual Files</vt:lpstr>
      <vt:lpstr>API Ideas</vt:lpstr>
      <vt:lpstr>UI Ideas: Settings</vt:lpstr>
      <vt:lpstr>UI Ideas: Settings</vt:lpstr>
      <vt:lpstr>Status</vt:lpstr>
      <vt:lpstr>Near-term TODOs</vt:lpstr>
      <vt:lpstr>Design ToDos</vt:lpstr>
      <vt:lpstr>Longer term ToDos</vt:lpstr>
      <vt:lpstr>Longer term ToDos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Chorus</dc:title>
  <dc:creator>John</dc:creator>
  <cp:lastModifiedBy>John</cp:lastModifiedBy>
  <cp:revision>42</cp:revision>
  <dcterms:created xsi:type="dcterms:W3CDTF">2008-06-04T03:32:37Z</dcterms:created>
  <dcterms:modified xsi:type="dcterms:W3CDTF">2008-06-10T04:33:50Z</dcterms:modified>
</cp:coreProperties>
</file>