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6858000" cy="9906000" type="A4"/>
  <p:notesSz cx="6781800" cy="99187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체" panose="020B0609000101010101" pitchFamily="49" charset="-127"/>
        <a:ea typeface="굴림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CC"/>
    <a:srgbClr val="777777"/>
    <a:srgbClr val="DDDDDD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50000" autoAdjust="0"/>
  </p:normalViewPr>
  <p:slideViewPr>
    <p:cSldViewPr>
      <p:cViewPr>
        <p:scale>
          <a:sx n="198" d="100"/>
          <a:sy n="198" d="100"/>
        </p:scale>
        <p:origin x="648" y="-597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86E9B-AEB4-49B5-B0AB-B38F7A2EC27E}" type="datetimeFigureOut">
              <a:rPr lang="ko-KR" altLang="en-US" smtClean="0"/>
              <a:pPr/>
              <a:t>2019. 1. 7.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3438" y="744538"/>
            <a:ext cx="25749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421813"/>
            <a:ext cx="293846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767E-D99E-48C9-8C2A-0E33D17D55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4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3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8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4767E-D99E-48C9-8C2A-0E33D17D556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n-ea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807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2417"/>
              </p:ext>
            </p:extLst>
          </p:nvPr>
        </p:nvGraphicFramePr>
        <p:xfrm>
          <a:off x="188913" y="273050"/>
          <a:ext cx="6488112" cy="692178"/>
        </p:xfrm>
        <a:graphic>
          <a:graphicData uri="http://schemas.openxmlformats.org/drawingml/2006/table">
            <a:tbl>
              <a:tblPr/>
              <a:tblGrid>
                <a:gridCol w="93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Team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Gream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–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Non-touch </a:t>
                      </a: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Defence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공정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1._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문서명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1.1_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7777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회의록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rgbClr val="77777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3" marB="46783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Line 31"/>
          <p:cNvSpPr>
            <a:spLocks noChangeShapeType="1"/>
          </p:cNvSpPr>
          <p:nvPr userDrawn="1"/>
        </p:nvSpPr>
        <p:spPr bwMode="auto">
          <a:xfrm>
            <a:off x="196850" y="9490075"/>
            <a:ext cx="6480175" cy="0"/>
          </a:xfrm>
          <a:prstGeom prst="line">
            <a:avLst/>
          </a:prstGeom>
          <a:noFill/>
          <a:ln w="22225">
            <a:solidFill>
              <a:srgbClr val="7A6F5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408488" y="742950"/>
            <a:ext cx="936625" cy="2301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9pPr>
          </a:lstStyle>
          <a:p>
            <a:pPr algn="ctr" eaLnBrk="1" latinLnBrk="1" hangingPunct="1">
              <a:defRPr/>
            </a:pPr>
            <a:fld id="{FF538F7F-15F1-4AAC-8A31-C50A3D791A24}" type="slidenum">
              <a:rPr lang="en-US" altLang="ko-KR" b="1" smtClean="0">
                <a:solidFill>
                  <a:srgbClr val="777777"/>
                </a:solidFill>
                <a:latin typeface="+mn-ea"/>
                <a:ea typeface="+mn-ea"/>
              </a:rPr>
              <a:pPr algn="ctr" eaLnBrk="1" latinLnBrk="1" hangingPunct="1">
                <a:defRPr/>
              </a:pPr>
              <a:t>‹#›</a:t>
            </a:fld>
            <a:endParaRPr lang="ko-KR" altLang="en-US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25850-DF6D-8546-A1D6-3728BCF14CAD}"/>
              </a:ext>
            </a:extLst>
          </p:cNvPr>
          <p:cNvSpPr txBox="1"/>
          <p:nvPr userDrawn="1"/>
        </p:nvSpPr>
        <p:spPr>
          <a:xfrm>
            <a:off x="5907613" y="9489504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Team GREAM</a:t>
            </a:r>
            <a:endParaRPr kumimoji="1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7385"/>
              </p:ext>
            </p:extLst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10800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UI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팀이름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결정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–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GREAM (</a:t>
                      </a: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ComFunny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 GREAM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 Company &amp; Funny, Game &amp; Dream)</a:t>
                      </a: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개발방안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우선 순위 결정하여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 완료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 완료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…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완료를 목표로 각 완료단계마다 기능 추가 및 퀄리티 개선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66B85182-1DC6-684B-8698-B6DE2FE34A10}"/>
              </a:ext>
            </a:extLst>
          </p:cNvPr>
          <p:cNvGrpSpPr/>
          <p:nvPr/>
        </p:nvGrpSpPr>
        <p:grpSpPr>
          <a:xfrm>
            <a:off x="404664" y="3080792"/>
            <a:ext cx="5976664" cy="2880320"/>
            <a:chOff x="404664" y="2936776"/>
            <a:chExt cx="5976664" cy="288032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33B2B9B-D5F0-5649-B78A-99F287C92B29}"/>
                </a:ext>
              </a:extLst>
            </p:cNvPr>
            <p:cNvGrpSpPr/>
            <p:nvPr/>
          </p:nvGrpSpPr>
          <p:grpSpPr>
            <a:xfrm>
              <a:off x="404664" y="2936776"/>
              <a:ext cx="5976664" cy="2880320"/>
              <a:chOff x="404664" y="2936776"/>
              <a:chExt cx="5976664" cy="288032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B825F0D-E608-3E4A-9902-C56427CC08DC}"/>
                  </a:ext>
                </a:extLst>
              </p:cNvPr>
              <p:cNvSpPr/>
              <p:nvPr/>
            </p:nvSpPr>
            <p:spPr>
              <a:xfrm>
                <a:off x="404664" y="2936776"/>
                <a:ext cx="5976664" cy="28803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F8C3724-74A8-BB4E-9D6B-E8222E67CE6A}"/>
                  </a:ext>
                </a:extLst>
              </p:cNvPr>
              <p:cNvSpPr/>
              <p:nvPr/>
            </p:nvSpPr>
            <p:spPr>
              <a:xfrm>
                <a:off x="467010" y="3000959"/>
                <a:ext cx="936104" cy="27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LV____________</a:t>
                </a:r>
                <a:endParaRPr kumimoji="1"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C34D28E-B8A6-3846-8040-44CBBB947DE8}"/>
                  </a:ext>
                </a:extLst>
              </p:cNvPr>
              <p:cNvSpPr/>
              <p:nvPr/>
            </p:nvSpPr>
            <p:spPr>
              <a:xfrm>
                <a:off x="1282895" y="3000959"/>
                <a:ext cx="936104" cy="2796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골드</a:t>
                </a:r>
                <a:r>
                  <a:rPr lang="en-US" altLang="ko-KR" dirty="0"/>
                  <a:t>__________</a:t>
                </a:r>
                <a:endParaRPr kumimoji="1"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0283EE8-5A32-D440-BB29-6CD69AC91A7E}"/>
                  </a:ext>
                </a:extLst>
              </p:cNvPr>
              <p:cNvSpPr/>
              <p:nvPr/>
            </p:nvSpPr>
            <p:spPr>
              <a:xfrm>
                <a:off x="2132856" y="2996912"/>
                <a:ext cx="1080120" cy="2836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/>
                  <a:t>다이아</a:t>
                </a:r>
                <a:r>
                  <a:rPr lang="en-US" altLang="ko-KR" dirty="0"/>
                  <a:t>__________</a:t>
                </a:r>
                <a:endParaRPr kumimoji="1"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A061D4-5711-434F-BC7D-F69BBA181152}"/>
                  </a:ext>
                </a:extLst>
              </p:cNvPr>
              <p:cNvSpPr/>
              <p:nvPr/>
            </p:nvSpPr>
            <p:spPr>
              <a:xfrm>
                <a:off x="3104264" y="2996912"/>
                <a:ext cx="2196944" cy="2836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dirty="0" err="1"/>
                  <a:t>세계수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HP _____________________________</a:t>
                </a:r>
                <a:endParaRPr kumimoji="1" lang="ko-KR" altLang="en-US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C1CA2B-75ED-EF42-A71D-43E199AC3497}"/>
                </a:ext>
              </a:extLst>
            </p:cNvPr>
            <p:cNvSpPr/>
            <p:nvPr/>
          </p:nvSpPr>
          <p:spPr>
            <a:xfrm>
              <a:off x="548680" y="3385659"/>
              <a:ext cx="854434" cy="304241"/>
            </a:xfrm>
            <a:prstGeom prst="rec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마을로이동</a:t>
              </a:r>
              <a:endParaRPr kumimoji="1"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468113-237C-3E43-A955-50DD824E4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80" y="4033981"/>
              <a:ext cx="1377814" cy="1466478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5892D49-05BF-C54C-ADCC-633DB50E97F5}"/>
                </a:ext>
              </a:extLst>
            </p:cNvPr>
            <p:cNvGrpSpPr/>
            <p:nvPr/>
          </p:nvGrpSpPr>
          <p:grpSpPr>
            <a:xfrm>
              <a:off x="2217467" y="4056030"/>
              <a:ext cx="808617" cy="1414020"/>
              <a:chOff x="2217467" y="4056030"/>
              <a:chExt cx="808617" cy="1414020"/>
            </a:xfrm>
          </p:grpSpPr>
          <p:sp>
            <p:nvSpPr>
              <p:cNvPr id="11" name="웃는 얼굴[S] 10">
                <a:extLst>
                  <a:ext uri="{FF2B5EF4-FFF2-40B4-BE49-F238E27FC236}">
                    <a16:creationId xmlns:a16="http://schemas.microsoft.com/office/drawing/2014/main" id="{7C975B04-7EE8-674B-8624-7556E74AB968}"/>
                  </a:ext>
                </a:extLst>
              </p:cNvPr>
              <p:cNvSpPr/>
              <p:nvPr/>
            </p:nvSpPr>
            <p:spPr>
              <a:xfrm>
                <a:off x="2236464" y="4056030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웃는 얼굴[S] 13">
                <a:extLst>
                  <a:ext uri="{FF2B5EF4-FFF2-40B4-BE49-F238E27FC236}">
                    <a16:creationId xmlns:a16="http://schemas.microsoft.com/office/drawing/2014/main" id="{12847026-3E03-1347-8869-80F48C0A0DC7}"/>
                  </a:ext>
                </a:extLst>
              </p:cNvPr>
              <p:cNvSpPr/>
              <p:nvPr/>
            </p:nvSpPr>
            <p:spPr>
              <a:xfrm>
                <a:off x="2236464" y="4659554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웃는 얼굴[S] 14">
                <a:extLst>
                  <a:ext uri="{FF2B5EF4-FFF2-40B4-BE49-F238E27FC236}">
                    <a16:creationId xmlns:a16="http://schemas.microsoft.com/office/drawing/2014/main" id="{2F3A0E22-5C89-D445-998F-030E0C6744F0}"/>
                  </a:ext>
                </a:extLst>
              </p:cNvPr>
              <p:cNvSpPr/>
              <p:nvPr/>
            </p:nvSpPr>
            <p:spPr>
              <a:xfrm>
                <a:off x="2217467" y="5271111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웃는 얼굴[S] 15">
                <a:extLst>
                  <a:ext uri="{FF2B5EF4-FFF2-40B4-BE49-F238E27FC236}">
                    <a16:creationId xmlns:a16="http://schemas.microsoft.com/office/drawing/2014/main" id="{6551338A-DD13-FC41-9CD2-9980CC3F90EE}"/>
                  </a:ext>
                </a:extLst>
              </p:cNvPr>
              <p:cNvSpPr/>
              <p:nvPr/>
            </p:nvSpPr>
            <p:spPr>
              <a:xfrm>
                <a:off x="2846064" y="4349912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7" name="웃는 얼굴[S] 16">
                <a:extLst>
                  <a:ext uri="{FF2B5EF4-FFF2-40B4-BE49-F238E27FC236}">
                    <a16:creationId xmlns:a16="http://schemas.microsoft.com/office/drawing/2014/main" id="{2DBAB92C-F23D-BA49-8405-274A73E6753B}"/>
                  </a:ext>
                </a:extLst>
              </p:cNvPr>
              <p:cNvSpPr/>
              <p:nvPr/>
            </p:nvSpPr>
            <p:spPr>
              <a:xfrm>
                <a:off x="2846064" y="4966393"/>
                <a:ext cx="180020" cy="198939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E2F867-E0BB-F848-8D42-884C68532E2F}"/>
                </a:ext>
              </a:extLst>
            </p:cNvPr>
            <p:cNvGrpSpPr/>
            <p:nvPr/>
          </p:nvGrpSpPr>
          <p:grpSpPr>
            <a:xfrm>
              <a:off x="5589240" y="4349912"/>
              <a:ext cx="569712" cy="758804"/>
              <a:chOff x="6899965" y="3912014"/>
              <a:chExt cx="569712" cy="758804"/>
            </a:xfrm>
          </p:grpSpPr>
          <p:sp>
            <p:nvSpPr>
              <p:cNvPr id="20" name="웃는 얼굴[S] 19">
                <a:extLst>
                  <a:ext uri="{FF2B5EF4-FFF2-40B4-BE49-F238E27FC236}">
                    <a16:creationId xmlns:a16="http://schemas.microsoft.com/office/drawing/2014/main" id="{318A7A4C-75C7-B840-BD81-290F0ADC4EC0}"/>
                  </a:ext>
                </a:extLst>
              </p:cNvPr>
              <p:cNvSpPr/>
              <p:nvPr/>
            </p:nvSpPr>
            <p:spPr>
              <a:xfrm>
                <a:off x="7092869" y="39120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" name="웃는 얼굴[S] 22">
                <a:extLst>
                  <a:ext uri="{FF2B5EF4-FFF2-40B4-BE49-F238E27FC236}">
                    <a16:creationId xmlns:a16="http://schemas.microsoft.com/office/drawing/2014/main" id="{5F1B7244-CDEC-1F43-93A5-BFC811EB919C}"/>
                  </a:ext>
                </a:extLst>
              </p:cNvPr>
              <p:cNvSpPr/>
              <p:nvPr/>
            </p:nvSpPr>
            <p:spPr>
              <a:xfrm>
                <a:off x="7245269" y="40644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웃는 얼굴[S] 23">
                <a:extLst>
                  <a:ext uri="{FF2B5EF4-FFF2-40B4-BE49-F238E27FC236}">
                    <a16:creationId xmlns:a16="http://schemas.microsoft.com/office/drawing/2014/main" id="{2E6477B9-83C5-6D49-A90C-E5A181D82649}"/>
                  </a:ext>
                </a:extLst>
              </p:cNvPr>
              <p:cNvSpPr/>
              <p:nvPr/>
            </p:nvSpPr>
            <p:spPr>
              <a:xfrm>
                <a:off x="7397669" y="4216814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웃는 얼굴[S] 24">
                <a:extLst>
                  <a:ext uri="{FF2B5EF4-FFF2-40B4-BE49-F238E27FC236}">
                    <a16:creationId xmlns:a16="http://schemas.microsoft.com/office/drawing/2014/main" id="{C07C4FF8-B651-724B-9F43-ACE97E8542A9}"/>
                  </a:ext>
                </a:extLst>
              </p:cNvPr>
              <p:cNvSpPr/>
              <p:nvPr/>
            </p:nvSpPr>
            <p:spPr>
              <a:xfrm>
                <a:off x="7018837" y="4196727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웃는 얼굴[S] 25">
                <a:extLst>
                  <a:ext uri="{FF2B5EF4-FFF2-40B4-BE49-F238E27FC236}">
                    <a16:creationId xmlns:a16="http://schemas.microsoft.com/office/drawing/2014/main" id="{B6E77B47-6BA9-3B43-9A0E-8E95F1E4E716}"/>
                  </a:ext>
                </a:extLst>
              </p:cNvPr>
              <p:cNvSpPr/>
              <p:nvPr/>
            </p:nvSpPr>
            <p:spPr>
              <a:xfrm>
                <a:off x="7171237" y="4349127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7" name="웃는 얼굴[S] 26">
                <a:extLst>
                  <a:ext uri="{FF2B5EF4-FFF2-40B4-BE49-F238E27FC236}">
                    <a16:creationId xmlns:a16="http://schemas.microsoft.com/office/drawing/2014/main" id="{82FB5547-5109-F549-838A-6D2911A88C55}"/>
                  </a:ext>
                </a:extLst>
              </p:cNvPr>
              <p:cNvSpPr/>
              <p:nvPr/>
            </p:nvSpPr>
            <p:spPr>
              <a:xfrm>
                <a:off x="7012477" y="40042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8" name="웃는 얼굴[S] 27">
                <a:extLst>
                  <a:ext uri="{FF2B5EF4-FFF2-40B4-BE49-F238E27FC236}">
                    <a16:creationId xmlns:a16="http://schemas.microsoft.com/office/drawing/2014/main" id="{3816F644-AF99-AB4C-BEF0-CD9E9F0CC41D}"/>
                  </a:ext>
                </a:extLst>
              </p:cNvPr>
              <p:cNvSpPr/>
              <p:nvPr/>
            </p:nvSpPr>
            <p:spPr>
              <a:xfrm>
                <a:off x="7164877" y="41566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9" name="웃는 얼굴[S] 28">
                <a:extLst>
                  <a:ext uri="{FF2B5EF4-FFF2-40B4-BE49-F238E27FC236}">
                    <a16:creationId xmlns:a16="http://schemas.microsoft.com/office/drawing/2014/main" id="{C0CD7408-EC61-E64F-94F6-75BF5A3FF55C}"/>
                  </a:ext>
                </a:extLst>
              </p:cNvPr>
              <p:cNvSpPr/>
              <p:nvPr/>
            </p:nvSpPr>
            <p:spPr>
              <a:xfrm>
                <a:off x="7317277" y="4309015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0" name="웃는 얼굴[S] 29">
                <a:extLst>
                  <a:ext uri="{FF2B5EF4-FFF2-40B4-BE49-F238E27FC236}">
                    <a16:creationId xmlns:a16="http://schemas.microsoft.com/office/drawing/2014/main" id="{5BBE0586-E5DF-6145-9F0A-3F665621A10C}"/>
                  </a:ext>
                </a:extLst>
              </p:cNvPr>
              <p:cNvSpPr/>
              <p:nvPr/>
            </p:nvSpPr>
            <p:spPr>
              <a:xfrm>
                <a:off x="6938445" y="428892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" name="웃는 얼굴[S] 30">
                <a:extLst>
                  <a:ext uri="{FF2B5EF4-FFF2-40B4-BE49-F238E27FC236}">
                    <a16:creationId xmlns:a16="http://schemas.microsoft.com/office/drawing/2014/main" id="{363A0507-B64E-1C4D-ADBA-A944C8115C08}"/>
                  </a:ext>
                </a:extLst>
              </p:cNvPr>
              <p:cNvSpPr/>
              <p:nvPr/>
            </p:nvSpPr>
            <p:spPr>
              <a:xfrm>
                <a:off x="7173416" y="394488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" name="웃는 얼굴[S] 31">
                <a:extLst>
                  <a:ext uri="{FF2B5EF4-FFF2-40B4-BE49-F238E27FC236}">
                    <a16:creationId xmlns:a16="http://schemas.microsoft.com/office/drawing/2014/main" id="{943100AB-43E5-824C-A279-AA1CF3AAA76F}"/>
                  </a:ext>
                </a:extLst>
              </p:cNvPr>
              <p:cNvSpPr/>
              <p:nvPr/>
            </p:nvSpPr>
            <p:spPr>
              <a:xfrm>
                <a:off x="7090845" y="4441328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웃는 얼굴[S] 32">
                <a:extLst>
                  <a:ext uri="{FF2B5EF4-FFF2-40B4-BE49-F238E27FC236}">
                    <a16:creationId xmlns:a16="http://schemas.microsoft.com/office/drawing/2014/main" id="{04D3EFDB-053A-0244-8059-3A8AA6F3FB13}"/>
                  </a:ext>
                </a:extLst>
              </p:cNvPr>
              <p:cNvSpPr/>
              <p:nvPr/>
            </p:nvSpPr>
            <p:spPr>
              <a:xfrm>
                <a:off x="6899965" y="4548851"/>
                <a:ext cx="72008" cy="121967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DAAABEC-3435-874F-BC28-92977DF0C6E6}"/>
                </a:ext>
              </a:extLst>
            </p:cNvPr>
            <p:cNvCxnSpPr/>
            <p:nvPr/>
          </p:nvCxnSpPr>
          <p:spPr>
            <a:xfrm flipH="1">
              <a:off x="5085184" y="4695608"/>
              <a:ext cx="11521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95F7430-B7B9-3F4B-93AA-80C4E19E95A2}"/>
                </a:ext>
              </a:extLst>
            </p:cNvPr>
            <p:cNvSpPr/>
            <p:nvPr/>
          </p:nvSpPr>
          <p:spPr>
            <a:xfrm>
              <a:off x="5424911" y="3382168"/>
              <a:ext cx="854434" cy="304241"/>
            </a:xfrm>
            <a:prstGeom prst="rect">
              <a:avLst/>
            </a:prstGeom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</a:t>
              </a:r>
              <a:r>
                <a:rPr lang="en-US" altLang="ko-KR" dirty="0"/>
                <a:t>AVE 1</a:t>
              </a:r>
              <a:endParaRPr kumimoji="1" lang="ko-KR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/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0867"/>
              </p:ext>
            </p:extLst>
          </p:nvPr>
        </p:nvGraphicFramePr>
        <p:xfrm>
          <a:off x="188913" y="2432721"/>
          <a:ext cx="6480175" cy="6984775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차목표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전사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헌터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도적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마법사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사제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(1,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차전직까지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구현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동일 직업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여러개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배치 가능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조합적요소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배치에 따른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추가능력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부여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조합적요소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길드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스킬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채팅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랭킹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일정기간 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길드원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Wave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클리어조건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레이드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?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환결설정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Wave Term –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자동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초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수동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화면회전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자동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추가 컨텐츠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동물을 지켜라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스테이지별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특정 동물을 구함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동물을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구하기위한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영웅의 조건이 존재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2057400" marR="0" lvl="4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동물은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능력이있어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게임진행에 도움이 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(ex: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기본 배속 증가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영웅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체력증가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)</a:t>
                      </a: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사운드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마을 내부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건물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능력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마을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HP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증가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0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36" name="Group 172"/>
          <p:cNvGraphicFramePr>
            <a:graphicFrameLocks noGrp="1"/>
          </p:cNvGraphicFramePr>
          <p:nvPr>
            <p:extLst/>
          </p:nvPr>
        </p:nvGraphicFramePr>
        <p:xfrm>
          <a:off x="188913" y="1064569"/>
          <a:ext cx="6480175" cy="1245350"/>
        </p:xfrm>
        <a:graphic>
          <a:graphicData uri="http://schemas.openxmlformats.org/drawingml/2006/table">
            <a:tbl>
              <a:tblPr/>
              <a:tblGrid>
                <a:gridCol w="71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일자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 ~ 13:00)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장소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스타벅스 오산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2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양정훈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김선호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</a:t>
                      </a:r>
                      <a:r>
                        <a:rPr kumimoji="1" lang="en-US" altLang="ko-KR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주제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아이디어 회의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전반적 및 세부적인 구성 요소 회의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437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1486"/>
              </p:ext>
            </p:extLst>
          </p:nvPr>
        </p:nvGraphicFramePr>
        <p:xfrm>
          <a:off x="188913" y="2432721"/>
          <a:ext cx="6480175" cy="6989149"/>
        </p:xfrm>
        <a:graphic>
          <a:graphicData uri="http://schemas.openxmlformats.org/drawingml/2006/table">
            <a:tbl>
              <a:tblPr/>
              <a:tblGrid>
                <a:gridCol w="648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 내역</a:t>
                      </a: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10">
                <a:tc>
                  <a:txBody>
                    <a:bodyPr/>
                    <a:lstStyle/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세부설정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캐릭터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UI</a:t>
                      </a:r>
                    </a:p>
                    <a:p>
                      <a:pPr marL="1600200" marR="0" lvl="3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기본 졸라맨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무기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+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전직시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머리색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길이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로 구별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  <a:p>
                      <a:pPr marL="1143000" marR="0" lvl="2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90000" marR="90000" marT="89992" marB="89992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EB2FC1-B351-DB4E-9F85-7110E666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039752"/>
              </p:ext>
            </p:extLst>
          </p:nvPr>
        </p:nvGraphicFramePr>
        <p:xfrm>
          <a:off x="332656" y="3224808"/>
          <a:ext cx="6192687" cy="49758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55376">
                  <a:extLst>
                    <a:ext uri="{9D8B030D-6E8A-4147-A177-3AD203B41FA5}">
                      <a16:colId xmlns:a16="http://schemas.microsoft.com/office/drawing/2014/main" val="2424891207"/>
                    </a:ext>
                  </a:extLst>
                </a:gridCol>
                <a:gridCol w="1455379">
                  <a:extLst>
                    <a:ext uri="{9D8B030D-6E8A-4147-A177-3AD203B41FA5}">
                      <a16:colId xmlns:a16="http://schemas.microsoft.com/office/drawing/2014/main" val="2734774557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1881217694"/>
                    </a:ext>
                  </a:extLst>
                </a:gridCol>
                <a:gridCol w="1020483">
                  <a:extLst>
                    <a:ext uri="{9D8B030D-6E8A-4147-A177-3AD203B41FA5}">
                      <a16:colId xmlns:a16="http://schemas.microsoft.com/office/drawing/2014/main" val="680566301"/>
                    </a:ext>
                  </a:extLst>
                </a:gridCol>
                <a:gridCol w="1104863">
                  <a:extLst>
                    <a:ext uri="{9D8B030D-6E8A-4147-A177-3AD203B41FA5}">
                      <a16:colId xmlns:a16="http://schemas.microsoft.com/office/drawing/2014/main" val="1158089877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3419846214"/>
                    </a:ext>
                  </a:extLst>
                </a:gridCol>
              </a:tblGrid>
              <a:tr h="243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r>
                        <a:rPr lang="ko-KR" altLang="en-US" sz="1050" dirty="0" err="1"/>
                        <a:t>차전직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54928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전사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강타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70C0"/>
                          </a:solidFill>
                        </a:rPr>
                        <a:t>밸런스</a:t>
                      </a:r>
                      <a:endParaRPr lang="en-US" altLang="ko-KR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방</a:t>
                      </a:r>
                      <a:endParaRPr lang="en-US" altLang="ko-K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일정범위 도발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일정확률</a:t>
                      </a:r>
                      <a:r>
                        <a:rPr lang="ko-KR" altLang="en-US" sz="700" dirty="0"/>
                        <a:t> 스턴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07303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방패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대방패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전체 도발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 err="1"/>
                        <a:t>방어력상승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93495"/>
                  </a:ext>
                </a:extLst>
              </a:tr>
              <a:tr h="39896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공격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대검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일정범위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광역공격</a:t>
                      </a:r>
                      <a:endParaRPr lang="en-US" altLang="ko-KR" sz="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피감소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공격력업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or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공격력증가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넉백</a:t>
                      </a:r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78296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trike="noStrike" dirty="0" err="1"/>
                        <a:t>더블어택</a:t>
                      </a:r>
                      <a:endParaRPr lang="ko-KR" altLang="en-US" sz="7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sngStrike" dirty="0"/>
                        <a:t>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trike="sngStrike" dirty="0"/>
                        <a:t>단검</a:t>
                      </a:r>
                      <a:r>
                        <a:rPr lang="en-US" altLang="ko-KR" sz="800" strike="sngStrike" dirty="0"/>
                        <a:t>(</a:t>
                      </a:r>
                      <a:r>
                        <a:rPr lang="ko-KR" altLang="en-US" sz="800" strike="sngStrike" dirty="0" err="1"/>
                        <a:t>더블어택</a:t>
                      </a:r>
                      <a:r>
                        <a:rPr lang="en-US" altLang="ko-KR" sz="800" strike="sngStrike" dirty="0"/>
                        <a:t>)</a:t>
                      </a:r>
                      <a:endParaRPr lang="ko-KR" altLang="en-US" sz="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trike="sngStrike" dirty="0"/>
                        <a:t>더 강력한 </a:t>
                      </a:r>
                      <a:r>
                        <a:rPr lang="ko-KR" altLang="en-US" sz="700" strike="sngStrike" dirty="0" err="1"/>
                        <a:t>더블어택</a:t>
                      </a:r>
                      <a:endParaRPr lang="en-US" altLang="ko-KR" sz="700" strike="sngStrike" dirty="0"/>
                    </a:p>
                    <a:p>
                      <a:pPr algn="ctr" latinLnBrk="1"/>
                      <a:endParaRPr lang="ko-KR" altLang="en-US" sz="7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2643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단검</a:t>
                      </a:r>
                      <a:r>
                        <a:rPr lang="en-US" altLang="ko-KR" sz="800" dirty="0"/>
                        <a:t>(Dot)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더블어택</a:t>
                      </a:r>
                      <a:endParaRPr lang="en-US" altLang="ko-KR" sz="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도트뎀</a:t>
                      </a:r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667043"/>
                  </a:ext>
                </a:extLst>
              </a:tr>
              <a:tr h="39896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암살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단검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강력한 한방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주기적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원거리공격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 일정 즉사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or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일정시간마다 소멸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 or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회피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32276"/>
                  </a:ext>
                </a:extLst>
              </a:tr>
              <a:tr h="23642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70C0"/>
                          </a:solidFill>
                        </a:rPr>
                        <a:t>함정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ko-KR" altLang="en-US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14078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헌터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조준사격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속사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활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연사속도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일정범위 </a:t>
                      </a:r>
                      <a:r>
                        <a:rPr lang="ko-KR" altLang="en-US" sz="700" dirty="0" err="1"/>
                        <a:t>화살비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 err="1"/>
                        <a:t>공속</a:t>
                      </a:r>
                      <a:r>
                        <a:rPr lang="ko-KR" altLang="en-US" sz="700" dirty="0"/>
                        <a:t> 패시브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68653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70C0"/>
                          </a:solidFill>
                        </a:rPr>
                        <a:t>관통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관통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공격력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조준사격</a:t>
                      </a:r>
                      <a:endParaRPr lang="en-US" altLang="ko-KR" sz="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/>
                        <a:t>관통 패시브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55028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마법사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에너지볼트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/>
                        <a:t>빙결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1246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 err="1"/>
                        <a:t>도트뎀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10060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벽 생성</a:t>
                      </a:r>
                      <a:endParaRPr lang="en-US" altLang="ko-KR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490517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바람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지팡이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광역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ko-KR" altLang="en-US" sz="700" dirty="0" err="1"/>
                        <a:t>이속감소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85634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힐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가장 체력 낮은 </a:t>
                      </a:r>
                      <a:r>
                        <a:rPr lang="en-US" altLang="ko-KR" sz="700" dirty="0"/>
                        <a:t>1</a:t>
                      </a:r>
                      <a:r>
                        <a:rPr lang="ko-KR" altLang="en-US" sz="700" dirty="0"/>
                        <a:t>인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다중 힐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체력 낮은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인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전위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</a:rPr>
                        <a:t>방어버프</a:t>
                      </a:r>
                      <a:endParaRPr lang="ko-KR" altLang="en-US" sz="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50166"/>
                  </a:ext>
                </a:extLst>
              </a:tr>
              <a:tr h="2955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버퍼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힐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체력 낮은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</a:rPr>
                        <a:t>인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/>
                        <a:t>전체 공격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방어 버프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6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74800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514</Words>
  <Application>Microsoft Macintosh PowerPoint</Application>
  <PresentationFormat>A4 용지(210x297mm)</PresentationFormat>
  <Paragraphs>215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굴림체</vt:lpstr>
      <vt:lpstr>맑은 고딕</vt:lpstr>
      <vt:lpstr>기본 디자인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이종건</dc:creator>
  <cp:lastModifiedBy>Microsoft Office User</cp:lastModifiedBy>
  <cp:revision>1191</cp:revision>
  <dcterms:created xsi:type="dcterms:W3CDTF">2003-12-04T05:27:16Z</dcterms:created>
  <dcterms:modified xsi:type="dcterms:W3CDTF">2019-01-07T02:32:33Z</dcterms:modified>
</cp:coreProperties>
</file>