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1" r:id="rId2"/>
    <p:sldId id="262" r:id="rId3"/>
    <p:sldId id="263" r:id="rId4"/>
  </p:sldIdLst>
  <p:sldSz cx="6858000" cy="9906000" type="A4"/>
  <p:notesSz cx="6781800" cy="99187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5pPr>
    <a:lvl6pPr marL="2286000" algn="l" defTabSz="914400" rtl="0" eaLnBrk="1" latinLnBrk="1" hangingPunct="1"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6pPr>
    <a:lvl7pPr marL="2743200" algn="l" defTabSz="914400" rtl="0" eaLnBrk="1" latinLnBrk="1" hangingPunct="1"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7pPr>
    <a:lvl8pPr marL="3200400" algn="l" defTabSz="914400" rtl="0" eaLnBrk="1" latinLnBrk="1" hangingPunct="1"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8pPr>
    <a:lvl9pPr marL="3657600" algn="l" defTabSz="914400" rtl="0" eaLnBrk="1" latinLnBrk="1" hangingPunct="1"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  <a:srgbClr val="FFFFCC"/>
    <a:srgbClr val="777777"/>
    <a:srgbClr val="DDDDDD"/>
    <a:srgbClr val="EAEAEA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7" autoAdjust="0"/>
    <p:restoredTop sz="50000" autoAdjust="0"/>
  </p:normalViewPr>
  <p:slideViewPr>
    <p:cSldViewPr>
      <p:cViewPr>
        <p:scale>
          <a:sx n="112" d="100"/>
          <a:sy n="112" d="100"/>
        </p:scale>
        <p:origin x="3232" y="24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175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86E9B-AEB4-49B5-B0AB-B38F7A2EC27E}" type="datetimeFigureOut">
              <a:rPr lang="ko-KR" altLang="en-US" smtClean="0"/>
              <a:pPr/>
              <a:t>2019. 1. 6.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03438" y="744538"/>
            <a:ext cx="2574925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4767E-D99E-48C9-8C2A-0E33D17D55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14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4767E-D99E-48C9-8C2A-0E33D17D556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731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4767E-D99E-48C9-8C2A-0E33D17D556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983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4767E-D99E-48C9-8C2A-0E33D17D556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985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+mn-ea"/>
                <a:ea typeface="+mn-ea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7807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3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962417"/>
              </p:ext>
            </p:extLst>
          </p:nvPr>
        </p:nvGraphicFramePr>
        <p:xfrm>
          <a:off x="188913" y="273050"/>
          <a:ext cx="6488112" cy="692178"/>
        </p:xfrm>
        <a:graphic>
          <a:graphicData uri="http://schemas.openxmlformats.org/drawingml/2006/table">
            <a:tbl>
              <a:tblPr/>
              <a:tblGrid>
                <a:gridCol w="935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5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프로젝트명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3" marB="46783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Team </a:t>
                      </a:r>
                      <a:r>
                        <a:rPr kumimoji="1" lang="en-US" altLang="ko-KR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Gream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–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Non-touch </a:t>
                      </a:r>
                      <a:r>
                        <a:rPr kumimoji="1" lang="en-US" altLang="ko-KR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Defence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Project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3" marB="46783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3" marB="46783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공정</a:t>
                      </a:r>
                    </a:p>
                  </a:txBody>
                  <a:tcPr marL="90000" marR="90000" marT="46783" marB="46783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1._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</a:t>
                      </a:r>
                    </a:p>
                  </a:txBody>
                  <a:tcPr marL="90000" marR="90000" marT="46783" marB="46783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문서명</a:t>
                      </a:r>
                    </a:p>
                  </a:txBody>
                  <a:tcPr marL="90000" marR="90000" marT="46783" marB="46783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1.1_ 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회의록</a:t>
                      </a:r>
                    </a:p>
                  </a:txBody>
                  <a:tcPr marL="90000" marR="90000" marT="46783" marB="46783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</a:p>
                  </a:txBody>
                  <a:tcPr marL="90000" marR="90000" marT="46783" marB="46783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3" marB="46783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48" name="Line 31"/>
          <p:cNvSpPr>
            <a:spLocks noChangeShapeType="1"/>
          </p:cNvSpPr>
          <p:nvPr userDrawn="1"/>
        </p:nvSpPr>
        <p:spPr bwMode="auto">
          <a:xfrm>
            <a:off x="196850" y="9490075"/>
            <a:ext cx="6480175" cy="0"/>
          </a:xfrm>
          <a:prstGeom prst="line">
            <a:avLst/>
          </a:prstGeom>
          <a:noFill/>
          <a:ln w="22225">
            <a:solidFill>
              <a:srgbClr val="7A6F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4408488" y="742950"/>
            <a:ext cx="936625" cy="2301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fld id="{FF538F7F-15F1-4AAC-8A31-C50A3D791A24}" type="slidenum">
              <a:rPr lang="en-US" altLang="ko-KR" b="1" smtClean="0">
                <a:solidFill>
                  <a:srgbClr val="777777"/>
                </a:solidFill>
                <a:latin typeface="+mn-ea"/>
                <a:ea typeface="+mn-ea"/>
              </a:rPr>
              <a:pPr algn="ctr" eaLnBrk="1" latinLnBrk="1" hangingPunct="1">
                <a:defRPr/>
              </a:pPr>
              <a:t>‹#›</a:t>
            </a:fld>
            <a:endParaRPr lang="ko-KR" altLang="en-US"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225850-DF6D-8546-A1D6-3728BCF14CAD}"/>
              </a:ext>
            </a:extLst>
          </p:cNvPr>
          <p:cNvSpPr txBox="1"/>
          <p:nvPr userDrawn="1"/>
        </p:nvSpPr>
        <p:spPr>
          <a:xfrm>
            <a:off x="5907613" y="9489504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Team GREAM</a:t>
            </a:r>
            <a:endParaRPr kumimoji="1"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36" name="Group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77385"/>
              </p:ext>
            </p:extLst>
          </p:nvPr>
        </p:nvGraphicFramePr>
        <p:xfrm>
          <a:off x="188913" y="1064569"/>
          <a:ext cx="6480175" cy="1245350"/>
        </p:xfrm>
        <a:graphic>
          <a:graphicData uri="http://schemas.openxmlformats.org/drawingml/2006/table">
            <a:tbl>
              <a:tblPr/>
              <a:tblGrid>
                <a:gridCol w="719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1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 일자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(10:00 ~ 13:00)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김선호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 장소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스타벅스 오산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검토자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양정훈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김선호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2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참석자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양정훈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김선호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양정훈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김선호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</a:t>
                      </a:r>
                      <a:r>
                        <a:rPr kumimoji="1" lang="en-US" altLang="ko-KR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7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 주제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아이디어 회의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전반적 및 세부적인 구성 요소 회의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437" name="Group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210800"/>
              </p:ext>
            </p:extLst>
          </p:nvPr>
        </p:nvGraphicFramePr>
        <p:xfrm>
          <a:off x="188913" y="2432721"/>
          <a:ext cx="6480175" cy="6984775"/>
        </p:xfrm>
        <a:graphic>
          <a:graphicData uri="http://schemas.openxmlformats.org/drawingml/2006/table">
            <a:tbl>
              <a:tblPr/>
              <a:tblGrid>
                <a:gridCol w="648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 내역</a:t>
                      </a:r>
                    </a:p>
                  </a:txBody>
                  <a:tcPr marL="90000" marR="90000" marT="46796" marB="46796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0710">
                <a:tc>
                  <a:txBody>
                    <a:bodyPr/>
                    <a:lstStyle/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UI</a:t>
                      </a: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팀이름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결정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–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GREAM (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ComFunny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, GREAM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중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)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( Company &amp; Funny, Game &amp; Dream)</a:t>
                      </a: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개발방안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1143000" marR="0" lvl="2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우선 순위 결정하여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차 완료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차 완료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…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완료를 목표로 각 완료단계마다 기능 추가 및 퀄리티 개선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90000" marR="90000" marT="89992" marB="8999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5" name="그룹 34">
            <a:extLst>
              <a:ext uri="{FF2B5EF4-FFF2-40B4-BE49-F238E27FC236}">
                <a16:creationId xmlns:a16="http://schemas.microsoft.com/office/drawing/2014/main" id="{66B85182-1DC6-684B-8698-B6DE2FE34A10}"/>
              </a:ext>
            </a:extLst>
          </p:cNvPr>
          <p:cNvGrpSpPr/>
          <p:nvPr/>
        </p:nvGrpSpPr>
        <p:grpSpPr>
          <a:xfrm>
            <a:off x="404664" y="3080792"/>
            <a:ext cx="5976664" cy="2880320"/>
            <a:chOff x="404664" y="2936776"/>
            <a:chExt cx="5976664" cy="288032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133B2B9B-D5F0-5649-B78A-99F287C92B29}"/>
                </a:ext>
              </a:extLst>
            </p:cNvPr>
            <p:cNvGrpSpPr/>
            <p:nvPr/>
          </p:nvGrpSpPr>
          <p:grpSpPr>
            <a:xfrm>
              <a:off x="404664" y="2936776"/>
              <a:ext cx="5976664" cy="2880320"/>
              <a:chOff x="404664" y="2936776"/>
              <a:chExt cx="5976664" cy="2880320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7B825F0D-E608-3E4A-9902-C56427CC08DC}"/>
                  </a:ext>
                </a:extLst>
              </p:cNvPr>
              <p:cNvSpPr/>
              <p:nvPr/>
            </p:nvSpPr>
            <p:spPr>
              <a:xfrm>
                <a:off x="404664" y="2936776"/>
                <a:ext cx="5976664" cy="288032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F8C3724-74A8-BB4E-9D6B-E8222E67CE6A}"/>
                  </a:ext>
                </a:extLst>
              </p:cNvPr>
              <p:cNvSpPr/>
              <p:nvPr/>
            </p:nvSpPr>
            <p:spPr>
              <a:xfrm>
                <a:off x="467010" y="3000959"/>
                <a:ext cx="936104" cy="2796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dirty="0"/>
                  <a:t>LV____________</a:t>
                </a:r>
                <a:endParaRPr kumimoji="1" lang="ko-KR" altLang="en-US" dirty="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C34D28E-B8A6-3846-8040-44CBBB947DE8}"/>
                  </a:ext>
                </a:extLst>
              </p:cNvPr>
              <p:cNvSpPr/>
              <p:nvPr/>
            </p:nvSpPr>
            <p:spPr>
              <a:xfrm>
                <a:off x="1282895" y="3000959"/>
                <a:ext cx="936104" cy="2796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dirty="0"/>
                  <a:t>골드</a:t>
                </a:r>
                <a:r>
                  <a:rPr lang="en-US" altLang="ko-KR" dirty="0"/>
                  <a:t>__________</a:t>
                </a:r>
                <a:endParaRPr kumimoji="1" lang="ko-KR" altLang="en-US" dirty="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70283EE8-5A32-D440-BB29-6CD69AC91A7E}"/>
                  </a:ext>
                </a:extLst>
              </p:cNvPr>
              <p:cNvSpPr/>
              <p:nvPr/>
            </p:nvSpPr>
            <p:spPr>
              <a:xfrm>
                <a:off x="2132856" y="2996912"/>
                <a:ext cx="1080120" cy="2836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dirty="0"/>
                  <a:t>다이아</a:t>
                </a:r>
                <a:r>
                  <a:rPr lang="en-US" altLang="ko-KR" dirty="0"/>
                  <a:t>__________</a:t>
                </a:r>
                <a:endParaRPr kumimoji="1"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6A061D4-5711-434F-BC7D-F69BBA181152}"/>
                  </a:ext>
                </a:extLst>
              </p:cNvPr>
              <p:cNvSpPr/>
              <p:nvPr/>
            </p:nvSpPr>
            <p:spPr>
              <a:xfrm>
                <a:off x="3104264" y="2996912"/>
                <a:ext cx="2196944" cy="2836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dirty="0" err="1"/>
                  <a:t>세계수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HP _____________________________</a:t>
                </a:r>
                <a:endParaRPr kumimoji="1" lang="ko-KR" altLang="en-US" dirty="0"/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DC1CA2B-75ED-EF42-A71D-43E199AC3497}"/>
                </a:ext>
              </a:extLst>
            </p:cNvPr>
            <p:cNvSpPr/>
            <p:nvPr/>
          </p:nvSpPr>
          <p:spPr>
            <a:xfrm>
              <a:off x="548680" y="3385659"/>
              <a:ext cx="854434" cy="304241"/>
            </a:xfrm>
            <a:prstGeom prst="rect">
              <a:avLst/>
            </a:prstGeom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마을로이동</a:t>
              </a:r>
              <a:endParaRPr kumimoji="1" lang="ko-KR" altLang="en-US" dirty="0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A468113-237C-3E43-A955-50DD824E4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8680" y="4033981"/>
              <a:ext cx="1377814" cy="1466478"/>
            </a:xfrm>
            <a:prstGeom prst="rect">
              <a:avLst/>
            </a:prstGeom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5892D49-05BF-C54C-ADCC-633DB50E97F5}"/>
                </a:ext>
              </a:extLst>
            </p:cNvPr>
            <p:cNvGrpSpPr/>
            <p:nvPr/>
          </p:nvGrpSpPr>
          <p:grpSpPr>
            <a:xfrm>
              <a:off x="2217467" y="4056030"/>
              <a:ext cx="808617" cy="1414020"/>
              <a:chOff x="2217467" y="4056030"/>
              <a:chExt cx="808617" cy="1414020"/>
            </a:xfrm>
          </p:grpSpPr>
          <p:sp>
            <p:nvSpPr>
              <p:cNvPr id="11" name="웃는 얼굴[S] 10">
                <a:extLst>
                  <a:ext uri="{FF2B5EF4-FFF2-40B4-BE49-F238E27FC236}">
                    <a16:creationId xmlns:a16="http://schemas.microsoft.com/office/drawing/2014/main" id="{7C975B04-7EE8-674B-8624-7556E74AB968}"/>
                  </a:ext>
                </a:extLst>
              </p:cNvPr>
              <p:cNvSpPr/>
              <p:nvPr/>
            </p:nvSpPr>
            <p:spPr>
              <a:xfrm>
                <a:off x="2236464" y="4056030"/>
                <a:ext cx="180020" cy="198939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4" name="웃는 얼굴[S] 13">
                <a:extLst>
                  <a:ext uri="{FF2B5EF4-FFF2-40B4-BE49-F238E27FC236}">
                    <a16:creationId xmlns:a16="http://schemas.microsoft.com/office/drawing/2014/main" id="{12847026-3E03-1347-8869-80F48C0A0DC7}"/>
                  </a:ext>
                </a:extLst>
              </p:cNvPr>
              <p:cNvSpPr/>
              <p:nvPr/>
            </p:nvSpPr>
            <p:spPr>
              <a:xfrm>
                <a:off x="2236464" y="4659554"/>
                <a:ext cx="180020" cy="198939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5" name="웃는 얼굴[S] 14">
                <a:extLst>
                  <a:ext uri="{FF2B5EF4-FFF2-40B4-BE49-F238E27FC236}">
                    <a16:creationId xmlns:a16="http://schemas.microsoft.com/office/drawing/2014/main" id="{2F3A0E22-5C89-D445-998F-030E0C6744F0}"/>
                  </a:ext>
                </a:extLst>
              </p:cNvPr>
              <p:cNvSpPr/>
              <p:nvPr/>
            </p:nvSpPr>
            <p:spPr>
              <a:xfrm>
                <a:off x="2217467" y="5271111"/>
                <a:ext cx="180020" cy="198939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6" name="웃는 얼굴[S] 15">
                <a:extLst>
                  <a:ext uri="{FF2B5EF4-FFF2-40B4-BE49-F238E27FC236}">
                    <a16:creationId xmlns:a16="http://schemas.microsoft.com/office/drawing/2014/main" id="{6551338A-DD13-FC41-9CD2-9980CC3F90EE}"/>
                  </a:ext>
                </a:extLst>
              </p:cNvPr>
              <p:cNvSpPr/>
              <p:nvPr/>
            </p:nvSpPr>
            <p:spPr>
              <a:xfrm>
                <a:off x="2846064" y="4349912"/>
                <a:ext cx="180020" cy="198939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7" name="웃는 얼굴[S] 16">
                <a:extLst>
                  <a:ext uri="{FF2B5EF4-FFF2-40B4-BE49-F238E27FC236}">
                    <a16:creationId xmlns:a16="http://schemas.microsoft.com/office/drawing/2014/main" id="{2DBAB92C-F23D-BA49-8405-274A73E6753B}"/>
                  </a:ext>
                </a:extLst>
              </p:cNvPr>
              <p:cNvSpPr/>
              <p:nvPr/>
            </p:nvSpPr>
            <p:spPr>
              <a:xfrm>
                <a:off x="2846064" y="4966393"/>
                <a:ext cx="180020" cy="198939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AE2F867-E0BB-F848-8D42-884C68532E2F}"/>
                </a:ext>
              </a:extLst>
            </p:cNvPr>
            <p:cNvGrpSpPr/>
            <p:nvPr/>
          </p:nvGrpSpPr>
          <p:grpSpPr>
            <a:xfrm>
              <a:off x="5589240" y="4349912"/>
              <a:ext cx="569712" cy="758804"/>
              <a:chOff x="6899965" y="3912014"/>
              <a:chExt cx="569712" cy="758804"/>
            </a:xfrm>
          </p:grpSpPr>
          <p:sp>
            <p:nvSpPr>
              <p:cNvPr id="20" name="웃는 얼굴[S] 19">
                <a:extLst>
                  <a:ext uri="{FF2B5EF4-FFF2-40B4-BE49-F238E27FC236}">
                    <a16:creationId xmlns:a16="http://schemas.microsoft.com/office/drawing/2014/main" id="{318A7A4C-75C7-B840-BD81-290F0ADC4EC0}"/>
                  </a:ext>
                </a:extLst>
              </p:cNvPr>
              <p:cNvSpPr/>
              <p:nvPr/>
            </p:nvSpPr>
            <p:spPr>
              <a:xfrm>
                <a:off x="7092869" y="3912014"/>
                <a:ext cx="72008" cy="121967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3" name="웃는 얼굴[S] 22">
                <a:extLst>
                  <a:ext uri="{FF2B5EF4-FFF2-40B4-BE49-F238E27FC236}">
                    <a16:creationId xmlns:a16="http://schemas.microsoft.com/office/drawing/2014/main" id="{5F1B7244-CDEC-1F43-93A5-BFC811EB919C}"/>
                  </a:ext>
                </a:extLst>
              </p:cNvPr>
              <p:cNvSpPr/>
              <p:nvPr/>
            </p:nvSpPr>
            <p:spPr>
              <a:xfrm>
                <a:off x="7245269" y="4064414"/>
                <a:ext cx="72008" cy="121967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4" name="웃는 얼굴[S] 23">
                <a:extLst>
                  <a:ext uri="{FF2B5EF4-FFF2-40B4-BE49-F238E27FC236}">
                    <a16:creationId xmlns:a16="http://schemas.microsoft.com/office/drawing/2014/main" id="{2E6477B9-83C5-6D49-A90C-E5A181D82649}"/>
                  </a:ext>
                </a:extLst>
              </p:cNvPr>
              <p:cNvSpPr/>
              <p:nvPr/>
            </p:nvSpPr>
            <p:spPr>
              <a:xfrm>
                <a:off x="7397669" y="4216814"/>
                <a:ext cx="72008" cy="121967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5" name="웃는 얼굴[S] 24">
                <a:extLst>
                  <a:ext uri="{FF2B5EF4-FFF2-40B4-BE49-F238E27FC236}">
                    <a16:creationId xmlns:a16="http://schemas.microsoft.com/office/drawing/2014/main" id="{C07C4FF8-B651-724B-9F43-ACE97E8542A9}"/>
                  </a:ext>
                </a:extLst>
              </p:cNvPr>
              <p:cNvSpPr/>
              <p:nvPr/>
            </p:nvSpPr>
            <p:spPr>
              <a:xfrm>
                <a:off x="7018837" y="4196727"/>
                <a:ext cx="72008" cy="121967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6" name="웃는 얼굴[S] 25">
                <a:extLst>
                  <a:ext uri="{FF2B5EF4-FFF2-40B4-BE49-F238E27FC236}">
                    <a16:creationId xmlns:a16="http://schemas.microsoft.com/office/drawing/2014/main" id="{B6E77B47-6BA9-3B43-9A0E-8E95F1E4E716}"/>
                  </a:ext>
                </a:extLst>
              </p:cNvPr>
              <p:cNvSpPr/>
              <p:nvPr/>
            </p:nvSpPr>
            <p:spPr>
              <a:xfrm>
                <a:off x="7171237" y="4349127"/>
                <a:ext cx="72008" cy="121967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7" name="웃는 얼굴[S] 26">
                <a:extLst>
                  <a:ext uri="{FF2B5EF4-FFF2-40B4-BE49-F238E27FC236}">
                    <a16:creationId xmlns:a16="http://schemas.microsoft.com/office/drawing/2014/main" id="{82FB5547-5109-F549-838A-6D2911A88C55}"/>
                  </a:ext>
                </a:extLst>
              </p:cNvPr>
              <p:cNvSpPr/>
              <p:nvPr/>
            </p:nvSpPr>
            <p:spPr>
              <a:xfrm>
                <a:off x="7012477" y="4004215"/>
                <a:ext cx="72008" cy="121967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8" name="웃는 얼굴[S] 27">
                <a:extLst>
                  <a:ext uri="{FF2B5EF4-FFF2-40B4-BE49-F238E27FC236}">
                    <a16:creationId xmlns:a16="http://schemas.microsoft.com/office/drawing/2014/main" id="{3816F644-AF99-AB4C-BEF0-CD9E9F0CC41D}"/>
                  </a:ext>
                </a:extLst>
              </p:cNvPr>
              <p:cNvSpPr/>
              <p:nvPr/>
            </p:nvSpPr>
            <p:spPr>
              <a:xfrm>
                <a:off x="7164877" y="4156615"/>
                <a:ext cx="72008" cy="121967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9" name="웃는 얼굴[S] 28">
                <a:extLst>
                  <a:ext uri="{FF2B5EF4-FFF2-40B4-BE49-F238E27FC236}">
                    <a16:creationId xmlns:a16="http://schemas.microsoft.com/office/drawing/2014/main" id="{C0CD7408-EC61-E64F-94F6-75BF5A3FF55C}"/>
                  </a:ext>
                </a:extLst>
              </p:cNvPr>
              <p:cNvSpPr/>
              <p:nvPr/>
            </p:nvSpPr>
            <p:spPr>
              <a:xfrm>
                <a:off x="7317277" y="4309015"/>
                <a:ext cx="72008" cy="121967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0" name="웃는 얼굴[S] 29">
                <a:extLst>
                  <a:ext uri="{FF2B5EF4-FFF2-40B4-BE49-F238E27FC236}">
                    <a16:creationId xmlns:a16="http://schemas.microsoft.com/office/drawing/2014/main" id="{5BBE0586-E5DF-6145-9F0A-3F665621A10C}"/>
                  </a:ext>
                </a:extLst>
              </p:cNvPr>
              <p:cNvSpPr/>
              <p:nvPr/>
            </p:nvSpPr>
            <p:spPr>
              <a:xfrm>
                <a:off x="6938445" y="4288928"/>
                <a:ext cx="72008" cy="121967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1" name="웃는 얼굴[S] 30">
                <a:extLst>
                  <a:ext uri="{FF2B5EF4-FFF2-40B4-BE49-F238E27FC236}">
                    <a16:creationId xmlns:a16="http://schemas.microsoft.com/office/drawing/2014/main" id="{363A0507-B64E-1C4D-ADBA-A944C8115C08}"/>
                  </a:ext>
                </a:extLst>
              </p:cNvPr>
              <p:cNvSpPr/>
              <p:nvPr/>
            </p:nvSpPr>
            <p:spPr>
              <a:xfrm>
                <a:off x="7173416" y="3944888"/>
                <a:ext cx="72008" cy="121967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2" name="웃는 얼굴[S] 31">
                <a:extLst>
                  <a:ext uri="{FF2B5EF4-FFF2-40B4-BE49-F238E27FC236}">
                    <a16:creationId xmlns:a16="http://schemas.microsoft.com/office/drawing/2014/main" id="{943100AB-43E5-824C-A279-AA1CF3AAA76F}"/>
                  </a:ext>
                </a:extLst>
              </p:cNvPr>
              <p:cNvSpPr/>
              <p:nvPr/>
            </p:nvSpPr>
            <p:spPr>
              <a:xfrm>
                <a:off x="7090845" y="4441328"/>
                <a:ext cx="72008" cy="121967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3" name="웃는 얼굴[S] 32">
                <a:extLst>
                  <a:ext uri="{FF2B5EF4-FFF2-40B4-BE49-F238E27FC236}">
                    <a16:creationId xmlns:a16="http://schemas.microsoft.com/office/drawing/2014/main" id="{04D3EFDB-053A-0244-8059-3A8AA6F3FB13}"/>
                  </a:ext>
                </a:extLst>
              </p:cNvPr>
              <p:cNvSpPr/>
              <p:nvPr/>
            </p:nvSpPr>
            <p:spPr>
              <a:xfrm>
                <a:off x="6899965" y="4548851"/>
                <a:ext cx="72008" cy="121967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1DAAABEC-3435-874F-BC28-92977DF0C6E6}"/>
                </a:ext>
              </a:extLst>
            </p:cNvPr>
            <p:cNvCxnSpPr/>
            <p:nvPr/>
          </p:nvCxnSpPr>
          <p:spPr>
            <a:xfrm flipH="1">
              <a:off x="5085184" y="4695608"/>
              <a:ext cx="1152128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95F7430-B7B9-3F4B-93AA-80C4E19E95A2}"/>
                </a:ext>
              </a:extLst>
            </p:cNvPr>
            <p:cNvSpPr/>
            <p:nvPr/>
          </p:nvSpPr>
          <p:spPr>
            <a:xfrm>
              <a:off x="5424911" y="3382168"/>
              <a:ext cx="854434" cy="304241"/>
            </a:xfrm>
            <a:prstGeom prst="rect">
              <a:avLst/>
            </a:prstGeom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W</a:t>
              </a:r>
              <a:r>
                <a:rPr lang="en-US" altLang="ko-KR" dirty="0"/>
                <a:t>AVE 1</a:t>
              </a:r>
              <a:endParaRPr kumimoji="1" lang="ko-KR" altLang="en-U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36" name="Group 172"/>
          <p:cNvGraphicFramePr>
            <a:graphicFrameLocks noGrp="1"/>
          </p:cNvGraphicFramePr>
          <p:nvPr>
            <p:extLst/>
          </p:nvPr>
        </p:nvGraphicFramePr>
        <p:xfrm>
          <a:off x="188913" y="1064569"/>
          <a:ext cx="6480175" cy="1245350"/>
        </p:xfrm>
        <a:graphic>
          <a:graphicData uri="http://schemas.openxmlformats.org/drawingml/2006/table">
            <a:tbl>
              <a:tblPr/>
              <a:tblGrid>
                <a:gridCol w="719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1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 일자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(10:00 ~ 13:00)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김선호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 장소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스타벅스 오산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검토자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양정훈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김선호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2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참석자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양정훈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김선호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양정훈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김선호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</a:t>
                      </a:r>
                      <a:r>
                        <a:rPr kumimoji="1" lang="en-US" altLang="ko-KR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7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 주제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아이디어 회의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전반적 및 세부적인 구성 요소 회의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437" name="Group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976431"/>
              </p:ext>
            </p:extLst>
          </p:nvPr>
        </p:nvGraphicFramePr>
        <p:xfrm>
          <a:off x="188913" y="2432721"/>
          <a:ext cx="6480175" cy="6984775"/>
        </p:xfrm>
        <a:graphic>
          <a:graphicData uri="http://schemas.openxmlformats.org/drawingml/2006/table">
            <a:tbl>
              <a:tblPr/>
              <a:tblGrid>
                <a:gridCol w="648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 내역</a:t>
                      </a:r>
                    </a:p>
                  </a:txBody>
                  <a:tcPr marL="90000" marR="90000" marT="46796" marB="46796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0710">
                <a:tc>
                  <a:txBody>
                    <a:bodyPr/>
                    <a:lstStyle/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차목표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1143000" marR="0" lvl="2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캐릭터 설정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1600200" marR="0" lvl="3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전사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헌터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도적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마법사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사제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(1,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차전직까지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구현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)</a:t>
                      </a:r>
                    </a:p>
                    <a:p>
                      <a:pPr marL="1600200" marR="0" lvl="3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동일 직업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여러개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배치 가능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조합적요소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)</a:t>
                      </a:r>
                    </a:p>
                    <a:p>
                      <a:pPr marL="1600200" marR="0" lvl="3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배치에 따른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추가능력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부여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조합적요소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)</a:t>
                      </a:r>
                    </a:p>
                    <a:p>
                      <a:pPr marL="1143000" marR="0" lvl="2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길드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1600200" marR="0" lvl="3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스킬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1600200" marR="0" lvl="3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채팅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1600200" marR="0" lvl="3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랭킹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일정기간 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길드원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Wave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클리어조건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)</a:t>
                      </a:r>
                    </a:p>
                    <a:p>
                      <a:pPr marL="2057400" marR="0" lvl="4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레이드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?</a:t>
                      </a:r>
                    </a:p>
                    <a:p>
                      <a:pPr marL="1143000" marR="0" lvl="2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환결설정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1600200" marR="0" lvl="3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Wave Term –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자동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초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10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수동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1600200" marR="0" lvl="3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화면회전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자동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1143000" marR="0" lvl="2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추가 컨텐츠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1600200" marR="0" lvl="3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동물을 지켜라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2057400" marR="0" lvl="4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스테이지별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특정 동물을 구함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2057400" marR="0" lvl="4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동물을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구하기위한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영웅의 조건이 존재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2057400" marR="0" lvl="4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동물은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능력이있어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게임진행에 도움이 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기본 배속 증가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영웅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체력증가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)</a:t>
                      </a:r>
                    </a:p>
                    <a:p>
                      <a:pPr marL="1143000" marR="0" lvl="2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사운드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1600200" marR="0" lvl="3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마을 내부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1600200" marR="0" lvl="3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건물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1600200" marR="0" lvl="3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능력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1600200" marR="0" lvl="3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마을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HP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증가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1143000" marR="0" lvl="2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90000" marR="90000" marT="89992" marB="8999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708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36" name="Group 172"/>
          <p:cNvGraphicFramePr>
            <a:graphicFrameLocks noGrp="1"/>
          </p:cNvGraphicFramePr>
          <p:nvPr>
            <p:extLst/>
          </p:nvPr>
        </p:nvGraphicFramePr>
        <p:xfrm>
          <a:off x="188913" y="1064569"/>
          <a:ext cx="6480175" cy="1245350"/>
        </p:xfrm>
        <a:graphic>
          <a:graphicData uri="http://schemas.openxmlformats.org/drawingml/2006/table">
            <a:tbl>
              <a:tblPr/>
              <a:tblGrid>
                <a:gridCol w="719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1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 일자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(10:00 ~ 13:00)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김선호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 장소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스타벅스 오산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검토자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양정훈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김선호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2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참석자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양정훈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김선호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양정훈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김선호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</a:t>
                      </a:r>
                      <a:r>
                        <a:rPr kumimoji="1" lang="en-US" altLang="ko-KR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7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 주제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아이디어 회의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전반적 및 세부적인 구성 요소 회의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437" name="Group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690645"/>
              </p:ext>
            </p:extLst>
          </p:nvPr>
        </p:nvGraphicFramePr>
        <p:xfrm>
          <a:off x="188913" y="2432721"/>
          <a:ext cx="6480175" cy="6984775"/>
        </p:xfrm>
        <a:graphic>
          <a:graphicData uri="http://schemas.openxmlformats.org/drawingml/2006/table">
            <a:tbl>
              <a:tblPr/>
              <a:tblGrid>
                <a:gridCol w="648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 내역</a:t>
                      </a:r>
                    </a:p>
                  </a:txBody>
                  <a:tcPr marL="90000" marR="90000" marT="46796" marB="46796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0710">
                <a:tc>
                  <a:txBody>
                    <a:bodyPr/>
                    <a:lstStyle/>
                    <a:p>
                      <a:pPr marL="1143000" marR="0" lvl="2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캐릭터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세부설정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1143000" marR="0" lvl="2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1143000" marR="0" lvl="2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캐릭터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UI</a:t>
                      </a:r>
                    </a:p>
                    <a:p>
                      <a:pPr marL="1600200" marR="0" lvl="3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기본 졸라맨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+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무기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+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전직시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머리색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길이로 구별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1143000" marR="0" lvl="2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90000" marR="90000" marT="89992" marB="8999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BEB2FC1-B351-DB4E-9F85-7110E666B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458551"/>
              </p:ext>
            </p:extLst>
          </p:nvPr>
        </p:nvGraphicFramePr>
        <p:xfrm>
          <a:off x="332656" y="3224808"/>
          <a:ext cx="6192687" cy="44881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655376">
                  <a:extLst>
                    <a:ext uri="{9D8B030D-6E8A-4147-A177-3AD203B41FA5}">
                      <a16:colId xmlns:a16="http://schemas.microsoft.com/office/drawing/2014/main" val="2424891207"/>
                    </a:ext>
                  </a:extLst>
                </a:gridCol>
                <a:gridCol w="1455379">
                  <a:extLst>
                    <a:ext uri="{9D8B030D-6E8A-4147-A177-3AD203B41FA5}">
                      <a16:colId xmlns:a16="http://schemas.microsoft.com/office/drawing/2014/main" val="2734774557"/>
                    </a:ext>
                  </a:extLst>
                </a:gridCol>
                <a:gridCol w="1020483">
                  <a:extLst>
                    <a:ext uri="{9D8B030D-6E8A-4147-A177-3AD203B41FA5}">
                      <a16:colId xmlns:a16="http://schemas.microsoft.com/office/drawing/2014/main" val="1881217694"/>
                    </a:ext>
                  </a:extLst>
                </a:gridCol>
                <a:gridCol w="1020483">
                  <a:extLst>
                    <a:ext uri="{9D8B030D-6E8A-4147-A177-3AD203B41FA5}">
                      <a16:colId xmlns:a16="http://schemas.microsoft.com/office/drawing/2014/main" val="680566301"/>
                    </a:ext>
                  </a:extLst>
                </a:gridCol>
                <a:gridCol w="1020483">
                  <a:extLst>
                    <a:ext uri="{9D8B030D-6E8A-4147-A177-3AD203B41FA5}">
                      <a16:colId xmlns:a16="http://schemas.microsoft.com/office/drawing/2014/main" val="1158089877"/>
                    </a:ext>
                  </a:extLst>
                </a:gridCol>
                <a:gridCol w="1020483">
                  <a:extLst>
                    <a:ext uri="{9D8B030D-6E8A-4147-A177-3AD203B41FA5}">
                      <a16:colId xmlns:a16="http://schemas.microsoft.com/office/drawing/2014/main" val="34198462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r>
                        <a:rPr lang="ko-KR" altLang="en-US" sz="1050" dirty="0"/>
                        <a:t>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스킬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r>
                        <a:rPr lang="ko-KR" altLang="en-US" sz="1050" dirty="0"/>
                        <a:t>차 특성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r>
                        <a:rPr lang="ko-KR" altLang="en-US" sz="1050" dirty="0"/>
                        <a:t>차 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r>
                        <a:rPr lang="ko-KR" altLang="en-US" sz="1050" dirty="0"/>
                        <a:t>차 스킬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r>
                        <a:rPr lang="ko-KR" altLang="en-US" sz="1050" dirty="0" err="1"/>
                        <a:t>차전직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154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강타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균형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칼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방</a:t>
                      </a:r>
                      <a:endParaRPr lang="en-US" altLang="ko-K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일정범위 도발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일정범위 스턴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807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강타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방어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방패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 err="1"/>
                        <a:t>대방패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전체 도발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 err="1"/>
                        <a:t>방어력상승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293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강타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공격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양손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대검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일정범위 </a:t>
                      </a:r>
                      <a:r>
                        <a:rPr lang="ko-KR" altLang="en-US" sz="700" dirty="0" err="1"/>
                        <a:t>광역공격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 err="1"/>
                        <a:t>피감소</a:t>
                      </a:r>
                      <a:r>
                        <a:rPr lang="ko-KR" altLang="en-US" sz="700" dirty="0"/>
                        <a:t> </a:t>
                      </a:r>
                      <a:r>
                        <a:rPr lang="ko-KR" altLang="en-US" sz="700" dirty="0" err="1"/>
                        <a:t>공격력업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 err="1"/>
                        <a:t>공격력증가</a:t>
                      </a:r>
                      <a:r>
                        <a:rPr lang="ko-KR" altLang="en-US" sz="700" dirty="0"/>
                        <a:t> 및 </a:t>
                      </a:r>
                      <a:r>
                        <a:rPr lang="ko-KR" altLang="en-US" sz="700" dirty="0" err="1"/>
                        <a:t>넉백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578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도적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/>
                        <a:t>더블어택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단검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 err="1"/>
                        <a:t>더블어택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더 강력한 </a:t>
                      </a:r>
                      <a:r>
                        <a:rPr lang="ko-KR" altLang="en-US" sz="700" dirty="0" err="1"/>
                        <a:t>더블어택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32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/>
                        <a:t>더블어택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단검</a:t>
                      </a:r>
                      <a:r>
                        <a:rPr lang="en-US" altLang="ko-KR" sz="800" dirty="0"/>
                        <a:t>(Dot)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더 강력한 </a:t>
                      </a:r>
                      <a:r>
                        <a:rPr lang="ko-KR" altLang="en-US" sz="700" dirty="0" err="1"/>
                        <a:t>도트뎀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667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/>
                        <a:t>더블어택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암살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단검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강력한 한방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주기적 </a:t>
                      </a:r>
                      <a:r>
                        <a:rPr lang="ko-KR" altLang="en-US" sz="700" dirty="0" err="1"/>
                        <a:t>원거리공격</a:t>
                      </a:r>
                      <a:r>
                        <a:rPr lang="en-US" altLang="ko-KR" sz="700" dirty="0"/>
                        <a:t>,</a:t>
                      </a:r>
                      <a:r>
                        <a:rPr lang="ko-KR" altLang="en-US" sz="700" dirty="0"/>
                        <a:t> 일정 즉사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일정시간마다 소멸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732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헌터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/>
                        <a:t>쎈</a:t>
                      </a:r>
                      <a:r>
                        <a:rPr lang="ko-KR" altLang="en-US" sz="700" dirty="0"/>
                        <a:t> 한방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속사</a:t>
                      </a:r>
                      <a:r>
                        <a:rPr lang="en-US" altLang="ko-KR" sz="1000" dirty="0"/>
                        <a:t>?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활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연사속도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일정범위 </a:t>
                      </a:r>
                      <a:r>
                        <a:rPr lang="ko-KR" altLang="en-US" sz="700" dirty="0" err="1"/>
                        <a:t>화살비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 err="1"/>
                        <a:t>공속</a:t>
                      </a:r>
                      <a:r>
                        <a:rPr lang="ko-KR" altLang="en-US" sz="700" dirty="0"/>
                        <a:t> 패시브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768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/>
                        <a:t>쎈</a:t>
                      </a:r>
                      <a:r>
                        <a:rPr lang="ko-KR" altLang="en-US" sz="700" dirty="0"/>
                        <a:t> 한방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저격</a:t>
                      </a:r>
                      <a:r>
                        <a:rPr lang="en-US" altLang="ko-KR" sz="1000" dirty="0"/>
                        <a:t>?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대궁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관통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공격력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공격력 업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관통 패시브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755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마법사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/>
                        <a:t>에너지볼트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지팡이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광역</a:t>
                      </a:r>
                      <a:r>
                        <a:rPr lang="en-US" altLang="ko-KR" sz="700" dirty="0"/>
                        <a:t>,</a:t>
                      </a:r>
                      <a:r>
                        <a:rPr lang="ko-KR" altLang="en-US" sz="700" dirty="0"/>
                        <a:t> 빙결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1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/>
                        <a:t>에너지볼트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지팡이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광역</a:t>
                      </a:r>
                      <a:r>
                        <a:rPr lang="en-US" altLang="ko-KR" sz="700" dirty="0"/>
                        <a:t>,</a:t>
                      </a:r>
                      <a:r>
                        <a:rPr lang="ko-KR" altLang="en-US" sz="700" dirty="0"/>
                        <a:t> </a:t>
                      </a:r>
                      <a:r>
                        <a:rPr lang="ko-KR" altLang="en-US" sz="700" dirty="0" err="1"/>
                        <a:t>도트뎀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410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/>
                        <a:t>에너지볼트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지팡이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광역</a:t>
                      </a:r>
                      <a:r>
                        <a:rPr lang="en-US" altLang="ko-KR" sz="700" dirty="0"/>
                        <a:t>,</a:t>
                      </a:r>
                      <a:r>
                        <a:rPr lang="ko-KR" altLang="en-US" sz="700" dirty="0"/>
                        <a:t> </a:t>
                      </a:r>
                      <a:r>
                        <a:rPr lang="ko-KR" altLang="en-US" sz="700" dirty="0" err="1"/>
                        <a:t>넉백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490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/>
                        <a:t>에너지볼트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바람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지팡이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광역</a:t>
                      </a:r>
                      <a:r>
                        <a:rPr lang="en-US" altLang="ko-KR" sz="700" dirty="0"/>
                        <a:t>,</a:t>
                      </a:r>
                      <a:r>
                        <a:rPr lang="ko-KR" altLang="en-US" sz="700" dirty="0"/>
                        <a:t> </a:t>
                      </a:r>
                      <a:r>
                        <a:rPr lang="ko-KR" altLang="en-US" sz="700" dirty="0" err="1"/>
                        <a:t>이속감소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98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힐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가장 체력 낮은 </a:t>
                      </a:r>
                      <a:r>
                        <a:rPr lang="en-US" altLang="ko-KR" sz="700" dirty="0"/>
                        <a:t>1</a:t>
                      </a:r>
                      <a:r>
                        <a:rPr lang="ko-KR" altLang="en-US" sz="700" dirty="0"/>
                        <a:t>인</a:t>
                      </a:r>
                      <a:r>
                        <a:rPr lang="en-US" altLang="ko-KR" sz="700" dirty="0"/>
                        <a:t>)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힐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체력 낮은 </a:t>
                      </a:r>
                      <a:r>
                        <a:rPr lang="en-US" altLang="ko-KR" sz="700" dirty="0"/>
                        <a:t>2</a:t>
                      </a:r>
                      <a:r>
                        <a:rPr lang="ko-KR" altLang="en-US" sz="700" dirty="0"/>
                        <a:t>인</a:t>
                      </a:r>
                      <a:r>
                        <a:rPr lang="en-US" altLang="ko-KR" sz="700" dirty="0"/>
                        <a:t>)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전위 </a:t>
                      </a:r>
                      <a:r>
                        <a:rPr lang="ko-KR" altLang="en-US" sz="700" dirty="0" err="1"/>
                        <a:t>방어버프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250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힐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가장 체력 낮은 </a:t>
                      </a:r>
                      <a:r>
                        <a:rPr lang="en-US" altLang="ko-KR" sz="700" dirty="0"/>
                        <a:t>1</a:t>
                      </a:r>
                      <a:r>
                        <a:rPr lang="ko-KR" altLang="en-US" sz="700" dirty="0"/>
                        <a:t>인</a:t>
                      </a:r>
                      <a:r>
                        <a:rPr lang="en-US" altLang="ko-KR" sz="700" dirty="0"/>
                        <a:t>)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버퍼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전체 공격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방어 버프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힐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 체력 낮은 </a:t>
                      </a:r>
                      <a:r>
                        <a:rPr lang="en-US" altLang="ko-KR" sz="700" dirty="0"/>
                        <a:t>1</a:t>
                      </a:r>
                      <a:r>
                        <a:rPr lang="ko-KR" altLang="en-US" sz="700" dirty="0"/>
                        <a:t>인</a:t>
                      </a:r>
                      <a:r>
                        <a:rPr lang="en-US" altLang="ko-KR" sz="700" dirty="0"/>
                        <a:t>)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763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79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748009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3415</TotalTime>
  <Words>537</Words>
  <Application>Microsoft Macintosh PowerPoint</Application>
  <PresentationFormat>A4 용지(210x297mm)</PresentationFormat>
  <Paragraphs>209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굴림</vt:lpstr>
      <vt:lpstr>굴림체</vt:lpstr>
      <vt:lpstr>맑은 고딕</vt:lpstr>
      <vt:lpstr>기본 디자인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이종건</dc:creator>
  <cp:lastModifiedBy>seonhokim</cp:lastModifiedBy>
  <cp:revision>1189</cp:revision>
  <dcterms:created xsi:type="dcterms:W3CDTF">2003-12-04T05:27:16Z</dcterms:created>
  <dcterms:modified xsi:type="dcterms:W3CDTF">2019-01-06T06:07:48Z</dcterms:modified>
</cp:coreProperties>
</file>