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PT Sans Narrow"/>
      <p:regular r:id="rId22"/>
      <p:bold r:id="rId23"/>
    </p:embeddedFont>
    <p:embeddedFont>
      <p:font typeface="Saira Semi Condensed"/>
      <p:regular r:id="rId24"/>
      <p:bold r:id="rId25"/>
    </p:embeddedFont>
    <p:embeddedFont>
      <p:font typeface="Open Sans SemiBold"/>
      <p:regular r:id="rId26"/>
      <p:bold r:id="rId27"/>
      <p:italic r:id="rId28"/>
      <p:boldItalic r:id="rId29"/>
    </p:embeddedFont>
    <p:embeddedFont>
      <p:font typeface="Merriweather"/>
      <p:regular r:id="rId30"/>
      <p:bold r:id="rId31"/>
      <p:italic r:id="rId32"/>
      <p:boldItalic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8" roundtripDataSignature="AMtx7mgwtOQXpuHgjV+K4/rWTuNIcl6m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PTSansNarrow-regular.fntdata"/><Relationship Id="rId21" Type="http://schemas.openxmlformats.org/officeDocument/2006/relationships/slide" Target="slides/slide17.xml"/><Relationship Id="rId24" Type="http://schemas.openxmlformats.org/officeDocument/2006/relationships/font" Target="fonts/SairaSemiCondensed-regular.fntdata"/><Relationship Id="rId23" Type="http://schemas.openxmlformats.org/officeDocument/2006/relationships/font" Target="fonts/PTSansNarrow-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SemiBold-regular.fntdata"/><Relationship Id="rId25" Type="http://schemas.openxmlformats.org/officeDocument/2006/relationships/font" Target="fonts/SairaSemiCondensed-bold.fntdata"/><Relationship Id="rId28" Type="http://schemas.openxmlformats.org/officeDocument/2006/relationships/font" Target="fonts/OpenSansSemiBold-italic.fntdata"/><Relationship Id="rId27" Type="http://schemas.openxmlformats.org/officeDocument/2006/relationships/font" Target="fonts/OpenSansSemiBold-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SemiBold-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erriweather-bold.fntdata"/><Relationship Id="rId30" Type="http://schemas.openxmlformats.org/officeDocument/2006/relationships/font" Target="fonts/Merriweather-regular.fntdata"/><Relationship Id="rId11" Type="http://schemas.openxmlformats.org/officeDocument/2006/relationships/slide" Target="slides/slide7.xml"/><Relationship Id="rId33" Type="http://schemas.openxmlformats.org/officeDocument/2006/relationships/font" Target="fonts/Merriweather-boldItalic.fntdata"/><Relationship Id="rId10" Type="http://schemas.openxmlformats.org/officeDocument/2006/relationships/slide" Target="slides/slide6.xml"/><Relationship Id="rId32" Type="http://schemas.openxmlformats.org/officeDocument/2006/relationships/font" Target="fonts/Merriweather-italic.fntdata"/><Relationship Id="rId13" Type="http://schemas.openxmlformats.org/officeDocument/2006/relationships/slide" Target="slides/slide9.xml"/><Relationship Id="rId35" Type="http://schemas.openxmlformats.org/officeDocument/2006/relationships/font" Target="fonts/OpenSans-bold.fntdata"/><Relationship Id="rId12" Type="http://schemas.openxmlformats.org/officeDocument/2006/relationships/slide" Target="slides/slide8.xml"/><Relationship Id="rId34" Type="http://schemas.openxmlformats.org/officeDocument/2006/relationships/font" Target="fonts/OpenSans-regular.fntdata"/><Relationship Id="rId15" Type="http://schemas.openxmlformats.org/officeDocument/2006/relationships/slide" Target="slides/slide11.xml"/><Relationship Id="rId37" Type="http://schemas.openxmlformats.org/officeDocument/2006/relationships/font" Target="fonts/OpenSans-boldItalic.fntdata"/><Relationship Id="rId14" Type="http://schemas.openxmlformats.org/officeDocument/2006/relationships/slide" Target="slides/slide10.xml"/><Relationship Id="rId36" Type="http://schemas.openxmlformats.org/officeDocument/2006/relationships/font" Target="fonts/OpenSans-italic.fntdata"/><Relationship Id="rId17" Type="http://schemas.openxmlformats.org/officeDocument/2006/relationships/slide" Target="slides/slide13.xml"/><Relationship Id="rId16" Type="http://schemas.openxmlformats.org/officeDocument/2006/relationships/slide" Target="slides/slide12.xml"/><Relationship Id="rId38" Type="http://customschemas.google.com/relationships/presentationmetadata" Target="meta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67" name="Google Shape;67;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1" name="Google Shape;161;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73" name="Google Shape;173;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85" name="Google Shape;185;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93" name="Google Shape;193;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3" name="Google Shape;203;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5" name="Google Shape;215;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21" name="Google Shape;221;p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3" name="Google Shape;233;p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6" name="Google Shape;76;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8" name="Google Shape;88;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cf034ac6ad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cf034ac6a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1" name="Google Shape;101;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0" name="Google Shape;120;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6" name="Google Shape;136;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8" name="Google Shape;148;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0" name="Shape 50"/>
        <p:cNvGrpSpPr/>
        <p:nvPr/>
      </p:nvGrpSpPr>
      <p:grpSpPr>
        <a:xfrm>
          <a:off x="0" y="0"/>
          <a:ext cx="0" cy="0"/>
          <a:chOff x="0" y="0"/>
          <a:chExt cx="0" cy="0"/>
        </a:xfrm>
      </p:grpSpPr>
      <p:sp>
        <p:nvSpPr>
          <p:cNvPr id="51" name="Google Shape;51;p27"/>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2" name="Google Shape;52;p27"/>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3" name="Google Shape;53;p27"/>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4" name="Google Shape;54;p27"/>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5" name="Google Shape;55;p27"/>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6" name="Google Shape;56;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7" name="Shape 57"/>
        <p:cNvGrpSpPr/>
        <p:nvPr/>
      </p:nvGrpSpPr>
      <p:grpSpPr>
        <a:xfrm>
          <a:off x="0" y="0"/>
          <a:ext cx="0" cy="0"/>
          <a:chOff x="0" y="0"/>
          <a:chExt cx="0" cy="0"/>
        </a:xfrm>
      </p:grpSpPr>
      <p:sp>
        <p:nvSpPr>
          <p:cNvPr id="58" name="Google Shape;58;p28"/>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9" name="Google Shape;5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sp>
        <p:nvSpPr>
          <p:cNvPr id="61" name="Google Shape;61;p29"/>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9"/>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63" name="Google Shape;63;p29"/>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64" name="Google Shape;64;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spTree>
      <p:nvGrpSpPr>
        <p:cNvPr id="11" name="Shape 11"/>
        <p:cNvGrpSpPr/>
        <p:nvPr/>
      </p:nvGrpSpPr>
      <p:grpSpPr>
        <a:xfrm>
          <a:off x="0" y="0"/>
          <a:ext cx="0" cy="0"/>
          <a:chOff x="0" y="0"/>
          <a:chExt cx="0" cy="0"/>
        </a:xfrm>
      </p:grpSpPr>
      <p:sp>
        <p:nvSpPr>
          <p:cNvPr id="12" name="Google Shape;12;p19"/>
          <p:cNvSpPr txBox="1"/>
          <p:nvPr>
            <p:ph type="ctrTitle"/>
          </p:nvPr>
        </p:nvSpPr>
        <p:spPr>
          <a:xfrm>
            <a:off x="1334450" y="1991825"/>
            <a:ext cx="6475200" cy="1159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7200"/>
              <a:buNone/>
              <a:defRPr sz="7200"/>
            </a:lvl1pPr>
            <a:lvl2pPr lvl="1" algn="l">
              <a:lnSpc>
                <a:spcPct val="100000"/>
              </a:lnSpc>
              <a:spcBef>
                <a:spcPts val="0"/>
              </a:spcBef>
              <a:spcAft>
                <a:spcPts val="0"/>
              </a:spcAft>
              <a:buSzPts val="7200"/>
              <a:buNone/>
              <a:defRPr sz="7200"/>
            </a:lvl2pPr>
            <a:lvl3pPr lvl="2" algn="l">
              <a:lnSpc>
                <a:spcPct val="100000"/>
              </a:lnSpc>
              <a:spcBef>
                <a:spcPts val="0"/>
              </a:spcBef>
              <a:spcAft>
                <a:spcPts val="0"/>
              </a:spcAft>
              <a:buSzPts val="7200"/>
              <a:buNone/>
              <a:defRPr sz="7200"/>
            </a:lvl3pPr>
            <a:lvl4pPr lvl="3" algn="l">
              <a:lnSpc>
                <a:spcPct val="100000"/>
              </a:lnSpc>
              <a:spcBef>
                <a:spcPts val="0"/>
              </a:spcBef>
              <a:spcAft>
                <a:spcPts val="0"/>
              </a:spcAft>
              <a:buSzPts val="7200"/>
              <a:buNone/>
              <a:defRPr sz="7200"/>
            </a:lvl4pPr>
            <a:lvl5pPr lvl="4" algn="l">
              <a:lnSpc>
                <a:spcPct val="100000"/>
              </a:lnSpc>
              <a:spcBef>
                <a:spcPts val="0"/>
              </a:spcBef>
              <a:spcAft>
                <a:spcPts val="0"/>
              </a:spcAft>
              <a:buSzPts val="7200"/>
              <a:buNone/>
              <a:defRPr sz="7200"/>
            </a:lvl5pPr>
            <a:lvl6pPr lvl="5" algn="l">
              <a:lnSpc>
                <a:spcPct val="100000"/>
              </a:lnSpc>
              <a:spcBef>
                <a:spcPts val="0"/>
              </a:spcBef>
              <a:spcAft>
                <a:spcPts val="0"/>
              </a:spcAft>
              <a:buSzPts val="7200"/>
              <a:buNone/>
              <a:defRPr sz="7200"/>
            </a:lvl6pPr>
            <a:lvl7pPr lvl="6" algn="l">
              <a:lnSpc>
                <a:spcPct val="100000"/>
              </a:lnSpc>
              <a:spcBef>
                <a:spcPts val="0"/>
              </a:spcBef>
              <a:spcAft>
                <a:spcPts val="0"/>
              </a:spcAft>
              <a:buSzPts val="7200"/>
              <a:buNone/>
              <a:defRPr sz="7200"/>
            </a:lvl7pPr>
            <a:lvl8pPr lvl="7" algn="l">
              <a:lnSpc>
                <a:spcPct val="100000"/>
              </a:lnSpc>
              <a:spcBef>
                <a:spcPts val="0"/>
              </a:spcBef>
              <a:spcAft>
                <a:spcPts val="0"/>
              </a:spcAft>
              <a:buSzPts val="7200"/>
              <a:buNone/>
              <a:defRPr sz="7200"/>
            </a:lvl8pPr>
            <a:lvl9pPr lvl="8" algn="l">
              <a:lnSpc>
                <a:spcPct val="100000"/>
              </a:lnSpc>
              <a:spcBef>
                <a:spcPts val="0"/>
              </a:spcBef>
              <a:spcAft>
                <a:spcPts val="0"/>
              </a:spcAft>
              <a:buSzPts val="7200"/>
              <a:buNone/>
              <a:defRPr sz="7200"/>
            </a:lvl9pPr>
          </a:lstStyle>
          <a:p/>
        </p:txBody>
      </p:sp>
      <p:sp>
        <p:nvSpPr>
          <p:cNvPr id="13" name="Google Shape;13;p19"/>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cxnSp>
        <p:nvCxnSpPr>
          <p:cNvPr id="15" name="Google Shape;15;p20"/>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6" name="Google Shape;16;p20"/>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7" name="Google Shape;17;p20"/>
          <p:cNvGrpSpPr/>
          <p:nvPr/>
        </p:nvGrpSpPr>
        <p:grpSpPr>
          <a:xfrm>
            <a:off x="1004144" y="1022025"/>
            <a:ext cx="7136668" cy="152400"/>
            <a:chOff x="1346429" y="1011300"/>
            <a:chExt cx="6452100" cy="152400"/>
          </a:xfrm>
        </p:grpSpPr>
        <p:cxnSp>
          <p:nvCxnSpPr>
            <p:cNvPr id="18" name="Google Shape;18;p20"/>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9" name="Google Shape;19;p20"/>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20" name="Google Shape;20;p20"/>
          <p:cNvGrpSpPr/>
          <p:nvPr/>
        </p:nvGrpSpPr>
        <p:grpSpPr>
          <a:xfrm>
            <a:off x="1004151" y="3969100"/>
            <a:ext cx="7136668" cy="152400"/>
            <a:chOff x="1346435" y="3969088"/>
            <a:chExt cx="6452100" cy="152400"/>
          </a:xfrm>
        </p:grpSpPr>
        <p:cxnSp>
          <p:nvCxnSpPr>
            <p:cNvPr id="21" name="Google Shape;21;p20"/>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22" name="Google Shape;22;p20"/>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23" name="Google Shape;23;p20"/>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24" name="Google Shape;24;p20"/>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5" name="Google Shape;2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21"/>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1"/>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0" name="Shape 30"/>
        <p:cNvGrpSpPr/>
        <p:nvPr/>
      </p:nvGrpSpPr>
      <p:grpSpPr>
        <a:xfrm>
          <a:off x="0" y="0"/>
          <a:ext cx="0" cy="0"/>
          <a:chOff x="0" y="0"/>
          <a:chExt cx="0" cy="0"/>
        </a:xfrm>
      </p:grpSpPr>
      <p:sp>
        <p:nvSpPr>
          <p:cNvPr id="31" name="Google Shape;31;p22"/>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3" name="Google Shape;33;p2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4" name="Google Shape;3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2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23"/>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8" name="Google Shape;38;p23"/>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9" name="Google Shape;3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2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42" name="Google Shape;4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3" name="Shape 43"/>
        <p:cNvGrpSpPr/>
        <p:nvPr/>
      </p:nvGrpSpPr>
      <p:grpSpPr>
        <a:xfrm>
          <a:off x="0" y="0"/>
          <a:ext cx="0" cy="0"/>
          <a:chOff x="0" y="0"/>
          <a:chExt cx="0" cy="0"/>
        </a:xfrm>
      </p:grpSpPr>
      <p:sp>
        <p:nvSpPr>
          <p:cNvPr id="44" name="Google Shape;44;p2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5" name="Google Shape;45;p2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6" name="Google Shape;46;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7" name="Shape 47"/>
        <p:cNvGrpSpPr/>
        <p:nvPr/>
      </p:nvGrpSpPr>
      <p:grpSpPr>
        <a:xfrm>
          <a:off x="0" y="0"/>
          <a:ext cx="0" cy="0"/>
          <a:chOff x="0" y="0"/>
          <a:chExt cx="0" cy="0"/>
        </a:xfrm>
      </p:grpSpPr>
      <p:sp>
        <p:nvSpPr>
          <p:cNvPr id="48" name="Google Shape;48;p26"/>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9" name="Google Shape;4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1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91824"/>
        </a:solidFill>
      </p:bgPr>
    </p:bg>
    <p:spTree>
      <p:nvGrpSpPr>
        <p:cNvPr id="68" name="Shape 68"/>
        <p:cNvGrpSpPr/>
        <p:nvPr/>
      </p:nvGrpSpPr>
      <p:grpSpPr>
        <a:xfrm>
          <a:off x="0" y="0"/>
          <a:ext cx="0" cy="0"/>
          <a:chOff x="0" y="0"/>
          <a:chExt cx="0" cy="0"/>
        </a:xfrm>
      </p:grpSpPr>
      <p:sp>
        <p:nvSpPr>
          <p:cNvPr id="69" name="Google Shape;69;p1"/>
          <p:cNvSpPr txBox="1"/>
          <p:nvPr/>
        </p:nvSpPr>
        <p:spPr>
          <a:xfrm>
            <a:off x="5537925" y="4422899"/>
            <a:ext cx="3091800" cy="1077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70" name="Google Shape;70;p1"/>
          <p:cNvSpPr txBox="1"/>
          <p:nvPr/>
        </p:nvSpPr>
        <p:spPr>
          <a:xfrm>
            <a:off x="1251225" y="679300"/>
            <a:ext cx="6641400" cy="384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600"/>
              <a:buFont typeface="Arial"/>
              <a:buNone/>
            </a:pPr>
            <a:r>
              <a:rPr b="1" lang="en" sz="2500">
                <a:latin typeface="PT Sans Narrow"/>
                <a:ea typeface="PT Sans Narrow"/>
                <a:cs typeface="PT Sans Narrow"/>
                <a:sym typeface="PT Sans Narrow"/>
              </a:rPr>
              <a:t>CANCER CELLS  USING SEGMENTATION PROCESS</a:t>
            </a:r>
            <a:endParaRPr b="1" i="0" sz="1900" u="none" cap="none" strike="noStrike">
              <a:solidFill>
                <a:schemeClr val="lt1"/>
              </a:solidFill>
              <a:latin typeface="PT Sans Narrow"/>
              <a:ea typeface="PT Sans Narrow"/>
              <a:cs typeface="PT Sans Narrow"/>
              <a:sym typeface="PT Sans Narrow"/>
            </a:endParaRPr>
          </a:p>
        </p:txBody>
      </p:sp>
      <p:sp>
        <p:nvSpPr>
          <p:cNvPr id="71" name="Google Shape;71;p1"/>
          <p:cNvSpPr/>
          <p:nvPr/>
        </p:nvSpPr>
        <p:spPr>
          <a:xfrm>
            <a:off x="6912705" y="2912215"/>
            <a:ext cx="2231289" cy="2231289"/>
          </a:xfrm>
          <a:custGeom>
            <a:rect b="b" l="l" r="r" t="t"/>
            <a:pathLst>
              <a:path extrusionOk="0" h="5950103" w="5950103">
                <a:moveTo>
                  <a:pt x="0" y="0"/>
                </a:moveTo>
                <a:lnTo>
                  <a:pt x="5950103" y="0"/>
                </a:lnTo>
                <a:lnTo>
                  <a:pt x="5950103" y="5950103"/>
                </a:lnTo>
                <a:lnTo>
                  <a:pt x="0" y="5950103"/>
                </a:lnTo>
                <a:lnTo>
                  <a:pt x="0" y="0"/>
                </a:lnTo>
                <a:close/>
              </a:path>
            </a:pathLst>
          </a:custGeom>
          <a:blipFill rotWithShape="1">
            <a:blip r:embed="rId3">
              <a:alphaModFix/>
            </a:blip>
            <a:stretch>
              <a:fillRect b="0" l="0" r="0" t="0"/>
            </a:stretch>
          </a:blipFill>
          <a:ln>
            <a:noFill/>
          </a:ln>
        </p:spPr>
      </p:sp>
      <p:sp>
        <p:nvSpPr>
          <p:cNvPr id="72" name="Google Shape;72;p1"/>
          <p:cNvSpPr/>
          <p:nvPr/>
        </p:nvSpPr>
        <p:spPr>
          <a:xfrm rot="5400000">
            <a:off x="5" y="2912215"/>
            <a:ext cx="2231289" cy="2231289"/>
          </a:xfrm>
          <a:custGeom>
            <a:rect b="b" l="l" r="r" t="t"/>
            <a:pathLst>
              <a:path extrusionOk="0" h="5950103" w="5950103">
                <a:moveTo>
                  <a:pt x="0" y="0"/>
                </a:moveTo>
                <a:lnTo>
                  <a:pt x="5950103" y="0"/>
                </a:lnTo>
                <a:lnTo>
                  <a:pt x="5950103" y="5950103"/>
                </a:lnTo>
                <a:lnTo>
                  <a:pt x="0" y="5950103"/>
                </a:lnTo>
                <a:lnTo>
                  <a:pt x="0" y="0"/>
                </a:lnTo>
                <a:close/>
              </a:path>
            </a:pathLst>
          </a:custGeom>
          <a:blipFill rotWithShape="1">
            <a:blip r:embed="rId3">
              <a:alphaModFix/>
            </a:blip>
            <a:stretch>
              <a:fillRect b="0" l="0" r="0" t="0"/>
            </a:stretch>
          </a:blipFill>
          <a:ln>
            <a:noFill/>
          </a:ln>
        </p:spPr>
      </p:sp>
      <p:sp>
        <p:nvSpPr>
          <p:cNvPr id="73" name="Google Shape;73;p1"/>
          <p:cNvSpPr txBox="1"/>
          <p:nvPr/>
        </p:nvSpPr>
        <p:spPr>
          <a:xfrm>
            <a:off x="2842275" y="2268950"/>
            <a:ext cx="3459300" cy="2323800"/>
          </a:xfrm>
          <a:prstGeom prst="rect">
            <a:avLst/>
          </a:prstGeom>
          <a:noFill/>
          <a:ln>
            <a:noFill/>
          </a:ln>
        </p:spPr>
        <p:txBody>
          <a:bodyPr anchorCtr="0" anchor="t" bIns="45725" lIns="45725" spcFirstLastPara="1" rIns="45725" wrap="square" tIns="45725">
            <a:noAutofit/>
          </a:bodyPr>
          <a:lstStyle/>
          <a:p>
            <a:pPr indent="0" lvl="0" marL="0" marR="0" rtl="0" algn="ctr">
              <a:lnSpc>
                <a:spcPct val="115000"/>
              </a:lnSpc>
              <a:spcBef>
                <a:spcPts val="600"/>
              </a:spcBef>
              <a:spcAft>
                <a:spcPts val="0"/>
              </a:spcAft>
              <a:buClr>
                <a:srgbClr val="000000"/>
              </a:buClr>
              <a:buSzPts val="1200"/>
              <a:buFont typeface="Arial"/>
              <a:buNone/>
            </a:pPr>
            <a:r>
              <a:rPr b="1" lang="en" sz="1900">
                <a:solidFill>
                  <a:srgbClr val="DBDEE1"/>
                </a:solidFill>
                <a:latin typeface="PT Sans Narrow"/>
                <a:ea typeface="PT Sans Narrow"/>
                <a:cs typeface="PT Sans Narrow"/>
                <a:sym typeface="PT Sans Narrow"/>
              </a:rPr>
              <a:t>Md Ashiq Ul Islam Sajid </a:t>
            </a:r>
            <a:r>
              <a:rPr b="1" lang="en" sz="1900">
                <a:solidFill>
                  <a:schemeClr val="lt1"/>
                </a:solidFill>
                <a:latin typeface="PT Sans Narrow"/>
                <a:ea typeface="PT Sans Narrow"/>
                <a:cs typeface="PT Sans Narrow"/>
                <a:sym typeface="PT Sans Narrow"/>
              </a:rPr>
              <a:t>(ID:</a:t>
            </a:r>
            <a:r>
              <a:rPr b="1" lang="en" sz="1900">
                <a:solidFill>
                  <a:srgbClr val="DBDEE1"/>
                </a:solidFill>
                <a:latin typeface="PT Sans Narrow"/>
                <a:ea typeface="PT Sans Narrow"/>
                <a:cs typeface="PT Sans Narrow"/>
                <a:sym typeface="PT Sans Narrow"/>
              </a:rPr>
              <a:t>20201225</a:t>
            </a:r>
            <a:r>
              <a:rPr b="1" lang="en" sz="1900">
                <a:solidFill>
                  <a:schemeClr val="lt1"/>
                </a:solidFill>
                <a:latin typeface="PT Sans Narrow"/>
                <a:ea typeface="PT Sans Narrow"/>
                <a:cs typeface="PT Sans Narrow"/>
                <a:sym typeface="PT Sans Narrow"/>
              </a:rPr>
              <a:t>)</a:t>
            </a:r>
            <a:endParaRPr b="1" i="0" sz="1900" u="none" cap="none" strike="noStrike">
              <a:solidFill>
                <a:schemeClr val="lt1"/>
              </a:solidFill>
              <a:latin typeface="PT Sans Narrow"/>
              <a:ea typeface="PT Sans Narrow"/>
              <a:cs typeface="PT Sans Narrow"/>
              <a:sym typeface="PT Sans Narrow"/>
            </a:endParaRPr>
          </a:p>
          <a:p>
            <a:pPr indent="0" lvl="0" marL="0" marR="0" rtl="0" algn="ctr">
              <a:lnSpc>
                <a:spcPct val="115000"/>
              </a:lnSpc>
              <a:spcBef>
                <a:spcPts val="600"/>
              </a:spcBef>
              <a:spcAft>
                <a:spcPts val="0"/>
              </a:spcAft>
              <a:buClr>
                <a:srgbClr val="000000"/>
              </a:buClr>
              <a:buSzPts val="1200"/>
              <a:buFont typeface="Arial"/>
              <a:buNone/>
            </a:pPr>
            <a:r>
              <a:rPr b="1" lang="en" sz="1900">
                <a:solidFill>
                  <a:schemeClr val="lt1"/>
                </a:solidFill>
                <a:latin typeface="PT Sans Narrow"/>
                <a:ea typeface="PT Sans Narrow"/>
                <a:cs typeface="PT Sans Narrow"/>
                <a:sym typeface="PT Sans Narrow"/>
              </a:rPr>
              <a:t>Rumaysa Mumtahana  ( Id: 20101310)</a:t>
            </a:r>
            <a:endParaRPr b="1" sz="1900">
              <a:solidFill>
                <a:schemeClr val="lt1"/>
              </a:solidFill>
              <a:latin typeface="PT Sans Narrow"/>
              <a:ea typeface="PT Sans Narrow"/>
              <a:cs typeface="PT Sans Narrow"/>
              <a:sym typeface="PT Sans Narrow"/>
            </a:endParaRPr>
          </a:p>
          <a:p>
            <a:pPr indent="0" lvl="0" marL="0" marR="0" rtl="0" algn="ctr">
              <a:lnSpc>
                <a:spcPct val="115000"/>
              </a:lnSpc>
              <a:spcBef>
                <a:spcPts val="600"/>
              </a:spcBef>
              <a:spcAft>
                <a:spcPts val="0"/>
              </a:spcAft>
              <a:buClr>
                <a:srgbClr val="000000"/>
              </a:buClr>
              <a:buSzPts val="1200"/>
              <a:buFont typeface="Arial"/>
              <a:buNone/>
            </a:pPr>
            <a:r>
              <a:rPr b="1" lang="en" sz="1900">
                <a:solidFill>
                  <a:schemeClr val="lt1"/>
                </a:solidFill>
                <a:latin typeface="PT Sans Narrow"/>
                <a:ea typeface="PT Sans Narrow"/>
                <a:cs typeface="PT Sans Narrow"/>
                <a:sym typeface="PT Sans Narrow"/>
              </a:rPr>
              <a:t>Arjun Saha (Id : 22101370)</a:t>
            </a:r>
            <a:endParaRPr b="1" i="0" sz="1900" u="none" cap="none" strike="noStrike">
              <a:solidFill>
                <a:schemeClr val="lt1"/>
              </a:solidFill>
              <a:latin typeface="PT Sans Narrow"/>
              <a:ea typeface="PT Sans Narrow"/>
              <a:cs typeface="PT Sans Narrow"/>
              <a:sym typeface="PT Sans Narrow"/>
            </a:endParaRPr>
          </a:p>
          <a:p>
            <a:pPr indent="0" lvl="0" marL="0" marR="0" rtl="0" algn="ctr">
              <a:lnSpc>
                <a:spcPct val="115000"/>
              </a:lnSpc>
              <a:spcBef>
                <a:spcPts val="600"/>
              </a:spcBef>
              <a:spcAft>
                <a:spcPts val="0"/>
              </a:spcAft>
              <a:buClr>
                <a:srgbClr val="000000"/>
              </a:buClr>
              <a:buSzPts val="1200"/>
              <a:buFont typeface="Arial"/>
              <a:buNone/>
            </a:pPr>
            <a:r>
              <a:t/>
            </a:r>
            <a:endParaRPr b="1" i="0" sz="1200" u="none" cap="none" strike="noStrike">
              <a:solidFill>
                <a:schemeClr val="lt1"/>
              </a:solidFill>
              <a:latin typeface="Merriweather"/>
              <a:ea typeface="Merriweather"/>
              <a:cs typeface="Merriweather"/>
              <a:sym typeface="Merriweather"/>
            </a:endParaRPr>
          </a:p>
          <a:p>
            <a:pPr indent="0" lvl="0" marL="0" marR="0" rtl="0" algn="ctr">
              <a:lnSpc>
                <a:spcPct val="115000"/>
              </a:lnSpc>
              <a:spcBef>
                <a:spcPts val="600"/>
              </a:spcBef>
              <a:spcAft>
                <a:spcPts val="600"/>
              </a:spcAft>
              <a:buClr>
                <a:srgbClr val="000000"/>
              </a:buClr>
              <a:buSzPts val="1200"/>
              <a:buFont typeface="Arial"/>
              <a:buNone/>
            </a:pPr>
            <a:r>
              <a:t/>
            </a:r>
            <a:endParaRPr b="1" i="0" sz="1200" u="none" cap="none" strike="noStrike">
              <a:solidFill>
                <a:schemeClr val="lt1"/>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91824"/>
        </a:solidFill>
      </p:bgPr>
    </p:bg>
    <p:spTree>
      <p:nvGrpSpPr>
        <p:cNvPr id="162" name="Shape 162"/>
        <p:cNvGrpSpPr/>
        <p:nvPr/>
      </p:nvGrpSpPr>
      <p:grpSpPr>
        <a:xfrm>
          <a:off x="0" y="0"/>
          <a:ext cx="0" cy="0"/>
          <a:chOff x="0" y="0"/>
          <a:chExt cx="0" cy="0"/>
        </a:xfrm>
      </p:grpSpPr>
      <p:sp>
        <p:nvSpPr>
          <p:cNvPr id="163" name="Google Shape;163;p9"/>
          <p:cNvSpPr txBox="1"/>
          <p:nvPr/>
        </p:nvSpPr>
        <p:spPr>
          <a:xfrm>
            <a:off x="2423600" y="50850"/>
            <a:ext cx="4151400" cy="93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chemeClr val="lt1"/>
                </a:solidFill>
                <a:latin typeface="PT Sans Narrow"/>
                <a:ea typeface="PT Sans Narrow"/>
                <a:cs typeface="PT Sans Narrow"/>
                <a:sym typeface="PT Sans Narrow"/>
              </a:rPr>
              <a:t>Data pre-processing</a:t>
            </a:r>
            <a:endParaRPr b="0" i="0" sz="1400" u="none" cap="none" strike="noStrike">
              <a:solidFill>
                <a:schemeClr val="lt1"/>
              </a:solidFill>
              <a:latin typeface="Open Sans"/>
              <a:ea typeface="Open Sans"/>
              <a:cs typeface="Open Sans"/>
              <a:sym typeface="Open Sans"/>
            </a:endParaRPr>
          </a:p>
        </p:txBody>
      </p:sp>
      <p:grpSp>
        <p:nvGrpSpPr>
          <p:cNvPr id="164" name="Google Shape;164;p9"/>
          <p:cNvGrpSpPr/>
          <p:nvPr/>
        </p:nvGrpSpPr>
        <p:grpSpPr>
          <a:xfrm rot="10800000">
            <a:off x="-4" y="11"/>
            <a:ext cx="2231289" cy="2231289"/>
            <a:chOff x="0" y="0"/>
            <a:chExt cx="5950103" cy="5950103"/>
          </a:xfrm>
        </p:grpSpPr>
        <p:sp>
          <p:nvSpPr>
            <p:cNvPr id="165" name="Google Shape;165;p9"/>
            <p:cNvSpPr/>
            <p:nvPr/>
          </p:nvSpPr>
          <p:spPr>
            <a:xfrm>
              <a:off x="0" y="0"/>
              <a:ext cx="5950103" cy="5950103"/>
            </a:xfrm>
            <a:custGeom>
              <a:rect b="b" l="l" r="r" t="t"/>
              <a:pathLst>
                <a:path extrusionOk="0" h="5950103" w="5950103">
                  <a:moveTo>
                    <a:pt x="0" y="0"/>
                  </a:moveTo>
                  <a:lnTo>
                    <a:pt x="5950103" y="0"/>
                  </a:lnTo>
                  <a:lnTo>
                    <a:pt x="5950103" y="5950103"/>
                  </a:lnTo>
                  <a:lnTo>
                    <a:pt x="0" y="5950103"/>
                  </a:lnTo>
                  <a:lnTo>
                    <a:pt x="0" y="0"/>
                  </a:lnTo>
                  <a:close/>
                </a:path>
              </a:pathLst>
            </a:custGeom>
            <a:blipFill rotWithShape="1">
              <a:blip r:embed="rId3">
                <a:alphaModFix/>
              </a:blip>
              <a:stretch>
                <a:fillRect b="0" l="0" r="0" t="0"/>
              </a:stretch>
            </a:blipFill>
            <a:ln>
              <a:noFill/>
            </a:ln>
          </p:spPr>
        </p:sp>
        <p:sp>
          <p:nvSpPr>
            <p:cNvPr id="166" name="Google Shape;166;p9"/>
            <p:cNvSpPr/>
            <p:nvPr/>
          </p:nvSpPr>
          <p:spPr>
            <a:xfrm rot="10800000">
              <a:off x="0" y="463703"/>
              <a:ext cx="4152839" cy="4549923"/>
            </a:xfrm>
            <a:custGeom>
              <a:rect b="b" l="l" r="r" t="t"/>
              <a:pathLst>
                <a:path extrusionOk="0" h="4549923" w="4152839">
                  <a:moveTo>
                    <a:pt x="0" y="0"/>
                  </a:moveTo>
                  <a:lnTo>
                    <a:pt x="4152839" y="0"/>
                  </a:lnTo>
                  <a:lnTo>
                    <a:pt x="4152839" y="4549923"/>
                  </a:lnTo>
                  <a:lnTo>
                    <a:pt x="0" y="4549923"/>
                  </a:lnTo>
                  <a:lnTo>
                    <a:pt x="0" y="0"/>
                  </a:lnTo>
                  <a:close/>
                </a:path>
              </a:pathLst>
            </a:custGeom>
            <a:blipFill rotWithShape="1">
              <a:blip r:embed="rId4">
                <a:alphaModFix/>
              </a:blip>
              <a:stretch>
                <a:fillRect b="0" l="0" r="0" t="0"/>
              </a:stretch>
            </a:blipFill>
            <a:ln>
              <a:noFill/>
            </a:ln>
          </p:spPr>
        </p:sp>
      </p:grpSp>
      <p:grpSp>
        <p:nvGrpSpPr>
          <p:cNvPr id="167" name="Google Shape;167;p9"/>
          <p:cNvGrpSpPr/>
          <p:nvPr/>
        </p:nvGrpSpPr>
        <p:grpSpPr>
          <a:xfrm>
            <a:off x="6912705" y="2912202"/>
            <a:ext cx="2231289" cy="2231289"/>
            <a:chOff x="0" y="0"/>
            <a:chExt cx="5950103" cy="5950103"/>
          </a:xfrm>
        </p:grpSpPr>
        <p:sp>
          <p:nvSpPr>
            <p:cNvPr id="168" name="Google Shape;168;p9"/>
            <p:cNvSpPr/>
            <p:nvPr/>
          </p:nvSpPr>
          <p:spPr>
            <a:xfrm>
              <a:off x="0" y="0"/>
              <a:ext cx="5950103" cy="5950103"/>
            </a:xfrm>
            <a:custGeom>
              <a:rect b="b" l="l" r="r" t="t"/>
              <a:pathLst>
                <a:path extrusionOk="0" h="5950103" w="5950103">
                  <a:moveTo>
                    <a:pt x="0" y="0"/>
                  </a:moveTo>
                  <a:lnTo>
                    <a:pt x="5950103" y="0"/>
                  </a:lnTo>
                  <a:lnTo>
                    <a:pt x="5950103" y="5950103"/>
                  </a:lnTo>
                  <a:lnTo>
                    <a:pt x="0" y="5950103"/>
                  </a:lnTo>
                  <a:lnTo>
                    <a:pt x="0" y="0"/>
                  </a:lnTo>
                  <a:close/>
                </a:path>
              </a:pathLst>
            </a:custGeom>
            <a:blipFill rotWithShape="1">
              <a:blip r:embed="rId3">
                <a:alphaModFix/>
              </a:blip>
              <a:stretch>
                <a:fillRect b="0" l="0" r="0" t="0"/>
              </a:stretch>
            </a:blipFill>
            <a:ln>
              <a:noFill/>
            </a:ln>
          </p:spPr>
        </p:sp>
        <p:sp>
          <p:nvSpPr>
            <p:cNvPr id="169" name="Google Shape;169;p9"/>
            <p:cNvSpPr/>
            <p:nvPr/>
          </p:nvSpPr>
          <p:spPr>
            <a:xfrm rot="10800000">
              <a:off x="0" y="463703"/>
              <a:ext cx="4152839" cy="4549923"/>
            </a:xfrm>
            <a:custGeom>
              <a:rect b="b" l="l" r="r" t="t"/>
              <a:pathLst>
                <a:path extrusionOk="0" h="4549923" w="4152839">
                  <a:moveTo>
                    <a:pt x="0" y="0"/>
                  </a:moveTo>
                  <a:lnTo>
                    <a:pt x="4152839" y="0"/>
                  </a:lnTo>
                  <a:lnTo>
                    <a:pt x="4152839" y="4549923"/>
                  </a:lnTo>
                  <a:lnTo>
                    <a:pt x="0" y="4549923"/>
                  </a:lnTo>
                  <a:lnTo>
                    <a:pt x="0" y="0"/>
                  </a:lnTo>
                  <a:close/>
                </a:path>
              </a:pathLst>
            </a:custGeom>
            <a:blipFill rotWithShape="1">
              <a:blip r:embed="rId4">
                <a:alphaModFix/>
              </a:blip>
              <a:stretch>
                <a:fillRect b="0" l="0" r="0" t="0"/>
              </a:stretch>
            </a:blipFill>
            <a:ln>
              <a:noFill/>
            </a:ln>
          </p:spPr>
        </p:sp>
      </p:grpSp>
      <p:sp>
        <p:nvSpPr>
          <p:cNvPr id="170" name="Google Shape;170;p9"/>
          <p:cNvSpPr txBox="1"/>
          <p:nvPr/>
        </p:nvSpPr>
        <p:spPr>
          <a:xfrm>
            <a:off x="1350325" y="911750"/>
            <a:ext cx="6760200" cy="3899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300"/>
              <a:buFont typeface="Arial"/>
              <a:buNone/>
            </a:pPr>
            <a:r>
              <a:rPr b="0" i="0" lang="en" sz="1300" u="none" cap="none" strike="noStrike">
                <a:solidFill>
                  <a:schemeClr val="lt1"/>
                </a:solidFill>
                <a:latin typeface="Open Sans"/>
                <a:ea typeface="Open Sans"/>
                <a:cs typeface="Open Sans"/>
                <a:sym typeface="Open Sans"/>
              </a:rPr>
              <a:t>Combination of Images</a:t>
            </a:r>
            <a:endParaRPr b="0" i="0" sz="1300" u="none" cap="none" strike="noStrike">
              <a:solidFill>
                <a:schemeClr val="lt1"/>
              </a:solidFill>
              <a:latin typeface="Open Sans"/>
              <a:ea typeface="Open Sans"/>
              <a:cs typeface="Open Sans"/>
              <a:sym typeface="Open Sans"/>
            </a:endParaRPr>
          </a:p>
          <a:p>
            <a:pPr indent="-311150" lvl="0" marL="457200" marR="0" rtl="0" algn="l">
              <a:lnSpc>
                <a:spcPct val="115000"/>
              </a:lnSpc>
              <a:spcBef>
                <a:spcPts val="1200"/>
              </a:spcBef>
              <a:spcAft>
                <a:spcPts val="0"/>
              </a:spcAft>
              <a:buClr>
                <a:schemeClr val="lt1"/>
              </a:buClr>
              <a:buSzPts val="1300"/>
              <a:buFont typeface="Open Sans"/>
              <a:buChar char="●"/>
            </a:pPr>
            <a:r>
              <a:rPr b="0" i="0" lang="en" sz="1300" u="none" cap="none" strike="noStrike">
                <a:solidFill>
                  <a:schemeClr val="lt1"/>
                </a:solidFill>
                <a:latin typeface="Open Sans"/>
                <a:ea typeface="Open Sans"/>
                <a:cs typeface="Open Sans"/>
                <a:sym typeface="Open Sans"/>
              </a:rPr>
              <a:t>All images (except T1 and Masks) were combined into one volume.</a:t>
            </a:r>
            <a:endParaRPr b="0" i="0" sz="1300" u="none" cap="none" strike="noStrike">
              <a:solidFill>
                <a:schemeClr val="lt1"/>
              </a:solidFill>
              <a:latin typeface="Open Sans"/>
              <a:ea typeface="Open Sans"/>
              <a:cs typeface="Open Sans"/>
              <a:sym typeface="Open Sans"/>
            </a:endParaRPr>
          </a:p>
          <a:p>
            <a:pPr indent="-311150" lvl="0" marL="457200" marR="0" rtl="0" algn="l">
              <a:lnSpc>
                <a:spcPct val="115000"/>
              </a:lnSpc>
              <a:spcBef>
                <a:spcPts val="0"/>
              </a:spcBef>
              <a:spcAft>
                <a:spcPts val="0"/>
              </a:spcAft>
              <a:buClr>
                <a:schemeClr val="lt1"/>
              </a:buClr>
              <a:buSzPts val="1300"/>
              <a:buFont typeface="Open Sans"/>
              <a:buChar char="●"/>
            </a:pPr>
            <a:r>
              <a:rPr b="0" i="0" lang="en" sz="1300" u="none" cap="none" strike="noStrike">
                <a:solidFill>
                  <a:schemeClr val="lt1"/>
                </a:solidFill>
                <a:latin typeface="Open Sans"/>
                <a:ea typeface="Open Sans"/>
                <a:cs typeface="Open Sans"/>
                <a:sym typeface="Open Sans"/>
              </a:rPr>
              <a:t>Input shape became 240x240x155x3 (T1c, T2, and FLAIR).</a:t>
            </a:r>
            <a:endParaRPr b="0" i="0" sz="1300" u="none" cap="none" strike="noStrike">
              <a:solidFill>
                <a:schemeClr val="lt1"/>
              </a:solidFill>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300"/>
              <a:buFont typeface="Arial"/>
              <a:buNone/>
            </a:pPr>
            <a:r>
              <a:rPr b="0" i="0" lang="en" sz="1300" u="none" cap="none" strike="noStrike">
                <a:solidFill>
                  <a:schemeClr val="lt1"/>
                </a:solidFill>
                <a:latin typeface="Open Sans"/>
                <a:ea typeface="Open Sans"/>
                <a:cs typeface="Open Sans"/>
                <a:sym typeface="Open Sans"/>
              </a:rPr>
              <a:t>Mask Filtering</a:t>
            </a:r>
            <a:endParaRPr b="0" i="0" sz="1300" u="none" cap="none" strike="noStrike">
              <a:solidFill>
                <a:schemeClr val="lt1"/>
              </a:solidFill>
              <a:latin typeface="Open Sans"/>
              <a:ea typeface="Open Sans"/>
              <a:cs typeface="Open Sans"/>
              <a:sym typeface="Open Sans"/>
            </a:endParaRPr>
          </a:p>
          <a:p>
            <a:pPr indent="-311150" lvl="0" marL="457200" marR="0" rtl="0" algn="l">
              <a:lnSpc>
                <a:spcPct val="115000"/>
              </a:lnSpc>
              <a:spcBef>
                <a:spcPts val="1200"/>
              </a:spcBef>
              <a:spcAft>
                <a:spcPts val="0"/>
              </a:spcAft>
              <a:buClr>
                <a:schemeClr val="lt1"/>
              </a:buClr>
              <a:buSzPts val="1300"/>
              <a:buFont typeface="Open Sans"/>
              <a:buChar char="●"/>
            </a:pPr>
            <a:r>
              <a:rPr b="0" i="0" lang="en" sz="1300" u="none" cap="none" strike="noStrike">
                <a:solidFill>
                  <a:schemeClr val="lt1"/>
                </a:solidFill>
                <a:latin typeface="Open Sans"/>
                <a:ea typeface="Open Sans"/>
                <a:cs typeface="Open Sans"/>
                <a:sym typeface="Open Sans"/>
              </a:rPr>
              <a:t>Annotated masks had four labels: 1 (NCR), 2 (ED), 3 (ET), and 0 (everything else).</a:t>
            </a:r>
            <a:endParaRPr b="0" i="0" sz="1300" u="none" cap="none" strike="noStrike">
              <a:solidFill>
                <a:schemeClr val="lt1"/>
              </a:solidFill>
              <a:latin typeface="Open Sans"/>
              <a:ea typeface="Open Sans"/>
              <a:cs typeface="Open Sans"/>
              <a:sym typeface="Open Sans"/>
            </a:endParaRPr>
          </a:p>
          <a:p>
            <a:pPr indent="-311150" lvl="0" marL="457200" marR="0" rtl="0" algn="l">
              <a:lnSpc>
                <a:spcPct val="115000"/>
              </a:lnSpc>
              <a:spcBef>
                <a:spcPts val="0"/>
              </a:spcBef>
              <a:spcAft>
                <a:spcPts val="0"/>
              </a:spcAft>
              <a:buClr>
                <a:schemeClr val="lt1"/>
              </a:buClr>
              <a:buSzPts val="1300"/>
              <a:buFont typeface="Open Sans"/>
              <a:buChar char="●"/>
            </a:pPr>
            <a:r>
              <a:rPr b="0" i="0" lang="en" sz="1300" u="none" cap="none" strike="noStrike">
                <a:solidFill>
                  <a:schemeClr val="lt1"/>
                </a:solidFill>
                <a:latin typeface="Open Sans"/>
                <a:ea typeface="Open Sans"/>
                <a:cs typeface="Open Sans"/>
                <a:sym typeface="Open Sans"/>
              </a:rPr>
              <a:t>Masks with labels 1, 2, and 3 were considered useful.</a:t>
            </a:r>
            <a:endParaRPr b="0" i="0" sz="1300" u="none" cap="none" strike="noStrike">
              <a:solidFill>
                <a:schemeClr val="lt1"/>
              </a:solidFill>
              <a:latin typeface="Open Sans"/>
              <a:ea typeface="Open Sans"/>
              <a:cs typeface="Open Sans"/>
              <a:sym typeface="Open Sans"/>
            </a:endParaRPr>
          </a:p>
          <a:p>
            <a:pPr indent="-311150" lvl="0" marL="457200" marR="0" rtl="0" algn="l">
              <a:lnSpc>
                <a:spcPct val="115000"/>
              </a:lnSpc>
              <a:spcBef>
                <a:spcPts val="0"/>
              </a:spcBef>
              <a:spcAft>
                <a:spcPts val="0"/>
              </a:spcAft>
              <a:buClr>
                <a:schemeClr val="lt1"/>
              </a:buClr>
              <a:buSzPts val="1300"/>
              <a:buFont typeface="Open Sans"/>
              <a:buChar char="●"/>
            </a:pPr>
            <a:r>
              <a:rPr b="0" i="0" lang="en" sz="1300" u="none" cap="none" strike="noStrike">
                <a:solidFill>
                  <a:schemeClr val="lt1"/>
                </a:solidFill>
                <a:latin typeface="Open Sans"/>
                <a:ea typeface="Open Sans"/>
                <a:cs typeface="Open Sans"/>
                <a:sym typeface="Open Sans"/>
              </a:rPr>
              <a:t>Images were selected for training if the total volume labels constituted at least 1% of the whole mask.</a:t>
            </a:r>
            <a:endParaRPr b="0" i="0" sz="1300" u="none" cap="none" strike="noStrike">
              <a:solidFill>
                <a:schemeClr val="lt1"/>
              </a:solidFill>
              <a:latin typeface="Open Sans"/>
              <a:ea typeface="Open Sans"/>
              <a:cs typeface="Open Sans"/>
              <a:sym typeface="Open Sans"/>
            </a:endParaRPr>
          </a:p>
          <a:p>
            <a:pPr indent="-311150" lvl="0" marL="457200" marR="0" rtl="0" algn="l">
              <a:lnSpc>
                <a:spcPct val="115000"/>
              </a:lnSpc>
              <a:spcBef>
                <a:spcPts val="0"/>
              </a:spcBef>
              <a:spcAft>
                <a:spcPts val="0"/>
              </a:spcAft>
              <a:buClr>
                <a:schemeClr val="lt1"/>
              </a:buClr>
              <a:buSzPts val="1300"/>
              <a:buFont typeface="Open Sans"/>
              <a:buChar char="●"/>
            </a:pPr>
            <a:r>
              <a:rPr b="0" i="0" lang="en" sz="1300" u="none" cap="none" strike="noStrike">
                <a:solidFill>
                  <a:schemeClr val="lt1"/>
                </a:solidFill>
                <a:latin typeface="Open Sans"/>
                <a:ea typeface="Open Sans"/>
                <a:cs typeface="Open Sans"/>
                <a:sym typeface="Open Sans"/>
              </a:rPr>
              <a:t>Images without useful labels were ignored.</a:t>
            </a:r>
            <a:endParaRPr b="0" i="0" sz="1300" u="none" cap="none" strike="noStrike">
              <a:solidFill>
                <a:schemeClr val="lt1"/>
              </a:solidFill>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300"/>
              <a:buFont typeface="Arial"/>
              <a:buNone/>
            </a:pPr>
            <a:r>
              <a:rPr b="0" i="0" lang="en" sz="1300" u="none" cap="none" strike="noStrike">
                <a:solidFill>
                  <a:schemeClr val="lt1"/>
                </a:solidFill>
                <a:latin typeface="Open Sans"/>
                <a:ea typeface="Open Sans"/>
                <a:cs typeface="Open Sans"/>
                <a:sym typeface="Open Sans"/>
              </a:rPr>
              <a:t>Final Selection</a:t>
            </a:r>
            <a:endParaRPr b="0" i="0" sz="1300" u="none" cap="none" strike="noStrike">
              <a:solidFill>
                <a:schemeClr val="lt1"/>
              </a:solidFill>
              <a:latin typeface="Open Sans"/>
              <a:ea typeface="Open Sans"/>
              <a:cs typeface="Open Sans"/>
              <a:sym typeface="Open Sans"/>
            </a:endParaRPr>
          </a:p>
          <a:p>
            <a:pPr indent="-311150" lvl="0" marL="457200" marR="0" rtl="0" algn="l">
              <a:lnSpc>
                <a:spcPct val="115000"/>
              </a:lnSpc>
              <a:spcBef>
                <a:spcPts val="1200"/>
              </a:spcBef>
              <a:spcAft>
                <a:spcPts val="0"/>
              </a:spcAft>
              <a:buClr>
                <a:schemeClr val="lt1"/>
              </a:buClr>
              <a:buSzPts val="1300"/>
              <a:buFont typeface="Open Sans"/>
              <a:buChar char="●"/>
            </a:pPr>
            <a:r>
              <a:rPr b="0" i="0" lang="en" sz="1300" u="none" cap="none" strike="noStrike">
                <a:solidFill>
                  <a:schemeClr val="lt1"/>
                </a:solidFill>
                <a:latin typeface="Open Sans"/>
                <a:ea typeface="Open Sans"/>
                <a:cs typeface="Open Sans"/>
                <a:sym typeface="Open Sans"/>
              </a:rPr>
              <a:t>After preprocessing, we selected 1151 images from 1251 images for model training based on the criterion of having at least 1% of useful volume with non-zero labels.</a:t>
            </a:r>
            <a:endParaRPr b="0" i="0" sz="1300" u="none" cap="none" strike="noStrike">
              <a:solidFill>
                <a:schemeClr val="lt1"/>
              </a:solidFill>
              <a:latin typeface="Open Sans"/>
              <a:ea typeface="Open Sans"/>
              <a:cs typeface="Open Sans"/>
              <a:sym typeface="Open Sans"/>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91824"/>
        </a:solidFill>
      </p:bgPr>
    </p:bg>
    <p:spTree>
      <p:nvGrpSpPr>
        <p:cNvPr id="174" name="Shape 174"/>
        <p:cNvGrpSpPr/>
        <p:nvPr/>
      </p:nvGrpSpPr>
      <p:grpSpPr>
        <a:xfrm>
          <a:off x="0" y="0"/>
          <a:ext cx="0" cy="0"/>
          <a:chOff x="0" y="0"/>
          <a:chExt cx="0" cy="0"/>
        </a:xfrm>
      </p:grpSpPr>
      <p:sp>
        <p:nvSpPr>
          <p:cNvPr id="175" name="Google Shape;175;p10"/>
          <p:cNvSpPr txBox="1"/>
          <p:nvPr>
            <p:ph idx="4294967295" type="body"/>
          </p:nvPr>
        </p:nvSpPr>
        <p:spPr>
          <a:xfrm>
            <a:off x="1334400" y="1839849"/>
            <a:ext cx="6475200" cy="2833800"/>
          </a:xfrm>
          <a:prstGeom prst="rect">
            <a:avLst/>
          </a:prstGeom>
          <a:noFill/>
          <a:ln>
            <a:noFill/>
          </a:ln>
        </p:spPr>
        <p:txBody>
          <a:bodyPr anchorCtr="0" anchor="t" bIns="91425" lIns="91425" spcFirstLastPara="1" rIns="91425" wrap="square" tIns="91425">
            <a:normAutofit fontScale="85000" lnSpcReduction="20000"/>
          </a:bodyPr>
          <a:lstStyle/>
          <a:p>
            <a:pPr indent="-325755" lvl="0" marL="457200" rtl="0" algn="l">
              <a:lnSpc>
                <a:spcPct val="115000"/>
              </a:lnSpc>
              <a:spcBef>
                <a:spcPts val="0"/>
              </a:spcBef>
              <a:spcAft>
                <a:spcPts val="0"/>
              </a:spcAft>
              <a:buClr>
                <a:schemeClr val="lt1"/>
              </a:buClr>
              <a:buSzPct val="100000"/>
              <a:buChar char="●"/>
            </a:pPr>
            <a:r>
              <a:rPr lang="en">
                <a:solidFill>
                  <a:schemeClr val="lt1"/>
                </a:solidFill>
              </a:rPr>
              <a:t>3D U-net Architecture</a:t>
            </a:r>
            <a:endParaRPr>
              <a:solidFill>
                <a:schemeClr val="lt1"/>
              </a:solidFill>
            </a:endParaRPr>
          </a:p>
          <a:p>
            <a:pPr indent="-325755" lvl="0" marL="457200" rtl="0" algn="l">
              <a:lnSpc>
                <a:spcPct val="115000"/>
              </a:lnSpc>
              <a:spcBef>
                <a:spcPts val="0"/>
              </a:spcBef>
              <a:spcAft>
                <a:spcPts val="0"/>
              </a:spcAft>
              <a:buClr>
                <a:schemeClr val="lt1"/>
              </a:buClr>
              <a:buSzPct val="100000"/>
              <a:buChar char="●"/>
            </a:pPr>
            <a:r>
              <a:rPr lang="en">
                <a:solidFill>
                  <a:schemeClr val="lt1"/>
                </a:solidFill>
              </a:rPr>
              <a:t>Training-Validation Split</a:t>
            </a:r>
            <a:endParaRPr>
              <a:solidFill>
                <a:schemeClr val="lt1"/>
              </a:solidFill>
            </a:endParaRPr>
          </a:p>
          <a:p>
            <a:pPr indent="-325755" lvl="0" marL="457200" rtl="0" algn="l">
              <a:lnSpc>
                <a:spcPct val="115000"/>
              </a:lnSpc>
              <a:spcBef>
                <a:spcPts val="0"/>
              </a:spcBef>
              <a:spcAft>
                <a:spcPts val="0"/>
              </a:spcAft>
              <a:buClr>
                <a:schemeClr val="lt1"/>
              </a:buClr>
              <a:buSzPct val="100000"/>
              <a:buChar char="●"/>
            </a:pPr>
            <a:r>
              <a:rPr lang="en">
                <a:solidFill>
                  <a:schemeClr val="lt1"/>
                </a:solidFill>
              </a:rPr>
              <a:t>Larger Training Dataset</a:t>
            </a:r>
            <a:endParaRPr>
              <a:solidFill>
                <a:schemeClr val="lt1"/>
              </a:solidFill>
            </a:endParaRPr>
          </a:p>
          <a:p>
            <a:pPr indent="-325755" lvl="0" marL="457200" rtl="0" algn="l">
              <a:lnSpc>
                <a:spcPct val="115000"/>
              </a:lnSpc>
              <a:spcBef>
                <a:spcPts val="0"/>
              </a:spcBef>
              <a:spcAft>
                <a:spcPts val="0"/>
              </a:spcAft>
              <a:buClr>
                <a:schemeClr val="lt1"/>
              </a:buClr>
              <a:buSzPct val="100000"/>
              <a:buChar char="●"/>
            </a:pPr>
            <a:r>
              <a:rPr lang="en">
                <a:solidFill>
                  <a:schemeClr val="lt1"/>
                </a:solidFill>
              </a:rPr>
              <a:t>He Uniform Kernel Initializer</a:t>
            </a:r>
            <a:endParaRPr>
              <a:solidFill>
                <a:schemeClr val="lt1"/>
              </a:solidFill>
            </a:endParaRPr>
          </a:p>
          <a:p>
            <a:pPr indent="-325755" lvl="0" marL="457200" rtl="0" algn="l">
              <a:lnSpc>
                <a:spcPct val="115000"/>
              </a:lnSpc>
              <a:spcBef>
                <a:spcPts val="0"/>
              </a:spcBef>
              <a:spcAft>
                <a:spcPts val="0"/>
              </a:spcAft>
              <a:buClr>
                <a:schemeClr val="lt1"/>
              </a:buClr>
              <a:buSzPct val="100000"/>
              <a:buChar char="●"/>
            </a:pPr>
            <a:r>
              <a:rPr lang="en">
                <a:solidFill>
                  <a:schemeClr val="lt1"/>
                </a:solidFill>
              </a:rPr>
              <a:t>3D-Unet Architecture Components</a:t>
            </a:r>
            <a:endParaRPr>
              <a:solidFill>
                <a:schemeClr val="lt1"/>
              </a:solidFill>
            </a:endParaRPr>
          </a:p>
          <a:p>
            <a:pPr indent="-325755" lvl="0" marL="457200" rtl="0" algn="l">
              <a:lnSpc>
                <a:spcPct val="115000"/>
              </a:lnSpc>
              <a:spcBef>
                <a:spcPts val="0"/>
              </a:spcBef>
              <a:spcAft>
                <a:spcPts val="0"/>
              </a:spcAft>
              <a:buClr>
                <a:schemeClr val="lt1"/>
              </a:buClr>
              <a:buSzPct val="100000"/>
              <a:buChar char="●"/>
            </a:pPr>
            <a:r>
              <a:rPr lang="en">
                <a:solidFill>
                  <a:schemeClr val="lt1"/>
                </a:solidFill>
              </a:rPr>
              <a:t>Contraction Path</a:t>
            </a:r>
            <a:endParaRPr>
              <a:solidFill>
                <a:schemeClr val="lt1"/>
              </a:solidFill>
            </a:endParaRPr>
          </a:p>
          <a:p>
            <a:pPr indent="-325755" lvl="0" marL="457200" rtl="0" algn="l">
              <a:lnSpc>
                <a:spcPct val="115000"/>
              </a:lnSpc>
              <a:spcBef>
                <a:spcPts val="0"/>
              </a:spcBef>
              <a:spcAft>
                <a:spcPts val="0"/>
              </a:spcAft>
              <a:buClr>
                <a:schemeClr val="lt1"/>
              </a:buClr>
              <a:buSzPct val="100000"/>
              <a:buChar char="●"/>
            </a:pPr>
            <a:r>
              <a:rPr lang="en">
                <a:solidFill>
                  <a:schemeClr val="lt1"/>
                </a:solidFill>
              </a:rPr>
              <a:t>Expansive Path</a:t>
            </a:r>
            <a:endParaRPr>
              <a:solidFill>
                <a:schemeClr val="lt1"/>
              </a:solidFill>
            </a:endParaRPr>
          </a:p>
          <a:p>
            <a:pPr indent="-325755" lvl="0" marL="457200" rtl="0" algn="l">
              <a:lnSpc>
                <a:spcPct val="115000"/>
              </a:lnSpc>
              <a:spcBef>
                <a:spcPts val="0"/>
              </a:spcBef>
              <a:spcAft>
                <a:spcPts val="0"/>
              </a:spcAft>
              <a:buClr>
                <a:schemeClr val="lt1"/>
              </a:buClr>
              <a:buSzPct val="100000"/>
              <a:buChar char="●"/>
            </a:pPr>
            <a:r>
              <a:rPr lang="en">
                <a:solidFill>
                  <a:schemeClr val="lt1"/>
                </a:solidFill>
              </a:rPr>
              <a:t>Softmax Activation</a:t>
            </a:r>
            <a:endParaRPr>
              <a:solidFill>
                <a:schemeClr val="lt1"/>
              </a:solidFill>
            </a:endParaRPr>
          </a:p>
          <a:p>
            <a:pPr indent="0" lvl="0" marL="457200" rtl="0" algn="l">
              <a:lnSpc>
                <a:spcPct val="115000"/>
              </a:lnSpc>
              <a:spcBef>
                <a:spcPts val="1200"/>
              </a:spcBef>
              <a:spcAft>
                <a:spcPts val="0"/>
              </a:spcAft>
              <a:buSzPct val="117647"/>
              <a:buNone/>
            </a:pPr>
            <a:r>
              <a:t/>
            </a:r>
            <a:endParaRPr>
              <a:solidFill>
                <a:srgbClr val="30A59A"/>
              </a:solidFill>
            </a:endParaRPr>
          </a:p>
          <a:p>
            <a:pPr indent="0" lvl="0" marL="0" rtl="0" algn="l">
              <a:lnSpc>
                <a:spcPct val="115000"/>
              </a:lnSpc>
              <a:spcBef>
                <a:spcPts val="1200"/>
              </a:spcBef>
              <a:spcAft>
                <a:spcPts val="600"/>
              </a:spcAft>
              <a:buSzPct val="117647"/>
              <a:buNone/>
            </a:pPr>
            <a:r>
              <a:t/>
            </a:r>
            <a:endParaRPr>
              <a:solidFill>
                <a:srgbClr val="30A59A"/>
              </a:solidFill>
            </a:endParaRPr>
          </a:p>
        </p:txBody>
      </p:sp>
      <p:sp>
        <p:nvSpPr>
          <p:cNvPr id="176" name="Google Shape;176;p10"/>
          <p:cNvSpPr txBox="1"/>
          <p:nvPr>
            <p:ph idx="4294967295" type="title"/>
          </p:nvPr>
        </p:nvSpPr>
        <p:spPr>
          <a:xfrm>
            <a:off x="1978700" y="767500"/>
            <a:ext cx="7229400" cy="59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3640">
                <a:solidFill>
                  <a:schemeClr val="lt1"/>
                </a:solidFill>
              </a:rPr>
              <a:t>Methodology for 3D-Unet model</a:t>
            </a:r>
            <a:endParaRPr sz="3640">
              <a:solidFill>
                <a:schemeClr val="lt1"/>
              </a:solidFill>
            </a:endParaRPr>
          </a:p>
        </p:txBody>
      </p:sp>
      <p:grpSp>
        <p:nvGrpSpPr>
          <p:cNvPr id="177" name="Google Shape;177;p10"/>
          <p:cNvGrpSpPr/>
          <p:nvPr/>
        </p:nvGrpSpPr>
        <p:grpSpPr>
          <a:xfrm rot="10800000">
            <a:off x="-4" y="11"/>
            <a:ext cx="2231289" cy="2231289"/>
            <a:chOff x="0" y="0"/>
            <a:chExt cx="5950103" cy="5950103"/>
          </a:xfrm>
        </p:grpSpPr>
        <p:sp>
          <p:nvSpPr>
            <p:cNvPr id="178" name="Google Shape;178;p10"/>
            <p:cNvSpPr/>
            <p:nvPr/>
          </p:nvSpPr>
          <p:spPr>
            <a:xfrm>
              <a:off x="0" y="0"/>
              <a:ext cx="5950103" cy="5950103"/>
            </a:xfrm>
            <a:custGeom>
              <a:rect b="b" l="l" r="r" t="t"/>
              <a:pathLst>
                <a:path extrusionOk="0" h="5950103" w="5950103">
                  <a:moveTo>
                    <a:pt x="0" y="0"/>
                  </a:moveTo>
                  <a:lnTo>
                    <a:pt x="5950103" y="0"/>
                  </a:lnTo>
                  <a:lnTo>
                    <a:pt x="5950103" y="5950103"/>
                  </a:lnTo>
                  <a:lnTo>
                    <a:pt x="0" y="5950103"/>
                  </a:lnTo>
                  <a:lnTo>
                    <a:pt x="0" y="0"/>
                  </a:lnTo>
                  <a:close/>
                </a:path>
              </a:pathLst>
            </a:custGeom>
            <a:blipFill rotWithShape="1">
              <a:blip r:embed="rId3">
                <a:alphaModFix/>
              </a:blip>
              <a:stretch>
                <a:fillRect b="0" l="0" r="0" t="0"/>
              </a:stretch>
            </a:blipFill>
            <a:ln>
              <a:noFill/>
            </a:ln>
          </p:spPr>
        </p:sp>
        <p:sp>
          <p:nvSpPr>
            <p:cNvPr id="179" name="Google Shape;179;p10"/>
            <p:cNvSpPr/>
            <p:nvPr/>
          </p:nvSpPr>
          <p:spPr>
            <a:xfrm rot="10800000">
              <a:off x="0" y="463703"/>
              <a:ext cx="4152839" cy="4549923"/>
            </a:xfrm>
            <a:custGeom>
              <a:rect b="b" l="l" r="r" t="t"/>
              <a:pathLst>
                <a:path extrusionOk="0" h="4549923" w="4152839">
                  <a:moveTo>
                    <a:pt x="0" y="0"/>
                  </a:moveTo>
                  <a:lnTo>
                    <a:pt x="4152839" y="0"/>
                  </a:lnTo>
                  <a:lnTo>
                    <a:pt x="4152839" y="4549923"/>
                  </a:lnTo>
                  <a:lnTo>
                    <a:pt x="0" y="4549923"/>
                  </a:lnTo>
                  <a:lnTo>
                    <a:pt x="0" y="0"/>
                  </a:lnTo>
                  <a:close/>
                </a:path>
              </a:pathLst>
            </a:custGeom>
            <a:blipFill rotWithShape="1">
              <a:blip r:embed="rId4">
                <a:alphaModFix/>
              </a:blip>
              <a:stretch>
                <a:fillRect b="0" l="0" r="0" t="0"/>
              </a:stretch>
            </a:blipFill>
            <a:ln>
              <a:noFill/>
            </a:ln>
          </p:spPr>
        </p:sp>
      </p:grpSp>
      <p:grpSp>
        <p:nvGrpSpPr>
          <p:cNvPr id="180" name="Google Shape;180;p10"/>
          <p:cNvGrpSpPr/>
          <p:nvPr/>
        </p:nvGrpSpPr>
        <p:grpSpPr>
          <a:xfrm>
            <a:off x="6912705" y="2912202"/>
            <a:ext cx="2231289" cy="2231289"/>
            <a:chOff x="0" y="0"/>
            <a:chExt cx="5950103" cy="5950103"/>
          </a:xfrm>
        </p:grpSpPr>
        <p:sp>
          <p:nvSpPr>
            <p:cNvPr id="181" name="Google Shape;181;p10"/>
            <p:cNvSpPr/>
            <p:nvPr/>
          </p:nvSpPr>
          <p:spPr>
            <a:xfrm>
              <a:off x="0" y="0"/>
              <a:ext cx="5950103" cy="5950103"/>
            </a:xfrm>
            <a:custGeom>
              <a:rect b="b" l="l" r="r" t="t"/>
              <a:pathLst>
                <a:path extrusionOk="0" h="5950103" w="5950103">
                  <a:moveTo>
                    <a:pt x="0" y="0"/>
                  </a:moveTo>
                  <a:lnTo>
                    <a:pt x="5950103" y="0"/>
                  </a:lnTo>
                  <a:lnTo>
                    <a:pt x="5950103" y="5950103"/>
                  </a:lnTo>
                  <a:lnTo>
                    <a:pt x="0" y="5950103"/>
                  </a:lnTo>
                  <a:lnTo>
                    <a:pt x="0" y="0"/>
                  </a:lnTo>
                  <a:close/>
                </a:path>
              </a:pathLst>
            </a:custGeom>
            <a:blipFill rotWithShape="1">
              <a:blip r:embed="rId3">
                <a:alphaModFix/>
              </a:blip>
              <a:stretch>
                <a:fillRect b="0" l="0" r="0" t="0"/>
              </a:stretch>
            </a:blipFill>
            <a:ln>
              <a:noFill/>
            </a:ln>
          </p:spPr>
        </p:sp>
        <p:sp>
          <p:nvSpPr>
            <p:cNvPr id="182" name="Google Shape;182;p10"/>
            <p:cNvSpPr/>
            <p:nvPr/>
          </p:nvSpPr>
          <p:spPr>
            <a:xfrm rot="10800000">
              <a:off x="0" y="463703"/>
              <a:ext cx="4152839" cy="4549923"/>
            </a:xfrm>
            <a:custGeom>
              <a:rect b="b" l="l" r="r" t="t"/>
              <a:pathLst>
                <a:path extrusionOk="0" h="4549923" w="4152839">
                  <a:moveTo>
                    <a:pt x="0" y="0"/>
                  </a:moveTo>
                  <a:lnTo>
                    <a:pt x="4152839" y="0"/>
                  </a:lnTo>
                  <a:lnTo>
                    <a:pt x="4152839" y="4549923"/>
                  </a:lnTo>
                  <a:lnTo>
                    <a:pt x="0" y="4549923"/>
                  </a:lnTo>
                  <a:lnTo>
                    <a:pt x="0" y="0"/>
                  </a:lnTo>
                  <a:close/>
                </a:path>
              </a:pathLst>
            </a:custGeom>
            <a:blipFill rotWithShape="1">
              <a:blip r:embed="rId4">
                <a:alphaModFix/>
              </a:blip>
              <a:stretch>
                <a:fillRect b="0" l="0" r="0" t="0"/>
              </a:stretch>
            </a:blipFill>
            <a:ln>
              <a:noFill/>
            </a:ln>
          </p:spPr>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91824"/>
        </a:solidFill>
      </p:bgPr>
    </p:bg>
    <p:spTree>
      <p:nvGrpSpPr>
        <p:cNvPr id="186" name="Shape 186"/>
        <p:cNvGrpSpPr/>
        <p:nvPr/>
      </p:nvGrpSpPr>
      <p:grpSpPr>
        <a:xfrm>
          <a:off x="0" y="0"/>
          <a:ext cx="0" cy="0"/>
          <a:chOff x="0" y="0"/>
          <a:chExt cx="0" cy="0"/>
        </a:xfrm>
      </p:grpSpPr>
      <p:sp>
        <p:nvSpPr>
          <p:cNvPr id="187" name="Google Shape;187;p11"/>
          <p:cNvSpPr txBox="1"/>
          <p:nvPr>
            <p:ph idx="4294967295" type="title"/>
          </p:nvPr>
        </p:nvSpPr>
        <p:spPr>
          <a:xfrm>
            <a:off x="957300" y="208600"/>
            <a:ext cx="7229400" cy="59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3640">
                <a:solidFill>
                  <a:schemeClr val="lt1"/>
                </a:solidFill>
              </a:rPr>
              <a:t>Model Architecture</a:t>
            </a:r>
            <a:endParaRPr sz="3640">
              <a:solidFill>
                <a:schemeClr val="lt1"/>
              </a:solidFill>
            </a:endParaRPr>
          </a:p>
        </p:txBody>
      </p:sp>
      <p:sp>
        <p:nvSpPr>
          <p:cNvPr id="188" name="Google Shape;18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89" name="Google Shape;18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190" name="Google Shape;190;p11"/>
          <p:cNvPicPr preferRelativeResize="0"/>
          <p:nvPr/>
        </p:nvPicPr>
        <p:blipFill rotWithShape="1">
          <a:blip r:embed="rId3">
            <a:alphaModFix/>
          </a:blip>
          <a:srcRect b="0" l="0" r="0" t="0"/>
          <a:stretch/>
        </p:blipFill>
        <p:spPr>
          <a:xfrm>
            <a:off x="408200" y="1277213"/>
            <a:ext cx="8457190" cy="316731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91824"/>
        </a:solidFill>
      </p:bgPr>
    </p:bg>
    <p:spTree>
      <p:nvGrpSpPr>
        <p:cNvPr id="194" name="Shape 194"/>
        <p:cNvGrpSpPr/>
        <p:nvPr/>
      </p:nvGrpSpPr>
      <p:grpSpPr>
        <a:xfrm>
          <a:off x="0" y="0"/>
          <a:ext cx="0" cy="0"/>
          <a:chOff x="0" y="0"/>
          <a:chExt cx="0" cy="0"/>
        </a:xfrm>
      </p:grpSpPr>
      <p:sp>
        <p:nvSpPr>
          <p:cNvPr id="195" name="Google Shape;195;p12"/>
          <p:cNvSpPr txBox="1"/>
          <p:nvPr>
            <p:ph idx="4294967295" type="title"/>
          </p:nvPr>
        </p:nvSpPr>
        <p:spPr>
          <a:xfrm>
            <a:off x="957300" y="208600"/>
            <a:ext cx="7229400" cy="593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3640">
                <a:solidFill>
                  <a:schemeClr val="lt1"/>
                </a:solidFill>
              </a:rPr>
              <a:t>Training and Validation curves</a:t>
            </a:r>
            <a:endParaRPr sz="3640">
              <a:solidFill>
                <a:schemeClr val="lt1"/>
              </a:solidFill>
            </a:endParaRPr>
          </a:p>
        </p:txBody>
      </p:sp>
      <p:sp>
        <p:nvSpPr>
          <p:cNvPr id="196" name="Google Shape;19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197" name="Google Shape;19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solidFill>
                  <a:schemeClr val="dk2"/>
                </a:solidFill>
                <a:latin typeface="Open Sans"/>
                <a:ea typeface="Open Sans"/>
                <a:cs typeface="Open Sans"/>
                <a:sym typeface="Open Sans"/>
              </a:rPr>
              <a:t>‹#›</a:t>
            </a:fld>
            <a:endParaRPr>
              <a:solidFill>
                <a:schemeClr val="dk2"/>
              </a:solidFill>
              <a:latin typeface="Open Sans"/>
              <a:ea typeface="Open Sans"/>
              <a:cs typeface="Open Sans"/>
              <a:sym typeface="Open Sans"/>
            </a:endParaRPr>
          </a:p>
        </p:txBody>
      </p:sp>
      <p:pic>
        <p:nvPicPr>
          <p:cNvPr id="198" name="Google Shape;198;p12"/>
          <p:cNvPicPr preferRelativeResize="0"/>
          <p:nvPr/>
        </p:nvPicPr>
        <p:blipFill rotWithShape="1">
          <a:blip r:embed="rId3">
            <a:alphaModFix/>
          </a:blip>
          <a:srcRect b="0" l="0" r="0" t="0"/>
          <a:stretch/>
        </p:blipFill>
        <p:spPr>
          <a:xfrm>
            <a:off x="3088650" y="1756439"/>
            <a:ext cx="2782026" cy="2086499"/>
          </a:xfrm>
          <a:prstGeom prst="rect">
            <a:avLst/>
          </a:prstGeom>
          <a:noFill/>
          <a:ln>
            <a:noFill/>
          </a:ln>
        </p:spPr>
      </p:pic>
      <p:pic>
        <p:nvPicPr>
          <p:cNvPr id="199" name="Google Shape;199;p12"/>
          <p:cNvPicPr preferRelativeResize="0"/>
          <p:nvPr/>
        </p:nvPicPr>
        <p:blipFill rotWithShape="1">
          <a:blip r:embed="rId4">
            <a:alphaModFix/>
          </a:blip>
          <a:srcRect b="0" l="0" r="0" t="0"/>
          <a:stretch/>
        </p:blipFill>
        <p:spPr>
          <a:xfrm>
            <a:off x="6046817" y="1756425"/>
            <a:ext cx="2782032" cy="2086537"/>
          </a:xfrm>
          <a:prstGeom prst="rect">
            <a:avLst/>
          </a:prstGeom>
          <a:noFill/>
          <a:ln>
            <a:noFill/>
          </a:ln>
        </p:spPr>
      </p:pic>
      <p:pic>
        <p:nvPicPr>
          <p:cNvPr id="200" name="Google Shape;200;p12"/>
          <p:cNvPicPr preferRelativeResize="0"/>
          <p:nvPr/>
        </p:nvPicPr>
        <p:blipFill rotWithShape="1">
          <a:blip r:embed="rId5">
            <a:alphaModFix/>
          </a:blip>
          <a:srcRect b="0" l="0" r="0" t="0"/>
          <a:stretch/>
        </p:blipFill>
        <p:spPr>
          <a:xfrm>
            <a:off x="130475" y="1756425"/>
            <a:ext cx="2782026" cy="208651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91824"/>
        </a:solidFill>
      </p:bgPr>
    </p:bg>
    <p:spTree>
      <p:nvGrpSpPr>
        <p:cNvPr id="204" name="Shape 204"/>
        <p:cNvGrpSpPr/>
        <p:nvPr/>
      </p:nvGrpSpPr>
      <p:grpSpPr>
        <a:xfrm>
          <a:off x="0" y="0"/>
          <a:ext cx="0" cy="0"/>
          <a:chOff x="0" y="0"/>
          <a:chExt cx="0" cy="0"/>
        </a:xfrm>
      </p:grpSpPr>
      <p:sp>
        <p:nvSpPr>
          <p:cNvPr id="205" name="Google Shape;205;p13"/>
          <p:cNvSpPr txBox="1"/>
          <p:nvPr/>
        </p:nvSpPr>
        <p:spPr>
          <a:xfrm>
            <a:off x="3416700" y="169650"/>
            <a:ext cx="2310600" cy="68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chemeClr val="lt1"/>
                </a:solidFill>
                <a:latin typeface="PT Sans Narrow"/>
                <a:ea typeface="PT Sans Narrow"/>
                <a:cs typeface="PT Sans Narrow"/>
                <a:sym typeface="PT Sans Narrow"/>
              </a:rPr>
              <a:t>Results</a:t>
            </a:r>
            <a:endParaRPr b="0" i="0" sz="1400" u="none" cap="none" strike="noStrike">
              <a:solidFill>
                <a:schemeClr val="lt1"/>
              </a:solidFill>
              <a:latin typeface="Open Sans"/>
              <a:ea typeface="Open Sans"/>
              <a:cs typeface="Open Sans"/>
              <a:sym typeface="Open Sans"/>
            </a:endParaRPr>
          </a:p>
        </p:txBody>
      </p:sp>
      <p:grpSp>
        <p:nvGrpSpPr>
          <p:cNvPr id="206" name="Google Shape;206;p13"/>
          <p:cNvGrpSpPr/>
          <p:nvPr/>
        </p:nvGrpSpPr>
        <p:grpSpPr>
          <a:xfrm rot="10800000">
            <a:off x="-4" y="11"/>
            <a:ext cx="2231289" cy="2231289"/>
            <a:chOff x="0" y="0"/>
            <a:chExt cx="5950103" cy="5950103"/>
          </a:xfrm>
        </p:grpSpPr>
        <p:sp>
          <p:nvSpPr>
            <p:cNvPr id="207" name="Google Shape;207;p13"/>
            <p:cNvSpPr/>
            <p:nvPr/>
          </p:nvSpPr>
          <p:spPr>
            <a:xfrm>
              <a:off x="0" y="0"/>
              <a:ext cx="5950103" cy="5950103"/>
            </a:xfrm>
            <a:custGeom>
              <a:rect b="b" l="l" r="r" t="t"/>
              <a:pathLst>
                <a:path extrusionOk="0" h="5950103" w="5950103">
                  <a:moveTo>
                    <a:pt x="0" y="0"/>
                  </a:moveTo>
                  <a:lnTo>
                    <a:pt x="5950103" y="0"/>
                  </a:lnTo>
                  <a:lnTo>
                    <a:pt x="5950103" y="5950103"/>
                  </a:lnTo>
                  <a:lnTo>
                    <a:pt x="0" y="5950103"/>
                  </a:lnTo>
                  <a:lnTo>
                    <a:pt x="0" y="0"/>
                  </a:lnTo>
                  <a:close/>
                </a:path>
              </a:pathLst>
            </a:custGeom>
            <a:blipFill rotWithShape="1">
              <a:blip r:embed="rId3">
                <a:alphaModFix/>
              </a:blip>
              <a:stretch>
                <a:fillRect b="0" l="0" r="0" t="0"/>
              </a:stretch>
            </a:blipFill>
            <a:ln>
              <a:noFill/>
            </a:ln>
          </p:spPr>
        </p:sp>
        <p:sp>
          <p:nvSpPr>
            <p:cNvPr id="208" name="Google Shape;208;p13"/>
            <p:cNvSpPr/>
            <p:nvPr/>
          </p:nvSpPr>
          <p:spPr>
            <a:xfrm rot="10800000">
              <a:off x="0" y="463703"/>
              <a:ext cx="4152839" cy="4549923"/>
            </a:xfrm>
            <a:custGeom>
              <a:rect b="b" l="l" r="r" t="t"/>
              <a:pathLst>
                <a:path extrusionOk="0" h="4549923" w="4152839">
                  <a:moveTo>
                    <a:pt x="0" y="0"/>
                  </a:moveTo>
                  <a:lnTo>
                    <a:pt x="4152839" y="0"/>
                  </a:lnTo>
                  <a:lnTo>
                    <a:pt x="4152839" y="4549923"/>
                  </a:lnTo>
                  <a:lnTo>
                    <a:pt x="0" y="4549923"/>
                  </a:lnTo>
                  <a:lnTo>
                    <a:pt x="0" y="0"/>
                  </a:lnTo>
                  <a:close/>
                </a:path>
              </a:pathLst>
            </a:custGeom>
            <a:blipFill rotWithShape="1">
              <a:blip r:embed="rId4">
                <a:alphaModFix/>
              </a:blip>
              <a:stretch>
                <a:fillRect b="0" l="0" r="0" t="0"/>
              </a:stretch>
            </a:blipFill>
            <a:ln>
              <a:noFill/>
            </a:ln>
          </p:spPr>
        </p:sp>
      </p:grpSp>
      <p:grpSp>
        <p:nvGrpSpPr>
          <p:cNvPr id="209" name="Google Shape;209;p13"/>
          <p:cNvGrpSpPr/>
          <p:nvPr/>
        </p:nvGrpSpPr>
        <p:grpSpPr>
          <a:xfrm>
            <a:off x="6912705" y="2912202"/>
            <a:ext cx="2231289" cy="2231289"/>
            <a:chOff x="0" y="0"/>
            <a:chExt cx="5950103" cy="5950103"/>
          </a:xfrm>
        </p:grpSpPr>
        <p:sp>
          <p:nvSpPr>
            <p:cNvPr id="210" name="Google Shape;210;p13"/>
            <p:cNvSpPr/>
            <p:nvPr/>
          </p:nvSpPr>
          <p:spPr>
            <a:xfrm>
              <a:off x="0" y="0"/>
              <a:ext cx="5950103" cy="5950103"/>
            </a:xfrm>
            <a:custGeom>
              <a:rect b="b" l="l" r="r" t="t"/>
              <a:pathLst>
                <a:path extrusionOk="0" h="5950103" w="5950103">
                  <a:moveTo>
                    <a:pt x="0" y="0"/>
                  </a:moveTo>
                  <a:lnTo>
                    <a:pt x="5950103" y="0"/>
                  </a:lnTo>
                  <a:lnTo>
                    <a:pt x="5950103" y="5950103"/>
                  </a:lnTo>
                  <a:lnTo>
                    <a:pt x="0" y="5950103"/>
                  </a:lnTo>
                  <a:lnTo>
                    <a:pt x="0" y="0"/>
                  </a:lnTo>
                  <a:close/>
                </a:path>
              </a:pathLst>
            </a:custGeom>
            <a:blipFill rotWithShape="1">
              <a:blip r:embed="rId3">
                <a:alphaModFix/>
              </a:blip>
              <a:stretch>
                <a:fillRect b="0" l="0" r="0" t="0"/>
              </a:stretch>
            </a:blipFill>
            <a:ln>
              <a:noFill/>
            </a:ln>
          </p:spPr>
        </p:sp>
        <p:sp>
          <p:nvSpPr>
            <p:cNvPr id="211" name="Google Shape;211;p13"/>
            <p:cNvSpPr/>
            <p:nvPr/>
          </p:nvSpPr>
          <p:spPr>
            <a:xfrm rot="10800000">
              <a:off x="0" y="463703"/>
              <a:ext cx="4152839" cy="4549923"/>
            </a:xfrm>
            <a:custGeom>
              <a:rect b="b" l="l" r="r" t="t"/>
              <a:pathLst>
                <a:path extrusionOk="0" h="4549923" w="4152839">
                  <a:moveTo>
                    <a:pt x="0" y="0"/>
                  </a:moveTo>
                  <a:lnTo>
                    <a:pt x="4152839" y="0"/>
                  </a:lnTo>
                  <a:lnTo>
                    <a:pt x="4152839" y="4549923"/>
                  </a:lnTo>
                  <a:lnTo>
                    <a:pt x="0" y="4549923"/>
                  </a:lnTo>
                  <a:lnTo>
                    <a:pt x="0" y="0"/>
                  </a:lnTo>
                  <a:close/>
                </a:path>
              </a:pathLst>
            </a:custGeom>
            <a:blipFill rotWithShape="1">
              <a:blip r:embed="rId4">
                <a:alphaModFix/>
              </a:blip>
              <a:stretch>
                <a:fillRect b="0" l="0" r="0" t="0"/>
              </a:stretch>
            </a:blipFill>
            <a:ln>
              <a:noFill/>
            </a:ln>
          </p:spPr>
        </p:sp>
      </p:grpSp>
      <p:sp>
        <p:nvSpPr>
          <p:cNvPr id="212" name="Google Shape;212;p13"/>
          <p:cNvSpPr txBox="1"/>
          <p:nvPr>
            <p:ph idx="4294967295" type="body"/>
          </p:nvPr>
        </p:nvSpPr>
        <p:spPr>
          <a:xfrm>
            <a:off x="1593600" y="1596849"/>
            <a:ext cx="6475200" cy="2833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lt1"/>
              </a:buClr>
              <a:buSzPts val="1800"/>
              <a:buChar char="●"/>
            </a:pPr>
            <a:r>
              <a:rPr lang="en">
                <a:solidFill>
                  <a:schemeClr val="lt1"/>
                </a:solidFill>
              </a:rPr>
              <a:t>Training Setup</a:t>
            </a:r>
            <a:endParaRPr>
              <a:solidFill>
                <a:schemeClr val="lt1"/>
              </a:solidFill>
            </a:endParaRPr>
          </a:p>
          <a:p>
            <a:pPr indent="-342900" lvl="0" marL="457200" rtl="0" algn="l">
              <a:lnSpc>
                <a:spcPct val="115000"/>
              </a:lnSpc>
              <a:spcBef>
                <a:spcPts val="0"/>
              </a:spcBef>
              <a:spcAft>
                <a:spcPts val="0"/>
              </a:spcAft>
              <a:buClr>
                <a:schemeClr val="lt1"/>
              </a:buClr>
              <a:buSzPts val="1800"/>
              <a:buChar char="●"/>
            </a:pPr>
            <a:r>
              <a:rPr lang="en">
                <a:solidFill>
                  <a:schemeClr val="lt1"/>
                </a:solidFill>
              </a:rPr>
              <a:t>Intersection over Union (IoU) Score</a:t>
            </a:r>
            <a:endParaRPr>
              <a:solidFill>
                <a:schemeClr val="lt1"/>
              </a:solidFill>
            </a:endParaRPr>
          </a:p>
          <a:p>
            <a:pPr indent="-342900" lvl="0" marL="457200" rtl="0" algn="l">
              <a:lnSpc>
                <a:spcPct val="115000"/>
              </a:lnSpc>
              <a:spcBef>
                <a:spcPts val="0"/>
              </a:spcBef>
              <a:spcAft>
                <a:spcPts val="0"/>
              </a:spcAft>
              <a:buClr>
                <a:schemeClr val="lt1"/>
              </a:buClr>
              <a:buSzPts val="1800"/>
              <a:buChar char="●"/>
            </a:pPr>
            <a:r>
              <a:rPr lang="en">
                <a:solidFill>
                  <a:schemeClr val="lt1"/>
                </a:solidFill>
              </a:rPr>
              <a:t>Loss Reduction</a:t>
            </a:r>
            <a:endParaRPr>
              <a:solidFill>
                <a:schemeClr val="lt1"/>
              </a:solidFill>
            </a:endParaRPr>
          </a:p>
          <a:p>
            <a:pPr indent="-342900" lvl="0" marL="457200" rtl="0" algn="l">
              <a:lnSpc>
                <a:spcPct val="115000"/>
              </a:lnSpc>
              <a:spcBef>
                <a:spcPts val="0"/>
              </a:spcBef>
              <a:spcAft>
                <a:spcPts val="0"/>
              </a:spcAft>
              <a:buClr>
                <a:schemeClr val="lt1"/>
              </a:buClr>
              <a:buSzPts val="1800"/>
              <a:buChar char="●"/>
            </a:pPr>
            <a:r>
              <a:rPr lang="en">
                <a:solidFill>
                  <a:schemeClr val="lt1"/>
                </a:solidFill>
              </a:rPr>
              <a:t>Accuracy Improvement</a:t>
            </a:r>
            <a:endParaRPr>
              <a:solidFill>
                <a:schemeClr val="lt1"/>
              </a:solidFill>
            </a:endParaRPr>
          </a:p>
          <a:p>
            <a:pPr indent="0" lvl="0" marL="457200" rtl="0" algn="l">
              <a:lnSpc>
                <a:spcPct val="115000"/>
              </a:lnSpc>
              <a:spcBef>
                <a:spcPts val="1200"/>
              </a:spcBef>
              <a:spcAft>
                <a:spcPts val="0"/>
              </a:spcAft>
              <a:buSzPts val="1800"/>
              <a:buNone/>
            </a:pPr>
            <a:r>
              <a:t/>
            </a:r>
            <a:endParaRPr>
              <a:solidFill>
                <a:srgbClr val="30A59A"/>
              </a:solidFill>
            </a:endParaRPr>
          </a:p>
          <a:p>
            <a:pPr indent="0" lvl="0" marL="0" rtl="0" algn="l">
              <a:lnSpc>
                <a:spcPct val="115000"/>
              </a:lnSpc>
              <a:spcBef>
                <a:spcPts val="1200"/>
              </a:spcBef>
              <a:spcAft>
                <a:spcPts val="600"/>
              </a:spcAft>
              <a:buSzPts val="1800"/>
              <a:buNone/>
            </a:pPr>
            <a:r>
              <a:t/>
            </a:r>
            <a:endParaRPr>
              <a:solidFill>
                <a:srgbClr val="30A59A"/>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91824"/>
        </a:solidFill>
      </p:bgPr>
    </p:bg>
    <p:spTree>
      <p:nvGrpSpPr>
        <p:cNvPr id="216" name="Shape 216"/>
        <p:cNvGrpSpPr/>
        <p:nvPr/>
      </p:nvGrpSpPr>
      <p:grpSpPr>
        <a:xfrm>
          <a:off x="0" y="0"/>
          <a:ext cx="0" cy="0"/>
          <a:chOff x="0" y="0"/>
          <a:chExt cx="0" cy="0"/>
        </a:xfrm>
      </p:grpSpPr>
      <p:sp>
        <p:nvSpPr>
          <p:cNvPr id="217" name="Google Shape;217;p14"/>
          <p:cNvSpPr txBox="1"/>
          <p:nvPr/>
        </p:nvSpPr>
        <p:spPr>
          <a:xfrm>
            <a:off x="3416700" y="-113400"/>
            <a:ext cx="2310600" cy="68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en" sz="2800" u="none" cap="none" strike="noStrike">
                <a:solidFill>
                  <a:schemeClr val="lt1"/>
                </a:solidFill>
                <a:latin typeface="PT Sans Narrow"/>
                <a:ea typeface="PT Sans Narrow"/>
                <a:cs typeface="PT Sans Narrow"/>
                <a:sym typeface="PT Sans Narrow"/>
              </a:rPr>
              <a:t>Results</a:t>
            </a:r>
            <a:endParaRPr b="0" i="0" sz="600" u="none" cap="none" strike="noStrike">
              <a:solidFill>
                <a:schemeClr val="lt1"/>
              </a:solidFill>
              <a:latin typeface="Open Sans"/>
              <a:ea typeface="Open Sans"/>
              <a:cs typeface="Open Sans"/>
              <a:sym typeface="Open Sans"/>
            </a:endParaRPr>
          </a:p>
        </p:txBody>
      </p:sp>
      <p:pic>
        <p:nvPicPr>
          <p:cNvPr id="218" name="Google Shape;218;p14"/>
          <p:cNvPicPr preferRelativeResize="0"/>
          <p:nvPr/>
        </p:nvPicPr>
        <p:blipFill rotWithShape="1">
          <a:blip r:embed="rId3">
            <a:alphaModFix/>
          </a:blip>
          <a:srcRect b="0" l="0" r="0" t="0"/>
          <a:stretch/>
        </p:blipFill>
        <p:spPr>
          <a:xfrm>
            <a:off x="1295975" y="461875"/>
            <a:ext cx="6539674" cy="4681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91824"/>
        </a:solidFill>
      </p:bgPr>
    </p:bg>
    <p:spTree>
      <p:nvGrpSpPr>
        <p:cNvPr id="222" name="Shape 222"/>
        <p:cNvGrpSpPr/>
        <p:nvPr/>
      </p:nvGrpSpPr>
      <p:grpSpPr>
        <a:xfrm>
          <a:off x="0" y="0"/>
          <a:ext cx="0" cy="0"/>
          <a:chOff x="0" y="0"/>
          <a:chExt cx="0" cy="0"/>
        </a:xfrm>
      </p:grpSpPr>
      <p:sp>
        <p:nvSpPr>
          <p:cNvPr id="223" name="Google Shape;223;p15"/>
          <p:cNvSpPr txBox="1"/>
          <p:nvPr/>
        </p:nvSpPr>
        <p:spPr>
          <a:xfrm>
            <a:off x="916650" y="1012325"/>
            <a:ext cx="7310700" cy="38121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chemeClr val="lt1"/>
              </a:buClr>
              <a:buSzPts val="1500"/>
              <a:buFont typeface="PT Sans Narrow"/>
              <a:buChar char="●"/>
            </a:pPr>
            <a:r>
              <a:rPr b="0" i="0" lang="en" sz="1500" u="none" cap="none" strike="noStrike">
                <a:solidFill>
                  <a:schemeClr val="lt1"/>
                </a:solidFill>
                <a:latin typeface="PT Sans Narrow"/>
                <a:ea typeface="PT Sans Narrow"/>
                <a:cs typeface="PT Sans Narrow"/>
                <a:sym typeface="PT Sans Narrow"/>
              </a:rPr>
              <a:t>Havaei, M., Davy, A., Warde-Farley, D., Biard, A., Courville, A., Bengio, Y., ... &amp; Larochelle, H. (2017). Brain tumor segmentation with deep neural networks. Medical image analysis, 35, 18-31. </a:t>
            </a:r>
            <a:endParaRPr b="0" i="0" sz="1500" u="none" cap="none" strike="noStrike">
              <a:solidFill>
                <a:schemeClr val="lt1"/>
              </a:solidFill>
              <a:latin typeface="PT Sans Narrow"/>
              <a:ea typeface="PT Sans Narrow"/>
              <a:cs typeface="PT Sans Narrow"/>
              <a:sym typeface="PT Sans Narrow"/>
            </a:endParaRPr>
          </a:p>
          <a:p>
            <a:pPr indent="0" lvl="0" marL="91440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lt1"/>
              </a:solidFill>
              <a:latin typeface="PT Sans Narrow"/>
              <a:ea typeface="PT Sans Narrow"/>
              <a:cs typeface="PT Sans Narrow"/>
              <a:sym typeface="PT Sans Narrow"/>
            </a:endParaRPr>
          </a:p>
          <a:p>
            <a:pPr indent="-323850" lvl="0" marL="457200" marR="0" rtl="0" algn="l">
              <a:lnSpc>
                <a:spcPct val="100000"/>
              </a:lnSpc>
              <a:spcBef>
                <a:spcPts val="0"/>
              </a:spcBef>
              <a:spcAft>
                <a:spcPts val="0"/>
              </a:spcAft>
              <a:buClr>
                <a:schemeClr val="lt1"/>
              </a:buClr>
              <a:buSzPts val="1500"/>
              <a:buFont typeface="PT Sans Narrow"/>
              <a:buChar char="●"/>
            </a:pPr>
            <a:r>
              <a:rPr b="0" i="0" lang="en" sz="1500" u="none" cap="none" strike="noStrike">
                <a:solidFill>
                  <a:schemeClr val="lt1"/>
                </a:solidFill>
                <a:latin typeface="PT Sans Narrow"/>
                <a:ea typeface="PT Sans Narrow"/>
                <a:cs typeface="PT Sans Narrow"/>
                <a:sym typeface="PT Sans Narrow"/>
              </a:rPr>
              <a:t>Daimary, D., Bora, M. B., Amitab, K., &amp; Kandar, D. (2020). Brain tumor segmentation from MRI images using hybrid convolutional neural networks. Procedia Computer Science, 167, 2419-2428.</a:t>
            </a:r>
            <a:endParaRPr b="0" i="0" sz="1500" u="none" cap="none" strike="noStrike">
              <a:solidFill>
                <a:schemeClr val="lt1"/>
              </a:solidFill>
              <a:latin typeface="PT Sans Narrow"/>
              <a:ea typeface="PT Sans Narrow"/>
              <a:cs typeface="PT Sans Narrow"/>
              <a:sym typeface="PT Sans Narrow"/>
            </a:endParaRPr>
          </a:p>
          <a:p>
            <a:pPr indent="0" lvl="0" marL="91440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lt1"/>
              </a:solidFill>
              <a:latin typeface="PT Sans Narrow"/>
              <a:ea typeface="PT Sans Narrow"/>
              <a:cs typeface="PT Sans Narrow"/>
              <a:sym typeface="PT Sans Narrow"/>
            </a:endParaRPr>
          </a:p>
          <a:p>
            <a:pPr indent="-323850" lvl="0" marL="457200" marR="0" rtl="0" algn="l">
              <a:lnSpc>
                <a:spcPct val="100000"/>
              </a:lnSpc>
              <a:spcBef>
                <a:spcPts val="0"/>
              </a:spcBef>
              <a:spcAft>
                <a:spcPts val="0"/>
              </a:spcAft>
              <a:buClr>
                <a:schemeClr val="lt1"/>
              </a:buClr>
              <a:buSzPts val="1500"/>
              <a:buFont typeface="PT Sans Narrow"/>
              <a:buChar char="●"/>
            </a:pPr>
            <a:r>
              <a:rPr b="0" i="0" lang="en" sz="1500" u="none" cap="none" strike="noStrike">
                <a:solidFill>
                  <a:schemeClr val="lt1"/>
                </a:solidFill>
                <a:latin typeface="PT Sans Narrow"/>
                <a:ea typeface="PT Sans Narrow"/>
                <a:cs typeface="PT Sans Narrow"/>
                <a:sym typeface="PT Sans Narrow"/>
              </a:rPr>
              <a:t>Narmatha, C., Eljack, S. M., Tuka, A. A. R. M., Manimurugan, S., &amp; Mustafa, M. (2020). A hybrid fuzzy brain-storm optimization algorithm for the classification of brain tumor MRI images. Journal of ambient intelligence and humanized computing, 1-9.</a:t>
            </a:r>
            <a:endParaRPr b="0" i="0" sz="1500" u="none" cap="none" strike="noStrike">
              <a:solidFill>
                <a:schemeClr val="lt1"/>
              </a:solidFill>
              <a:latin typeface="PT Sans Narrow"/>
              <a:ea typeface="PT Sans Narrow"/>
              <a:cs typeface="PT Sans Narrow"/>
              <a:sym typeface="PT Sans Narrow"/>
            </a:endParaRPr>
          </a:p>
          <a:p>
            <a:pPr indent="0" lvl="0" marL="91440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lt1"/>
              </a:solidFill>
              <a:latin typeface="PT Sans Narrow"/>
              <a:ea typeface="PT Sans Narrow"/>
              <a:cs typeface="PT Sans Narrow"/>
              <a:sym typeface="PT Sans Narrow"/>
            </a:endParaRPr>
          </a:p>
          <a:p>
            <a:pPr indent="-323850" lvl="0" marL="457200" marR="0" rtl="0" algn="l">
              <a:lnSpc>
                <a:spcPct val="100000"/>
              </a:lnSpc>
              <a:spcBef>
                <a:spcPts val="0"/>
              </a:spcBef>
              <a:spcAft>
                <a:spcPts val="0"/>
              </a:spcAft>
              <a:buClr>
                <a:schemeClr val="lt1"/>
              </a:buClr>
              <a:buSzPts val="1500"/>
              <a:buFont typeface="PT Sans Narrow"/>
              <a:buChar char="●"/>
            </a:pPr>
            <a:r>
              <a:rPr b="0" i="0" lang="en" sz="1500" u="none" cap="none" strike="noStrike">
                <a:solidFill>
                  <a:schemeClr val="lt1"/>
                </a:solidFill>
                <a:latin typeface="PT Sans Narrow"/>
                <a:ea typeface="PT Sans Narrow"/>
                <a:cs typeface="PT Sans Narrow"/>
                <a:sym typeface="PT Sans Narrow"/>
              </a:rPr>
              <a:t>Chen, H., Qin, Z., Ding, Y., Tian, L., &amp; Qin, Z. (2020). Brain tumor segmentation with deep convolutional symmetric neural network. Neurocomputing, 392, 305-313.</a:t>
            </a:r>
            <a:endParaRPr b="0" i="0" sz="1500" u="none" cap="none" strike="noStrike">
              <a:solidFill>
                <a:schemeClr val="lt1"/>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lt1"/>
              </a:solidFill>
              <a:latin typeface="PT Sans Narrow"/>
              <a:ea typeface="PT Sans Narrow"/>
              <a:cs typeface="PT Sans Narrow"/>
              <a:sym typeface="PT Sans Narrow"/>
            </a:endParaRPr>
          </a:p>
          <a:p>
            <a:pPr indent="-323850" lvl="0" marL="457200" marR="0" rtl="0" algn="l">
              <a:lnSpc>
                <a:spcPct val="100000"/>
              </a:lnSpc>
              <a:spcBef>
                <a:spcPts val="0"/>
              </a:spcBef>
              <a:spcAft>
                <a:spcPts val="0"/>
              </a:spcAft>
              <a:buClr>
                <a:schemeClr val="lt1"/>
              </a:buClr>
              <a:buSzPts val="1500"/>
              <a:buFont typeface="PT Sans Narrow"/>
              <a:buChar char="●"/>
            </a:pPr>
            <a:r>
              <a:rPr b="0" i="0" lang="en" sz="1500" u="none" cap="none" strike="noStrike">
                <a:solidFill>
                  <a:schemeClr val="lt1"/>
                </a:solidFill>
                <a:latin typeface="PT Sans Narrow"/>
                <a:ea typeface="PT Sans Narrow"/>
                <a:cs typeface="PT Sans Narrow"/>
                <a:sym typeface="PT Sans Narrow"/>
              </a:rPr>
              <a:t>Ranjbarzadeh, R., Bagherian Kasgari, A., Jafarzadeh Ghoushchi, S., Anari, S., Naseri, M., &amp; Bendechache, M. (2021). Brain tumor segmentation based on deep learning and an attention mechanism using MRI multi-modalities brain images. Scientific Reports, 11(1), 1-17.</a:t>
            </a:r>
            <a:endParaRPr b="0" i="0" sz="1500" u="none" cap="none" strike="noStrike">
              <a:solidFill>
                <a:schemeClr val="lt1"/>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224" name="Google Shape;224;p15"/>
          <p:cNvSpPr txBox="1"/>
          <p:nvPr/>
        </p:nvSpPr>
        <p:spPr>
          <a:xfrm>
            <a:off x="3416700" y="169650"/>
            <a:ext cx="2310600" cy="686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chemeClr val="lt1"/>
                </a:solidFill>
                <a:latin typeface="PT Sans Narrow"/>
                <a:ea typeface="PT Sans Narrow"/>
                <a:cs typeface="PT Sans Narrow"/>
                <a:sym typeface="PT Sans Narrow"/>
              </a:rPr>
              <a:t>References</a:t>
            </a:r>
            <a:endParaRPr b="0" i="0" sz="1400" u="none" cap="none" strike="noStrike">
              <a:solidFill>
                <a:schemeClr val="lt1"/>
              </a:solidFill>
              <a:latin typeface="Open Sans"/>
              <a:ea typeface="Open Sans"/>
              <a:cs typeface="Open Sans"/>
              <a:sym typeface="Open Sans"/>
            </a:endParaRPr>
          </a:p>
        </p:txBody>
      </p:sp>
      <p:grpSp>
        <p:nvGrpSpPr>
          <p:cNvPr id="225" name="Google Shape;225;p15"/>
          <p:cNvGrpSpPr/>
          <p:nvPr/>
        </p:nvGrpSpPr>
        <p:grpSpPr>
          <a:xfrm rot="10800000">
            <a:off x="-4" y="11"/>
            <a:ext cx="2231289" cy="2231289"/>
            <a:chOff x="0" y="0"/>
            <a:chExt cx="5950103" cy="5950103"/>
          </a:xfrm>
        </p:grpSpPr>
        <p:sp>
          <p:nvSpPr>
            <p:cNvPr id="226" name="Google Shape;226;p15"/>
            <p:cNvSpPr/>
            <p:nvPr/>
          </p:nvSpPr>
          <p:spPr>
            <a:xfrm>
              <a:off x="0" y="0"/>
              <a:ext cx="5950103" cy="5950103"/>
            </a:xfrm>
            <a:custGeom>
              <a:rect b="b" l="l" r="r" t="t"/>
              <a:pathLst>
                <a:path extrusionOk="0" h="5950103" w="5950103">
                  <a:moveTo>
                    <a:pt x="0" y="0"/>
                  </a:moveTo>
                  <a:lnTo>
                    <a:pt x="5950103" y="0"/>
                  </a:lnTo>
                  <a:lnTo>
                    <a:pt x="5950103" y="5950103"/>
                  </a:lnTo>
                  <a:lnTo>
                    <a:pt x="0" y="5950103"/>
                  </a:lnTo>
                  <a:lnTo>
                    <a:pt x="0" y="0"/>
                  </a:lnTo>
                  <a:close/>
                </a:path>
              </a:pathLst>
            </a:custGeom>
            <a:blipFill rotWithShape="1">
              <a:blip r:embed="rId3">
                <a:alphaModFix/>
              </a:blip>
              <a:stretch>
                <a:fillRect b="0" l="0" r="0" t="0"/>
              </a:stretch>
            </a:blipFill>
            <a:ln>
              <a:noFill/>
            </a:ln>
          </p:spPr>
        </p:sp>
        <p:sp>
          <p:nvSpPr>
            <p:cNvPr id="227" name="Google Shape;227;p15"/>
            <p:cNvSpPr/>
            <p:nvPr/>
          </p:nvSpPr>
          <p:spPr>
            <a:xfrm rot="10800000">
              <a:off x="0" y="463703"/>
              <a:ext cx="4152839" cy="4549923"/>
            </a:xfrm>
            <a:custGeom>
              <a:rect b="b" l="l" r="r" t="t"/>
              <a:pathLst>
                <a:path extrusionOk="0" h="4549923" w="4152839">
                  <a:moveTo>
                    <a:pt x="0" y="0"/>
                  </a:moveTo>
                  <a:lnTo>
                    <a:pt x="4152839" y="0"/>
                  </a:lnTo>
                  <a:lnTo>
                    <a:pt x="4152839" y="4549923"/>
                  </a:lnTo>
                  <a:lnTo>
                    <a:pt x="0" y="4549923"/>
                  </a:lnTo>
                  <a:lnTo>
                    <a:pt x="0" y="0"/>
                  </a:lnTo>
                  <a:close/>
                </a:path>
              </a:pathLst>
            </a:custGeom>
            <a:blipFill rotWithShape="1">
              <a:blip r:embed="rId4">
                <a:alphaModFix/>
              </a:blip>
              <a:stretch>
                <a:fillRect b="0" l="0" r="0" t="0"/>
              </a:stretch>
            </a:blipFill>
            <a:ln>
              <a:noFill/>
            </a:ln>
          </p:spPr>
        </p:sp>
      </p:grpSp>
      <p:grpSp>
        <p:nvGrpSpPr>
          <p:cNvPr id="228" name="Google Shape;228;p15"/>
          <p:cNvGrpSpPr/>
          <p:nvPr/>
        </p:nvGrpSpPr>
        <p:grpSpPr>
          <a:xfrm>
            <a:off x="6912705" y="2912202"/>
            <a:ext cx="2231289" cy="2231289"/>
            <a:chOff x="0" y="0"/>
            <a:chExt cx="5950103" cy="5950103"/>
          </a:xfrm>
        </p:grpSpPr>
        <p:sp>
          <p:nvSpPr>
            <p:cNvPr id="229" name="Google Shape;229;p15"/>
            <p:cNvSpPr/>
            <p:nvPr/>
          </p:nvSpPr>
          <p:spPr>
            <a:xfrm>
              <a:off x="0" y="0"/>
              <a:ext cx="5950103" cy="5950103"/>
            </a:xfrm>
            <a:custGeom>
              <a:rect b="b" l="l" r="r" t="t"/>
              <a:pathLst>
                <a:path extrusionOk="0" h="5950103" w="5950103">
                  <a:moveTo>
                    <a:pt x="0" y="0"/>
                  </a:moveTo>
                  <a:lnTo>
                    <a:pt x="5950103" y="0"/>
                  </a:lnTo>
                  <a:lnTo>
                    <a:pt x="5950103" y="5950103"/>
                  </a:lnTo>
                  <a:lnTo>
                    <a:pt x="0" y="5950103"/>
                  </a:lnTo>
                  <a:lnTo>
                    <a:pt x="0" y="0"/>
                  </a:lnTo>
                  <a:close/>
                </a:path>
              </a:pathLst>
            </a:custGeom>
            <a:blipFill rotWithShape="1">
              <a:blip r:embed="rId3">
                <a:alphaModFix/>
              </a:blip>
              <a:stretch>
                <a:fillRect b="0" l="0" r="0" t="0"/>
              </a:stretch>
            </a:blipFill>
            <a:ln>
              <a:noFill/>
            </a:ln>
          </p:spPr>
        </p:sp>
        <p:sp>
          <p:nvSpPr>
            <p:cNvPr id="230" name="Google Shape;230;p15"/>
            <p:cNvSpPr/>
            <p:nvPr/>
          </p:nvSpPr>
          <p:spPr>
            <a:xfrm rot="10800000">
              <a:off x="0" y="463703"/>
              <a:ext cx="4152839" cy="4549923"/>
            </a:xfrm>
            <a:custGeom>
              <a:rect b="b" l="l" r="r" t="t"/>
              <a:pathLst>
                <a:path extrusionOk="0" h="4549923" w="4152839">
                  <a:moveTo>
                    <a:pt x="0" y="0"/>
                  </a:moveTo>
                  <a:lnTo>
                    <a:pt x="4152839" y="0"/>
                  </a:lnTo>
                  <a:lnTo>
                    <a:pt x="4152839" y="4549923"/>
                  </a:lnTo>
                  <a:lnTo>
                    <a:pt x="0" y="4549923"/>
                  </a:lnTo>
                  <a:lnTo>
                    <a:pt x="0" y="0"/>
                  </a:lnTo>
                  <a:close/>
                </a:path>
              </a:pathLst>
            </a:custGeom>
            <a:blipFill rotWithShape="1">
              <a:blip r:embed="rId4">
                <a:alphaModFix/>
              </a:blip>
              <a:stretch>
                <a:fillRect b="0" l="0" r="0" t="0"/>
              </a:stretch>
            </a:blipFill>
            <a:ln>
              <a:noFill/>
            </a:ln>
          </p:spPr>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91824"/>
        </a:solidFill>
      </p:bgPr>
    </p:bg>
    <p:spTree>
      <p:nvGrpSpPr>
        <p:cNvPr id="234" name="Shape 234"/>
        <p:cNvGrpSpPr/>
        <p:nvPr/>
      </p:nvGrpSpPr>
      <p:grpSpPr>
        <a:xfrm>
          <a:off x="0" y="0"/>
          <a:ext cx="0" cy="0"/>
          <a:chOff x="0" y="0"/>
          <a:chExt cx="0" cy="0"/>
        </a:xfrm>
      </p:grpSpPr>
      <p:sp>
        <p:nvSpPr>
          <p:cNvPr id="235" name="Google Shape;235;p16"/>
          <p:cNvSpPr txBox="1"/>
          <p:nvPr/>
        </p:nvSpPr>
        <p:spPr>
          <a:xfrm>
            <a:off x="3072300" y="2026675"/>
            <a:ext cx="2691600" cy="829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chemeClr val="lt1"/>
                </a:solidFill>
                <a:latin typeface="PT Sans Narrow"/>
                <a:ea typeface="PT Sans Narrow"/>
                <a:cs typeface="PT Sans Narrow"/>
                <a:sym typeface="PT Sans Narrow"/>
              </a:rPr>
              <a:t>Thank You!</a:t>
            </a:r>
            <a:endParaRPr b="0" i="0" sz="1400" u="none" cap="none" strike="noStrike">
              <a:solidFill>
                <a:schemeClr val="lt1"/>
              </a:solidFill>
              <a:latin typeface="Open Sans"/>
              <a:ea typeface="Open Sans"/>
              <a:cs typeface="Open Sans"/>
              <a:sym typeface="Open Sans"/>
            </a:endParaRPr>
          </a:p>
        </p:txBody>
      </p:sp>
      <p:grpSp>
        <p:nvGrpSpPr>
          <p:cNvPr id="236" name="Google Shape;236;p16"/>
          <p:cNvGrpSpPr/>
          <p:nvPr/>
        </p:nvGrpSpPr>
        <p:grpSpPr>
          <a:xfrm rot="10800000">
            <a:off x="-4" y="11"/>
            <a:ext cx="2231289" cy="2231289"/>
            <a:chOff x="0" y="0"/>
            <a:chExt cx="5950103" cy="5950103"/>
          </a:xfrm>
        </p:grpSpPr>
        <p:sp>
          <p:nvSpPr>
            <p:cNvPr id="237" name="Google Shape;237;p16"/>
            <p:cNvSpPr/>
            <p:nvPr/>
          </p:nvSpPr>
          <p:spPr>
            <a:xfrm>
              <a:off x="0" y="0"/>
              <a:ext cx="5950103" cy="5950103"/>
            </a:xfrm>
            <a:custGeom>
              <a:rect b="b" l="l" r="r" t="t"/>
              <a:pathLst>
                <a:path extrusionOk="0" h="5950103" w="5950103">
                  <a:moveTo>
                    <a:pt x="0" y="0"/>
                  </a:moveTo>
                  <a:lnTo>
                    <a:pt x="5950103" y="0"/>
                  </a:lnTo>
                  <a:lnTo>
                    <a:pt x="5950103" y="5950103"/>
                  </a:lnTo>
                  <a:lnTo>
                    <a:pt x="0" y="5950103"/>
                  </a:lnTo>
                  <a:lnTo>
                    <a:pt x="0" y="0"/>
                  </a:lnTo>
                  <a:close/>
                </a:path>
              </a:pathLst>
            </a:custGeom>
            <a:blipFill rotWithShape="1">
              <a:blip r:embed="rId3">
                <a:alphaModFix/>
              </a:blip>
              <a:stretch>
                <a:fillRect b="0" l="0" r="0" t="0"/>
              </a:stretch>
            </a:blipFill>
            <a:ln>
              <a:noFill/>
            </a:ln>
          </p:spPr>
        </p:sp>
        <p:sp>
          <p:nvSpPr>
            <p:cNvPr id="238" name="Google Shape;238;p16"/>
            <p:cNvSpPr/>
            <p:nvPr/>
          </p:nvSpPr>
          <p:spPr>
            <a:xfrm rot="10800000">
              <a:off x="0" y="463703"/>
              <a:ext cx="4152839" cy="4549923"/>
            </a:xfrm>
            <a:custGeom>
              <a:rect b="b" l="l" r="r" t="t"/>
              <a:pathLst>
                <a:path extrusionOk="0" h="4549923" w="4152839">
                  <a:moveTo>
                    <a:pt x="0" y="0"/>
                  </a:moveTo>
                  <a:lnTo>
                    <a:pt x="4152839" y="0"/>
                  </a:lnTo>
                  <a:lnTo>
                    <a:pt x="4152839" y="4549923"/>
                  </a:lnTo>
                  <a:lnTo>
                    <a:pt x="0" y="4549923"/>
                  </a:lnTo>
                  <a:lnTo>
                    <a:pt x="0" y="0"/>
                  </a:lnTo>
                  <a:close/>
                </a:path>
              </a:pathLst>
            </a:custGeom>
            <a:blipFill rotWithShape="1">
              <a:blip r:embed="rId4">
                <a:alphaModFix/>
              </a:blip>
              <a:stretch>
                <a:fillRect b="0" l="0" r="0" t="0"/>
              </a:stretch>
            </a:blipFill>
            <a:ln>
              <a:noFill/>
            </a:ln>
          </p:spPr>
        </p:sp>
      </p:grpSp>
      <p:grpSp>
        <p:nvGrpSpPr>
          <p:cNvPr id="239" name="Google Shape;239;p16"/>
          <p:cNvGrpSpPr/>
          <p:nvPr/>
        </p:nvGrpSpPr>
        <p:grpSpPr>
          <a:xfrm>
            <a:off x="6912705" y="2912202"/>
            <a:ext cx="2231289" cy="2231289"/>
            <a:chOff x="0" y="0"/>
            <a:chExt cx="5950103" cy="5950103"/>
          </a:xfrm>
        </p:grpSpPr>
        <p:sp>
          <p:nvSpPr>
            <p:cNvPr id="240" name="Google Shape;240;p16"/>
            <p:cNvSpPr/>
            <p:nvPr/>
          </p:nvSpPr>
          <p:spPr>
            <a:xfrm>
              <a:off x="0" y="0"/>
              <a:ext cx="5950103" cy="5950103"/>
            </a:xfrm>
            <a:custGeom>
              <a:rect b="b" l="l" r="r" t="t"/>
              <a:pathLst>
                <a:path extrusionOk="0" h="5950103" w="5950103">
                  <a:moveTo>
                    <a:pt x="0" y="0"/>
                  </a:moveTo>
                  <a:lnTo>
                    <a:pt x="5950103" y="0"/>
                  </a:lnTo>
                  <a:lnTo>
                    <a:pt x="5950103" y="5950103"/>
                  </a:lnTo>
                  <a:lnTo>
                    <a:pt x="0" y="5950103"/>
                  </a:lnTo>
                  <a:lnTo>
                    <a:pt x="0" y="0"/>
                  </a:lnTo>
                  <a:close/>
                </a:path>
              </a:pathLst>
            </a:custGeom>
            <a:blipFill rotWithShape="1">
              <a:blip r:embed="rId3">
                <a:alphaModFix/>
              </a:blip>
              <a:stretch>
                <a:fillRect b="0" l="0" r="0" t="0"/>
              </a:stretch>
            </a:blipFill>
            <a:ln>
              <a:noFill/>
            </a:ln>
          </p:spPr>
        </p:sp>
        <p:sp>
          <p:nvSpPr>
            <p:cNvPr id="241" name="Google Shape;241;p16"/>
            <p:cNvSpPr/>
            <p:nvPr/>
          </p:nvSpPr>
          <p:spPr>
            <a:xfrm rot="10800000">
              <a:off x="0" y="463703"/>
              <a:ext cx="4152839" cy="4549923"/>
            </a:xfrm>
            <a:custGeom>
              <a:rect b="b" l="l" r="r" t="t"/>
              <a:pathLst>
                <a:path extrusionOk="0" h="4549923" w="4152839">
                  <a:moveTo>
                    <a:pt x="0" y="0"/>
                  </a:moveTo>
                  <a:lnTo>
                    <a:pt x="4152839" y="0"/>
                  </a:lnTo>
                  <a:lnTo>
                    <a:pt x="4152839" y="4549923"/>
                  </a:lnTo>
                  <a:lnTo>
                    <a:pt x="0" y="4549923"/>
                  </a:lnTo>
                  <a:lnTo>
                    <a:pt x="0" y="0"/>
                  </a:lnTo>
                  <a:close/>
                </a:path>
              </a:pathLst>
            </a:custGeom>
            <a:blipFill rotWithShape="1">
              <a:blip r:embed="rId4">
                <a:alphaModFix/>
              </a:blip>
              <a:stretch>
                <a:fillRect b="0" l="0" r="0" t="0"/>
              </a:stretch>
            </a:blipFill>
            <a:ln>
              <a:noFill/>
            </a:ln>
          </p:spPr>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91824"/>
        </a:solidFill>
      </p:bgPr>
    </p:bg>
    <p:spTree>
      <p:nvGrpSpPr>
        <p:cNvPr id="77" name="Shape 77"/>
        <p:cNvGrpSpPr/>
        <p:nvPr/>
      </p:nvGrpSpPr>
      <p:grpSpPr>
        <a:xfrm>
          <a:off x="0" y="0"/>
          <a:ext cx="0" cy="0"/>
          <a:chOff x="0" y="0"/>
          <a:chExt cx="0" cy="0"/>
        </a:xfrm>
      </p:grpSpPr>
      <p:sp>
        <p:nvSpPr>
          <p:cNvPr id="78" name="Google Shape;78;p2"/>
          <p:cNvSpPr txBox="1"/>
          <p:nvPr/>
        </p:nvSpPr>
        <p:spPr>
          <a:xfrm>
            <a:off x="1542900" y="1652050"/>
            <a:ext cx="6058200" cy="19974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chemeClr val="lt1"/>
              </a:buClr>
              <a:buSzPts val="2000"/>
              <a:buFont typeface="PT Sans Narrow"/>
              <a:buChar char="❏"/>
            </a:pPr>
            <a:r>
              <a:rPr b="0" i="0" lang="en" sz="2000" u="none" cap="none" strike="noStrike">
                <a:solidFill>
                  <a:schemeClr val="lt1"/>
                </a:solidFill>
                <a:latin typeface="PT Sans Narrow"/>
                <a:ea typeface="PT Sans Narrow"/>
                <a:cs typeface="PT Sans Narrow"/>
                <a:sym typeface="PT Sans Narrow"/>
              </a:rPr>
              <a:t>Accurate and precise detection of tumours</a:t>
            </a:r>
            <a:endParaRPr b="0" i="0" sz="2000" u="none" cap="none" strike="noStrike">
              <a:solidFill>
                <a:schemeClr val="lt1"/>
              </a:solidFill>
              <a:latin typeface="PT Sans Narrow"/>
              <a:ea typeface="PT Sans Narrow"/>
              <a:cs typeface="PT Sans Narrow"/>
              <a:sym typeface="PT Sans Narrow"/>
            </a:endParaRPr>
          </a:p>
          <a:p>
            <a:pPr indent="-355600" lvl="0" marL="457200" marR="0" rtl="0" algn="l">
              <a:lnSpc>
                <a:spcPct val="100000"/>
              </a:lnSpc>
              <a:spcBef>
                <a:spcPts val="0"/>
              </a:spcBef>
              <a:spcAft>
                <a:spcPts val="0"/>
              </a:spcAft>
              <a:buClr>
                <a:schemeClr val="lt1"/>
              </a:buClr>
              <a:buSzPts val="2000"/>
              <a:buFont typeface="PT Sans Narrow"/>
              <a:buChar char="❏"/>
            </a:pPr>
            <a:r>
              <a:rPr b="0" i="0" lang="en" sz="2000" u="none" cap="none" strike="noStrike">
                <a:solidFill>
                  <a:schemeClr val="lt1"/>
                </a:solidFill>
                <a:latin typeface="PT Sans Narrow"/>
                <a:ea typeface="PT Sans Narrow"/>
                <a:cs typeface="PT Sans Narrow"/>
                <a:sym typeface="PT Sans Narrow"/>
              </a:rPr>
              <a:t>Fast and efficient computation time</a:t>
            </a:r>
            <a:endParaRPr b="0" i="0" sz="2000" u="none" cap="none" strike="noStrike">
              <a:solidFill>
                <a:schemeClr val="lt1"/>
              </a:solidFill>
              <a:latin typeface="PT Sans Narrow"/>
              <a:ea typeface="PT Sans Narrow"/>
              <a:cs typeface="PT Sans Narrow"/>
              <a:sym typeface="PT Sans Narrow"/>
            </a:endParaRPr>
          </a:p>
          <a:p>
            <a:pPr indent="-355600" lvl="0" marL="457200" marR="0" rtl="0" algn="l">
              <a:lnSpc>
                <a:spcPct val="100000"/>
              </a:lnSpc>
              <a:spcBef>
                <a:spcPts val="0"/>
              </a:spcBef>
              <a:spcAft>
                <a:spcPts val="0"/>
              </a:spcAft>
              <a:buClr>
                <a:schemeClr val="lt1"/>
              </a:buClr>
              <a:buSzPts val="2000"/>
              <a:buFont typeface="PT Sans Narrow"/>
              <a:buChar char="❏"/>
            </a:pPr>
            <a:r>
              <a:rPr b="0" i="0" lang="en" sz="2000" u="none" cap="none" strike="noStrike">
                <a:solidFill>
                  <a:schemeClr val="lt1"/>
                </a:solidFill>
                <a:latin typeface="PT Sans Narrow"/>
                <a:ea typeface="PT Sans Narrow"/>
                <a:cs typeface="PT Sans Narrow"/>
                <a:sym typeface="PT Sans Narrow"/>
              </a:rPr>
              <a:t>Improving diagnostic accuracy</a:t>
            </a:r>
            <a:endParaRPr b="0" i="0" sz="2000" u="none" cap="none" strike="noStrike">
              <a:solidFill>
                <a:schemeClr val="lt1"/>
              </a:solidFill>
              <a:latin typeface="PT Sans Narrow"/>
              <a:ea typeface="PT Sans Narrow"/>
              <a:cs typeface="PT Sans Narrow"/>
              <a:sym typeface="PT Sans Narrow"/>
            </a:endParaRPr>
          </a:p>
          <a:p>
            <a:pPr indent="-355600" lvl="0" marL="457200" marR="0" rtl="0" algn="l">
              <a:lnSpc>
                <a:spcPct val="100000"/>
              </a:lnSpc>
              <a:spcBef>
                <a:spcPts val="0"/>
              </a:spcBef>
              <a:spcAft>
                <a:spcPts val="0"/>
              </a:spcAft>
              <a:buClr>
                <a:schemeClr val="lt1"/>
              </a:buClr>
              <a:buSzPts val="2000"/>
              <a:buFont typeface="PT Sans Narrow"/>
              <a:buChar char="❏"/>
            </a:pPr>
            <a:r>
              <a:rPr b="0" i="0" lang="en" sz="2000" u="none" cap="none" strike="noStrike">
                <a:solidFill>
                  <a:schemeClr val="lt1"/>
                </a:solidFill>
                <a:latin typeface="PT Sans Narrow"/>
                <a:ea typeface="PT Sans Narrow"/>
                <a:cs typeface="PT Sans Narrow"/>
                <a:sym typeface="PT Sans Narrow"/>
              </a:rPr>
              <a:t>Proper segmentation of tumour region from other segments</a:t>
            </a:r>
            <a:endParaRPr b="0" i="0" sz="2000" u="none" cap="none" strike="noStrike">
              <a:solidFill>
                <a:schemeClr val="lt1"/>
              </a:solidFill>
              <a:latin typeface="PT Sans Narrow"/>
              <a:ea typeface="PT Sans Narrow"/>
              <a:cs typeface="PT Sans Narrow"/>
              <a:sym typeface="PT Sans Narrow"/>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79" name="Google Shape;79;p2"/>
          <p:cNvSpPr txBox="1"/>
          <p:nvPr/>
        </p:nvSpPr>
        <p:spPr>
          <a:xfrm>
            <a:off x="2366425" y="229050"/>
            <a:ext cx="4151400" cy="93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chemeClr val="lt1"/>
                </a:solidFill>
                <a:latin typeface="PT Sans Narrow"/>
                <a:ea typeface="PT Sans Narrow"/>
                <a:cs typeface="PT Sans Narrow"/>
                <a:sym typeface="PT Sans Narrow"/>
              </a:rPr>
              <a:t>Objectives</a:t>
            </a:r>
            <a:endParaRPr b="0" i="0" sz="1400" u="none" cap="none" strike="noStrike">
              <a:solidFill>
                <a:schemeClr val="lt1"/>
              </a:solidFill>
              <a:latin typeface="Open Sans"/>
              <a:ea typeface="Open Sans"/>
              <a:cs typeface="Open Sans"/>
              <a:sym typeface="Open Sans"/>
            </a:endParaRPr>
          </a:p>
        </p:txBody>
      </p:sp>
      <p:grpSp>
        <p:nvGrpSpPr>
          <p:cNvPr id="80" name="Google Shape;80;p2"/>
          <p:cNvGrpSpPr/>
          <p:nvPr/>
        </p:nvGrpSpPr>
        <p:grpSpPr>
          <a:xfrm rot="10800000">
            <a:off x="-4" y="11"/>
            <a:ext cx="2231289" cy="2231289"/>
            <a:chOff x="0" y="0"/>
            <a:chExt cx="5950103" cy="5950103"/>
          </a:xfrm>
        </p:grpSpPr>
        <p:sp>
          <p:nvSpPr>
            <p:cNvPr id="81" name="Google Shape;81;p2"/>
            <p:cNvSpPr/>
            <p:nvPr/>
          </p:nvSpPr>
          <p:spPr>
            <a:xfrm>
              <a:off x="0" y="0"/>
              <a:ext cx="5950103" cy="5950103"/>
            </a:xfrm>
            <a:custGeom>
              <a:rect b="b" l="l" r="r" t="t"/>
              <a:pathLst>
                <a:path extrusionOk="0" h="5950103" w="5950103">
                  <a:moveTo>
                    <a:pt x="0" y="0"/>
                  </a:moveTo>
                  <a:lnTo>
                    <a:pt x="5950103" y="0"/>
                  </a:lnTo>
                  <a:lnTo>
                    <a:pt x="5950103" y="5950103"/>
                  </a:lnTo>
                  <a:lnTo>
                    <a:pt x="0" y="5950103"/>
                  </a:lnTo>
                  <a:lnTo>
                    <a:pt x="0" y="0"/>
                  </a:lnTo>
                  <a:close/>
                </a:path>
              </a:pathLst>
            </a:custGeom>
            <a:blipFill rotWithShape="1">
              <a:blip r:embed="rId3">
                <a:alphaModFix/>
              </a:blip>
              <a:stretch>
                <a:fillRect b="0" l="0" r="0" t="0"/>
              </a:stretch>
            </a:blipFill>
            <a:ln>
              <a:noFill/>
            </a:ln>
          </p:spPr>
        </p:sp>
        <p:sp>
          <p:nvSpPr>
            <p:cNvPr id="82" name="Google Shape;82;p2"/>
            <p:cNvSpPr/>
            <p:nvPr/>
          </p:nvSpPr>
          <p:spPr>
            <a:xfrm rot="10800000">
              <a:off x="0" y="463703"/>
              <a:ext cx="4152839" cy="4549923"/>
            </a:xfrm>
            <a:custGeom>
              <a:rect b="b" l="l" r="r" t="t"/>
              <a:pathLst>
                <a:path extrusionOk="0" h="4549923" w="4152839">
                  <a:moveTo>
                    <a:pt x="0" y="0"/>
                  </a:moveTo>
                  <a:lnTo>
                    <a:pt x="4152839" y="0"/>
                  </a:lnTo>
                  <a:lnTo>
                    <a:pt x="4152839" y="4549923"/>
                  </a:lnTo>
                  <a:lnTo>
                    <a:pt x="0" y="4549923"/>
                  </a:lnTo>
                  <a:lnTo>
                    <a:pt x="0" y="0"/>
                  </a:lnTo>
                  <a:close/>
                </a:path>
              </a:pathLst>
            </a:custGeom>
            <a:blipFill rotWithShape="1">
              <a:blip r:embed="rId4">
                <a:alphaModFix/>
              </a:blip>
              <a:stretch>
                <a:fillRect b="0" l="0" r="0" t="0"/>
              </a:stretch>
            </a:blipFill>
            <a:ln>
              <a:noFill/>
            </a:ln>
          </p:spPr>
        </p:sp>
      </p:grpSp>
      <p:grpSp>
        <p:nvGrpSpPr>
          <p:cNvPr id="83" name="Google Shape;83;p2"/>
          <p:cNvGrpSpPr/>
          <p:nvPr/>
        </p:nvGrpSpPr>
        <p:grpSpPr>
          <a:xfrm>
            <a:off x="6912705" y="2912202"/>
            <a:ext cx="2231289" cy="2231289"/>
            <a:chOff x="0" y="0"/>
            <a:chExt cx="5950103" cy="5950103"/>
          </a:xfrm>
        </p:grpSpPr>
        <p:sp>
          <p:nvSpPr>
            <p:cNvPr id="84" name="Google Shape;84;p2"/>
            <p:cNvSpPr/>
            <p:nvPr/>
          </p:nvSpPr>
          <p:spPr>
            <a:xfrm>
              <a:off x="0" y="0"/>
              <a:ext cx="5950103" cy="5950103"/>
            </a:xfrm>
            <a:custGeom>
              <a:rect b="b" l="l" r="r" t="t"/>
              <a:pathLst>
                <a:path extrusionOk="0" h="5950103" w="5950103">
                  <a:moveTo>
                    <a:pt x="0" y="0"/>
                  </a:moveTo>
                  <a:lnTo>
                    <a:pt x="5950103" y="0"/>
                  </a:lnTo>
                  <a:lnTo>
                    <a:pt x="5950103" y="5950103"/>
                  </a:lnTo>
                  <a:lnTo>
                    <a:pt x="0" y="5950103"/>
                  </a:lnTo>
                  <a:lnTo>
                    <a:pt x="0" y="0"/>
                  </a:lnTo>
                  <a:close/>
                </a:path>
              </a:pathLst>
            </a:custGeom>
            <a:blipFill rotWithShape="1">
              <a:blip r:embed="rId3">
                <a:alphaModFix/>
              </a:blip>
              <a:stretch>
                <a:fillRect b="0" l="0" r="0" t="0"/>
              </a:stretch>
            </a:blipFill>
            <a:ln>
              <a:noFill/>
            </a:ln>
          </p:spPr>
        </p:sp>
        <p:sp>
          <p:nvSpPr>
            <p:cNvPr id="85" name="Google Shape;85;p2"/>
            <p:cNvSpPr/>
            <p:nvPr/>
          </p:nvSpPr>
          <p:spPr>
            <a:xfrm rot="10800000">
              <a:off x="0" y="463703"/>
              <a:ext cx="4152839" cy="4549923"/>
            </a:xfrm>
            <a:custGeom>
              <a:rect b="b" l="l" r="r" t="t"/>
              <a:pathLst>
                <a:path extrusionOk="0" h="4549923" w="4152839">
                  <a:moveTo>
                    <a:pt x="0" y="0"/>
                  </a:moveTo>
                  <a:lnTo>
                    <a:pt x="4152839" y="0"/>
                  </a:lnTo>
                  <a:lnTo>
                    <a:pt x="4152839" y="4549923"/>
                  </a:lnTo>
                  <a:lnTo>
                    <a:pt x="0" y="4549923"/>
                  </a:lnTo>
                  <a:lnTo>
                    <a:pt x="0" y="0"/>
                  </a:lnTo>
                  <a:close/>
                </a:path>
              </a:pathLst>
            </a:custGeom>
            <a:blipFill rotWithShape="1">
              <a:blip r:embed="rId4">
                <a:alphaModFix/>
              </a:blip>
              <a:stretch>
                <a:fillRect b="0" l="0" r="0" t="0"/>
              </a:stretch>
            </a:blipFill>
            <a:ln>
              <a:noFill/>
            </a:ln>
          </p:spPr>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89" name="Shape 89"/>
        <p:cNvGrpSpPr/>
        <p:nvPr/>
      </p:nvGrpSpPr>
      <p:grpSpPr>
        <a:xfrm>
          <a:off x="0" y="0"/>
          <a:ext cx="0" cy="0"/>
          <a:chOff x="0" y="0"/>
          <a:chExt cx="0" cy="0"/>
        </a:xfrm>
      </p:grpSpPr>
      <p:sp>
        <p:nvSpPr>
          <p:cNvPr id="90" name="Google Shape;90;p3"/>
          <p:cNvSpPr txBox="1"/>
          <p:nvPr/>
        </p:nvSpPr>
        <p:spPr>
          <a:xfrm>
            <a:off x="459750" y="1589225"/>
            <a:ext cx="8224500" cy="32115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1000"/>
              </a:spcBef>
              <a:spcAft>
                <a:spcPts val="0"/>
              </a:spcAft>
              <a:buNone/>
            </a:pPr>
            <a:r>
              <a:rPr lang="en" sz="2400"/>
              <a:t>In recent years, there has been an increasing interest in the  cancer cells using the segmentation process. This technology allows for a more accurate and detailed understanding of the location and behavior of cancer cells within the body, which can lead to more effective treatment options and improved patient outcomes.</a:t>
            </a:r>
            <a:endParaRPr sz="2400"/>
          </a:p>
          <a:p>
            <a:pPr indent="0" lvl="0" marL="457200" rtl="0" algn="l">
              <a:spcBef>
                <a:spcPts val="0"/>
              </a:spcBef>
              <a:spcAft>
                <a:spcPts val="0"/>
              </a:spcAft>
              <a:buNone/>
            </a:pPr>
            <a:r>
              <a:t/>
            </a:r>
            <a:endParaRPr sz="2400">
              <a:latin typeface="PT Sans Narrow"/>
              <a:ea typeface="PT Sans Narrow"/>
              <a:cs typeface="PT Sans Narrow"/>
              <a:sym typeface="PT Sans Narrow"/>
            </a:endParaRPr>
          </a:p>
        </p:txBody>
      </p:sp>
      <p:sp>
        <p:nvSpPr>
          <p:cNvPr id="91" name="Google Shape;91;p3"/>
          <p:cNvSpPr txBox="1"/>
          <p:nvPr/>
        </p:nvSpPr>
        <p:spPr>
          <a:xfrm>
            <a:off x="2357275" y="496925"/>
            <a:ext cx="4151400" cy="93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chemeClr val="lt1"/>
                </a:solidFill>
                <a:latin typeface="PT Sans Narrow"/>
                <a:ea typeface="PT Sans Narrow"/>
                <a:cs typeface="PT Sans Narrow"/>
                <a:sym typeface="PT Sans Narrow"/>
              </a:rPr>
              <a:t>Introduction</a:t>
            </a:r>
            <a:endParaRPr b="0" i="0" sz="1400" u="none" cap="none" strike="noStrike">
              <a:solidFill>
                <a:schemeClr val="lt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95" name="Shape 95"/>
        <p:cNvGrpSpPr/>
        <p:nvPr/>
      </p:nvGrpSpPr>
      <p:grpSpPr>
        <a:xfrm>
          <a:off x="0" y="0"/>
          <a:ext cx="0" cy="0"/>
          <a:chOff x="0" y="0"/>
          <a:chExt cx="0" cy="0"/>
        </a:xfrm>
      </p:grpSpPr>
      <p:sp>
        <p:nvSpPr>
          <p:cNvPr id="96" name="Google Shape;96;g2cf034ac6ad_0_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97" name="Google Shape;97;g2cf034ac6ad_0_42"/>
          <p:cNvSpPr txBox="1"/>
          <p:nvPr/>
        </p:nvSpPr>
        <p:spPr>
          <a:xfrm>
            <a:off x="728550" y="215800"/>
            <a:ext cx="7686900" cy="1093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600"/>
              </a:spcBef>
              <a:spcAft>
                <a:spcPts val="0"/>
              </a:spcAft>
              <a:buClr>
                <a:srgbClr val="000000"/>
              </a:buClr>
              <a:buSzPts val="1200"/>
              <a:buFont typeface="Arial"/>
              <a:buNone/>
            </a:pPr>
            <a:r>
              <a:rPr lang="en" sz="3200">
                <a:latin typeface="Open Sans SemiBold"/>
                <a:ea typeface="Open Sans SemiBold"/>
                <a:cs typeface="Open Sans SemiBold"/>
                <a:sym typeface="Open Sans SemiBold"/>
              </a:rPr>
              <a:t>Cancer Cell Segmentation</a:t>
            </a:r>
            <a:endParaRPr sz="600">
              <a:solidFill>
                <a:schemeClr val="dk2"/>
              </a:solidFill>
              <a:latin typeface="Open Sans SemiBold"/>
              <a:ea typeface="Open Sans SemiBold"/>
              <a:cs typeface="Open Sans SemiBold"/>
              <a:sym typeface="Open Sans SemiBold"/>
            </a:endParaRPr>
          </a:p>
        </p:txBody>
      </p:sp>
      <p:sp>
        <p:nvSpPr>
          <p:cNvPr id="98" name="Google Shape;98;g2cf034ac6ad_0_42"/>
          <p:cNvSpPr txBox="1"/>
          <p:nvPr/>
        </p:nvSpPr>
        <p:spPr>
          <a:xfrm>
            <a:off x="446500" y="974825"/>
            <a:ext cx="8505600" cy="550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 sz="2700"/>
              <a:t>•</a:t>
            </a:r>
            <a:r>
              <a:rPr lang="en" sz="1900"/>
              <a:t>Cancer cell segmentation is the process of identifying and separating cancer cells from other cells in a tissue sample. This process is crucial in cancer research as it allows for the spatial awareness of cancer cells and their behavior.</a:t>
            </a:r>
            <a:endParaRPr sz="1900"/>
          </a:p>
          <a:p>
            <a:pPr indent="0" lvl="0" marL="0" rtl="0" algn="l">
              <a:lnSpc>
                <a:spcPct val="90000"/>
              </a:lnSpc>
              <a:spcBef>
                <a:spcPts val="1000"/>
              </a:spcBef>
              <a:spcAft>
                <a:spcPts val="0"/>
              </a:spcAft>
              <a:buNone/>
            </a:pPr>
            <a:r>
              <a:rPr lang="en" sz="2700"/>
              <a:t>•</a:t>
            </a:r>
            <a:r>
              <a:rPr lang="en" sz="1800"/>
              <a:t>Cancer cell segmentation is the process of identifying and separating cancer cells from other cells in a tissue sample. This process is crucial in cancer research as it allows for the spatial awareness of cancer cells and their behavior.</a:t>
            </a:r>
            <a:endParaRPr sz="1800"/>
          </a:p>
          <a:p>
            <a:pPr indent="0" lvl="0" marL="0" rtl="0" algn="l">
              <a:lnSpc>
                <a:spcPct val="90000"/>
              </a:lnSpc>
              <a:spcBef>
                <a:spcPts val="1000"/>
              </a:spcBef>
              <a:spcAft>
                <a:spcPts val="0"/>
              </a:spcAft>
              <a:buNone/>
            </a:pPr>
            <a:r>
              <a:rPr lang="en" sz="2700"/>
              <a:t>•</a:t>
            </a:r>
            <a:r>
              <a:rPr lang="en" sz="1800"/>
              <a:t>Cancer cell segmentation is the process of identifying and separating cancer cells from other cells in a tissue sample. This process is crucial in cancer research as it allows for the spatial awareness of cancer cells and their behavior.</a:t>
            </a:r>
            <a:endParaRPr sz="1800"/>
          </a:p>
          <a:p>
            <a:pPr indent="0" lvl="0" marL="0" rtl="0" algn="l">
              <a:lnSpc>
                <a:spcPct val="90000"/>
              </a:lnSpc>
              <a:spcBef>
                <a:spcPts val="1000"/>
              </a:spcBef>
              <a:spcAft>
                <a:spcPts val="0"/>
              </a:spcAft>
              <a:buNone/>
            </a:pPr>
            <a:r>
              <a:t/>
            </a:r>
            <a:endParaRPr sz="1800"/>
          </a:p>
          <a:p>
            <a:pPr indent="0" lvl="0" marL="0" rtl="0" algn="l">
              <a:lnSpc>
                <a:spcPct val="90000"/>
              </a:lnSpc>
              <a:spcBef>
                <a:spcPts val="1000"/>
              </a:spcBef>
              <a:spcAft>
                <a:spcPts val="0"/>
              </a:spcAft>
              <a:buNone/>
            </a:pPr>
            <a:r>
              <a:t/>
            </a:r>
            <a:endParaRPr sz="1900"/>
          </a:p>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102" name="Shape 102"/>
        <p:cNvGrpSpPr/>
        <p:nvPr/>
      </p:nvGrpSpPr>
      <p:grpSpPr>
        <a:xfrm>
          <a:off x="0" y="0"/>
          <a:ext cx="0" cy="0"/>
          <a:chOff x="0" y="0"/>
          <a:chExt cx="0" cy="0"/>
        </a:xfrm>
      </p:grpSpPr>
      <p:sp>
        <p:nvSpPr>
          <p:cNvPr id="103" name="Google Shape;103;p4"/>
          <p:cNvSpPr txBox="1"/>
          <p:nvPr/>
        </p:nvSpPr>
        <p:spPr>
          <a:xfrm>
            <a:off x="459750" y="1168950"/>
            <a:ext cx="8224500" cy="3877200"/>
          </a:xfrm>
          <a:prstGeom prst="rect">
            <a:avLst/>
          </a:prstGeom>
          <a:noFill/>
          <a:ln>
            <a:noFill/>
          </a:ln>
        </p:spPr>
        <p:txBody>
          <a:bodyPr anchorCtr="0" anchor="t" bIns="91425" lIns="91425" spcFirstLastPara="1" rIns="91425" wrap="square" tIns="91425">
            <a:noAutofit/>
          </a:bodyPr>
          <a:lstStyle/>
          <a:p>
            <a:pPr indent="0" lvl="0" marL="457200" rtl="0" algn="l">
              <a:lnSpc>
                <a:spcPct val="90000"/>
              </a:lnSpc>
              <a:spcBef>
                <a:spcPts val="1000"/>
              </a:spcBef>
              <a:spcAft>
                <a:spcPts val="0"/>
              </a:spcAft>
              <a:buNone/>
            </a:pPr>
            <a:r>
              <a:rPr lang="en" sz="2200"/>
              <a:t>Importance of Spatial Awareness</a:t>
            </a:r>
            <a:endParaRPr sz="2200"/>
          </a:p>
          <a:p>
            <a:pPr indent="0" lvl="0" marL="457200" rtl="0" algn="l">
              <a:lnSpc>
                <a:spcPct val="90000"/>
              </a:lnSpc>
              <a:spcBef>
                <a:spcPts val="1000"/>
              </a:spcBef>
              <a:spcAft>
                <a:spcPts val="0"/>
              </a:spcAft>
              <a:buNone/>
            </a:pPr>
            <a:r>
              <a:rPr lang="en" sz="1700"/>
              <a:t>Spatial awareness of cancer cells is crucial in understanding their behavior and developing effective treatments. By analyzing the spatial distribution of cancer cells, researchers can identify patterns and predict their movement, which can inform targeted therapies.</a:t>
            </a:r>
            <a:endParaRPr sz="1700"/>
          </a:p>
          <a:p>
            <a:pPr indent="0" lvl="0" marL="457200" rtl="0" algn="l">
              <a:lnSpc>
                <a:spcPct val="90000"/>
              </a:lnSpc>
              <a:spcBef>
                <a:spcPts val="1000"/>
              </a:spcBef>
              <a:spcAft>
                <a:spcPts val="0"/>
              </a:spcAft>
              <a:buNone/>
            </a:pPr>
            <a:r>
              <a:rPr lang="en" sz="2200"/>
              <a:t>Segmentation Process</a:t>
            </a:r>
            <a:endParaRPr sz="2200"/>
          </a:p>
          <a:p>
            <a:pPr indent="0" lvl="0" marL="457200" rtl="0" algn="l">
              <a:lnSpc>
                <a:spcPct val="90000"/>
              </a:lnSpc>
              <a:spcBef>
                <a:spcPts val="1000"/>
              </a:spcBef>
              <a:spcAft>
                <a:spcPts val="0"/>
              </a:spcAft>
              <a:buNone/>
            </a:pPr>
            <a:r>
              <a:rPr lang="en" sz="1700"/>
              <a:t>Segmentation is a process of dividing an image into multiple segments, each representing a distinct object or feature. In the context of cancer cells, segmentation can be used to identify and isolate individual cells for further analysis.</a:t>
            </a:r>
            <a:endParaRPr sz="1700"/>
          </a:p>
          <a:p>
            <a:pPr indent="0" lvl="0" marL="457200" rtl="0" algn="l">
              <a:lnSpc>
                <a:spcPct val="90000"/>
              </a:lnSpc>
              <a:spcBef>
                <a:spcPts val="1000"/>
              </a:spcBef>
              <a:spcAft>
                <a:spcPts val="0"/>
              </a:spcAft>
              <a:buNone/>
            </a:pPr>
            <a:r>
              <a:t/>
            </a:r>
            <a:endParaRPr sz="2200"/>
          </a:p>
          <a:p>
            <a:pPr indent="0" lvl="0" marL="457200" rtl="0" algn="l">
              <a:lnSpc>
                <a:spcPct val="90000"/>
              </a:lnSpc>
              <a:spcBef>
                <a:spcPts val="1000"/>
              </a:spcBef>
              <a:spcAft>
                <a:spcPts val="0"/>
              </a:spcAft>
              <a:buNone/>
            </a:pPr>
            <a:r>
              <a:t/>
            </a:r>
            <a:endParaRPr sz="2200"/>
          </a:p>
          <a:p>
            <a:pPr indent="0" lvl="0" marL="457200" marR="0" rtl="0" algn="l">
              <a:lnSpc>
                <a:spcPct val="100000"/>
              </a:lnSpc>
              <a:spcBef>
                <a:spcPts val="0"/>
              </a:spcBef>
              <a:spcAft>
                <a:spcPts val="0"/>
              </a:spcAft>
              <a:buNone/>
            </a:pPr>
            <a:r>
              <a:t/>
            </a:r>
            <a:endParaRPr sz="2200"/>
          </a:p>
          <a:p>
            <a:pPr indent="0" lvl="0" marL="0" marR="0" rtl="0" algn="l">
              <a:lnSpc>
                <a:spcPct val="100000"/>
              </a:lnSpc>
              <a:spcBef>
                <a:spcPts val="0"/>
              </a:spcBef>
              <a:spcAft>
                <a:spcPts val="0"/>
              </a:spcAft>
              <a:buNone/>
            </a:pPr>
            <a:r>
              <a:t/>
            </a:r>
            <a:endParaRPr b="0" i="0" sz="1800" u="none" cap="none" strike="noStrike">
              <a:solidFill>
                <a:schemeClr val="lt1"/>
              </a:solidFill>
              <a:latin typeface="PT Sans Narrow"/>
              <a:ea typeface="PT Sans Narrow"/>
              <a:cs typeface="PT Sans Narrow"/>
              <a:sym typeface="PT Sans Narrow"/>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
        <p:nvSpPr>
          <p:cNvPr id="104" name="Google Shape;104;p4"/>
          <p:cNvSpPr txBox="1"/>
          <p:nvPr/>
        </p:nvSpPr>
        <p:spPr>
          <a:xfrm>
            <a:off x="2163825" y="281850"/>
            <a:ext cx="4243200" cy="887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lang="en" sz="3500">
                <a:latin typeface="PT Sans Narrow"/>
                <a:ea typeface="PT Sans Narrow"/>
                <a:cs typeface="PT Sans Narrow"/>
                <a:sym typeface="PT Sans Narrow"/>
              </a:rPr>
              <a:t>Analysis of Cancer Cells</a:t>
            </a:r>
            <a:endParaRPr i="0" sz="900" u="none" cap="none" strike="noStrike">
              <a:solidFill>
                <a:schemeClr val="lt1"/>
              </a:solidFill>
              <a:latin typeface="PT Sans Narrow"/>
              <a:ea typeface="PT Sans Narrow"/>
              <a:cs typeface="PT Sans Narrow"/>
              <a:sym typeface="PT Sans Narr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10" name="Google Shape;110;p5"/>
          <p:cNvSpPr txBox="1"/>
          <p:nvPr/>
        </p:nvSpPr>
        <p:spPr>
          <a:xfrm>
            <a:off x="3090300" y="111550"/>
            <a:ext cx="2963400" cy="78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90"/>
              <a:buFont typeface="Arial"/>
              <a:buNone/>
            </a:pPr>
            <a:r>
              <a:rPr b="1" i="0" lang="en" sz="3640" u="none" cap="none" strike="noStrike">
                <a:solidFill>
                  <a:srgbClr val="000000"/>
                </a:solidFill>
                <a:latin typeface="PT Sans Narrow"/>
                <a:ea typeface="PT Sans Narrow"/>
                <a:cs typeface="PT Sans Narrow"/>
                <a:sym typeface="PT Sans Narrow"/>
              </a:rPr>
              <a:t>Dataset used</a:t>
            </a:r>
            <a:endParaRPr b="0" i="0" sz="1400" u="none" cap="none" strike="noStrike">
              <a:solidFill>
                <a:srgbClr val="000000"/>
              </a:solidFill>
              <a:latin typeface="PT Sans Narrow"/>
              <a:ea typeface="PT Sans Narrow"/>
              <a:cs typeface="PT Sans Narrow"/>
              <a:sym typeface="PT Sans Narrow"/>
            </a:endParaRPr>
          </a:p>
        </p:txBody>
      </p:sp>
      <p:sp>
        <p:nvSpPr>
          <p:cNvPr id="111" name="Google Shape;111;p5"/>
          <p:cNvSpPr txBox="1"/>
          <p:nvPr/>
        </p:nvSpPr>
        <p:spPr>
          <a:xfrm>
            <a:off x="564900" y="1168975"/>
            <a:ext cx="7349700" cy="23760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191824"/>
              </a:buClr>
              <a:buSzPts val="2000"/>
              <a:buFont typeface="Saira Semi Condensed"/>
              <a:buChar char="➢"/>
            </a:pPr>
            <a:r>
              <a:rPr b="0" i="0" lang="en" sz="2000" u="none" cap="none" strike="noStrike">
                <a:solidFill>
                  <a:srgbClr val="191824"/>
                </a:solidFill>
                <a:latin typeface="Saira Semi Condensed"/>
                <a:ea typeface="Saira Semi Condensed"/>
                <a:cs typeface="Saira Semi Condensed"/>
                <a:sym typeface="Saira Semi Condensed"/>
              </a:rPr>
              <a:t>BRaTS Dataset 2023:</a:t>
            </a:r>
            <a:endParaRPr b="0" i="0" sz="2000" u="none" cap="none" strike="noStrike">
              <a:solidFill>
                <a:srgbClr val="191824"/>
              </a:solidFill>
              <a:latin typeface="Saira Semi Condensed"/>
              <a:ea typeface="Saira Semi Condensed"/>
              <a:cs typeface="Saira Semi Condensed"/>
              <a:sym typeface="Saira Semi Condensed"/>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191824"/>
              </a:solidFill>
              <a:latin typeface="Saira Semi Condensed"/>
              <a:ea typeface="Saira Semi Condensed"/>
              <a:cs typeface="Saira Semi Condensed"/>
              <a:sym typeface="Saira Semi Condensed"/>
            </a:endParaRPr>
          </a:p>
          <a:p>
            <a:pPr indent="-330200" lvl="1" marL="914400" marR="0" rtl="0" algn="l">
              <a:lnSpc>
                <a:spcPct val="100000"/>
              </a:lnSpc>
              <a:spcBef>
                <a:spcPts val="0"/>
              </a:spcBef>
              <a:spcAft>
                <a:spcPts val="0"/>
              </a:spcAft>
              <a:buClr>
                <a:srgbClr val="191824"/>
              </a:buClr>
              <a:buSzPts val="1600"/>
              <a:buFont typeface="Saira Semi Condensed"/>
              <a:buChar char="○"/>
            </a:pPr>
            <a:r>
              <a:rPr b="0" i="0" lang="en" sz="1600" u="none" cap="none" strike="noStrike">
                <a:solidFill>
                  <a:srgbClr val="191824"/>
                </a:solidFill>
                <a:latin typeface="Saira Semi Condensed"/>
                <a:ea typeface="Saira Semi Condensed"/>
                <a:cs typeface="Saira Semi Condensed"/>
                <a:sym typeface="Saira Semi Condensed"/>
              </a:rPr>
              <a:t>T1 (spin-lattice relaxation)</a:t>
            </a:r>
            <a:endParaRPr b="0" i="0" sz="1600" u="none" cap="none" strike="noStrike">
              <a:solidFill>
                <a:srgbClr val="191824"/>
              </a:solidFill>
              <a:latin typeface="Saira Semi Condensed"/>
              <a:ea typeface="Saira Semi Condensed"/>
              <a:cs typeface="Saira Semi Condensed"/>
              <a:sym typeface="Saira Semi Condensed"/>
            </a:endParaRPr>
          </a:p>
          <a:p>
            <a:pPr indent="-330200" lvl="1" marL="914400" marR="0" rtl="0" algn="l">
              <a:lnSpc>
                <a:spcPct val="100000"/>
              </a:lnSpc>
              <a:spcBef>
                <a:spcPts val="0"/>
              </a:spcBef>
              <a:spcAft>
                <a:spcPts val="0"/>
              </a:spcAft>
              <a:buClr>
                <a:srgbClr val="191824"/>
              </a:buClr>
              <a:buSzPts val="1600"/>
              <a:buFont typeface="Saira Semi Condensed"/>
              <a:buChar char="○"/>
            </a:pPr>
            <a:r>
              <a:rPr b="0" i="0" lang="en" sz="1600" u="none" cap="none" strike="noStrike">
                <a:solidFill>
                  <a:srgbClr val="191824"/>
                </a:solidFill>
                <a:latin typeface="Saira Semi Condensed"/>
                <a:ea typeface="Saira Semi Condensed"/>
                <a:cs typeface="Saira Semi Condensed"/>
                <a:sym typeface="Saira Semi Condensed"/>
              </a:rPr>
              <a:t>T1-contrasted (T1C)</a:t>
            </a:r>
            <a:endParaRPr b="0" i="0" sz="1600" u="none" cap="none" strike="noStrike">
              <a:solidFill>
                <a:srgbClr val="191824"/>
              </a:solidFill>
              <a:latin typeface="Saira Semi Condensed"/>
              <a:ea typeface="Saira Semi Condensed"/>
              <a:cs typeface="Saira Semi Condensed"/>
              <a:sym typeface="Saira Semi Condensed"/>
            </a:endParaRPr>
          </a:p>
          <a:p>
            <a:pPr indent="-330200" lvl="1" marL="914400" marR="0" rtl="0" algn="l">
              <a:lnSpc>
                <a:spcPct val="100000"/>
              </a:lnSpc>
              <a:spcBef>
                <a:spcPts val="0"/>
              </a:spcBef>
              <a:spcAft>
                <a:spcPts val="0"/>
              </a:spcAft>
              <a:buClr>
                <a:srgbClr val="191824"/>
              </a:buClr>
              <a:buSzPts val="1600"/>
              <a:buFont typeface="Saira Semi Condensed"/>
              <a:buChar char="○"/>
            </a:pPr>
            <a:r>
              <a:rPr b="0" i="0" lang="en" sz="1600" u="none" cap="none" strike="noStrike">
                <a:solidFill>
                  <a:srgbClr val="191824"/>
                </a:solidFill>
                <a:latin typeface="Saira Semi Condensed"/>
                <a:ea typeface="Saira Semi Condensed"/>
                <a:cs typeface="Saira Semi Condensed"/>
                <a:sym typeface="Saira Semi Condensed"/>
              </a:rPr>
              <a:t>T2 (spin-spin relaxation)</a:t>
            </a:r>
            <a:endParaRPr b="0" i="0" sz="1600" u="none" cap="none" strike="noStrike">
              <a:solidFill>
                <a:srgbClr val="191824"/>
              </a:solidFill>
              <a:latin typeface="Saira Semi Condensed"/>
              <a:ea typeface="Saira Semi Condensed"/>
              <a:cs typeface="Saira Semi Condensed"/>
              <a:sym typeface="Saira Semi Condensed"/>
            </a:endParaRPr>
          </a:p>
          <a:p>
            <a:pPr indent="-330200" lvl="1" marL="914400" marR="0" rtl="0" algn="l">
              <a:lnSpc>
                <a:spcPct val="100000"/>
              </a:lnSpc>
              <a:spcBef>
                <a:spcPts val="0"/>
              </a:spcBef>
              <a:spcAft>
                <a:spcPts val="0"/>
              </a:spcAft>
              <a:buClr>
                <a:srgbClr val="191824"/>
              </a:buClr>
              <a:buSzPts val="1600"/>
              <a:buFont typeface="Saira Semi Condensed"/>
              <a:buChar char="○"/>
            </a:pPr>
            <a:r>
              <a:rPr b="0" i="0" lang="en" sz="1600" u="none" cap="none" strike="noStrike">
                <a:solidFill>
                  <a:srgbClr val="191824"/>
                </a:solidFill>
                <a:latin typeface="Saira Semi Condensed"/>
                <a:ea typeface="Saira Semi Condensed"/>
                <a:cs typeface="Saira Semi Condensed"/>
                <a:sym typeface="Saira Semi Condensed"/>
              </a:rPr>
              <a:t>Fluid attenuation inversion recovery (FLAIR) pulse sequences.</a:t>
            </a:r>
            <a:endParaRPr b="0" i="0" sz="1400" u="none" cap="none" strike="noStrike">
              <a:solidFill>
                <a:srgbClr val="191824"/>
              </a:solidFill>
              <a:latin typeface="Open Sans"/>
              <a:ea typeface="Open Sans"/>
              <a:cs typeface="Open Sans"/>
              <a:sym typeface="Open Sans"/>
            </a:endParaRPr>
          </a:p>
        </p:txBody>
      </p:sp>
      <p:pic>
        <p:nvPicPr>
          <p:cNvPr id="112" name="Google Shape;112;p5"/>
          <p:cNvPicPr preferRelativeResize="0"/>
          <p:nvPr/>
        </p:nvPicPr>
        <p:blipFill rotWithShape="1">
          <a:blip r:embed="rId3">
            <a:alphaModFix/>
          </a:blip>
          <a:srcRect b="0" l="0" r="0" t="0"/>
          <a:stretch/>
        </p:blipFill>
        <p:spPr>
          <a:xfrm>
            <a:off x="254838" y="2915600"/>
            <a:ext cx="8634325" cy="1812650"/>
          </a:xfrm>
          <a:prstGeom prst="rect">
            <a:avLst/>
          </a:prstGeom>
          <a:noFill/>
          <a:ln>
            <a:noFill/>
          </a:ln>
        </p:spPr>
      </p:pic>
      <p:sp>
        <p:nvSpPr>
          <p:cNvPr id="113" name="Google Shape;113;p5"/>
          <p:cNvSpPr txBox="1"/>
          <p:nvPr/>
        </p:nvSpPr>
        <p:spPr>
          <a:xfrm>
            <a:off x="786875" y="4566800"/>
            <a:ext cx="731100" cy="43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191824"/>
                </a:solidFill>
                <a:latin typeface="PT Sans Narrow"/>
                <a:ea typeface="PT Sans Narrow"/>
                <a:cs typeface="PT Sans Narrow"/>
                <a:sym typeface="PT Sans Narrow"/>
              </a:rPr>
              <a:t>T1</a:t>
            </a:r>
            <a:endParaRPr b="1" i="0" sz="1400" u="none" cap="none" strike="noStrike">
              <a:solidFill>
                <a:srgbClr val="191824"/>
              </a:solidFill>
              <a:latin typeface="PT Sans Narrow"/>
              <a:ea typeface="PT Sans Narrow"/>
              <a:cs typeface="PT Sans Narrow"/>
              <a:sym typeface="PT Sans Narrow"/>
            </a:endParaRPr>
          </a:p>
        </p:txBody>
      </p:sp>
      <p:sp>
        <p:nvSpPr>
          <p:cNvPr id="114" name="Google Shape;114;p5"/>
          <p:cNvSpPr txBox="1"/>
          <p:nvPr/>
        </p:nvSpPr>
        <p:spPr>
          <a:xfrm>
            <a:off x="2622138" y="4599350"/>
            <a:ext cx="626700" cy="37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191824"/>
                </a:solidFill>
                <a:latin typeface="PT Sans Narrow"/>
                <a:ea typeface="PT Sans Narrow"/>
                <a:cs typeface="PT Sans Narrow"/>
                <a:sym typeface="PT Sans Narrow"/>
              </a:rPr>
              <a:t>T1c</a:t>
            </a:r>
            <a:endParaRPr b="0" i="0" sz="1400" u="none" cap="none" strike="noStrike">
              <a:solidFill>
                <a:srgbClr val="191824"/>
              </a:solidFill>
              <a:latin typeface="PT Sans Narrow"/>
              <a:ea typeface="PT Sans Narrow"/>
              <a:cs typeface="PT Sans Narrow"/>
              <a:sym typeface="PT Sans Narrow"/>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PT Sans Narrow"/>
              <a:ea typeface="PT Sans Narrow"/>
              <a:cs typeface="PT Sans Narrow"/>
              <a:sym typeface="PT Sans Narrow"/>
            </a:endParaRPr>
          </a:p>
        </p:txBody>
      </p:sp>
      <p:sp>
        <p:nvSpPr>
          <p:cNvPr id="115" name="Google Shape;115;p5"/>
          <p:cNvSpPr txBox="1"/>
          <p:nvPr/>
        </p:nvSpPr>
        <p:spPr>
          <a:xfrm>
            <a:off x="4353013" y="4615550"/>
            <a:ext cx="471300" cy="33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T Sans Narrow"/>
                <a:ea typeface="PT Sans Narrow"/>
                <a:cs typeface="PT Sans Narrow"/>
                <a:sym typeface="PT Sans Narrow"/>
              </a:rPr>
              <a:t>T2</a:t>
            </a:r>
            <a:endParaRPr b="1" i="0" sz="1400" u="none" cap="none" strike="noStrike">
              <a:solidFill>
                <a:srgbClr val="000000"/>
              </a:solidFill>
              <a:latin typeface="PT Sans Narrow"/>
              <a:ea typeface="PT Sans Narrow"/>
              <a:cs typeface="PT Sans Narrow"/>
              <a:sym typeface="PT Sans Narrow"/>
            </a:endParaRPr>
          </a:p>
        </p:txBody>
      </p:sp>
      <p:sp>
        <p:nvSpPr>
          <p:cNvPr id="116" name="Google Shape;116;p5"/>
          <p:cNvSpPr txBox="1"/>
          <p:nvPr/>
        </p:nvSpPr>
        <p:spPr>
          <a:xfrm>
            <a:off x="5995625" y="4566800"/>
            <a:ext cx="861600" cy="43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T Sans Narrow"/>
                <a:ea typeface="PT Sans Narrow"/>
                <a:cs typeface="PT Sans Narrow"/>
                <a:sym typeface="PT Sans Narrow"/>
              </a:rPr>
              <a:t>FLAIR</a:t>
            </a:r>
            <a:endParaRPr b="1" i="0" sz="1400" u="none" cap="none" strike="noStrike">
              <a:solidFill>
                <a:srgbClr val="000000"/>
              </a:solidFill>
              <a:latin typeface="PT Sans Narrow"/>
              <a:ea typeface="PT Sans Narrow"/>
              <a:cs typeface="PT Sans Narrow"/>
              <a:sym typeface="PT Sans Narrow"/>
            </a:endParaRPr>
          </a:p>
        </p:txBody>
      </p:sp>
      <p:sp>
        <p:nvSpPr>
          <p:cNvPr id="117" name="Google Shape;117;p5"/>
          <p:cNvSpPr txBox="1"/>
          <p:nvPr/>
        </p:nvSpPr>
        <p:spPr>
          <a:xfrm>
            <a:off x="7528825" y="4566800"/>
            <a:ext cx="1096500" cy="43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PT Sans Narrow"/>
                <a:ea typeface="PT Sans Narrow"/>
                <a:cs typeface="PT Sans Narrow"/>
                <a:sym typeface="PT Sans Narrow"/>
              </a:rPr>
              <a:t>Ground Truth</a:t>
            </a:r>
            <a:endParaRPr b="1" i="0" sz="1400" u="none" cap="none" strike="noStrike">
              <a:solidFill>
                <a:srgbClr val="000000"/>
              </a:solidFill>
              <a:latin typeface="PT Sans Narrow"/>
              <a:ea typeface="PT Sans Narrow"/>
              <a:cs typeface="PT Sans Narrow"/>
              <a:sym typeface="PT Sans Narr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91824"/>
        </a:solidFill>
      </p:bgPr>
    </p:bg>
    <p:spTree>
      <p:nvGrpSpPr>
        <p:cNvPr id="121" name="Shape 121"/>
        <p:cNvGrpSpPr/>
        <p:nvPr/>
      </p:nvGrpSpPr>
      <p:grpSpPr>
        <a:xfrm>
          <a:off x="0" y="0"/>
          <a:ext cx="0" cy="0"/>
          <a:chOff x="0" y="0"/>
          <a:chExt cx="0" cy="0"/>
        </a:xfrm>
      </p:grpSpPr>
      <p:sp>
        <p:nvSpPr>
          <p:cNvPr id="122" name="Google Shape;122;p6"/>
          <p:cNvSpPr txBox="1"/>
          <p:nvPr/>
        </p:nvSpPr>
        <p:spPr>
          <a:xfrm>
            <a:off x="2431700" y="229050"/>
            <a:ext cx="4151400" cy="93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chemeClr val="lt1"/>
                </a:solidFill>
                <a:latin typeface="PT Sans Narrow"/>
                <a:ea typeface="PT Sans Narrow"/>
                <a:cs typeface="PT Sans Narrow"/>
                <a:sym typeface="PT Sans Narrow"/>
              </a:rPr>
              <a:t>Data pre-processing</a:t>
            </a:r>
            <a:endParaRPr b="0" i="0" sz="1400" u="none" cap="none" strike="noStrike">
              <a:solidFill>
                <a:schemeClr val="lt1"/>
              </a:solidFill>
              <a:latin typeface="Open Sans"/>
              <a:ea typeface="Open Sans"/>
              <a:cs typeface="Open Sans"/>
              <a:sym typeface="Open Sans"/>
            </a:endParaRPr>
          </a:p>
        </p:txBody>
      </p:sp>
      <p:pic>
        <p:nvPicPr>
          <p:cNvPr id="123" name="Google Shape;123;p6"/>
          <p:cNvPicPr preferRelativeResize="0"/>
          <p:nvPr/>
        </p:nvPicPr>
        <p:blipFill rotWithShape="1">
          <a:blip r:embed="rId3">
            <a:alphaModFix/>
          </a:blip>
          <a:srcRect b="0" l="0" r="0" t="0"/>
          <a:stretch/>
        </p:blipFill>
        <p:spPr>
          <a:xfrm>
            <a:off x="5557725" y="1520200"/>
            <a:ext cx="1592748" cy="1688450"/>
          </a:xfrm>
          <a:prstGeom prst="rect">
            <a:avLst/>
          </a:prstGeom>
          <a:noFill/>
          <a:ln>
            <a:noFill/>
          </a:ln>
        </p:spPr>
      </p:pic>
      <p:pic>
        <p:nvPicPr>
          <p:cNvPr id="124" name="Google Shape;124;p6"/>
          <p:cNvPicPr preferRelativeResize="0"/>
          <p:nvPr/>
        </p:nvPicPr>
        <p:blipFill rotWithShape="1">
          <a:blip r:embed="rId4">
            <a:alphaModFix/>
          </a:blip>
          <a:srcRect b="0" l="0" r="0" t="0"/>
          <a:stretch/>
        </p:blipFill>
        <p:spPr>
          <a:xfrm>
            <a:off x="7194500" y="1473250"/>
            <a:ext cx="998605" cy="1270950"/>
          </a:xfrm>
          <a:prstGeom prst="rect">
            <a:avLst/>
          </a:prstGeom>
          <a:noFill/>
          <a:ln>
            <a:noFill/>
          </a:ln>
        </p:spPr>
      </p:pic>
      <p:pic>
        <p:nvPicPr>
          <p:cNvPr id="125" name="Google Shape;125;p6"/>
          <p:cNvPicPr preferRelativeResize="0"/>
          <p:nvPr/>
        </p:nvPicPr>
        <p:blipFill rotWithShape="1">
          <a:blip r:embed="rId5">
            <a:alphaModFix/>
          </a:blip>
          <a:srcRect b="0" l="0" r="0" t="0"/>
          <a:stretch/>
        </p:blipFill>
        <p:spPr>
          <a:xfrm>
            <a:off x="6808900" y="2660352"/>
            <a:ext cx="1384202" cy="548300"/>
          </a:xfrm>
          <a:prstGeom prst="rect">
            <a:avLst/>
          </a:prstGeom>
          <a:noFill/>
          <a:ln>
            <a:noFill/>
          </a:ln>
        </p:spPr>
      </p:pic>
      <p:sp>
        <p:nvSpPr>
          <p:cNvPr id="126" name="Google Shape;126;p6"/>
          <p:cNvSpPr txBox="1"/>
          <p:nvPr/>
        </p:nvSpPr>
        <p:spPr>
          <a:xfrm>
            <a:off x="1148225" y="1312625"/>
            <a:ext cx="3968700" cy="79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chemeClr val="lt1"/>
                </a:solidFill>
                <a:latin typeface="PT Sans Narrow"/>
                <a:ea typeface="PT Sans Narrow"/>
                <a:cs typeface="PT Sans Narrow"/>
                <a:sym typeface="PT Sans Narrow"/>
              </a:rPr>
              <a:t>Tools we have used:</a:t>
            </a:r>
            <a:endParaRPr b="1" i="0" sz="2500" u="none" cap="none" strike="noStrike">
              <a:solidFill>
                <a:schemeClr val="lt1"/>
              </a:solidFill>
              <a:latin typeface="PT Sans Narrow"/>
              <a:ea typeface="PT Sans Narrow"/>
              <a:cs typeface="PT Sans Narrow"/>
              <a:sym typeface="PT Sans Narrow"/>
            </a:endParaRPr>
          </a:p>
        </p:txBody>
      </p:sp>
      <p:sp>
        <p:nvSpPr>
          <p:cNvPr id="127" name="Google Shape;127;p6"/>
          <p:cNvSpPr txBox="1"/>
          <p:nvPr/>
        </p:nvSpPr>
        <p:spPr>
          <a:xfrm>
            <a:off x="1583150" y="2017450"/>
            <a:ext cx="2963400" cy="21933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15000"/>
              </a:lnSpc>
              <a:spcBef>
                <a:spcPts val="0"/>
              </a:spcBef>
              <a:spcAft>
                <a:spcPts val="0"/>
              </a:spcAft>
              <a:buClr>
                <a:schemeClr val="lt1"/>
              </a:buClr>
              <a:buSzPts val="1600"/>
              <a:buFont typeface="Open Sans"/>
              <a:buChar char="●"/>
            </a:pPr>
            <a:r>
              <a:rPr b="0" i="0" lang="en" sz="1600" u="none" cap="none" strike="noStrike">
                <a:solidFill>
                  <a:schemeClr val="lt1"/>
                </a:solidFill>
                <a:latin typeface="Open Sans"/>
                <a:ea typeface="Open Sans"/>
                <a:cs typeface="Open Sans"/>
                <a:sym typeface="Open Sans"/>
              </a:rPr>
              <a:t>NiBabel</a:t>
            </a:r>
            <a:endParaRPr b="0" i="0" sz="1600" u="none" cap="none" strike="noStrike">
              <a:solidFill>
                <a:schemeClr val="lt1"/>
              </a:solidFill>
              <a:latin typeface="Open Sans"/>
              <a:ea typeface="Open Sans"/>
              <a:cs typeface="Open Sans"/>
              <a:sym typeface="Open Sans"/>
            </a:endParaRPr>
          </a:p>
          <a:p>
            <a:pPr indent="-330200" lvl="0" marL="457200" marR="0" rtl="0" algn="l">
              <a:lnSpc>
                <a:spcPct val="115000"/>
              </a:lnSpc>
              <a:spcBef>
                <a:spcPts val="600"/>
              </a:spcBef>
              <a:spcAft>
                <a:spcPts val="0"/>
              </a:spcAft>
              <a:buClr>
                <a:schemeClr val="lt1"/>
              </a:buClr>
              <a:buSzPts val="1600"/>
              <a:buFont typeface="Open Sans"/>
              <a:buChar char="●"/>
            </a:pPr>
            <a:r>
              <a:rPr b="0" i="0" lang="en" sz="1600" u="none" cap="none" strike="noStrike">
                <a:solidFill>
                  <a:schemeClr val="lt1"/>
                </a:solidFill>
                <a:latin typeface="Open Sans"/>
                <a:ea typeface="Open Sans"/>
                <a:cs typeface="Open Sans"/>
                <a:sym typeface="Open Sans"/>
              </a:rPr>
              <a:t>Tensorflow</a:t>
            </a:r>
            <a:endParaRPr b="0" i="0" sz="1600" u="none" cap="none" strike="noStrike">
              <a:solidFill>
                <a:schemeClr val="lt1"/>
              </a:solidFill>
              <a:latin typeface="Open Sans"/>
              <a:ea typeface="Open Sans"/>
              <a:cs typeface="Open Sans"/>
              <a:sym typeface="Open Sans"/>
            </a:endParaRPr>
          </a:p>
          <a:p>
            <a:pPr indent="-330200" lvl="0" marL="457200" marR="0" rtl="0" algn="l">
              <a:lnSpc>
                <a:spcPct val="115000"/>
              </a:lnSpc>
              <a:spcBef>
                <a:spcPts val="600"/>
              </a:spcBef>
              <a:spcAft>
                <a:spcPts val="0"/>
              </a:spcAft>
              <a:buClr>
                <a:schemeClr val="lt1"/>
              </a:buClr>
              <a:buSzPts val="1600"/>
              <a:buFont typeface="Open Sans"/>
              <a:buChar char="●"/>
            </a:pPr>
            <a:r>
              <a:rPr b="0" i="0" lang="en" sz="1600" u="none" cap="none" strike="noStrike">
                <a:solidFill>
                  <a:schemeClr val="lt1"/>
                </a:solidFill>
                <a:latin typeface="Open Sans"/>
                <a:ea typeface="Open Sans"/>
                <a:cs typeface="Open Sans"/>
                <a:sym typeface="Open Sans"/>
              </a:rPr>
              <a:t>Tensorflow’s Keras API</a:t>
            </a:r>
            <a:endParaRPr b="0" i="0" sz="1600" u="none" cap="none" strike="noStrike">
              <a:solidFill>
                <a:schemeClr val="lt1"/>
              </a:solidFill>
              <a:latin typeface="Open Sans"/>
              <a:ea typeface="Open Sans"/>
              <a:cs typeface="Open Sans"/>
              <a:sym typeface="Open Sans"/>
            </a:endParaRPr>
          </a:p>
          <a:p>
            <a:pPr indent="-330200" lvl="0" marL="457200" marR="0" rtl="0" algn="l">
              <a:lnSpc>
                <a:spcPct val="115000"/>
              </a:lnSpc>
              <a:spcBef>
                <a:spcPts val="600"/>
              </a:spcBef>
              <a:spcAft>
                <a:spcPts val="0"/>
              </a:spcAft>
              <a:buClr>
                <a:schemeClr val="lt1"/>
              </a:buClr>
              <a:buSzPts val="1600"/>
              <a:buFont typeface="Open Sans"/>
              <a:buChar char="●"/>
            </a:pPr>
            <a:r>
              <a:rPr b="0" i="0" lang="en" sz="1600" u="none" cap="none" strike="noStrike">
                <a:solidFill>
                  <a:schemeClr val="lt1"/>
                </a:solidFill>
                <a:latin typeface="Open Sans"/>
                <a:ea typeface="Open Sans"/>
                <a:cs typeface="Open Sans"/>
                <a:sym typeface="Open Sans"/>
              </a:rPr>
              <a:t>NumPy</a:t>
            </a:r>
            <a:endParaRPr b="0" i="0" sz="1600" u="none" cap="none" strike="noStrike">
              <a:solidFill>
                <a:schemeClr val="lt1"/>
              </a:solidFill>
              <a:latin typeface="Open Sans"/>
              <a:ea typeface="Open Sans"/>
              <a:cs typeface="Open Sans"/>
              <a:sym typeface="Open Sans"/>
            </a:endParaRPr>
          </a:p>
          <a:p>
            <a:pPr indent="-330200" lvl="0" marL="457200" marR="0" rtl="0" algn="l">
              <a:lnSpc>
                <a:spcPct val="115000"/>
              </a:lnSpc>
              <a:spcBef>
                <a:spcPts val="600"/>
              </a:spcBef>
              <a:spcAft>
                <a:spcPts val="0"/>
              </a:spcAft>
              <a:buClr>
                <a:schemeClr val="lt1"/>
              </a:buClr>
              <a:buSzPts val="1600"/>
              <a:buFont typeface="Open Sans"/>
              <a:buChar char="●"/>
            </a:pPr>
            <a:r>
              <a:rPr b="0" i="0" lang="en" sz="1600" u="none" cap="none" strike="noStrike">
                <a:solidFill>
                  <a:schemeClr val="lt1"/>
                </a:solidFill>
                <a:latin typeface="Open Sans"/>
                <a:ea typeface="Open Sans"/>
                <a:cs typeface="Open Sans"/>
                <a:sym typeface="Open Sans"/>
              </a:rPr>
              <a:t>Matplotlib</a:t>
            </a:r>
            <a:endParaRPr b="0" i="0" sz="1600" u="none" cap="none" strike="noStrike">
              <a:solidFill>
                <a:schemeClr val="lt1"/>
              </a:solidFill>
              <a:latin typeface="Open Sans"/>
              <a:ea typeface="Open Sans"/>
              <a:cs typeface="Open Sans"/>
              <a:sym typeface="Open Sans"/>
            </a:endParaRPr>
          </a:p>
          <a:p>
            <a:pPr indent="-330200" lvl="0" marL="457200" marR="0" rtl="0" algn="l">
              <a:lnSpc>
                <a:spcPct val="115000"/>
              </a:lnSpc>
              <a:spcBef>
                <a:spcPts val="600"/>
              </a:spcBef>
              <a:spcAft>
                <a:spcPts val="0"/>
              </a:spcAft>
              <a:buClr>
                <a:schemeClr val="lt1"/>
              </a:buClr>
              <a:buSzPts val="1600"/>
              <a:buFont typeface="Open Sans"/>
              <a:buChar char="●"/>
            </a:pPr>
            <a:r>
              <a:rPr b="0" i="0" lang="en" sz="1600" u="none" cap="none" strike="noStrike">
                <a:solidFill>
                  <a:schemeClr val="lt1"/>
                </a:solidFill>
                <a:latin typeface="Open Sans"/>
                <a:ea typeface="Open Sans"/>
                <a:cs typeface="Open Sans"/>
                <a:sym typeface="Open Sans"/>
              </a:rPr>
              <a:t>Sci-kit Learn</a:t>
            </a:r>
            <a:endParaRPr b="0" i="0" sz="1600" u="none" cap="none" strike="noStrike">
              <a:solidFill>
                <a:schemeClr val="lt1"/>
              </a:solidFill>
              <a:latin typeface="Open Sans"/>
              <a:ea typeface="Open Sans"/>
              <a:cs typeface="Open Sans"/>
              <a:sym typeface="Open Sans"/>
            </a:endParaRPr>
          </a:p>
          <a:p>
            <a:pPr indent="-330200" lvl="0" marL="457200" marR="0" rtl="0" algn="l">
              <a:lnSpc>
                <a:spcPct val="115000"/>
              </a:lnSpc>
              <a:spcBef>
                <a:spcPts val="600"/>
              </a:spcBef>
              <a:spcAft>
                <a:spcPts val="600"/>
              </a:spcAft>
              <a:buClr>
                <a:schemeClr val="lt1"/>
              </a:buClr>
              <a:buSzPts val="1600"/>
              <a:buFont typeface="Open Sans"/>
              <a:buChar char="●"/>
            </a:pPr>
            <a:r>
              <a:rPr lang="en" sz="1600">
                <a:solidFill>
                  <a:schemeClr val="lt1"/>
                </a:solidFill>
                <a:latin typeface="Open Sans"/>
                <a:ea typeface="Open Sans"/>
                <a:cs typeface="Open Sans"/>
                <a:sym typeface="Open Sans"/>
              </a:rPr>
              <a:t>GLob</a:t>
            </a:r>
            <a:endParaRPr sz="1600">
              <a:solidFill>
                <a:schemeClr val="lt1"/>
              </a:solidFill>
              <a:latin typeface="Open Sans"/>
              <a:ea typeface="Open Sans"/>
              <a:cs typeface="Open Sans"/>
              <a:sym typeface="Open Sans"/>
            </a:endParaRPr>
          </a:p>
        </p:txBody>
      </p:sp>
      <p:grpSp>
        <p:nvGrpSpPr>
          <p:cNvPr id="128" name="Google Shape;128;p6"/>
          <p:cNvGrpSpPr/>
          <p:nvPr/>
        </p:nvGrpSpPr>
        <p:grpSpPr>
          <a:xfrm rot="10800000">
            <a:off x="-4" y="11"/>
            <a:ext cx="2231289" cy="2231289"/>
            <a:chOff x="0" y="0"/>
            <a:chExt cx="5950103" cy="5950103"/>
          </a:xfrm>
        </p:grpSpPr>
        <p:sp>
          <p:nvSpPr>
            <p:cNvPr id="129" name="Google Shape;129;p6"/>
            <p:cNvSpPr/>
            <p:nvPr/>
          </p:nvSpPr>
          <p:spPr>
            <a:xfrm>
              <a:off x="0" y="0"/>
              <a:ext cx="5950103" cy="5950103"/>
            </a:xfrm>
            <a:custGeom>
              <a:rect b="b" l="l" r="r" t="t"/>
              <a:pathLst>
                <a:path extrusionOk="0" h="5950103" w="5950103">
                  <a:moveTo>
                    <a:pt x="0" y="0"/>
                  </a:moveTo>
                  <a:lnTo>
                    <a:pt x="5950103" y="0"/>
                  </a:lnTo>
                  <a:lnTo>
                    <a:pt x="5950103" y="5950103"/>
                  </a:lnTo>
                  <a:lnTo>
                    <a:pt x="0" y="5950103"/>
                  </a:lnTo>
                  <a:lnTo>
                    <a:pt x="0" y="0"/>
                  </a:lnTo>
                  <a:close/>
                </a:path>
              </a:pathLst>
            </a:custGeom>
            <a:blipFill rotWithShape="1">
              <a:blip r:embed="rId6">
                <a:alphaModFix/>
              </a:blip>
              <a:stretch>
                <a:fillRect b="0" l="0" r="0" t="0"/>
              </a:stretch>
            </a:blipFill>
            <a:ln>
              <a:noFill/>
            </a:ln>
          </p:spPr>
        </p:sp>
        <p:sp>
          <p:nvSpPr>
            <p:cNvPr id="130" name="Google Shape;130;p6"/>
            <p:cNvSpPr/>
            <p:nvPr/>
          </p:nvSpPr>
          <p:spPr>
            <a:xfrm rot="10800000">
              <a:off x="0" y="463703"/>
              <a:ext cx="4152839" cy="4549923"/>
            </a:xfrm>
            <a:custGeom>
              <a:rect b="b" l="l" r="r" t="t"/>
              <a:pathLst>
                <a:path extrusionOk="0" h="4549923" w="4152839">
                  <a:moveTo>
                    <a:pt x="0" y="0"/>
                  </a:moveTo>
                  <a:lnTo>
                    <a:pt x="4152839" y="0"/>
                  </a:lnTo>
                  <a:lnTo>
                    <a:pt x="4152839" y="4549923"/>
                  </a:lnTo>
                  <a:lnTo>
                    <a:pt x="0" y="4549923"/>
                  </a:lnTo>
                  <a:lnTo>
                    <a:pt x="0" y="0"/>
                  </a:lnTo>
                  <a:close/>
                </a:path>
              </a:pathLst>
            </a:custGeom>
            <a:blipFill rotWithShape="1">
              <a:blip r:embed="rId7">
                <a:alphaModFix/>
              </a:blip>
              <a:stretch>
                <a:fillRect b="0" l="0" r="0" t="0"/>
              </a:stretch>
            </a:blipFill>
            <a:ln>
              <a:noFill/>
            </a:ln>
          </p:spPr>
        </p:sp>
      </p:grpSp>
      <p:grpSp>
        <p:nvGrpSpPr>
          <p:cNvPr id="131" name="Google Shape;131;p6"/>
          <p:cNvGrpSpPr/>
          <p:nvPr/>
        </p:nvGrpSpPr>
        <p:grpSpPr>
          <a:xfrm>
            <a:off x="6912705" y="2744202"/>
            <a:ext cx="2231289" cy="2231289"/>
            <a:chOff x="0" y="0"/>
            <a:chExt cx="5950103" cy="5950103"/>
          </a:xfrm>
        </p:grpSpPr>
        <p:sp>
          <p:nvSpPr>
            <p:cNvPr id="132" name="Google Shape;132;p6"/>
            <p:cNvSpPr/>
            <p:nvPr/>
          </p:nvSpPr>
          <p:spPr>
            <a:xfrm>
              <a:off x="0" y="0"/>
              <a:ext cx="5950103" cy="5950103"/>
            </a:xfrm>
            <a:custGeom>
              <a:rect b="b" l="l" r="r" t="t"/>
              <a:pathLst>
                <a:path extrusionOk="0" h="5950103" w="5950103">
                  <a:moveTo>
                    <a:pt x="0" y="0"/>
                  </a:moveTo>
                  <a:lnTo>
                    <a:pt x="5950103" y="0"/>
                  </a:lnTo>
                  <a:lnTo>
                    <a:pt x="5950103" y="5950103"/>
                  </a:lnTo>
                  <a:lnTo>
                    <a:pt x="0" y="5950103"/>
                  </a:lnTo>
                  <a:lnTo>
                    <a:pt x="0" y="0"/>
                  </a:lnTo>
                  <a:close/>
                </a:path>
              </a:pathLst>
            </a:custGeom>
            <a:blipFill rotWithShape="1">
              <a:blip r:embed="rId6">
                <a:alphaModFix/>
              </a:blip>
              <a:stretch>
                <a:fillRect b="0" l="0" r="0" t="0"/>
              </a:stretch>
            </a:blipFill>
            <a:ln>
              <a:noFill/>
            </a:ln>
          </p:spPr>
        </p:sp>
        <p:sp>
          <p:nvSpPr>
            <p:cNvPr id="133" name="Google Shape;133;p6"/>
            <p:cNvSpPr/>
            <p:nvPr/>
          </p:nvSpPr>
          <p:spPr>
            <a:xfrm rot="10800000">
              <a:off x="0" y="463703"/>
              <a:ext cx="4152839" cy="4549923"/>
            </a:xfrm>
            <a:custGeom>
              <a:rect b="b" l="l" r="r" t="t"/>
              <a:pathLst>
                <a:path extrusionOk="0" h="4549923" w="4152839">
                  <a:moveTo>
                    <a:pt x="0" y="0"/>
                  </a:moveTo>
                  <a:lnTo>
                    <a:pt x="4152839" y="0"/>
                  </a:lnTo>
                  <a:lnTo>
                    <a:pt x="4152839" y="4549923"/>
                  </a:lnTo>
                  <a:lnTo>
                    <a:pt x="0" y="4549923"/>
                  </a:lnTo>
                  <a:lnTo>
                    <a:pt x="0" y="0"/>
                  </a:lnTo>
                  <a:close/>
                </a:path>
              </a:pathLst>
            </a:custGeom>
            <a:blipFill rotWithShape="1">
              <a:blip r:embed="rId7">
                <a:alphaModFix/>
              </a:blip>
              <a:stretch>
                <a:fillRect b="0" l="0" r="0" t="0"/>
              </a:stretch>
            </a:blipFill>
            <a:ln>
              <a:noFill/>
            </a:ln>
          </p:spPr>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91824"/>
        </a:solidFill>
      </p:bgPr>
    </p:bg>
    <p:spTree>
      <p:nvGrpSpPr>
        <p:cNvPr id="137" name="Shape 137"/>
        <p:cNvGrpSpPr/>
        <p:nvPr/>
      </p:nvGrpSpPr>
      <p:grpSpPr>
        <a:xfrm>
          <a:off x="0" y="0"/>
          <a:ext cx="0" cy="0"/>
          <a:chOff x="0" y="0"/>
          <a:chExt cx="0" cy="0"/>
        </a:xfrm>
      </p:grpSpPr>
      <p:sp>
        <p:nvSpPr>
          <p:cNvPr id="138" name="Google Shape;138;p7"/>
          <p:cNvSpPr txBox="1"/>
          <p:nvPr/>
        </p:nvSpPr>
        <p:spPr>
          <a:xfrm>
            <a:off x="2431700" y="229050"/>
            <a:ext cx="4151400" cy="93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chemeClr val="lt1"/>
                </a:solidFill>
                <a:latin typeface="PT Sans Narrow"/>
                <a:ea typeface="PT Sans Narrow"/>
                <a:cs typeface="PT Sans Narrow"/>
                <a:sym typeface="PT Sans Narrow"/>
              </a:rPr>
              <a:t>Data pre-processing</a:t>
            </a:r>
            <a:endParaRPr b="0" i="0" sz="1400" u="none" cap="none" strike="noStrike">
              <a:solidFill>
                <a:schemeClr val="lt1"/>
              </a:solidFill>
              <a:latin typeface="Open Sans"/>
              <a:ea typeface="Open Sans"/>
              <a:cs typeface="Open Sans"/>
              <a:sym typeface="Open Sans"/>
            </a:endParaRPr>
          </a:p>
        </p:txBody>
      </p:sp>
      <p:grpSp>
        <p:nvGrpSpPr>
          <p:cNvPr id="139" name="Google Shape;139;p7"/>
          <p:cNvGrpSpPr/>
          <p:nvPr/>
        </p:nvGrpSpPr>
        <p:grpSpPr>
          <a:xfrm rot="10800000">
            <a:off x="-4" y="11"/>
            <a:ext cx="2231289" cy="2231289"/>
            <a:chOff x="0" y="0"/>
            <a:chExt cx="5950103" cy="5950103"/>
          </a:xfrm>
        </p:grpSpPr>
        <p:sp>
          <p:nvSpPr>
            <p:cNvPr id="140" name="Google Shape;140;p7"/>
            <p:cNvSpPr/>
            <p:nvPr/>
          </p:nvSpPr>
          <p:spPr>
            <a:xfrm>
              <a:off x="0" y="0"/>
              <a:ext cx="5950103" cy="5950103"/>
            </a:xfrm>
            <a:custGeom>
              <a:rect b="b" l="l" r="r" t="t"/>
              <a:pathLst>
                <a:path extrusionOk="0" h="5950103" w="5950103">
                  <a:moveTo>
                    <a:pt x="0" y="0"/>
                  </a:moveTo>
                  <a:lnTo>
                    <a:pt x="5950103" y="0"/>
                  </a:lnTo>
                  <a:lnTo>
                    <a:pt x="5950103" y="5950103"/>
                  </a:lnTo>
                  <a:lnTo>
                    <a:pt x="0" y="5950103"/>
                  </a:lnTo>
                  <a:lnTo>
                    <a:pt x="0" y="0"/>
                  </a:lnTo>
                  <a:close/>
                </a:path>
              </a:pathLst>
            </a:custGeom>
            <a:blipFill rotWithShape="1">
              <a:blip r:embed="rId3">
                <a:alphaModFix/>
              </a:blip>
              <a:stretch>
                <a:fillRect b="0" l="0" r="0" t="0"/>
              </a:stretch>
            </a:blipFill>
            <a:ln>
              <a:noFill/>
            </a:ln>
          </p:spPr>
        </p:sp>
        <p:sp>
          <p:nvSpPr>
            <p:cNvPr id="141" name="Google Shape;141;p7"/>
            <p:cNvSpPr/>
            <p:nvPr/>
          </p:nvSpPr>
          <p:spPr>
            <a:xfrm rot="10800000">
              <a:off x="0" y="463703"/>
              <a:ext cx="4152839" cy="4549923"/>
            </a:xfrm>
            <a:custGeom>
              <a:rect b="b" l="l" r="r" t="t"/>
              <a:pathLst>
                <a:path extrusionOk="0" h="4549923" w="4152839">
                  <a:moveTo>
                    <a:pt x="0" y="0"/>
                  </a:moveTo>
                  <a:lnTo>
                    <a:pt x="4152839" y="0"/>
                  </a:lnTo>
                  <a:lnTo>
                    <a:pt x="4152839" y="4549923"/>
                  </a:lnTo>
                  <a:lnTo>
                    <a:pt x="0" y="4549923"/>
                  </a:lnTo>
                  <a:lnTo>
                    <a:pt x="0" y="0"/>
                  </a:lnTo>
                  <a:close/>
                </a:path>
              </a:pathLst>
            </a:custGeom>
            <a:blipFill rotWithShape="1">
              <a:blip r:embed="rId4">
                <a:alphaModFix/>
              </a:blip>
              <a:stretch>
                <a:fillRect b="0" l="0" r="0" t="0"/>
              </a:stretch>
            </a:blipFill>
            <a:ln>
              <a:noFill/>
            </a:ln>
          </p:spPr>
        </p:sp>
      </p:grpSp>
      <p:grpSp>
        <p:nvGrpSpPr>
          <p:cNvPr id="142" name="Google Shape;142;p7"/>
          <p:cNvGrpSpPr/>
          <p:nvPr/>
        </p:nvGrpSpPr>
        <p:grpSpPr>
          <a:xfrm>
            <a:off x="6912705" y="2912202"/>
            <a:ext cx="2231289" cy="2231289"/>
            <a:chOff x="0" y="0"/>
            <a:chExt cx="5950103" cy="5950103"/>
          </a:xfrm>
        </p:grpSpPr>
        <p:sp>
          <p:nvSpPr>
            <p:cNvPr id="143" name="Google Shape;143;p7"/>
            <p:cNvSpPr/>
            <p:nvPr/>
          </p:nvSpPr>
          <p:spPr>
            <a:xfrm>
              <a:off x="0" y="0"/>
              <a:ext cx="5950103" cy="5950103"/>
            </a:xfrm>
            <a:custGeom>
              <a:rect b="b" l="l" r="r" t="t"/>
              <a:pathLst>
                <a:path extrusionOk="0" h="5950103" w="5950103">
                  <a:moveTo>
                    <a:pt x="0" y="0"/>
                  </a:moveTo>
                  <a:lnTo>
                    <a:pt x="5950103" y="0"/>
                  </a:lnTo>
                  <a:lnTo>
                    <a:pt x="5950103" y="5950103"/>
                  </a:lnTo>
                  <a:lnTo>
                    <a:pt x="0" y="5950103"/>
                  </a:lnTo>
                  <a:lnTo>
                    <a:pt x="0" y="0"/>
                  </a:lnTo>
                  <a:close/>
                </a:path>
              </a:pathLst>
            </a:custGeom>
            <a:blipFill rotWithShape="1">
              <a:blip r:embed="rId3">
                <a:alphaModFix/>
              </a:blip>
              <a:stretch>
                <a:fillRect b="0" l="0" r="0" t="0"/>
              </a:stretch>
            </a:blipFill>
            <a:ln>
              <a:noFill/>
            </a:ln>
          </p:spPr>
        </p:sp>
        <p:sp>
          <p:nvSpPr>
            <p:cNvPr id="144" name="Google Shape;144;p7"/>
            <p:cNvSpPr/>
            <p:nvPr/>
          </p:nvSpPr>
          <p:spPr>
            <a:xfrm rot="10800000">
              <a:off x="0" y="463703"/>
              <a:ext cx="4152839" cy="4549923"/>
            </a:xfrm>
            <a:custGeom>
              <a:rect b="b" l="l" r="r" t="t"/>
              <a:pathLst>
                <a:path extrusionOk="0" h="4549923" w="4152839">
                  <a:moveTo>
                    <a:pt x="0" y="0"/>
                  </a:moveTo>
                  <a:lnTo>
                    <a:pt x="4152839" y="0"/>
                  </a:lnTo>
                  <a:lnTo>
                    <a:pt x="4152839" y="4549923"/>
                  </a:lnTo>
                  <a:lnTo>
                    <a:pt x="0" y="4549923"/>
                  </a:lnTo>
                  <a:lnTo>
                    <a:pt x="0" y="0"/>
                  </a:lnTo>
                  <a:close/>
                </a:path>
              </a:pathLst>
            </a:custGeom>
            <a:blipFill rotWithShape="1">
              <a:blip r:embed="rId4">
                <a:alphaModFix/>
              </a:blip>
              <a:stretch>
                <a:fillRect b="0" l="0" r="0" t="0"/>
              </a:stretch>
            </a:blipFill>
            <a:ln>
              <a:noFill/>
            </a:ln>
          </p:spPr>
        </p:sp>
      </p:grpSp>
      <p:sp>
        <p:nvSpPr>
          <p:cNvPr id="145" name="Google Shape;145;p7"/>
          <p:cNvSpPr txBox="1"/>
          <p:nvPr/>
        </p:nvSpPr>
        <p:spPr>
          <a:xfrm>
            <a:off x="1318125" y="1247300"/>
            <a:ext cx="7288500" cy="349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Open Sans"/>
                <a:ea typeface="Open Sans"/>
                <a:cs typeface="Open Sans"/>
                <a:sym typeface="Open Sans"/>
              </a:rPr>
              <a:t>Data Characteristics</a:t>
            </a:r>
            <a:endParaRPr b="0" i="0" sz="1300" u="none" cap="none" strike="noStrike">
              <a:solidFill>
                <a:schemeClr val="lt1"/>
              </a:solidFill>
              <a:latin typeface="Open Sans"/>
              <a:ea typeface="Open Sans"/>
              <a:cs typeface="Open Sans"/>
              <a:sym typeface="Open Sans"/>
            </a:endParaRPr>
          </a:p>
          <a:p>
            <a:pPr indent="-311150" lvl="0" marL="457200" marR="0" rtl="0" algn="l">
              <a:lnSpc>
                <a:spcPct val="115000"/>
              </a:lnSpc>
              <a:spcBef>
                <a:spcPts val="1200"/>
              </a:spcBef>
              <a:spcAft>
                <a:spcPts val="0"/>
              </a:spcAft>
              <a:buClr>
                <a:schemeClr val="lt1"/>
              </a:buClr>
              <a:buSzPts val="1300"/>
              <a:buFont typeface="Open Sans"/>
              <a:buChar char="●"/>
            </a:pPr>
            <a:r>
              <a:rPr b="0" i="0" lang="en" sz="1300" u="none" cap="none" strike="noStrike">
                <a:solidFill>
                  <a:schemeClr val="lt1"/>
                </a:solidFill>
                <a:latin typeface="Open Sans"/>
                <a:ea typeface="Open Sans"/>
                <a:cs typeface="Open Sans"/>
                <a:sym typeface="Open Sans"/>
              </a:rPr>
              <a:t>BraTS 2023 dataset with 1251 images in each class (T1, T1c, T2, FLAIR, and Masks).</a:t>
            </a:r>
            <a:endParaRPr b="0" i="0" sz="1300" u="none" cap="none" strike="noStrike">
              <a:solidFill>
                <a:schemeClr val="lt1"/>
              </a:solidFill>
              <a:latin typeface="Open Sans"/>
              <a:ea typeface="Open Sans"/>
              <a:cs typeface="Open Sans"/>
              <a:sym typeface="Open Sans"/>
            </a:endParaRPr>
          </a:p>
          <a:p>
            <a:pPr indent="-311150" lvl="0" marL="457200" marR="0" rtl="0" algn="l">
              <a:lnSpc>
                <a:spcPct val="115000"/>
              </a:lnSpc>
              <a:spcBef>
                <a:spcPts val="0"/>
              </a:spcBef>
              <a:spcAft>
                <a:spcPts val="0"/>
              </a:spcAft>
              <a:buClr>
                <a:schemeClr val="lt1"/>
              </a:buClr>
              <a:buSzPts val="1300"/>
              <a:buFont typeface="Open Sans"/>
              <a:buChar char="●"/>
            </a:pPr>
            <a:r>
              <a:rPr b="0" i="0" lang="en" sz="1300" u="none" cap="none" strike="noStrike">
                <a:solidFill>
                  <a:schemeClr val="lt1"/>
                </a:solidFill>
                <a:latin typeface="Open Sans"/>
                <a:ea typeface="Open Sans"/>
                <a:cs typeface="Open Sans"/>
                <a:sym typeface="Open Sans"/>
              </a:rPr>
              <a:t>Excluded T1 images for segmentation.</a:t>
            </a:r>
            <a:endParaRPr b="0" i="0" sz="1300" u="none" cap="none" strike="noStrike">
              <a:solidFill>
                <a:schemeClr val="lt1"/>
              </a:solidFill>
              <a:latin typeface="Open Sans"/>
              <a:ea typeface="Open Sans"/>
              <a:cs typeface="Open Sans"/>
              <a:sym typeface="Open Sans"/>
            </a:endParaRPr>
          </a:p>
          <a:p>
            <a:pPr indent="-311150" lvl="0" marL="457200" marR="0" rtl="0" algn="l">
              <a:lnSpc>
                <a:spcPct val="115000"/>
              </a:lnSpc>
              <a:spcBef>
                <a:spcPts val="0"/>
              </a:spcBef>
              <a:spcAft>
                <a:spcPts val="0"/>
              </a:spcAft>
              <a:buClr>
                <a:schemeClr val="lt1"/>
              </a:buClr>
              <a:buSzPts val="1300"/>
              <a:buFont typeface="Open Sans"/>
              <a:buChar char="●"/>
            </a:pPr>
            <a:r>
              <a:rPr b="0" i="0" lang="en" sz="1300" u="none" cap="none" strike="noStrike">
                <a:solidFill>
                  <a:schemeClr val="lt1"/>
                </a:solidFill>
                <a:latin typeface="Open Sans"/>
                <a:ea typeface="Open Sans"/>
                <a:cs typeface="Open Sans"/>
                <a:sym typeface="Open Sans"/>
              </a:rPr>
              <a:t>Combined T1c, T2, and FLAIR images into one volume.</a:t>
            </a:r>
            <a:endParaRPr b="0" i="0" sz="1300" u="none" cap="none" strike="noStrike">
              <a:solidFill>
                <a:schemeClr val="lt1"/>
              </a:solidFill>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300"/>
              <a:buFont typeface="Arial"/>
              <a:buNone/>
            </a:pPr>
            <a:r>
              <a:rPr b="0" i="0" lang="en" sz="1300" u="none" cap="none" strike="noStrike">
                <a:solidFill>
                  <a:schemeClr val="lt1"/>
                </a:solidFill>
                <a:latin typeface="Open Sans"/>
                <a:ea typeface="Open Sans"/>
                <a:cs typeface="Open Sans"/>
                <a:sym typeface="Open Sans"/>
              </a:rPr>
              <a:t>Conversion to 2D Arrays</a:t>
            </a:r>
            <a:endParaRPr b="0" i="0" sz="1300" u="none" cap="none" strike="noStrike">
              <a:solidFill>
                <a:schemeClr val="lt1"/>
              </a:solidFill>
              <a:latin typeface="Open Sans"/>
              <a:ea typeface="Open Sans"/>
              <a:cs typeface="Open Sans"/>
              <a:sym typeface="Open Sans"/>
            </a:endParaRPr>
          </a:p>
          <a:p>
            <a:pPr indent="-311150" lvl="0" marL="457200" marR="0" rtl="0" algn="l">
              <a:lnSpc>
                <a:spcPct val="115000"/>
              </a:lnSpc>
              <a:spcBef>
                <a:spcPts val="1200"/>
              </a:spcBef>
              <a:spcAft>
                <a:spcPts val="0"/>
              </a:spcAft>
              <a:buClr>
                <a:schemeClr val="lt1"/>
              </a:buClr>
              <a:buSzPts val="1300"/>
              <a:buFont typeface="Open Sans"/>
              <a:buChar char="●"/>
            </a:pPr>
            <a:r>
              <a:rPr b="0" i="0" lang="en" sz="1300" u="none" cap="none" strike="noStrike">
                <a:solidFill>
                  <a:schemeClr val="lt1"/>
                </a:solidFill>
                <a:latin typeface="Open Sans"/>
                <a:ea typeface="Open Sans"/>
                <a:cs typeface="Open Sans"/>
                <a:sym typeface="Open Sans"/>
              </a:rPr>
              <a:t>Original 3D images (240x240x155) were converted into 2D arrays.</a:t>
            </a:r>
            <a:endParaRPr b="0" i="0" sz="1300" u="none" cap="none" strike="noStrike">
              <a:solidFill>
                <a:schemeClr val="lt1"/>
              </a:solidFill>
              <a:latin typeface="Open Sans"/>
              <a:ea typeface="Open Sans"/>
              <a:cs typeface="Open Sans"/>
              <a:sym typeface="Open Sans"/>
            </a:endParaRPr>
          </a:p>
          <a:p>
            <a:pPr indent="-311150" lvl="0" marL="457200" marR="0" rtl="0" algn="l">
              <a:lnSpc>
                <a:spcPct val="115000"/>
              </a:lnSpc>
              <a:spcBef>
                <a:spcPts val="0"/>
              </a:spcBef>
              <a:spcAft>
                <a:spcPts val="0"/>
              </a:spcAft>
              <a:buClr>
                <a:schemeClr val="lt1"/>
              </a:buClr>
              <a:buSzPts val="1300"/>
              <a:buFont typeface="Open Sans"/>
              <a:buChar char="●"/>
            </a:pPr>
            <a:r>
              <a:rPr b="0" i="0" lang="en" sz="1300" u="none" cap="none" strike="noStrike">
                <a:solidFill>
                  <a:schemeClr val="lt1"/>
                </a:solidFill>
                <a:latin typeface="Open Sans"/>
                <a:ea typeface="Open Sans"/>
                <a:cs typeface="Open Sans"/>
                <a:sym typeface="Open Sans"/>
              </a:rPr>
              <a:t>Each row of the 2D array represented a 3D pixel or voxel.</a:t>
            </a:r>
            <a:endParaRPr b="0" i="0" sz="1300" u="none" cap="none" strike="noStrike">
              <a:solidFill>
                <a:schemeClr val="lt1"/>
              </a:solidFill>
              <a:latin typeface="Open Sans"/>
              <a:ea typeface="Open Sans"/>
              <a:cs typeface="Open Sans"/>
              <a:sym typeface="Open Sans"/>
            </a:endParaRPr>
          </a:p>
          <a:p>
            <a:pPr indent="-311150" lvl="0" marL="457200" marR="0" rtl="0" algn="l">
              <a:lnSpc>
                <a:spcPct val="115000"/>
              </a:lnSpc>
              <a:spcBef>
                <a:spcPts val="0"/>
              </a:spcBef>
              <a:spcAft>
                <a:spcPts val="0"/>
              </a:spcAft>
              <a:buClr>
                <a:schemeClr val="lt1"/>
              </a:buClr>
              <a:buSzPts val="1300"/>
              <a:buFont typeface="Open Sans"/>
              <a:buChar char="●"/>
            </a:pPr>
            <a:r>
              <a:rPr b="0" i="0" lang="en" sz="1300" u="none" cap="none" strike="noStrike">
                <a:solidFill>
                  <a:schemeClr val="lt1"/>
                </a:solidFill>
                <a:latin typeface="Open Sans"/>
                <a:ea typeface="Open Sans"/>
                <a:cs typeface="Open Sans"/>
                <a:sym typeface="Open Sans"/>
              </a:rPr>
              <a:t>Resulting in three channels: T1 contrasted, T2, and FLAIR.</a:t>
            </a:r>
            <a:endParaRPr b="0" i="0" sz="1300" u="none" cap="none" strike="noStrike">
              <a:solidFill>
                <a:schemeClr val="lt1"/>
              </a:solidFill>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300"/>
              <a:buFont typeface="Arial"/>
              <a:buNone/>
            </a:pPr>
            <a:r>
              <a:rPr b="0" i="0" lang="en" sz="1300" u="none" cap="none" strike="noStrike">
                <a:solidFill>
                  <a:schemeClr val="lt1"/>
                </a:solidFill>
                <a:latin typeface="Open Sans"/>
                <a:ea typeface="Open Sans"/>
                <a:cs typeface="Open Sans"/>
                <a:sym typeface="Open Sans"/>
              </a:rPr>
              <a:t>Normalization</a:t>
            </a:r>
            <a:endParaRPr b="0" i="0" sz="1300" u="none" cap="none" strike="noStrike">
              <a:solidFill>
                <a:schemeClr val="lt1"/>
              </a:solidFill>
              <a:latin typeface="Open Sans"/>
              <a:ea typeface="Open Sans"/>
              <a:cs typeface="Open Sans"/>
              <a:sym typeface="Open Sans"/>
            </a:endParaRPr>
          </a:p>
          <a:p>
            <a:pPr indent="-311150" lvl="0" marL="457200" marR="0" rtl="0" algn="l">
              <a:lnSpc>
                <a:spcPct val="115000"/>
              </a:lnSpc>
              <a:spcBef>
                <a:spcPts val="1200"/>
              </a:spcBef>
              <a:spcAft>
                <a:spcPts val="0"/>
              </a:spcAft>
              <a:buClr>
                <a:schemeClr val="lt1"/>
              </a:buClr>
              <a:buSzPts val="1300"/>
              <a:buFont typeface="Open Sans"/>
              <a:buChar char="●"/>
            </a:pPr>
            <a:r>
              <a:rPr b="0" i="0" lang="en" sz="1300" u="none" cap="none" strike="noStrike">
                <a:solidFill>
                  <a:schemeClr val="lt1"/>
                </a:solidFill>
                <a:latin typeface="Open Sans"/>
                <a:ea typeface="Open Sans"/>
                <a:cs typeface="Open Sans"/>
                <a:sym typeface="Open Sans"/>
              </a:rPr>
              <a:t>Normalization applied to each pixel independently.</a:t>
            </a:r>
            <a:endParaRPr b="0" i="0" sz="1300" u="none" cap="none" strike="noStrike">
              <a:solidFill>
                <a:schemeClr val="lt1"/>
              </a:solidFill>
              <a:latin typeface="Open Sans"/>
              <a:ea typeface="Open Sans"/>
              <a:cs typeface="Open Sans"/>
              <a:sym typeface="Open Sans"/>
            </a:endParaRPr>
          </a:p>
          <a:p>
            <a:pPr indent="-311150" lvl="0" marL="457200" marR="0" rtl="0" algn="l">
              <a:lnSpc>
                <a:spcPct val="115000"/>
              </a:lnSpc>
              <a:spcBef>
                <a:spcPts val="0"/>
              </a:spcBef>
              <a:spcAft>
                <a:spcPts val="0"/>
              </a:spcAft>
              <a:buClr>
                <a:schemeClr val="lt1"/>
              </a:buClr>
              <a:buSzPts val="1300"/>
              <a:buFont typeface="Open Sans"/>
              <a:buChar char="●"/>
            </a:pPr>
            <a:r>
              <a:rPr b="0" i="0" lang="en" sz="1300" u="none" cap="none" strike="noStrike">
                <a:solidFill>
                  <a:schemeClr val="lt1"/>
                </a:solidFill>
                <a:latin typeface="Open Sans"/>
                <a:ea typeface="Open Sans"/>
                <a:cs typeface="Open Sans"/>
                <a:sym typeface="Open Sans"/>
              </a:rPr>
              <a:t>Pixel values ranged from 0 to 1 for computational efficiency.</a:t>
            </a:r>
            <a:endParaRPr b="0" i="0" sz="1300" u="none" cap="none" strike="noStrike">
              <a:solidFill>
                <a:schemeClr val="lt1"/>
              </a:solidFill>
              <a:latin typeface="Open Sans"/>
              <a:ea typeface="Open Sans"/>
              <a:cs typeface="Open Sans"/>
              <a:sym typeface="Open Sans"/>
            </a:endParaRPr>
          </a:p>
          <a:p>
            <a:pPr indent="-311150" lvl="0" marL="457200" marR="0" rtl="0" algn="l">
              <a:lnSpc>
                <a:spcPct val="115000"/>
              </a:lnSpc>
              <a:spcBef>
                <a:spcPts val="0"/>
              </a:spcBef>
              <a:spcAft>
                <a:spcPts val="0"/>
              </a:spcAft>
              <a:buClr>
                <a:schemeClr val="lt1"/>
              </a:buClr>
              <a:buSzPts val="1300"/>
              <a:buFont typeface="Open Sans"/>
              <a:buChar char="●"/>
            </a:pPr>
            <a:r>
              <a:rPr b="0" i="0" lang="en" sz="1300" u="none" cap="none" strike="noStrike">
                <a:solidFill>
                  <a:schemeClr val="lt1"/>
                </a:solidFill>
                <a:latin typeface="Open Sans"/>
                <a:ea typeface="Open Sans"/>
                <a:cs typeface="Open Sans"/>
                <a:sym typeface="Open Sans"/>
              </a:rPr>
              <a:t>Images were then reverted to their original shape (240x240x155).</a:t>
            </a:r>
            <a:endParaRPr b="0" i="0" sz="1300" u="none" cap="none" strike="noStrike">
              <a:solidFill>
                <a:schemeClr val="lt1"/>
              </a:solidFill>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100"/>
              <a:buFont typeface="Arial"/>
              <a:buNone/>
            </a:pPr>
            <a:r>
              <a:t/>
            </a:r>
            <a:endParaRPr b="0" i="0" sz="1100" u="none" cap="none" strike="noStrike">
              <a:solidFill>
                <a:schemeClr val="lt1"/>
              </a:solidFill>
              <a:latin typeface="PT Sans Narrow"/>
              <a:ea typeface="PT Sans Narrow"/>
              <a:cs typeface="PT Sans Narrow"/>
              <a:sym typeface="PT Sans Narrow"/>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91824"/>
        </a:solidFill>
      </p:bgPr>
    </p:bg>
    <p:spTree>
      <p:nvGrpSpPr>
        <p:cNvPr id="149" name="Shape 149"/>
        <p:cNvGrpSpPr/>
        <p:nvPr/>
      </p:nvGrpSpPr>
      <p:grpSpPr>
        <a:xfrm>
          <a:off x="0" y="0"/>
          <a:ext cx="0" cy="0"/>
          <a:chOff x="0" y="0"/>
          <a:chExt cx="0" cy="0"/>
        </a:xfrm>
      </p:grpSpPr>
      <p:sp>
        <p:nvSpPr>
          <p:cNvPr id="150" name="Google Shape;150;p8"/>
          <p:cNvSpPr txBox="1"/>
          <p:nvPr/>
        </p:nvSpPr>
        <p:spPr>
          <a:xfrm>
            <a:off x="2431700" y="50850"/>
            <a:ext cx="4151400" cy="939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 sz="3600" u="none" cap="none" strike="noStrike">
                <a:solidFill>
                  <a:schemeClr val="lt1"/>
                </a:solidFill>
                <a:latin typeface="PT Sans Narrow"/>
                <a:ea typeface="PT Sans Narrow"/>
                <a:cs typeface="PT Sans Narrow"/>
                <a:sym typeface="PT Sans Narrow"/>
              </a:rPr>
              <a:t>Data pre-processing</a:t>
            </a:r>
            <a:endParaRPr b="0" i="0" sz="1400" u="none" cap="none" strike="noStrike">
              <a:solidFill>
                <a:schemeClr val="lt1"/>
              </a:solidFill>
              <a:latin typeface="Open Sans"/>
              <a:ea typeface="Open Sans"/>
              <a:cs typeface="Open Sans"/>
              <a:sym typeface="Open Sans"/>
            </a:endParaRPr>
          </a:p>
        </p:txBody>
      </p:sp>
      <p:grpSp>
        <p:nvGrpSpPr>
          <p:cNvPr id="151" name="Google Shape;151;p8"/>
          <p:cNvGrpSpPr/>
          <p:nvPr/>
        </p:nvGrpSpPr>
        <p:grpSpPr>
          <a:xfrm rot="10800000">
            <a:off x="-4" y="11"/>
            <a:ext cx="2231289" cy="2231289"/>
            <a:chOff x="0" y="0"/>
            <a:chExt cx="5950103" cy="5950103"/>
          </a:xfrm>
        </p:grpSpPr>
        <p:sp>
          <p:nvSpPr>
            <p:cNvPr id="152" name="Google Shape;152;p8"/>
            <p:cNvSpPr/>
            <p:nvPr/>
          </p:nvSpPr>
          <p:spPr>
            <a:xfrm>
              <a:off x="0" y="0"/>
              <a:ext cx="5950103" cy="5950103"/>
            </a:xfrm>
            <a:custGeom>
              <a:rect b="b" l="l" r="r" t="t"/>
              <a:pathLst>
                <a:path extrusionOk="0" h="5950103" w="5950103">
                  <a:moveTo>
                    <a:pt x="0" y="0"/>
                  </a:moveTo>
                  <a:lnTo>
                    <a:pt x="5950103" y="0"/>
                  </a:lnTo>
                  <a:lnTo>
                    <a:pt x="5950103" y="5950103"/>
                  </a:lnTo>
                  <a:lnTo>
                    <a:pt x="0" y="5950103"/>
                  </a:lnTo>
                  <a:lnTo>
                    <a:pt x="0" y="0"/>
                  </a:lnTo>
                  <a:close/>
                </a:path>
              </a:pathLst>
            </a:custGeom>
            <a:blipFill rotWithShape="1">
              <a:blip r:embed="rId3">
                <a:alphaModFix/>
              </a:blip>
              <a:stretch>
                <a:fillRect b="0" l="0" r="0" t="0"/>
              </a:stretch>
            </a:blipFill>
            <a:ln>
              <a:noFill/>
            </a:ln>
          </p:spPr>
        </p:sp>
        <p:sp>
          <p:nvSpPr>
            <p:cNvPr id="153" name="Google Shape;153;p8"/>
            <p:cNvSpPr/>
            <p:nvPr/>
          </p:nvSpPr>
          <p:spPr>
            <a:xfrm rot="10800000">
              <a:off x="0" y="463703"/>
              <a:ext cx="4152839" cy="4549923"/>
            </a:xfrm>
            <a:custGeom>
              <a:rect b="b" l="l" r="r" t="t"/>
              <a:pathLst>
                <a:path extrusionOk="0" h="4549923" w="4152839">
                  <a:moveTo>
                    <a:pt x="0" y="0"/>
                  </a:moveTo>
                  <a:lnTo>
                    <a:pt x="4152839" y="0"/>
                  </a:lnTo>
                  <a:lnTo>
                    <a:pt x="4152839" y="4549923"/>
                  </a:lnTo>
                  <a:lnTo>
                    <a:pt x="0" y="4549923"/>
                  </a:lnTo>
                  <a:lnTo>
                    <a:pt x="0" y="0"/>
                  </a:lnTo>
                  <a:close/>
                </a:path>
              </a:pathLst>
            </a:custGeom>
            <a:blipFill rotWithShape="1">
              <a:blip r:embed="rId4">
                <a:alphaModFix/>
              </a:blip>
              <a:stretch>
                <a:fillRect b="0" l="0" r="0" t="0"/>
              </a:stretch>
            </a:blipFill>
            <a:ln>
              <a:noFill/>
            </a:ln>
          </p:spPr>
        </p:sp>
      </p:grpSp>
      <p:grpSp>
        <p:nvGrpSpPr>
          <p:cNvPr id="154" name="Google Shape;154;p8"/>
          <p:cNvGrpSpPr/>
          <p:nvPr/>
        </p:nvGrpSpPr>
        <p:grpSpPr>
          <a:xfrm>
            <a:off x="6912705" y="2912202"/>
            <a:ext cx="2231289" cy="2231289"/>
            <a:chOff x="0" y="0"/>
            <a:chExt cx="5950103" cy="5950103"/>
          </a:xfrm>
        </p:grpSpPr>
        <p:sp>
          <p:nvSpPr>
            <p:cNvPr id="155" name="Google Shape;155;p8"/>
            <p:cNvSpPr/>
            <p:nvPr/>
          </p:nvSpPr>
          <p:spPr>
            <a:xfrm>
              <a:off x="0" y="0"/>
              <a:ext cx="5950103" cy="5950103"/>
            </a:xfrm>
            <a:custGeom>
              <a:rect b="b" l="l" r="r" t="t"/>
              <a:pathLst>
                <a:path extrusionOk="0" h="5950103" w="5950103">
                  <a:moveTo>
                    <a:pt x="0" y="0"/>
                  </a:moveTo>
                  <a:lnTo>
                    <a:pt x="5950103" y="0"/>
                  </a:lnTo>
                  <a:lnTo>
                    <a:pt x="5950103" y="5950103"/>
                  </a:lnTo>
                  <a:lnTo>
                    <a:pt x="0" y="5950103"/>
                  </a:lnTo>
                  <a:lnTo>
                    <a:pt x="0" y="0"/>
                  </a:lnTo>
                  <a:close/>
                </a:path>
              </a:pathLst>
            </a:custGeom>
            <a:blipFill rotWithShape="1">
              <a:blip r:embed="rId3">
                <a:alphaModFix/>
              </a:blip>
              <a:stretch>
                <a:fillRect b="0" l="0" r="0" t="0"/>
              </a:stretch>
            </a:blipFill>
            <a:ln>
              <a:noFill/>
            </a:ln>
          </p:spPr>
        </p:sp>
        <p:sp>
          <p:nvSpPr>
            <p:cNvPr id="156" name="Google Shape;156;p8"/>
            <p:cNvSpPr/>
            <p:nvPr/>
          </p:nvSpPr>
          <p:spPr>
            <a:xfrm rot="10800000">
              <a:off x="0" y="463703"/>
              <a:ext cx="4152839" cy="4549923"/>
            </a:xfrm>
            <a:custGeom>
              <a:rect b="b" l="l" r="r" t="t"/>
              <a:pathLst>
                <a:path extrusionOk="0" h="4549923" w="4152839">
                  <a:moveTo>
                    <a:pt x="0" y="0"/>
                  </a:moveTo>
                  <a:lnTo>
                    <a:pt x="4152839" y="0"/>
                  </a:lnTo>
                  <a:lnTo>
                    <a:pt x="4152839" y="4549923"/>
                  </a:lnTo>
                  <a:lnTo>
                    <a:pt x="0" y="4549923"/>
                  </a:lnTo>
                  <a:lnTo>
                    <a:pt x="0" y="0"/>
                  </a:lnTo>
                  <a:close/>
                </a:path>
              </a:pathLst>
            </a:custGeom>
            <a:blipFill rotWithShape="1">
              <a:blip r:embed="rId4">
                <a:alphaModFix/>
              </a:blip>
              <a:stretch>
                <a:fillRect b="0" l="0" r="0" t="0"/>
              </a:stretch>
            </a:blipFill>
            <a:ln>
              <a:noFill/>
            </a:ln>
          </p:spPr>
        </p:sp>
      </p:grpSp>
      <p:sp>
        <p:nvSpPr>
          <p:cNvPr id="157" name="Google Shape;157;p8"/>
          <p:cNvSpPr txBox="1"/>
          <p:nvPr/>
        </p:nvSpPr>
        <p:spPr>
          <a:xfrm>
            <a:off x="1443600" y="712075"/>
            <a:ext cx="7586700" cy="1050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300"/>
              <a:buFont typeface="Arial"/>
              <a:buNone/>
            </a:pPr>
            <a:r>
              <a:rPr b="0" i="0" lang="en" sz="1300" u="none" cap="none" strike="noStrike">
                <a:solidFill>
                  <a:schemeClr val="lt1"/>
                </a:solidFill>
                <a:latin typeface="Open Sans"/>
                <a:ea typeface="Open Sans"/>
                <a:cs typeface="Open Sans"/>
                <a:sym typeface="Open Sans"/>
              </a:rPr>
              <a:t>Cropping</a:t>
            </a:r>
            <a:endParaRPr b="0" i="0" sz="1300" u="none" cap="none" strike="noStrike">
              <a:solidFill>
                <a:schemeClr val="lt1"/>
              </a:solidFill>
              <a:latin typeface="Open Sans"/>
              <a:ea typeface="Open Sans"/>
              <a:cs typeface="Open Sans"/>
              <a:sym typeface="Open Sans"/>
            </a:endParaRPr>
          </a:p>
          <a:p>
            <a:pPr indent="-311150" lvl="0" marL="457200" marR="0" rtl="0" algn="l">
              <a:lnSpc>
                <a:spcPct val="115000"/>
              </a:lnSpc>
              <a:spcBef>
                <a:spcPts val="1200"/>
              </a:spcBef>
              <a:spcAft>
                <a:spcPts val="0"/>
              </a:spcAft>
              <a:buClr>
                <a:schemeClr val="lt1"/>
              </a:buClr>
              <a:buSzPts val="1300"/>
              <a:buFont typeface="Open Sans"/>
              <a:buChar char="●"/>
            </a:pPr>
            <a:r>
              <a:rPr b="0" i="0" lang="en" sz="1300" u="none" cap="none" strike="noStrike">
                <a:solidFill>
                  <a:schemeClr val="lt1"/>
                </a:solidFill>
                <a:latin typeface="Open Sans"/>
                <a:ea typeface="Open Sans"/>
                <a:cs typeface="Open Sans"/>
                <a:sym typeface="Open Sans"/>
              </a:rPr>
              <a:t>Combined images were cropped and resized to 128x128x128x3.</a:t>
            </a:r>
            <a:endParaRPr b="0" i="0" sz="1300" u="none" cap="none" strike="noStrike">
              <a:solidFill>
                <a:schemeClr val="lt1"/>
              </a:solidFill>
              <a:latin typeface="Open Sans"/>
              <a:ea typeface="Open Sans"/>
              <a:cs typeface="Open Sans"/>
              <a:sym typeface="Open Sans"/>
            </a:endParaRPr>
          </a:p>
          <a:p>
            <a:pPr indent="-311150" lvl="0" marL="457200" marR="0" rtl="0" algn="l">
              <a:lnSpc>
                <a:spcPct val="115000"/>
              </a:lnSpc>
              <a:spcBef>
                <a:spcPts val="0"/>
              </a:spcBef>
              <a:spcAft>
                <a:spcPts val="0"/>
              </a:spcAft>
              <a:buClr>
                <a:schemeClr val="lt1"/>
              </a:buClr>
              <a:buSzPts val="1300"/>
              <a:buFont typeface="Open Sans"/>
              <a:buChar char="●"/>
            </a:pPr>
            <a:r>
              <a:rPr b="0" i="0" lang="en" sz="1300" u="none" cap="none" strike="noStrike">
                <a:solidFill>
                  <a:schemeClr val="lt1"/>
                </a:solidFill>
                <a:latin typeface="Open Sans"/>
                <a:ea typeface="Open Sans"/>
                <a:cs typeface="Open Sans"/>
                <a:sym typeface="Open Sans"/>
              </a:rPr>
              <a:t>Reducing computational complexity and focusing on relevant brain regions.</a:t>
            </a:r>
            <a:endParaRPr b="0" i="0" sz="1300" u="none" cap="none" strike="noStrike">
              <a:solidFill>
                <a:schemeClr val="lt1"/>
              </a:solidFill>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300"/>
              <a:buFont typeface="Arial"/>
              <a:buNone/>
            </a:pPr>
            <a:r>
              <a:t/>
            </a:r>
            <a:endParaRPr b="0" i="0" sz="1300" u="none" cap="none" strike="noStrike">
              <a:solidFill>
                <a:schemeClr val="lt1"/>
              </a:solidFill>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1100"/>
              <a:buFont typeface="Arial"/>
              <a:buNone/>
            </a:pPr>
            <a:r>
              <a:t/>
            </a:r>
            <a:endParaRPr b="0" i="0" sz="1100" u="none" cap="none" strike="noStrike">
              <a:solidFill>
                <a:schemeClr val="lt1"/>
              </a:solidFill>
              <a:latin typeface="PT Sans Narrow"/>
              <a:ea typeface="PT Sans Narrow"/>
              <a:cs typeface="PT Sans Narrow"/>
              <a:sym typeface="PT Sans Narrow"/>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pic>
        <p:nvPicPr>
          <p:cNvPr id="158" name="Google Shape;158;p8"/>
          <p:cNvPicPr preferRelativeResize="0"/>
          <p:nvPr/>
        </p:nvPicPr>
        <p:blipFill rotWithShape="1">
          <a:blip r:embed="rId5">
            <a:alphaModFix/>
          </a:blip>
          <a:srcRect b="0" l="0" r="0" t="0"/>
          <a:stretch/>
        </p:blipFill>
        <p:spPr>
          <a:xfrm>
            <a:off x="2722549" y="1907450"/>
            <a:ext cx="3569714" cy="2850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