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9" roundtripDataSignature="AMtx7miqw6MTpRDEddR2M+26Z/CRuRUHk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687D339-048C-4F00-BA8A-FF91A9E48142}">
  <a:tblStyle styleId="{8687D339-048C-4F00-BA8A-FF91A9E4814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7ed5a892a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g37ed5a892a9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ed5a892a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g37ed5a892a9_0_3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37ed5a892a9_0_7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37ed5a892a9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8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9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9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6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6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6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7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7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7ed5a892a9_0_0"/>
          <p:cNvSpPr txBox="1"/>
          <p:nvPr/>
        </p:nvSpPr>
        <p:spPr>
          <a:xfrm>
            <a:off x="3535375" y="315850"/>
            <a:ext cx="5549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F1nance: </a:t>
            </a:r>
            <a:r>
              <a:rPr b="0" i="0" lang="en-IN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Business Relationship Map (BRM)</a:t>
            </a:r>
            <a:endParaRPr/>
          </a:p>
        </p:txBody>
      </p:sp>
      <p:sp>
        <p:nvSpPr>
          <p:cNvPr id="85" name="Google Shape;85;g37ed5a892a9_0_0"/>
          <p:cNvSpPr/>
          <p:nvPr/>
        </p:nvSpPr>
        <p:spPr>
          <a:xfrm>
            <a:off x="4723675" y="1512950"/>
            <a:ext cx="3172800" cy="40815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g37ed5a892a9_0_0"/>
          <p:cNvSpPr/>
          <p:nvPr/>
        </p:nvSpPr>
        <p:spPr>
          <a:xfrm>
            <a:off x="649693" y="1512951"/>
            <a:ext cx="2183400" cy="3932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7" name="Google Shape;87;g37ed5a892a9_0_0"/>
          <p:cNvSpPr txBox="1"/>
          <p:nvPr/>
        </p:nvSpPr>
        <p:spPr>
          <a:xfrm>
            <a:off x="9817199" y="855102"/>
            <a:ext cx="118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/>
          </a:p>
        </p:txBody>
      </p:sp>
      <p:sp>
        <p:nvSpPr>
          <p:cNvPr id="88" name="Google Shape;88;g37ed5a892a9_0_0"/>
          <p:cNvSpPr txBox="1"/>
          <p:nvPr/>
        </p:nvSpPr>
        <p:spPr>
          <a:xfrm>
            <a:off x="1073700" y="1081540"/>
            <a:ext cx="1056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Suppliers</a:t>
            </a:r>
            <a:endParaRPr/>
          </a:p>
        </p:txBody>
      </p:sp>
      <p:sp>
        <p:nvSpPr>
          <p:cNvPr id="89" name="Google Shape;89;g37ed5a892a9_0_0"/>
          <p:cNvSpPr/>
          <p:nvPr/>
        </p:nvSpPr>
        <p:spPr>
          <a:xfrm>
            <a:off x="9247172" y="1450872"/>
            <a:ext cx="2364300" cy="3932400"/>
          </a:xfrm>
          <a:prstGeom prst="rect">
            <a:avLst/>
          </a:prstGeom>
          <a:noFill/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90" name="Google Shape;90;g37ed5a892a9_0_0"/>
          <p:cNvCxnSpPr/>
          <p:nvPr/>
        </p:nvCxnSpPr>
        <p:spPr>
          <a:xfrm>
            <a:off x="2827378" y="2989948"/>
            <a:ext cx="1896300" cy="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cxnSp>
        <p:nvCxnSpPr>
          <p:cNvPr id="91" name="Google Shape;91;g37ed5a892a9_0_0"/>
          <p:cNvCxnSpPr/>
          <p:nvPr/>
        </p:nvCxnSpPr>
        <p:spPr>
          <a:xfrm>
            <a:off x="7877711" y="2980863"/>
            <a:ext cx="1389000" cy="7200"/>
          </a:xfrm>
          <a:prstGeom prst="straightConnector1">
            <a:avLst/>
          </a:prstGeom>
          <a:noFill/>
          <a:ln cap="flat" cmpd="sng" w="38100">
            <a:solidFill>
              <a:schemeClr val="accent1"/>
            </a:solidFill>
            <a:prstDash val="solid"/>
            <a:miter lim="800000"/>
            <a:headEnd len="sm" w="sm" type="none"/>
            <a:tailEnd len="med" w="med" type="stealth"/>
          </a:ln>
        </p:spPr>
      </p:cxnSp>
      <p:sp>
        <p:nvSpPr>
          <p:cNvPr id="92" name="Google Shape;92;g37ed5a892a9_0_0"/>
          <p:cNvSpPr txBox="1"/>
          <p:nvPr/>
        </p:nvSpPr>
        <p:spPr>
          <a:xfrm>
            <a:off x="4609567" y="822011"/>
            <a:ext cx="2973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Organization’s Selected Parts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IN" sz="1800">
                <a:solidFill>
                  <a:srgbClr val="2F5496"/>
                </a:solidFill>
                <a:latin typeface="Calibri"/>
                <a:ea typeface="Calibri"/>
                <a:cs typeface="Calibri"/>
                <a:sym typeface="Calibri"/>
              </a:rPr>
              <a:t>(Internal Stakeholders)</a:t>
            </a:r>
            <a:endParaRPr/>
          </a:p>
        </p:txBody>
      </p:sp>
      <p:sp>
        <p:nvSpPr>
          <p:cNvPr id="93" name="Google Shape;93;g37ed5a892a9_0_0"/>
          <p:cNvSpPr/>
          <p:nvPr/>
        </p:nvSpPr>
        <p:spPr>
          <a:xfrm>
            <a:off x="5604013" y="2449088"/>
            <a:ext cx="1382100" cy="4617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Tax Specialists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4" name="Google Shape;94;g37ed5a892a9_0_0"/>
          <p:cNvSpPr/>
          <p:nvPr/>
        </p:nvSpPr>
        <p:spPr>
          <a:xfrm>
            <a:off x="5490480" y="1648718"/>
            <a:ext cx="1609200" cy="646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Customer Support Team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5" name="Google Shape;95;g37ed5a892a9_0_0"/>
          <p:cNvSpPr/>
          <p:nvPr/>
        </p:nvSpPr>
        <p:spPr>
          <a:xfrm>
            <a:off x="5619024" y="3048050"/>
            <a:ext cx="1382100" cy="646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Finance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Team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6" name="Google Shape;96;g37ed5a892a9_0_0"/>
          <p:cNvSpPr/>
          <p:nvPr/>
        </p:nvSpPr>
        <p:spPr>
          <a:xfrm>
            <a:off x="5583024" y="4734750"/>
            <a:ext cx="1424100" cy="646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Marketing</a:t>
            </a:r>
            <a:r>
              <a:rPr lang="en-IN">
                <a:latin typeface="Calibri"/>
                <a:ea typeface="Calibri"/>
                <a:cs typeface="Calibri"/>
                <a:sym typeface="Calibri"/>
              </a:rPr>
              <a:t> Team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7" name="Google Shape;97;g37ed5a892a9_0_0"/>
          <p:cNvSpPr/>
          <p:nvPr/>
        </p:nvSpPr>
        <p:spPr>
          <a:xfrm>
            <a:off x="9787060" y="2258325"/>
            <a:ext cx="1187700" cy="646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2700">
            <a:solidFill>
              <a:srgbClr val="38761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F-1 Visa Students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8" name="Google Shape;98;g37ed5a892a9_0_0"/>
          <p:cNvSpPr/>
          <p:nvPr/>
        </p:nvSpPr>
        <p:spPr>
          <a:xfrm>
            <a:off x="936800" y="2100350"/>
            <a:ext cx="1609200" cy="5541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12700">
            <a:solidFill>
              <a:srgbClr val="B45F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Financial APIs Providers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9" name="Google Shape;99;g37ed5a892a9_0_0"/>
          <p:cNvSpPr/>
          <p:nvPr/>
        </p:nvSpPr>
        <p:spPr>
          <a:xfrm>
            <a:off x="936800" y="3487661"/>
            <a:ext cx="1609200" cy="5541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12700">
            <a:solidFill>
              <a:srgbClr val="B45F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Tax/Regulation Data Providers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0" name="Google Shape;100;g37ed5a892a9_0_0"/>
          <p:cNvSpPr/>
          <p:nvPr/>
        </p:nvSpPr>
        <p:spPr>
          <a:xfrm>
            <a:off x="5583036" y="3891388"/>
            <a:ext cx="1424100" cy="646500"/>
          </a:xfrm>
          <a:prstGeom prst="roundRect">
            <a:avLst>
              <a:gd fmla="val 16667" name="adj"/>
            </a:avLst>
          </a:prstGeom>
          <a:solidFill>
            <a:srgbClr val="4A86E8"/>
          </a:solidFill>
          <a:ln cap="flat" cmpd="sng" w="12700">
            <a:solidFill>
              <a:srgbClr val="31538F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Compliance Department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1" name="Google Shape;101;g37ed5a892a9_0_0"/>
          <p:cNvSpPr/>
          <p:nvPr/>
        </p:nvSpPr>
        <p:spPr>
          <a:xfrm>
            <a:off x="882950" y="2776650"/>
            <a:ext cx="1716900" cy="5541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12700">
            <a:solidFill>
              <a:srgbClr val="B45F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Payment Processor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2" name="Google Shape;102;g37ed5a892a9_0_0"/>
          <p:cNvCxnSpPr>
            <a:stCxn id="99" idx="3"/>
            <a:endCxn id="93" idx="1"/>
          </p:cNvCxnSpPr>
          <p:nvPr/>
        </p:nvCxnSpPr>
        <p:spPr>
          <a:xfrm flipH="1" rot="10800000">
            <a:off x="2546000" y="2679911"/>
            <a:ext cx="3057900" cy="1084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3" name="Google Shape;103;g37ed5a892a9_0_0"/>
          <p:cNvCxnSpPr>
            <a:stCxn id="99" idx="3"/>
            <a:endCxn id="100" idx="1"/>
          </p:cNvCxnSpPr>
          <p:nvPr/>
        </p:nvCxnSpPr>
        <p:spPr>
          <a:xfrm>
            <a:off x="2546000" y="3764711"/>
            <a:ext cx="3036900" cy="4500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4" name="Google Shape;104;g37ed5a892a9_0_0"/>
          <p:cNvCxnSpPr>
            <a:stCxn id="101" idx="3"/>
            <a:endCxn id="95" idx="1"/>
          </p:cNvCxnSpPr>
          <p:nvPr/>
        </p:nvCxnSpPr>
        <p:spPr>
          <a:xfrm>
            <a:off x="2599850" y="3053700"/>
            <a:ext cx="3019200" cy="3177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5" name="Google Shape;105;g37ed5a892a9_0_0"/>
          <p:cNvSpPr/>
          <p:nvPr/>
        </p:nvSpPr>
        <p:spPr>
          <a:xfrm>
            <a:off x="752825" y="4198650"/>
            <a:ext cx="1975500" cy="554100"/>
          </a:xfrm>
          <a:prstGeom prst="roundRect">
            <a:avLst>
              <a:gd fmla="val 16667" name="adj"/>
            </a:avLst>
          </a:prstGeom>
          <a:solidFill>
            <a:srgbClr val="E69138"/>
          </a:solidFill>
          <a:ln cap="flat" cmpd="sng" w="12700">
            <a:solidFill>
              <a:srgbClr val="B45F06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University affiliates &amp; Social Media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06" name="Google Shape;106;g37ed5a892a9_0_0"/>
          <p:cNvCxnSpPr>
            <a:stCxn id="105" idx="3"/>
            <a:endCxn id="96" idx="1"/>
          </p:cNvCxnSpPr>
          <p:nvPr/>
        </p:nvCxnSpPr>
        <p:spPr>
          <a:xfrm>
            <a:off x="2728325" y="4475700"/>
            <a:ext cx="2854800" cy="582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7" name="Google Shape;107;g37ed5a892a9_0_0"/>
          <p:cNvCxnSpPr>
            <a:stCxn id="93" idx="3"/>
            <a:endCxn id="97" idx="1"/>
          </p:cNvCxnSpPr>
          <p:nvPr/>
        </p:nvCxnSpPr>
        <p:spPr>
          <a:xfrm flipH="1" rot="10800000">
            <a:off x="6986113" y="2581538"/>
            <a:ext cx="2800800" cy="98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8" name="Google Shape;108;g37ed5a892a9_0_0"/>
          <p:cNvCxnSpPr>
            <a:stCxn id="96" idx="3"/>
            <a:endCxn id="97" idx="1"/>
          </p:cNvCxnSpPr>
          <p:nvPr/>
        </p:nvCxnSpPr>
        <p:spPr>
          <a:xfrm flipH="1" rot="10800000">
            <a:off x="7007124" y="2581500"/>
            <a:ext cx="2779800" cy="2476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g37ed5a892a9_0_0"/>
          <p:cNvCxnSpPr>
            <a:stCxn id="95" idx="3"/>
            <a:endCxn id="97" idx="1"/>
          </p:cNvCxnSpPr>
          <p:nvPr/>
        </p:nvCxnSpPr>
        <p:spPr>
          <a:xfrm flipH="1" rot="10800000">
            <a:off x="7001124" y="2581700"/>
            <a:ext cx="2785800" cy="78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g37ed5a892a9_0_0"/>
          <p:cNvCxnSpPr>
            <a:stCxn id="94" idx="3"/>
            <a:endCxn id="97" idx="1"/>
          </p:cNvCxnSpPr>
          <p:nvPr/>
        </p:nvCxnSpPr>
        <p:spPr>
          <a:xfrm>
            <a:off x="7099680" y="1971968"/>
            <a:ext cx="2687400" cy="609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1" name="Google Shape;111;g37ed5a892a9_0_0"/>
          <p:cNvCxnSpPr>
            <a:stCxn id="98" idx="3"/>
            <a:endCxn id="93" idx="1"/>
          </p:cNvCxnSpPr>
          <p:nvPr/>
        </p:nvCxnSpPr>
        <p:spPr>
          <a:xfrm>
            <a:off x="2546000" y="2377400"/>
            <a:ext cx="3057900" cy="3024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2" name="Google Shape;112;g37ed5a892a9_0_0"/>
          <p:cNvCxnSpPr>
            <a:stCxn id="100" idx="3"/>
            <a:endCxn id="97" idx="1"/>
          </p:cNvCxnSpPr>
          <p:nvPr/>
        </p:nvCxnSpPr>
        <p:spPr>
          <a:xfrm flipH="1" rot="10800000">
            <a:off x="7007136" y="2581438"/>
            <a:ext cx="2779800" cy="16332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3" name="Google Shape;113;g37ed5a892a9_0_0"/>
          <p:cNvSpPr/>
          <p:nvPr/>
        </p:nvSpPr>
        <p:spPr>
          <a:xfrm>
            <a:off x="9655425" y="3891400"/>
            <a:ext cx="1609200" cy="646500"/>
          </a:xfrm>
          <a:prstGeom prst="roundRect">
            <a:avLst>
              <a:gd fmla="val 16667" name="adj"/>
            </a:avLst>
          </a:prstGeom>
          <a:solidFill>
            <a:srgbClr val="6AA84F"/>
          </a:solidFill>
          <a:ln cap="flat" cmpd="sng" w="12700">
            <a:solidFill>
              <a:srgbClr val="38761D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>
                <a:latin typeface="Calibri"/>
                <a:ea typeface="Calibri"/>
                <a:cs typeface="Calibri"/>
                <a:sym typeface="Calibri"/>
              </a:rPr>
              <a:t>Parents/Guardians</a:t>
            </a:r>
            <a:endParaRPr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14" name="Google Shape;114;g37ed5a892a9_0_0"/>
          <p:cNvCxnSpPr>
            <a:stCxn id="94" idx="3"/>
            <a:endCxn id="113" idx="1"/>
          </p:cNvCxnSpPr>
          <p:nvPr/>
        </p:nvCxnSpPr>
        <p:spPr>
          <a:xfrm>
            <a:off x="7099680" y="1971968"/>
            <a:ext cx="2555700" cy="2242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g37ed5a892a9_0_0"/>
          <p:cNvCxnSpPr>
            <a:stCxn id="96" idx="3"/>
            <a:endCxn id="113" idx="1"/>
          </p:cNvCxnSpPr>
          <p:nvPr/>
        </p:nvCxnSpPr>
        <p:spPr>
          <a:xfrm flipH="1" rot="10800000">
            <a:off x="7007124" y="4214700"/>
            <a:ext cx="2648400" cy="8433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7ed5a892a9_0_34"/>
          <p:cNvSpPr txBox="1"/>
          <p:nvPr/>
        </p:nvSpPr>
        <p:spPr>
          <a:xfrm>
            <a:off x="3735977" y="383176"/>
            <a:ext cx="47337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SIPOC</a:t>
            </a:r>
            <a:endParaRPr/>
          </a:p>
        </p:txBody>
      </p:sp>
      <p:sp>
        <p:nvSpPr>
          <p:cNvPr id="121" name="Google Shape;121;g37ed5a892a9_0_34"/>
          <p:cNvSpPr txBox="1"/>
          <p:nvPr/>
        </p:nvSpPr>
        <p:spPr>
          <a:xfrm>
            <a:off x="1230383" y="1114914"/>
            <a:ext cx="5646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</a:t>
            </a:r>
            <a:endParaRPr/>
          </a:p>
        </p:txBody>
      </p:sp>
      <p:sp>
        <p:nvSpPr>
          <p:cNvPr id="122" name="Google Shape;122;g37ed5a892a9_0_34"/>
          <p:cNvSpPr txBox="1"/>
          <p:nvPr/>
        </p:nvSpPr>
        <p:spPr>
          <a:xfrm>
            <a:off x="3398526" y="1097275"/>
            <a:ext cx="308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endParaRPr/>
          </a:p>
        </p:txBody>
      </p:sp>
      <p:sp>
        <p:nvSpPr>
          <p:cNvPr id="123" name="Google Shape;123;g37ed5a892a9_0_34"/>
          <p:cNvSpPr txBox="1"/>
          <p:nvPr/>
        </p:nvSpPr>
        <p:spPr>
          <a:xfrm>
            <a:off x="6039889" y="1097275"/>
            <a:ext cx="429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</a:t>
            </a:r>
            <a:endParaRPr/>
          </a:p>
        </p:txBody>
      </p:sp>
      <p:sp>
        <p:nvSpPr>
          <p:cNvPr id="124" name="Google Shape;124;g37ed5a892a9_0_34"/>
          <p:cNvSpPr txBox="1"/>
          <p:nvPr/>
        </p:nvSpPr>
        <p:spPr>
          <a:xfrm>
            <a:off x="8758199" y="1062703"/>
            <a:ext cx="4521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</a:t>
            </a:r>
            <a:endParaRPr/>
          </a:p>
        </p:txBody>
      </p:sp>
      <p:sp>
        <p:nvSpPr>
          <p:cNvPr id="125" name="Google Shape;125;g37ed5a892a9_0_34"/>
          <p:cNvSpPr txBox="1"/>
          <p:nvPr/>
        </p:nvSpPr>
        <p:spPr>
          <a:xfrm>
            <a:off x="10831750" y="1038714"/>
            <a:ext cx="4284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3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</a:t>
            </a:r>
            <a:endParaRPr/>
          </a:p>
        </p:txBody>
      </p:sp>
      <p:sp>
        <p:nvSpPr>
          <p:cNvPr id="126" name="Google Shape;126;g37ed5a892a9_0_34"/>
          <p:cNvSpPr/>
          <p:nvPr/>
        </p:nvSpPr>
        <p:spPr>
          <a:xfrm>
            <a:off x="560200" y="2463775"/>
            <a:ext cx="1905000" cy="357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latin typeface="Calibri"/>
                <a:ea typeface="Calibri"/>
                <a:cs typeface="Calibri"/>
                <a:sym typeface="Calibri"/>
              </a:rPr>
              <a:t>Payment Processor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latin typeface="Calibri"/>
                <a:ea typeface="Calibri"/>
                <a:cs typeface="Calibri"/>
                <a:sym typeface="Calibri"/>
              </a:rPr>
              <a:t>Financial APIs Providers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latin typeface="Calibri"/>
                <a:ea typeface="Calibri"/>
                <a:cs typeface="Calibri"/>
                <a:sym typeface="Calibri"/>
              </a:rPr>
              <a:t>Compliance/Legal Experts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latin typeface="Calibri"/>
                <a:ea typeface="Calibri"/>
                <a:cs typeface="Calibri"/>
                <a:sym typeface="Calibri"/>
              </a:rPr>
              <a:t>University affiliates &amp; Social Media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7" name="Google Shape;127;g37ed5a892a9_0_34"/>
          <p:cNvSpPr/>
          <p:nvPr/>
        </p:nvSpPr>
        <p:spPr>
          <a:xfrm>
            <a:off x="560200" y="2002075"/>
            <a:ext cx="1905000" cy="461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900FF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Supplier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8" name="Google Shape;128;g37ed5a892a9_0_34"/>
          <p:cNvSpPr/>
          <p:nvPr/>
        </p:nvSpPr>
        <p:spPr>
          <a:xfrm>
            <a:off x="2600075" y="2463775"/>
            <a:ext cx="1905000" cy="357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data (income, expenses, transactions, bank accounts)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Remittance/exchange rates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 documents (W-2, 1042-S)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Visa/tax compliance rules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9" name="Google Shape;129;g37ed5a892a9_0_34"/>
          <p:cNvSpPr/>
          <p:nvPr/>
        </p:nvSpPr>
        <p:spPr>
          <a:xfrm>
            <a:off x="2600075" y="2002075"/>
            <a:ext cx="1905000" cy="461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900FF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Input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g37ed5a892a9_0_34"/>
          <p:cNvSpPr/>
          <p:nvPr/>
        </p:nvSpPr>
        <p:spPr>
          <a:xfrm>
            <a:off x="4687725" y="2463775"/>
            <a:ext cx="3213300" cy="357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Students create/manage accounts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Logs income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Link bank accounts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Upload docs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System generates budgets, tax guidance, forecasts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1" name="Google Shape;131;g37ed5a892a9_0_34"/>
          <p:cNvSpPr/>
          <p:nvPr/>
        </p:nvSpPr>
        <p:spPr>
          <a:xfrm>
            <a:off x="4687722" y="2002075"/>
            <a:ext cx="3213300" cy="461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900FF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Process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2" name="Google Shape;132;g37ed5a892a9_0_34"/>
          <p:cNvSpPr/>
          <p:nvPr/>
        </p:nvSpPr>
        <p:spPr>
          <a:xfrm>
            <a:off x="8047650" y="2463775"/>
            <a:ext cx="1905000" cy="357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Personalized budgets &amp; reports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Visa-compliant alerts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Tax preparation guidance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Financial literacy education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Analytics for admins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3" name="Google Shape;133;g37ed5a892a9_0_34"/>
          <p:cNvSpPr/>
          <p:nvPr/>
        </p:nvSpPr>
        <p:spPr>
          <a:xfrm>
            <a:off x="8047638" y="2002075"/>
            <a:ext cx="1905000" cy="461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900FF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Outputs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4" name="Google Shape;134;g37ed5a892a9_0_34"/>
          <p:cNvSpPr/>
          <p:nvPr/>
        </p:nvSpPr>
        <p:spPr>
          <a:xfrm>
            <a:off x="10087525" y="2463775"/>
            <a:ext cx="1905000" cy="3579300"/>
          </a:xfrm>
          <a:prstGeom prst="rect">
            <a:avLst/>
          </a:prstGeom>
          <a:solidFill>
            <a:schemeClr val="lt1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International Students</a:t>
            </a:r>
            <a:endParaRPr sz="15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5" name="Google Shape;135;g37ed5a892a9_0_34"/>
          <p:cNvSpPr/>
          <p:nvPr/>
        </p:nvSpPr>
        <p:spPr>
          <a:xfrm>
            <a:off x="10087513" y="2002075"/>
            <a:ext cx="1905000" cy="461700"/>
          </a:xfrm>
          <a:prstGeom prst="round2SameRect">
            <a:avLst>
              <a:gd fmla="val 16667" name="adj1"/>
              <a:gd fmla="val 0" name="adj2"/>
            </a:avLst>
          </a:prstGeom>
          <a:solidFill>
            <a:srgbClr val="9900FF"/>
          </a:solidFill>
          <a:ln cap="flat" cmpd="sng" w="19050">
            <a:solidFill>
              <a:srgbClr val="674EA7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Customers</a:t>
            </a:r>
            <a:endParaRPr b="1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6" name="Google Shape;136;g37ed5a892a9_0_34"/>
          <p:cNvCxnSpPr/>
          <p:nvPr/>
        </p:nvCxnSpPr>
        <p:spPr>
          <a:xfrm>
            <a:off x="6305150" y="3356600"/>
            <a:ext cx="18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7" name="Google Shape;137;g37ed5a892a9_0_34"/>
          <p:cNvCxnSpPr/>
          <p:nvPr/>
        </p:nvCxnSpPr>
        <p:spPr>
          <a:xfrm>
            <a:off x="6305150" y="3813800"/>
            <a:ext cx="18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8" name="Google Shape;138;g37ed5a892a9_0_34"/>
          <p:cNvCxnSpPr/>
          <p:nvPr/>
        </p:nvCxnSpPr>
        <p:spPr>
          <a:xfrm>
            <a:off x="6311954" y="4271000"/>
            <a:ext cx="18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9" name="Google Shape;139;g37ed5a892a9_0_34"/>
          <p:cNvCxnSpPr/>
          <p:nvPr/>
        </p:nvCxnSpPr>
        <p:spPr>
          <a:xfrm>
            <a:off x="6318757" y="4728200"/>
            <a:ext cx="1800" cy="2085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7ed5a892a9_0_71"/>
          <p:cNvSpPr txBox="1"/>
          <p:nvPr>
            <p:ph type="ctrTitle"/>
          </p:nvPr>
        </p:nvSpPr>
        <p:spPr>
          <a:xfrm>
            <a:off x="1524000" y="207976"/>
            <a:ext cx="9144000" cy="527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4200" u="sng"/>
              <a:t>F1nance: User Roles by Business Group</a:t>
            </a:r>
            <a:endParaRPr b="1" sz="4200" u="sng"/>
          </a:p>
        </p:txBody>
      </p:sp>
      <p:sp>
        <p:nvSpPr>
          <p:cNvPr id="145" name="Google Shape;145;g37ed5a892a9_0_71"/>
          <p:cNvSpPr txBox="1"/>
          <p:nvPr/>
        </p:nvSpPr>
        <p:spPr>
          <a:xfrm>
            <a:off x="1588925" y="1207400"/>
            <a:ext cx="6216900" cy="1123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Users (Customers)</a:t>
            </a:r>
            <a:endParaRPr b="1" sz="2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Subscribe Customers (Aasmeen)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Char char="●"/>
            </a:pPr>
            <a:r>
              <a:rPr lang="en-IN" sz="1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Custodians (Parents/Guardians) (Sai Swaroop)</a:t>
            </a:r>
            <a:endParaRPr sz="19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6" name="Google Shape;146;g37ed5a892a9_0_71"/>
          <p:cNvSpPr txBox="1"/>
          <p:nvPr/>
        </p:nvSpPr>
        <p:spPr>
          <a:xfrm>
            <a:off x="1652275" y="2552325"/>
            <a:ext cx="19482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IN" sz="23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Internal Users</a:t>
            </a:r>
            <a:endParaRPr b="1" sz="2300" u="sng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aphicFrame>
        <p:nvGraphicFramePr>
          <p:cNvPr id="147" name="Google Shape;147;g37ed5a892a9_0_71"/>
          <p:cNvGraphicFramePr/>
          <p:nvPr/>
        </p:nvGraphicFramePr>
        <p:xfrm>
          <a:off x="1524000" y="3083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{8687D339-048C-4F00-BA8A-FF91A9E48142}</a:tableStyleId>
              </a:tblPr>
              <a:tblGrid>
                <a:gridCol w="3048000"/>
                <a:gridCol w="3048000"/>
                <a:gridCol w="3048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Business Group</a:t>
                      </a:r>
                      <a:endParaRPr b="1"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User Roles</a:t>
                      </a:r>
                      <a:endParaRPr b="1"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Team Member Name</a:t>
                      </a:r>
                      <a:endParaRPr b="1"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IN" sz="17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(Bus. Group Proxy)</a:t>
                      </a:r>
                      <a:endParaRPr b="1" sz="17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6D9EEB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Compliance Department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Compliance Analyst,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Legal Specialist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Kavya Sri Myakala,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Sai Gnandeep Vangapandu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2857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Finance Team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Accountant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Aasmeen Shaik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Marketing Team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Marketing Manager,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Data Analyst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</a:rPr>
                        <a:t>Venkata Dhanakudharam,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>
                          <a:solidFill>
                            <a:schemeClr val="dk1"/>
                          </a:solidFill>
                        </a:rPr>
                        <a:t>Shivani Nallu</a:t>
                      </a:r>
                      <a:endParaRPr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Customer Support Team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Technical Support Specialist,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Call Center Support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Mounika Musku,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Vinay Suhaas Gandi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9DAF8"/>
                    </a:solidFil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Tax Specialists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Tax Advisor,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Tax Analyst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Vinh Long Tran,</a:t>
                      </a:r>
                      <a:endParaRPr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IN"/>
                        <a:t>Deep Chothani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A4C2F4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2023-05-25T16:46:16Z</dcterms:created>
  <dc:creator>ycvfc@yahoo.com</dc:creator>
</cp:coreProperties>
</file>