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>
        <p:scale>
          <a:sx n="75" d="100"/>
          <a:sy n="75" d="100"/>
        </p:scale>
        <p:origin x="112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3C03C-C4F8-4337-83FB-CD42EEC6C92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BF00-0A1B-49A4-93B8-A566DC3C1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157D2777-A648-463D-B0E2-1FE3AF5F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728" y="372863"/>
            <a:ext cx="7653108" cy="461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9">
            <a:extLst>
              <a:ext uri="{FF2B5EF4-FFF2-40B4-BE49-F238E27FC236}">
                <a16:creationId xmlns:a16="http://schemas.microsoft.com/office/drawing/2014/main" id="{4E4AE82F-87A3-4BF7-9ADB-77FABF002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7200" y="1088514"/>
            <a:ext cx="4780220" cy="255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zh-CN" altLang="en-US" dirty="0"/>
          </a:p>
        </p:txBody>
      </p:sp>
      <p:sp>
        <p:nvSpPr>
          <p:cNvPr id="30" name="文本占位符 19">
            <a:extLst>
              <a:ext uri="{FF2B5EF4-FFF2-40B4-BE49-F238E27FC236}">
                <a16:creationId xmlns:a16="http://schemas.microsoft.com/office/drawing/2014/main" id="{3257B47D-B423-4DD3-A821-2228657A6B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8958" y="1053262"/>
            <a:ext cx="1173482" cy="33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35C559E9-15EB-4989-8692-CF7A524251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7200" y="1577969"/>
            <a:ext cx="4780220" cy="33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zh-CN" altLang="en-US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9AD2E228-A998-4446-82A0-9E90106DC6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18958" y="1573048"/>
            <a:ext cx="4780220" cy="33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9772C07A-769C-40C5-93E4-FB50CE49FC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052" y="2245098"/>
            <a:ext cx="2180768" cy="2771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A87AD405-8E5B-4EDF-AF7E-C87D5B38B4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28913" y="2248469"/>
            <a:ext cx="2200998" cy="2771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19">
            <a:extLst>
              <a:ext uri="{FF2B5EF4-FFF2-40B4-BE49-F238E27FC236}">
                <a16:creationId xmlns:a16="http://schemas.microsoft.com/office/drawing/2014/main" id="{AD0A3618-83D5-47AD-B164-E058868817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2280" y="2246380"/>
            <a:ext cx="2200998" cy="2771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19">
            <a:extLst>
              <a:ext uri="{FF2B5EF4-FFF2-40B4-BE49-F238E27FC236}">
                <a16:creationId xmlns:a16="http://schemas.microsoft.com/office/drawing/2014/main" id="{3F6D4BBF-AA91-4C65-AF15-D729D55B75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72862" y="2241680"/>
            <a:ext cx="2108818" cy="2771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2DB26A6F-9799-4E5A-A543-3BA1E55FAF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63135" y="2241680"/>
            <a:ext cx="2036043" cy="2771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图片占位符 43">
            <a:extLst>
              <a:ext uri="{FF2B5EF4-FFF2-40B4-BE49-F238E27FC236}">
                <a16:creationId xmlns:a16="http://schemas.microsoft.com/office/drawing/2014/main" id="{0D819E86-378A-409B-BF74-2ECAF8A8DC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5356" y="2751148"/>
            <a:ext cx="1950402" cy="38258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 dirty="0"/>
          </a:p>
        </p:txBody>
      </p:sp>
      <p:sp>
        <p:nvSpPr>
          <p:cNvPr id="45" name="图片占位符 43">
            <a:extLst>
              <a:ext uri="{FF2B5EF4-FFF2-40B4-BE49-F238E27FC236}">
                <a16:creationId xmlns:a16="http://schemas.microsoft.com/office/drawing/2014/main" id="{A20F3AC9-AB38-4502-A38C-2D054E3663B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14217" y="2751147"/>
            <a:ext cx="1950402" cy="38258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 dirty="0"/>
          </a:p>
        </p:txBody>
      </p:sp>
      <p:sp>
        <p:nvSpPr>
          <p:cNvPr id="46" name="图片占位符 43">
            <a:extLst>
              <a:ext uri="{FF2B5EF4-FFF2-40B4-BE49-F238E27FC236}">
                <a16:creationId xmlns:a16="http://schemas.microsoft.com/office/drawing/2014/main" id="{E9A357D3-FA94-4FC8-821A-BE8C1D03062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89381" y="2751147"/>
            <a:ext cx="1950402" cy="38258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47" name="图片占位符 43">
            <a:extLst>
              <a:ext uri="{FF2B5EF4-FFF2-40B4-BE49-F238E27FC236}">
                <a16:creationId xmlns:a16="http://schemas.microsoft.com/office/drawing/2014/main" id="{A7C89DF4-2A3D-4A5B-9AB1-815D0C123F0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12076" y="2751147"/>
            <a:ext cx="1950402" cy="38258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 dirty="0"/>
          </a:p>
        </p:txBody>
      </p:sp>
      <p:sp>
        <p:nvSpPr>
          <p:cNvPr id="48" name="图片占位符 43">
            <a:extLst>
              <a:ext uri="{FF2B5EF4-FFF2-40B4-BE49-F238E27FC236}">
                <a16:creationId xmlns:a16="http://schemas.microsoft.com/office/drawing/2014/main" id="{B6295DD1-638E-423B-8C59-31706F62F95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23141" y="2751148"/>
            <a:ext cx="1950402" cy="38258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 dirty="0"/>
          </a:p>
        </p:txBody>
      </p:sp>
      <p:sp>
        <p:nvSpPr>
          <p:cNvPr id="49" name="文本占位符 19">
            <a:extLst>
              <a:ext uri="{FF2B5EF4-FFF2-40B4-BE49-F238E27FC236}">
                <a16:creationId xmlns:a16="http://schemas.microsoft.com/office/drawing/2014/main" id="{543A2A74-90C8-49B7-83B5-2E61DC8D6D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541686" y="1047566"/>
            <a:ext cx="2157492" cy="33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799129-E997-4F4F-9FF8-2B142713AF4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8003130"/>
              </p:ext>
            </p:extLst>
          </p:nvPr>
        </p:nvGraphicFramePr>
        <p:xfrm>
          <a:off x="407367" y="2132856"/>
          <a:ext cx="11391900" cy="45894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95">
                  <a:extLst>
                    <a:ext uri="{9D8B030D-6E8A-4147-A177-3AD203B41FA5}">
                      <a16:colId xmlns:a16="http://schemas.microsoft.com/office/drawing/2014/main" val="2263236309"/>
                    </a:ext>
                  </a:extLst>
                </a:gridCol>
              </a:tblGrid>
              <a:tr h="49850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en-US" dirty="0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zh-CN" sz="1100" b="1" i="0" strike="noStrike" spc="0" dirty="0">
                        <a:solidFill>
                          <a:srgbClr val="FFFFFF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zh-CN" sz="1100" b="1" i="0" strike="noStrike" spc="0" dirty="0">
                        <a:solidFill>
                          <a:srgbClr val="FFFFFF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zh-CN" sz="1100" b="1" i="0" strike="noStrike" spc="0" dirty="0">
                        <a:solidFill>
                          <a:srgbClr val="FFFFFF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93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 anchorCtr="1"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FD4F9D-C1A0-4B2F-9752-AA3724F6BBB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75153674"/>
              </p:ext>
            </p:extLst>
          </p:nvPr>
        </p:nvGraphicFramePr>
        <p:xfrm>
          <a:off x="407368" y="980728"/>
          <a:ext cx="11377264" cy="10801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75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指标</a:t>
                      </a:r>
                      <a:endParaRPr lang="zh-CN" sz="1400" dirty="0"/>
                    </a:p>
                  </a:txBody>
                  <a:tcPr anchor="ctr" anchorCtr="1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sz="1400" b="0" i="0" strike="noStrike" spc="0" dirty="0">
                        <a:solidFill>
                          <a:srgbClr val="C00000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28333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rPr>
                        <a:t>优先级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b="0" kern="1200" dirty="0">
                        <a:solidFill>
                          <a:schemeClr val="dk1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8333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rPr>
                        <a:t>问题类型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400" b="0" dirty="0">
                        <a:solidFill>
                          <a:srgbClr val="000000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rPr>
                        <a:t>问题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827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sz="1200" b="0" dirty="0">
                        <a:solidFill>
                          <a:srgbClr val="000000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charset="-122"/>
                        </a:rPr>
                        <a:t>建议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12827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sz="1200" b="0" dirty="0">
                        <a:solidFill>
                          <a:srgbClr val="000000"/>
                        </a:solidFill>
                        <a:latin typeface="Arial" panose="020B0604020202020204"/>
                        <a:ea typeface="微软雅黑" panose="020B050302020402020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accent2"/>
                      </a:solidFill>
                    </a:lnL>
                    <a:lnR w="12700" cmpd="sng">
                      <a:solidFill>
                        <a:schemeClr val="accent2"/>
                      </a:solidFill>
                    </a:lnR>
                    <a:lnT w="12700" cmpd="sng">
                      <a:solidFill>
                        <a:schemeClr val="accent2"/>
                      </a:solidFill>
                    </a:lnT>
                    <a:lnB w="12700" cmpd="sng">
                      <a:solidFill>
                        <a:schemeClr val="accent2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0">
            <a:extLst>
              <a:ext uri="{FF2B5EF4-FFF2-40B4-BE49-F238E27FC236}">
                <a16:creationId xmlns:a16="http://schemas.microsoft.com/office/drawing/2014/main" id="{40D06E20-A90D-4466-95F7-5A9288BFC89C}"/>
              </a:ext>
            </a:extLst>
          </p:cNvPr>
          <p:cNvSpPr/>
          <p:nvPr userDrawn="1"/>
        </p:nvSpPr>
        <p:spPr>
          <a:xfrm rot="18900000">
            <a:off x="494377" y="352682"/>
            <a:ext cx="432048" cy="414591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marL="0" marR="0" lvl="0" indent="0" algn="ctr" defTabSz="11728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9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A893EA86-784F-4887-9B40-D424172DA9B6}"/>
              </a:ext>
            </a:extLst>
          </p:cNvPr>
          <p:cNvSpPr/>
          <p:nvPr userDrawn="1"/>
        </p:nvSpPr>
        <p:spPr>
          <a:xfrm rot="18900000">
            <a:off x="707690" y="354214"/>
            <a:ext cx="437074" cy="419413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marL="0" marR="0" lvl="0" indent="0" algn="ctr" defTabSz="11728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9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E31993-A822-49EA-8B47-402F329CF244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0841952" y="332656"/>
            <a:ext cx="971654" cy="3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lvl="0" algn="ctr" defTabSz="1283335">
        <a:spcBef>
          <a:spcPct val="0"/>
        </a:spcBef>
        <a:buNone/>
        <a:defRPr sz="627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1pPr>
    </p:titleStyle>
    <p:bodyStyle>
      <a:lvl1pPr marL="481330" lvl="0" indent="-481330" algn="l" defTabSz="1283335">
        <a:spcBef>
          <a:spcPct val="20000"/>
        </a:spcBef>
        <a:buFont typeface="Arial" panose="020B0604020202020204" pitchFamily="34" charset="0"/>
        <a:buChar char="•"/>
        <a:defRPr sz="451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1pPr>
      <a:lvl2pPr marL="1042670" lvl="1" indent="-401320" algn="l" defTabSz="1283335">
        <a:spcBef>
          <a:spcPct val="20000"/>
        </a:spcBef>
        <a:buFont typeface="Arial" panose="020B0604020202020204" pitchFamily="34" charset="0"/>
        <a:buChar char="–"/>
        <a:defRPr sz="389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2pPr>
      <a:lvl3pPr marL="1604010" lvl="2" indent="-320675" algn="l" defTabSz="1283335">
        <a:spcBef>
          <a:spcPct val="20000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3pPr>
      <a:lvl4pPr marL="2245995" lvl="3" indent="-320675" algn="l" defTabSz="1283335">
        <a:spcBef>
          <a:spcPct val="20000"/>
        </a:spcBef>
        <a:buFont typeface="Arial" panose="020B0604020202020204" pitchFamily="34" charset="0"/>
        <a:buChar char="–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4pPr>
      <a:lvl5pPr marL="2887980" lvl="4" indent="-320675" algn="l" defTabSz="1283335">
        <a:spcBef>
          <a:spcPct val="20000"/>
        </a:spcBef>
        <a:buFont typeface="Arial" panose="020B0604020202020204" pitchFamily="34" charset="0"/>
        <a:buChar char="»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5pPr>
      <a:lvl6pPr marL="3529330" lvl="5" indent="-320675" algn="l" defTabSz="1283335">
        <a:spcBef>
          <a:spcPct val="20000"/>
        </a:spcBef>
        <a:buFont typeface="Arial" panose="020B0604020202020204" pitchFamily="34" charset="0"/>
        <a:buChar char="•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6pPr>
      <a:lvl7pPr marL="4171315" lvl="6" indent="-320675" algn="l" defTabSz="1283335">
        <a:spcBef>
          <a:spcPct val="20000"/>
        </a:spcBef>
        <a:buFont typeface="Arial" panose="020B0604020202020204" pitchFamily="34" charset="0"/>
        <a:buChar char="•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7pPr>
      <a:lvl8pPr marL="4813300" lvl="7" indent="-320675" algn="l" defTabSz="1283335">
        <a:spcBef>
          <a:spcPct val="20000"/>
        </a:spcBef>
        <a:buFont typeface="Arial" panose="020B0604020202020204" pitchFamily="34" charset="0"/>
        <a:buChar char="•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8pPr>
      <a:lvl9pPr marL="5454650" lvl="8" indent="-320675" algn="l" defTabSz="1283335">
        <a:spcBef>
          <a:spcPct val="20000"/>
        </a:spcBef>
        <a:buFont typeface="Arial" panose="020B0604020202020204" pitchFamily="34" charset="0"/>
        <a:buChar char="•"/>
        <a:defRPr sz="2885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9pPr>
    </p:bodyStyle>
    <p:otherStyle>
      <a:lvl1pPr marL="0" lvl="0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1pPr>
      <a:lvl2pPr marL="641985" lvl="1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2pPr>
      <a:lvl3pPr marL="1283335" lvl="2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3pPr>
      <a:lvl4pPr marL="1925320" lvl="3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4pPr>
      <a:lvl5pPr marL="2566670" lvl="4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5pPr>
      <a:lvl6pPr marL="3208655" lvl="5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6pPr>
      <a:lvl7pPr marL="3850640" lvl="6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7pPr>
      <a:lvl8pPr marL="4491990" lvl="7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8pPr>
      <a:lvl9pPr marL="5133975" lvl="8" algn="l" defTabSz="1283335">
        <a:defRPr sz="2510" kern="1200">
          <a:solidFill>
            <a:schemeClr val="tx1"/>
          </a:solidFill>
          <a:latin typeface="Arial" panose="020B0604020202020204"/>
          <a:ea typeface="微软雅黑" panose="020B0503020204020204" charset="-122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8BDA08-2C9F-4226-91B0-819A3DA7A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4036-0D6F-4455-BE01-E6FE64A4D8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指标内容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67197-7AA2-47CE-BFFA-2DC0BDFC17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优先级内容</a:t>
            </a:r>
            <a:r>
              <a:rPr lang="en-US" altLang="zh-CN" dirty="0"/>
              <a:t>					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01328-F38D-4915-B20F-F3D5EF8A1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问题内容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4233E6-1DCD-4C9E-97D1-88D7E4F5FB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建议内容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1B6A2B-D2BE-4C71-A88C-5594BFBB58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AA3A42B-E60D-4316-8C27-A953306432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1F5FAB0-0484-458E-B248-945C8D681B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40D5BD3-38DE-4088-A84C-272F0F062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D8872C9-5BB4-42BA-80BA-A4B633A77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1F132331-A880-442B-91E0-7DEE9920AC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2A5984C-9ADA-48B4-B879-676C52B894D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4597B967-2644-4B4C-BA76-73EB4F6F45A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8BDADA8-94DC-49BC-8FB1-6F6796E26B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037DF548-D89B-4EF2-AD34-EFC14B18BF9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FAB963B-2219-4D54-A705-54D0DBCE2E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CN" altLang="en-US" dirty="0"/>
              <a:t>问题类型内容</a:t>
            </a:r>
          </a:p>
        </p:txBody>
      </p:sp>
    </p:spTree>
    <p:extLst>
      <p:ext uri="{BB962C8B-B14F-4D97-AF65-F5344CB8AC3E}">
        <p14:creationId xmlns:p14="http://schemas.microsoft.com/office/powerpoint/2010/main" val="824716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A87D0"/>
      </a:accent1>
      <a:accent2>
        <a:srgbClr val="639ECE"/>
      </a:accent2>
      <a:accent3>
        <a:srgbClr val="49C2ED"/>
      </a:accent3>
      <a:accent4>
        <a:srgbClr val="688FD9"/>
      </a:accent4>
      <a:accent5>
        <a:srgbClr val="939393"/>
      </a:accent5>
      <a:accent6>
        <a:srgbClr val="BBBBBB"/>
      </a:accent6>
      <a:hlink>
        <a:srgbClr val="0A87D0"/>
      </a:hlink>
      <a:folHlink>
        <a:srgbClr val="BFBFB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编号：GN0015/【互动功能】-客服体验</dc:title>
  <dc:creator>尹才妮</dc:creator>
  <cp:lastModifiedBy>LUO HAO</cp:lastModifiedBy>
  <cp:revision>14</cp:revision>
  <dcterms:created xsi:type="dcterms:W3CDTF">2021-10-12T09:55:51Z</dcterms:created>
  <dcterms:modified xsi:type="dcterms:W3CDTF">2021-10-13T03:12:03Z</dcterms:modified>
</cp:coreProperties>
</file>