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6858000" cx="9144000"/>
  <p:notesSz cx="6858000" cy="9144000"/>
  <p:embeddedFontLst>
    <p:embeddedFont>
      <p:font typeface="Roboto Slab"/>
      <p:regular r:id="rId30"/>
      <p:bold r:id="rId31"/>
    </p:embeddedFont>
    <p:embeddedFont>
      <p:font typeface="Source Sans Pro Black"/>
      <p:bold r:id="rId32"/>
      <p:boldItalic r:id="rId33"/>
    </p:embeddedFont>
    <p:embeddedFont>
      <p:font typeface="Source Sans Pr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3A902C87-795E-4300-A1E7-DBDFAE695BEF}">
  <a:tblStyle styleId="{3A902C87-795E-4300-A1E7-DBDFAE695BEF}" styleName="Table_0">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900A8FE8-0CD6-4185-B12F-7594D8B57011}"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Slab-bold.fntdata"/><Relationship Id="rId30" Type="http://schemas.openxmlformats.org/officeDocument/2006/relationships/font" Target="fonts/RobotoSlab-regular.fntdata"/><Relationship Id="rId11" Type="http://schemas.openxmlformats.org/officeDocument/2006/relationships/slide" Target="slides/slide6.xml"/><Relationship Id="rId33" Type="http://schemas.openxmlformats.org/officeDocument/2006/relationships/font" Target="fonts/SourceSansProBlack-boldItalic.fntdata"/><Relationship Id="rId10" Type="http://schemas.openxmlformats.org/officeDocument/2006/relationships/slide" Target="slides/slide5.xml"/><Relationship Id="rId32" Type="http://schemas.openxmlformats.org/officeDocument/2006/relationships/font" Target="fonts/SourceSansProBlack-bold.fntdata"/><Relationship Id="rId13" Type="http://schemas.openxmlformats.org/officeDocument/2006/relationships/slide" Target="slides/slide8.xml"/><Relationship Id="rId35" Type="http://schemas.openxmlformats.org/officeDocument/2006/relationships/font" Target="fonts/SourceSansPro-bold.fntdata"/><Relationship Id="rId12" Type="http://schemas.openxmlformats.org/officeDocument/2006/relationships/slide" Target="slides/slide7.xml"/><Relationship Id="rId34" Type="http://schemas.openxmlformats.org/officeDocument/2006/relationships/font" Target="fonts/SourceSansPro-regular.fntdata"/><Relationship Id="rId15" Type="http://schemas.openxmlformats.org/officeDocument/2006/relationships/slide" Target="slides/slide10.xml"/><Relationship Id="rId37" Type="http://schemas.openxmlformats.org/officeDocument/2006/relationships/font" Target="fonts/SourceSansPro-boldItalic.fntdata"/><Relationship Id="rId14" Type="http://schemas.openxmlformats.org/officeDocument/2006/relationships/slide" Target="slides/slide9.xml"/><Relationship Id="rId36" Type="http://schemas.openxmlformats.org/officeDocument/2006/relationships/font" Target="fonts/SourceSansPr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35f391192_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Sunjoli</a:t>
            </a:r>
            <a:endParaRPr/>
          </a:p>
          <a:p>
            <a:pPr indent="0" lvl="0" marL="0" rtl="0" algn="l">
              <a:spcBef>
                <a:spcPts val="0"/>
              </a:spcBef>
              <a:spcAft>
                <a:spcPts val="0"/>
              </a:spcAft>
              <a:buNone/>
            </a:pPr>
            <a:r>
              <a:rPr lang="en"/>
              <a:t>Introduce our names and title of our project:</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W</a:t>
            </a:r>
            <a:r>
              <a:rPr lang="en">
                <a:solidFill>
                  <a:schemeClr val="dk1"/>
                </a:solidFill>
              </a:rPr>
              <a:t>e present an evaluation of consensus algorithms in blockchain architectures, focused on an application domain of Software Defined Networks.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35f391192_0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35f391192_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Sunjoli</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Thus, we arrived at this particular problem statement. We explore a consensus optimization problem where time and scale are constrained by the application domain of SDN blockchain architectures.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Transition: So how did we do this?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59b95acd1f_1_1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59b95acd1f_1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Sunjoli</a:t>
            </a:r>
            <a:endParaRPr/>
          </a:p>
          <a:p>
            <a:pPr indent="0" lvl="0" marL="0" rtl="0" algn="l">
              <a:spcBef>
                <a:spcPts val="0"/>
              </a:spcBef>
              <a:spcAft>
                <a:spcPts val="0"/>
              </a:spcAft>
              <a:buNone/>
            </a:pPr>
            <a:r>
              <a:rPr lang="en"/>
              <a:t>We approached this optimization problem by computationally simulating blockchain networks of varying scale at 11, 33, 101, and 301 nodes  with three different consensus algorithms: Proof of Work, Practical Byzantine Fault Tolerance, and Proof of Elapsed Time. Our main metric was to look at how long the blockchain network took to reach consensus.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59b95acd1f_1_1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59b95acd1f_1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Explain PoW</a:t>
            </a:r>
            <a:endParaRPr/>
          </a:p>
          <a:p>
            <a:pPr indent="0" lvl="0" marL="0" rtl="0" algn="l">
              <a:spcBef>
                <a:spcPts val="0"/>
              </a:spcBef>
              <a:spcAft>
                <a:spcPts val="0"/>
              </a:spcAft>
              <a:buNone/>
            </a:pPr>
            <a:r>
              <a:rPr lang="en"/>
              <a:t>Michael &amp; Rob</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Forking - when two nodes in a network create a block at the same time, these blocks will be conflicting and likely included similar transactions.</a:t>
            </a:r>
            <a:endParaRPr/>
          </a:p>
          <a:p>
            <a:pPr indent="0" lvl="0" marL="0" rtl="0" algn="l">
              <a:spcBef>
                <a:spcPts val="0"/>
              </a:spcBef>
              <a:spcAft>
                <a:spcPts val="0"/>
              </a:spcAft>
              <a:buNone/>
            </a:pPr>
            <a:r>
              <a:rPr lang="en"/>
              <a:t>This is fixed by the nodes in the network mining towards the block that they receive first. This basically splits the network creating a race between the forked chains. When one chain mines a block and becomes longer the nodes will switch to mining for that chain. This will achieves consensus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59c370cf66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59c370cf6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Explain PoW</a:t>
            </a:r>
            <a:endParaRPr/>
          </a:p>
          <a:p>
            <a:pPr indent="0" lvl="0" marL="0" rtl="0" algn="l">
              <a:spcBef>
                <a:spcPts val="0"/>
              </a:spcBef>
              <a:spcAft>
                <a:spcPts val="0"/>
              </a:spcAft>
              <a:buNone/>
            </a:pPr>
            <a:r>
              <a:rPr lang="en"/>
              <a:t>Michael &amp; Rob</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Forking - when two nodes in a network create a block at the same time, these blocks will be conflicting and likely included similar transactions. This is fixed by the nodes in the network mining towards the block that they receive first. This basically splits the network creating a race between the forked chains. When one chain mines a block and becomes longer the nodes will switch to mining for that chain. This will eventually achieve consensus among all the nodes as more nodes mine for one side of the fork. </a:t>
            </a:r>
            <a:r>
              <a:rPr lang="en">
                <a:solidFill>
                  <a:schemeClr val="dk1"/>
                </a:solidFill>
              </a:rPr>
              <a:t>As you can see in the chart above bitcoin and ethereum use long block times to avoid forks. The block needs to have a certain number of blocks in front of it for it to be statically improbable for it to ever be reverted because of a fork.</a:t>
            </a:r>
            <a:r>
              <a:rPr lang="en"/>
              <a:t> Also, with longer block times you are less likely to have two blocks conflict, but then you have a slower network. We have not fully implemented forking in our PoW algorithm, but we plan to add it because it is the largest </a:t>
            </a:r>
            <a:r>
              <a:rPr lang="en"/>
              <a:t>trade off</a:t>
            </a:r>
            <a:r>
              <a:rPr lang="en"/>
              <a:t> of PoW.</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59b95acd1f_1_1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59b95acd1f_1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Matthew</a:t>
            </a:r>
            <a:endParaRPr/>
          </a:p>
          <a:p>
            <a:pPr indent="0" lvl="0" marL="0" rtl="0" algn="l">
              <a:spcBef>
                <a:spcPts val="0"/>
              </a:spcBef>
              <a:spcAft>
                <a:spcPts val="0"/>
              </a:spcAft>
              <a:buNone/>
            </a:pPr>
            <a:r>
              <a:rPr lang="en"/>
              <a:t>Explain pBFT</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Depends on ⅔ of nodes agreeing on a block</a:t>
            </a:r>
            <a:endParaRPr/>
          </a:p>
          <a:p>
            <a:pPr indent="-317500" lvl="0" marL="457200" rtl="0" algn="l">
              <a:spcBef>
                <a:spcPts val="0"/>
              </a:spcBef>
              <a:spcAft>
                <a:spcPts val="0"/>
              </a:spcAft>
              <a:buSzPts val="1400"/>
              <a:buChar char="●"/>
            </a:pPr>
            <a:r>
              <a:rPr lang="en"/>
              <a:t>Each node must send to all other nodes to ensure consensus </a:t>
            </a:r>
            <a:endParaRPr/>
          </a:p>
          <a:p>
            <a:pPr indent="-317500" lvl="0" marL="457200" rtl="0" algn="l">
              <a:spcBef>
                <a:spcPts val="0"/>
              </a:spcBef>
              <a:spcAft>
                <a:spcPts val="0"/>
              </a:spcAft>
              <a:buSzPts val="1400"/>
              <a:buChar char="●"/>
            </a:pPr>
            <a:r>
              <a:rPr lang="en"/>
              <a:t>As long as less than ⅓ of the nodes are faulty or malicious, all loyal nodes reach same conclusion</a:t>
            </a:r>
            <a:endParaRPr/>
          </a:p>
          <a:p>
            <a:pPr indent="-317500" lvl="0" marL="457200" rtl="0" algn="l">
              <a:spcBef>
                <a:spcPts val="0"/>
              </a:spcBef>
              <a:spcAft>
                <a:spcPts val="0"/>
              </a:spcAft>
              <a:buSzPts val="1400"/>
              <a:buChar char="●"/>
            </a:pPr>
            <a:r>
              <a:rPr lang="en"/>
              <a:t>For n nodes, need n^2 communications per block, communication latency</a:t>
            </a:r>
            <a:endParaRPr/>
          </a:p>
          <a:p>
            <a:pPr indent="-317500" lvl="0" marL="457200" rtl="0" algn="l">
              <a:spcBef>
                <a:spcPts val="0"/>
              </a:spcBef>
              <a:spcAft>
                <a:spcPts val="0"/>
              </a:spcAft>
              <a:buSzPts val="1400"/>
              <a:buChar char="●"/>
            </a:pPr>
            <a:r>
              <a:rPr lang="en"/>
              <a:t>Limited scalability</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59b95acd1f_1_1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59b95acd1f_1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Josh</a:t>
            </a:r>
            <a:endParaRPr/>
          </a:p>
          <a:p>
            <a:pPr indent="0" lvl="0" marL="0" rtl="0" algn="l">
              <a:spcBef>
                <a:spcPts val="0"/>
              </a:spcBef>
              <a:spcAft>
                <a:spcPts val="0"/>
              </a:spcAft>
              <a:buNone/>
            </a:pPr>
            <a:r>
              <a:rPr lang="en"/>
              <a:t>Explain pOET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59b95acd1f_1_2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59b95acd1f_1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Josh</a:t>
            </a:r>
            <a:endParaRPr/>
          </a:p>
          <a:p>
            <a:pPr indent="0" lvl="0" marL="0" rtl="0" algn="l">
              <a:spcBef>
                <a:spcPts val="0"/>
              </a:spcBef>
              <a:spcAft>
                <a:spcPts val="0"/>
              </a:spcAft>
              <a:buNone/>
            </a:pPr>
            <a:r>
              <a:rPr lang="en"/>
              <a:t>These were the results we got- don’t go into too much detail</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59b95acd1f_1_1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59b95acd1f_1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Josh</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g59b95acd1f_1_30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59b95acd1f_1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Josh</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59b95acd1f_1_2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59b95acd1f_1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Josh</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59b95acd1f_1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59b95acd1f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Sunjoli</a:t>
            </a:r>
            <a:endParaRPr/>
          </a:p>
          <a:p>
            <a:pPr indent="0" lvl="0" marL="0" rtl="0" algn="l">
              <a:spcBef>
                <a:spcPts val="0"/>
              </a:spcBef>
              <a:spcAft>
                <a:spcPts val="0"/>
              </a:spcAft>
              <a:buNone/>
            </a:pPr>
            <a:r>
              <a:rPr lang="en"/>
              <a:t>Think of this like our abstract: Say the overview but actually define each thing we’re about to talk about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In background, e will go over Software Defined Networks, which is the application domain that inspired this research problem, and over the basics of Blockchain Networks, demonstrating how Blockchains can help solve some of the issues in SDNs </a:t>
            </a:r>
            <a:endParaRPr/>
          </a:p>
          <a:p>
            <a:pPr indent="-317500" lvl="0" marL="457200" rtl="0" algn="l">
              <a:spcBef>
                <a:spcPts val="0"/>
              </a:spcBef>
              <a:spcAft>
                <a:spcPts val="0"/>
              </a:spcAft>
              <a:buSzPts val="1400"/>
              <a:buChar char="-"/>
            </a:pPr>
            <a:r>
              <a:rPr lang="en">
                <a:solidFill>
                  <a:schemeClr val="dk1"/>
                </a:solidFill>
              </a:rPr>
              <a:t>Our problem is an optimization problem, specifically about optimizing how a blockchain network reaches consensus</a:t>
            </a:r>
            <a:endParaRPr>
              <a:solidFill>
                <a:schemeClr val="dk1"/>
              </a:solidFill>
            </a:endParaRPr>
          </a:p>
          <a:p>
            <a:pPr indent="-317500" lvl="0" marL="457200" rtl="0" algn="l">
              <a:spcBef>
                <a:spcPts val="0"/>
              </a:spcBef>
              <a:spcAft>
                <a:spcPts val="0"/>
              </a:spcAft>
              <a:buSzPts val="1400"/>
              <a:buChar char="-"/>
            </a:pPr>
            <a:r>
              <a:rPr lang="en">
                <a:solidFill>
                  <a:schemeClr val="dk1"/>
                </a:solidFill>
              </a:rPr>
              <a:t>In solution we explain how we approached simulating a blockchain network</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In analysis &amp; conclusion we analyze the results numerically and will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59b95acd1f_1_3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59b95acd1f_1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Rob - </a:t>
            </a:r>
            <a:r>
              <a:rPr lang="en">
                <a:solidFill>
                  <a:schemeClr val="dk1"/>
                </a:solidFill>
              </a:rPr>
              <a:t>Without forking, PoET and PoW are almost the same. </a:t>
            </a:r>
            <a:r>
              <a:rPr lang="en"/>
              <a:t>Work is based off of hashing and guessing a hash while </a:t>
            </a:r>
            <a:r>
              <a:rPr lang="en"/>
              <a:t>eslaped</a:t>
            </a:r>
            <a:r>
              <a:rPr lang="en"/>
              <a:t> time is generating a random number and waiting. PoET gets rid of forking by having a timestamp on blocks </a:t>
            </a:r>
            <a:r>
              <a:rPr lang="en"/>
              <a:t>because</a:t>
            </a:r>
            <a:r>
              <a:rPr lang="en"/>
              <a:t> the algorithm is made for private systems. PoW needs to be able to handle forking because it is used with public systems.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59b95acd1f_1_2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59b95acd1f_1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Michael</a:t>
            </a:r>
            <a:endParaRPr/>
          </a:p>
          <a:p>
            <a:pPr indent="-317500" lvl="0" marL="457200" rtl="0" algn="l">
              <a:spcBef>
                <a:spcPts val="0"/>
              </a:spcBef>
              <a:spcAft>
                <a:spcPts val="0"/>
              </a:spcAft>
              <a:buSzPts val="1400"/>
              <a:buChar char="-"/>
            </a:pPr>
            <a:r>
              <a:rPr lang="en"/>
              <a:t>In our analysis of our results we defined what consensus algorithms were optimal within the context of different sized blockchain networks, but discussion of which size/scale of network itself is optimal is not possible without an application domain.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In the SDN architecture context, we can take a fresh look at Practical Byzantine Fault Tolerance's need to communicate with every node in the network and realize that it would be most practical to implement this with the use of a backplane. However, it is important not to ignore the overhead that comes along with implementing such a backplane for communication. </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This backplane communication, however, aligns with an example use case of a data center. In data centers, there are direct communication links between physical SDN controllers which makes pBFT the optimal consensus algorithm to implement, since each node can efficiently send its vote to all other nodes.</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In other use-cases, such as an IOT network or an ISP network, perhaps a combination of two consensus algorithms may be necessary as a trade-off to actually implement. We will explore this idea further once we have concrete results to analyze.</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g5728b8c23f_5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5728b8c23f_5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Consider case of implementation in SDN constratined domain</a:t>
            </a:r>
            <a:endParaRPr/>
          </a:p>
          <a:p>
            <a:pPr indent="0" lvl="0" marL="0" rtl="0" algn="l">
              <a:spcBef>
                <a:spcPts val="0"/>
              </a:spcBef>
              <a:spcAft>
                <a:spcPts val="0"/>
              </a:spcAft>
              <a:buNone/>
            </a:pPr>
            <a:r>
              <a:rPr lang="en"/>
              <a:t>	Poet requires very specific hardware; the other two don’t have these kinds of constraints</a:t>
            </a:r>
            <a:endParaRPr/>
          </a:p>
          <a:p>
            <a:pPr indent="0" lvl="0" marL="0" rtl="0" algn="l">
              <a:spcBef>
                <a:spcPts val="0"/>
              </a:spcBef>
              <a:spcAft>
                <a:spcPts val="0"/>
              </a:spcAft>
              <a:buNone/>
            </a:pPr>
            <a:r>
              <a:rPr lang="en"/>
              <a:t>	pBFT needs a way to rapidly communicate with other nodes, better for data center</a:t>
            </a:r>
            <a:endParaRPr/>
          </a:p>
          <a:p>
            <a:pPr indent="0" lvl="0" marL="0" rtl="0" algn="l">
              <a:spcBef>
                <a:spcPts val="0"/>
              </a:spcBef>
              <a:spcAft>
                <a:spcPts val="0"/>
              </a:spcAft>
              <a:buNone/>
            </a:pPr>
            <a:r>
              <a:rPr lang="en"/>
              <a:t>	PoW ftw</a:t>
            </a:r>
            <a:endParaRPr/>
          </a:p>
          <a:p>
            <a:pPr indent="0" lvl="0" marL="0" rtl="0" algn="l">
              <a:spcBef>
                <a:spcPts val="0"/>
              </a:spcBef>
              <a:spcAft>
                <a:spcPts val="0"/>
              </a:spcAft>
              <a:buNone/>
            </a:pPr>
            <a:r>
              <a:rPr lang="en"/>
              <a:t>	pBFT does better with low nodes</a:t>
            </a:r>
            <a:endParaRPr/>
          </a:p>
          <a:p>
            <a:pPr indent="0" lvl="0" marL="0" rtl="0" algn="l">
              <a:spcBef>
                <a:spcPts val="0"/>
              </a:spcBef>
              <a:spcAft>
                <a:spcPts val="0"/>
              </a:spcAft>
              <a:buNone/>
            </a:pPr>
            <a:r>
              <a:rPr lang="en"/>
              <a:t>	P</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5728b8c23f_2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5728b8c23f_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Sunjoli</a:t>
            </a:r>
            <a:endParaRPr/>
          </a:p>
          <a:p>
            <a:pPr indent="0" lvl="0" marL="0" rtl="0" algn="l">
              <a:spcBef>
                <a:spcPts val="0"/>
              </a:spcBef>
              <a:spcAft>
                <a:spcPts val="0"/>
              </a:spcAft>
              <a:buNone/>
            </a:pPr>
            <a:r>
              <a:rPr lang="en"/>
              <a:t>Think of this like our abstract: Say the overview but actually define each thing we’re about to talk about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In background, e will go over Software Defined Networks, which is the application domain that inspired this research problem, and over the basics of Blockchain Networks, demonstrating how Blockchains can help solve some of the issues in SDNs </a:t>
            </a:r>
            <a:endParaRPr/>
          </a:p>
          <a:p>
            <a:pPr indent="-317500" lvl="0" marL="457200" rtl="0" algn="l">
              <a:spcBef>
                <a:spcPts val="0"/>
              </a:spcBef>
              <a:spcAft>
                <a:spcPts val="0"/>
              </a:spcAft>
              <a:buSzPts val="1400"/>
              <a:buChar char="-"/>
            </a:pPr>
            <a:r>
              <a:rPr lang="en">
                <a:solidFill>
                  <a:schemeClr val="dk1"/>
                </a:solidFill>
              </a:rPr>
              <a:t>Our problem is an optimization problem, specifically about optimizing how a blockchain network reaches consensus</a:t>
            </a:r>
            <a:endParaRPr>
              <a:solidFill>
                <a:schemeClr val="dk1"/>
              </a:solidFill>
            </a:endParaRPr>
          </a:p>
          <a:p>
            <a:pPr indent="-317500" lvl="0" marL="457200" rtl="0" algn="l">
              <a:spcBef>
                <a:spcPts val="0"/>
              </a:spcBef>
              <a:spcAft>
                <a:spcPts val="0"/>
              </a:spcAft>
              <a:buSzPts val="1400"/>
              <a:buChar char="-"/>
            </a:pPr>
            <a:r>
              <a:rPr lang="en">
                <a:solidFill>
                  <a:schemeClr val="dk1"/>
                </a:solidFill>
              </a:rPr>
              <a:t>In solution we explain how we approached simulating a blockchain network</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In analysis &amp; conclusion we analyze the results numerically and will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g59b95acd1f_1_2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59b95acd1f_1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59b95acd1f_1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59b95acd1f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Sunjoli</a:t>
            </a:r>
            <a:endParaRPr/>
          </a:p>
          <a:p>
            <a:pPr indent="0" lvl="0" marL="0" rtl="0" algn="l">
              <a:spcBef>
                <a:spcPts val="0"/>
              </a:spcBef>
              <a:spcAft>
                <a:spcPts val="0"/>
              </a:spcAft>
              <a:buNone/>
            </a:pPr>
            <a:r>
              <a:rPr lang="en"/>
              <a:t>We begin with a background of the relevant technologies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59b95acd1f_1_9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59b95acd1f_1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Matthew</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Centralize control plane into one controller</a:t>
            </a:r>
            <a:endParaRPr/>
          </a:p>
          <a:p>
            <a:pPr indent="-317500" lvl="0" marL="457200" rtl="0" algn="l">
              <a:spcBef>
                <a:spcPts val="0"/>
              </a:spcBef>
              <a:spcAft>
                <a:spcPts val="0"/>
              </a:spcAft>
              <a:buSzPts val="1400"/>
              <a:buChar char="●"/>
            </a:pPr>
            <a:r>
              <a:rPr lang="en"/>
              <a:t>Globally optimized routing</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59b95acd1f_1_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59b95acd1f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Matthew</a:t>
            </a:r>
            <a:endParaRPr/>
          </a:p>
          <a:p>
            <a:pPr indent="0" lvl="0" marL="0" rtl="0" algn="l">
              <a:spcBef>
                <a:spcPts val="0"/>
              </a:spcBef>
              <a:spcAft>
                <a:spcPts val="0"/>
              </a:spcAft>
              <a:buClr>
                <a:schemeClr val="dk1"/>
              </a:buClr>
              <a:buSzPts val="1100"/>
              <a:buFont typeface="Arial"/>
              <a:buNone/>
            </a:pPr>
            <a:r>
              <a:t/>
            </a:r>
            <a:endParaRPr/>
          </a:p>
          <a:p>
            <a:pPr indent="-317500" lvl="0" marL="457200" rtl="0" algn="l">
              <a:spcBef>
                <a:spcPts val="0"/>
              </a:spcBef>
              <a:spcAft>
                <a:spcPts val="0"/>
              </a:spcAft>
              <a:buSzPts val="1400"/>
              <a:buChar char="●"/>
            </a:pPr>
            <a:r>
              <a:rPr lang="en"/>
              <a:t>Allows for programmable routing and easier maintenance.</a:t>
            </a:r>
            <a:endParaRPr/>
          </a:p>
          <a:p>
            <a:pPr indent="-317500" lvl="0" marL="457200" rtl="0" algn="l">
              <a:spcBef>
                <a:spcPts val="0"/>
              </a:spcBef>
              <a:spcAft>
                <a:spcPts val="0"/>
              </a:spcAft>
              <a:buSzPts val="1400"/>
              <a:buChar char="●"/>
            </a:pPr>
            <a:r>
              <a:rPr lang="en"/>
              <a:t>Adaptation to global flow patterns</a:t>
            </a:r>
            <a:endParaRPr/>
          </a:p>
          <a:p>
            <a:pPr indent="-317500" lvl="0" marL="457200" rtl="0" algn="l">
              <a:spcBef>
                <a:spcPts val="0"/>
              </a:spcBef>
              <a:spcAft>
                <a:spcPts val="0"/>
              </a:spcAft>
              <a:buSzPts val="1400"/>
              <a:buChar char="●"/>
            </a:pPr>
            <a:r>
              <a:rPr lang="en"/>
              <a:t>In theory, one controller. In practice, need multiple controllers acting together</a:t>
            </a:r>
            <a:endParaRPr/>
          </a:p>
          <a:p>
            <a:pPr indent="-317500" lvl="0" marL="457200" rtl="0" algn="l">
              <a:spcBef>
                <a:spcPts val="0"/>
              </a:spcBef>
              <a:spcAft>
                <a:spcPts val="0"/>
              </a:spcAft>
              <a:buSzPts val="1400"/>
              <a:buChar char="●"/>
            </a:pPr>
            <a:r>
              <a:rPr lang="en"/>
              <a:t>Each physical controller directly controls subset of nodes</a:t>
            </a:r>
            <a:endParaRPr/>
          </a:p>
          <a:p>
            <a:pPr indent="-317500" lvl="0" marL="457200" rtl="0" algn="l">
              <a:spcBef>
                <a:spcPts val="0"/>
              </a:spcBef>
              <a:spcAft>
                <a:spcPts val="0"/>
              </a:spcAft>
              <a:buSzPts val="1400"/>
              <a:buChar char="●"/>
            </a:pPr>
            <a:r>
              <a:rPr lang="en"/>
              <a:t>Synchronization without compromising security</a:t>
            </a:r>
            <a:endParaRPr/>
          </a:p>
          <a:p>
            <a:pPr indent="-317500" lvl="0" marL="457200" rtl="0" algn="l">
              <a:spcBef>
                <a:spcPts val="0"/>
              </a:spcBef>
              <a:spcAft>
                <a:spcPts val="0"/>
              </a:spcAft>
              <a:buSzPts val="1400"/>
              <a:buChar char="●"/>
            </a:pPr>
            <a:r>
              <a:rPr lang="en"/>
              <a:t>Solution: blockchain</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59b95acd1f_1_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9b95acd1f_1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Josh</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Blockchain gained popularity initially with the release of Bitcoin, a cryptocurrency in 2009 [8]. Today, blockchain remains one of the primary data structures utilized in the cryptocurrency landscape. However, the terms blockchain and cryptocurrency should not be confused for being one and the same. Blockchain technology is the implementation of an immutable distributed database, also known as a ledger. Transactions, or changes to the ledger, can occur and must be documented in the ledger. Nodes across a network keep copies of this ledger and append new blocks of transactions to it [27, Fig. 2].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59b95acd1f_1_1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59b95acd1f_1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Josh</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nodes will agree upon which new blocks are to be treated as a part of the blockchain through a process which is called consensus [5].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architecture of the blockchain, with its decentralized maintenance of information, provides an alternative to this single point of failure [15]. By maintaining a history of transactions through the ledger, blockchain also makes it easier to identify potential malicious or fake routing information injected into a compromised SDN [15].</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59b95acd1f_1_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59b95acd1f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we will go over the problem motivation and how we got to our specific problem statement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35f391192_0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5f391192_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solidFill>
                  <a:schemeClr val="dk1"/>
                </a:solidFill>
              </a:rPr>
              <a:t>Sunjoli</a:t>
            </a:r>
            <a:endParaRPr/>
          </a:p>
          <a:p>
            <a:pPr indent="-317500" lvl="0" marL="457200" marR="0" rtl="0" algn="l">
              <a:lnSpc>
                <a:spcPct val="100000"/>
              </a:lnSpc>
              <a:spcBef>
                <a:spcPts val="0"/>
              </a:spcBef>
              <a:spcAft>
                <a:spcPts val="0"/>
              </a:spcAft>
              <a:buClr>
                <a:srgbClr val="000000"/>
              </a:buClr>
              <a:buSzPts val="1400"/>
              <a:buFont typeface="Arial"/>
              <a:buChar char="-"/>
            </a:pPr>
            <a:r>
              <a:rPr lang="en"/>
              <a:t>As Matthew mentioned earlier, an SDN is actually </a:t>
            </a:r>
            <a:endParaRPr/>
          </a:p>
          <a:p>
            <a:pPr indent="-317500" lvl="0" marL="457200" marR="0" rtl="0" algn="l">
              <a:lnSpc>
                <a:spcPct val="100000"/>
              </a:lnSpc>
              <a:spcBef>
                <a:spcPts val="0"/>
              </a:spcBef>
              <a:spcAft>
                <a:spcPts val="0"/>
              </a:spcAft>
              <a:buClr>
                <a:srgbClr val="000000"/>
              </a:buClr>
              <a:buSzPts val="1400"/>
              <a:buFont typeface="Arial"/>
              <a:buChar char="-"/>
            </a:pPr>
            <a:r>
              <a:rPr lang="en"/>
              <a:t>As we mentioned earlier, </a:t>
            </a:r>
            <a:r>
              <a:rPr lang="en"/>
              <a:t>blockchain’s</a:t>
            </a:r>
            <a:r>
              <a:rPr lang="en"/>
              <a:t> distributed nature provides a solution to the vulnerable centralization of SDNs, and the concept of consensus in blockchain provides a solution to the issue of physical SDN controller synchronization</a:t>
            </a:r>
            <a:endParaRPr/>
          </a:p>
          <a:p>
            <a:pPr indent="-317500" lvl="0" marL="457200" rtl="0" algn="l">
              <a:spcBef>
                <a:spcPts val="0"/>
              </a:spcBef>
              <a:spcAft>
                <a:spcPts val="0"/>
              </a:spcAft>
              <a:buSzPts val="1400"/>
              <a:buChar char="-"/>
            </a:pPr>
            <a:r>
              <a:rPr lang="en"/>
              <a:t>We set out to look at current work involving blockchain SDN architectures, and we started to noice that a couple of them will default to using the same consensus algorithm, Proof Of Work, with very little explanation as to why they chose that one in particular</a:t>
            </a:r>
            <a:endParaRPr/>
          </a:p>
          <a:p>
            <a:pPr indent="-317500" lvl="0" marL="457200" rtl="0" algn="l">
              <a:spcBef>
                <a:spcPts val="0"/>
              </a:spcBef>
              <a:spcAft>
                <a:spcPts val="0"/>
              </a:spcAft>
              <a:buSzPts val="1400"/>
              <a:buChar char="-"/>
            </a:pPr>
            <a:r>
              <a:rPr lang="en"/>
              <a:t>We wanted to challenge this assumption and find the best way to achieve consensus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1700185" y="1360350"/>
            <a:ext cx="5807400" cy="1546500"/>
          </a:xfrm>
          <a:prstGeom prst="rect">
            <a:avLst/>
          </a:prstGeom>
        </p:spPr>
        <p:txBody>
          <a:bodyPr anchorCtr="0" anchor="t" bIns="91425" lIns="91425" spcFirstLastPara="1" rIns="91425" wrap="square" tIns="91425"/>
          <a:lstStyle>
            <a:lvl1pPr lvl="0">
              <a:spcBef>
                <a:spcPts val="0"/>
              </a:spcBef>
              <a:spcAft>
                <a:spcPts val="0"/>
              </a:spcAft>
              <a:buClr>
                <a:srgbClr val="0091EA"/>
              </a:buClr>
              <a:buSzPts val="6000"/>
              <a:buNone/>
              <a:defRPr b="1" sz="6000">
                <a:solidFill>
                  <a:srgbClr val="0091EA"/>
                </a:solidFill>
              </a:defRPr>
            </a:lvl1pPr>
            <a:lvl2pPr lvl="1">
              <a:spcBef>
                <a:spcPts val="0"/>
              </a:spcBef>
              <a:spcAft>
                <a:spcPts val="0"/>
              </a:spcAft>
              <a:buClr>
                <a:srgbClr val="0091EA"/>
              </a:buClr>
              <a:buSzPts val="6000"/>
              <a:buNone/>
              <a:defRPr b="1" sz="6000">
                <a:solidFill>
                  <a:srgbClr val="0091EA"/>
                </a:solidFill>
              </a:defRPr>
            </a:lvl2pPr>
            <a:lvl3pPr lvl="2">
              <a:spcBef>
                <a:spcPts val="0"/>
              </a:spcBef>
              <a:spcAft>
                <a:spcPts val="0"/>
              </a:spcAft>
              <a:buClr>
                <a:srgbClr val="0091EA"/>
              </a:buClr>
              <a:buSzPts val="6000"/>
              <a:buNone/>
              <a:defRPr b="1" sz="6000">
                <a:solidFill>
                  <a:srgbClr val="0091EA"/>
                </a:solidFill>
              </a:defRPr>
            </a:lvl3pPr>
            <a:lvl4pPr lvl="3">
              <a:spcBef>
                <a:spcPts val="0"/>
              </a:spcBef>
              <a:spcAft>
                <a:spcPts val="0"/>
              </a:spcAft>
              <a:buClr>
                <a:srgbClr val="0091EA"/>
              </a:buClr>
              <a:buSzPts val="6000"/>
              <a:buNone/>
              <a:defRPr b="1" sz="6000">
                <a:solidFill>
                  <a:srgbClr val="0091EA"/>
                </a:solidFill>
              </a:defRPr>
            </a:lvl4pPr>
            <a:lvl5pPr lvl="4">
              <a:spcBef>
                <a:spcPts val="0"/>
              </a:spcBef>
              <a:spcAft>
                <a:spcPts val="0"/>
              </a:spcAft>
              <a:buClr>
                <a:srgbClr val="0091EA"/>
              </a:buClr>
              <a:buSzPts val="6000"/>
              <a:buNone/>
              <a:defRPr b="1" sz="6000">
                <a:solidFill>
                  <a:srgbClr val="0091EA"/>
                </a:solidFill>
              </a:defRPr>
            </a:lvl5pPr>
            <a:lvl6pPr lvl="5">
              <a:spcBef>
                <a:spcPts val="0"/>
              </a:spcBef>
              <a:spcAft>
                <a:spcPts val="0"/>
              </a:spcAft>
              <a:buClr>
                <a:srgbClr val="0091EA"/>
              </a:buClr>
              <a:buSzPts val="6000"/>
              <a:buNone/>
              <a:defRPr b="1" sz="6000">
                <a:solidFill>
                  <a:srgbClr val="0091EA"/>
                </a:solidFill>
              </a:defRPr>
            </a:lvl6pPr>
            <a:lvl7pPr lvl="6">
              <a:spcBef>
                <a:spcPts val="0"/>
              </a:spcBef>
              <a:spcAft>
                <a:spcPts val="0"/>
              </a:spcAft>
              <a:buClr>
                <a:srgbClr val="0091EA"/>
              </a:buClr>
              <a:buSzPts val="6000"/>
              <a:buNone/>
              <a:defRPr b="1" sz="6000">
                <a:solidFill>
                  <a:srgbClr val="0091EA"/>
                </a:solidFill>
              </a:defRPr>
            </a:lvl7pPr>
            <a:lvl8pPr lvl="7">
              <a:spcBef>
                <a:spcPts val="0"/>
              </a:spcBef>
              <a:spcAft>
                <a:spcPts val="0"/>
              </a:spcAft>
              <a:buClr>
                <a:srgbClr val="0091EA"/>
              </a:buClr>
              <a:buSzPts val="6000"/>
              <a:buNone/>
              <a:defRPr b="1" sz="6000">
                <a:solidFill>
                  <a:srgbClr val="0091EA"/>
                </a:solidFill>
              </a:defRPr>
            </a:lvl8pPr>
            <a:lvl9pPr lvl="8">
              <a:spcBef>
                <a:spcPts val="0"/>
              </a:spcBef>
              <a:spcAft>
                <a:spcPts val="0"/>
              </a:spcAft>
              <a:buClr>
                <a:srgbClr val="0091EA"/>
              </a:buClr>
              <a:buSzPts val="6000"/>
              <a:buNone/>
              <a:defRPr b="1" sz="6000">
                <a:solidFill>
                  <a:srgbClr val="0091EA"/>
                </a:solidFill>
              </a:defRPr>
            </a:lvl9pPr>
          </a:lstStyle>
          <a:p/>
        </p:txBody>
      </p:sp>
      <p:sp>
        <p:nvSpPr>
          <p:cNvPr id="11" name="Google Shape;11;p2"/>
          <p:cNvSpPr/>
          <p:nvPr/>
        </p:nvSpPr>
        <p:spPr>
          <a:xfrm>
            <a:off x="6897625" y="6199950"/>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7454375" y="5638800"/>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8827727" y="4597554"/>
            <a:ext cx="75900" cy="75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677050" y="6577875"/>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972225" y="633400"/>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79635" y="3373479"/>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311843" y="791518"/>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626322" y="1339872"/>
            <a:ext cx="253800" cy="2538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8104500" y="4963100"/>
            <a:ext cx="190200" cy="1905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803950" y="5654657"/>
            <a:ext cx="190200" cy="1905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196310" y="1990890"/>
            <a:ext cx="75900" cy="75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1738050" y="271322"/>
            <a:ext cx="253800" cy="2538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771659" y="2504485"/>
            <a:ext cx="75900" cy="75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4271584" y="474825"/>
            <a:ext cx="75900" cy="75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7729213" y="6127438"/>
            <a:ext cx="253800" cy="2541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complete pattern">
  <p:cSld name="BLANK_1">
    <p:bg>
      <p:bgPr>
        <a:blipFill>
          <a:blip r:embed="rId2">
            <a:alphaModFix/>
          </a:blip>
          <a:stretch>
            <a:fillRect/>
          </a:stretch>
        </a:blipFill>
      </p:bgPr>
    </p:bg>
    <p:spTree>
      <p:nvGrpSpPr>
        <p:cNvPr id="63" name="Shape 63"/>
        <p:cNvGrpSpPr/>
        <p:nvPr/>
      </p:nvGrpSpPr>
      <p:grpSpPr>
        <a:xfrm>
          <a:off x="0" y="0"/>
          <a:ext cx="0" cy="0"/>
          <a:chOff x="0" y="0"/>
          <a:chExt cx="0" cy="0"/>
        </a:xfrm>
      </p:grpSpPr>
      <p:sp>
        <p:nvSpPr>
          <p:cNvPr id="64" name="Google Shape;64;p11"/>
          <p:cNvSpPr/>
          <p:nvPr/>
        </p:nvSpPr>
        <p:spPr>
          <a:xfrm>
            <a:off x="-26550" y="-19800"/>
            <a:ext cx="9197100" cy="6897600"/>
          </a:xfrm>
          <a:prstGeom prst="rect">
            <a:avLst/>
          </a:prstGeom>
          <a:solidFill>
            <a:srgbClr val="CFD8DC">
              <a:alpha val="49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1"/>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bg>
      <p:bgPr>
        <a:blipFill>
          <a:blip r:embed="rId2">
            <a:alphaModFix/>
          </a:blip>
          <a:stretch>
            <a:fillRect/>
          </a:stretch>
        </a:blipFill>
      </p:bgPr>
    </p:bg>
    <p:spTree>
      <p:nvGrpSpPr>
        <p:cNvPr id="26" name="Shape 26"/>
        <p:cNvGrpSpPr/>
        <p:nvPr/>
      </p:nvGrpSpPr>
      <p:grpSpPr>
        <a:xfrm>
          <a:off x="0" y="0"/>
          <a:ext cx="0" cy="0"/>
          <a:chOff x="0" y="0"/>
          <a:chExt cx="0" cy="0"/>
        </a:xfrm>
      </p:grpSpPr>
      <p:sp>
        <p:nvSpPr>
          <p:cNvPr id="27" name="Google Shape;27;p3"/>
          <p:cNvSpPr txBox="1"/>
          <p:nvPr>
            <p:ph type="ctrTitle"/>
          </p:nvPr>
        </p:nvSpPr>
        <p:spPr>
          <a:xfrm>
            <a:off x="1546025" y="2034925"/>
            <a:ext cx="5832600" cy="1546500"/>
          </a:xfrm>
          <a:prstGeom prst="rect">
            <a:avLst/>
          </a:prstGeom>
        </p:spPr>
        <p:txBody>
          <a:bodyPr anchorCtr="0" anchor="b" bIns="91425" lIns="91425" spcFirstLastPara="1" rIns="91425" wrap="square" tIns="91425"/>
          <a:lstStyle>
            <a:lvl1pPr lvl="0" rtl="0">
              <a:spcBef>
                <a:spcPts val="0"/>
              </a:spcBef>
              <a:spcAft>
                <a:spcPts val="0"/>
              </a:spcAft>
              <a:buSzPts val="4800"/>
              <a:buNone/>
              <a:defRPr b="1" sz="4800"/>
            </a:lvl1pPr>
            <a:lvl2pPr lvl="1" rtl="0">
              <a:spcBef>
                <a:spcPts val="0"/>
              </a:spcBef>
              <a:spcAft>
                <a:spcPts val="0"/>
              </a:spcAft>
              <a:buSzPts val="4800"/>
              <a:buNone/>
              <a:defRPr b="1" sz="4800"/>
            </a:lvl2pPr>
            <a:lvl3pPr lvl="2" rtl="0">
              <a:spcBef>
                <a:spcPts val="0"/>
              </a:spcBef>
              <a:spcAft>
                <a:spcPts val="0"/>
              </a:spcAft>
              <a:buSzPts val="4800"/>
              <a:buNone/>
              <a:defRPr b="1" sz="4800"/>
            </a:lvl3pPr>
            <a:lvl4pPr lvl="3" rtl="0">
              <a:spcBef>
                <a:spcPts val="0"/>
              </a:spcBef>
              <a:spcAft>
                <a:spcPts val="0"/>
              </a:spcAft>
              <a:buSzPts val="4800"/>
              <a:buNone/>
              <a:defRPr b="1" sz="4800"/>
            </a:lvl4pPr>
            <a:lvl5pPr lvl="4" rtl="0">
              <a:spcBef>
                <a:spcPts val="0"/>
              </a:spcBef>
              <a:spcAft>
                <a:spcPts val="0"/>
              </a:spcAft>
              <a:buSzPts val="4800"/>
              <a:buNone/>
              <a:defRPr b="1" sz="4800"/>
            </a:lvl5pPr>
            <a:lvl6pPr lvl="5" rtl="0">
              <a:spcBef>
                <a:spcPts val="0"/>
              </a:spcBef>
              <a:spcAft>
                <a:spcPts val="0"/>
              </a:spcAft>
              <a:buSzPts val="4800"/>
              <a:buNone/>
              <a:defRPr b="1" sz="4800"/>
            </a:lvl6pPr>
            <a:lvl7pPr lvl="6" rtl="0">
              <a:spcBef>
                <a:spcPts val="0"/>
              </a:spcBef>
              <a:spcAft>
                <a:spcPts val="0"/>
              </a:spcAft>
              <a:buSzPts val="4800"/>
              <a:buNone/>
              <a:defRPr b="1" sz="4800"/>
            </a:lvl7pPr>
            <a:lvl8pPr lvl="7" rtl="0">
              <a:spcBef>
                <a:spcPts val="0"/>
              </a:spcBef>
              <a:spcAft>
                <a:spcPts val="0"/>
              </a:spcAft>
              <a:buSzPts val="4800"/>
              <a:buNone/>
              <a:defRPr b="1" sz="4800"/>
            </a:lvl8pPr>
            <a:lvl9pPr lvl="8" rtl="0">
              <a:spcBef>
                <a:spcPts val="0"/>
              </a:spcBef>
              <a:spcAft>
                <a:spcPts val="0"/>
              </a:spcAft>
              <a:buSzPts val="4800"/>
              <a:buNone/>
              <a:defRPr b="1" sz="4800"/>
            </a:lvl9pPr>
          </a:lstStyle>
          <a:p/>
        </p:txBody>
      </p:sp>
      <p:sp>
        <p:nvSpPr>
          <p:cNvPr id="28" name="Google Shape;28;p3"/>
          <p:cNvSpPr txBox="1"/>
          <p:nvPr>
            <p:ph idx="1" type="subTitle"/>
          </p:nvPr>
        </p:nvSpPr>
        <p:spPr>
          <a:xfrm>
            <a:off x="1546025" y="3710548"/>
            <a:ext cx="5832600" cy="1046400"/>
          </a:xfrm>
          <a:prstGeom prst="rect">
            <a:avLst/>
          </a:prstGeom>
        </p:spPr>
        <p:txBody>
          <a:bodyPr anchorCtr="0" anchor="t" bIns="91425" lIns="91425" spcFirstLastPara="1" rIns="91425" wrap="square" tIns="91425"/>
          <a:lstStyle>
            <a:lvl1pPr lvl="0" rtl="0">
              <a:spcBef>
                <a:spcPts val="0"/>
              </a:spcBef>
              <a:spcAft>
                <a:spcPts val="0"/>
              </a:spcAft>
              <a:buClr>
                <a:srgbClr val="607D8B"/>
              </a:buClr>
              <a:buSzPts val="3000"/>
              <a:buNone/>
              <a:defRPr>
                <a:solidFill>
                  <a:srgbClr val="607D8B"/>
                </a:solidFill>
              </a:defRPr>
            </a:lvl1pPr>
            <a:lvl2pPr lvl="1" rtl="0">
              <a:spcBef>
                <a:spcPts val="0"/>
              </a:spcBef>
              <a:spcAft>
                <a:spcPts val="0"/>
              </a:spcAft>
              <a:buClr>
                <a:srgbClr val="607D8B"/>
              </a:buClr>
              <a:buSzPts val="3000"/>
              <a:buNone/>
              <a:defRPr sz="3000">
                <a:solidFill>
                  <a:srgbClr val="607D8B"/>
                </a:solidFill>
              </a:defRPr>
            </a:lvl2pPr>
            <a:lvl3pPr lvl="2" rtl="0">
              <a:spcBef>
                <a:spcPts val="0"/>
              </a:spcBef>
              <a:spcAft>
                <a:spcPts val="0"/>
              </a:spcAft>
              <a:buClr>
                <a:srgbClr val="607D8B"/>
              </a:buClr>
              <a:buSzPts val="3000"/>
              <a:buNone/>
              <a:defRPr sz="3000">
                <a:solidFill>
                  <a:srgbClr val="607D8B"/>
                </a:solidFill>
              </a:defRPr>
            </a:lvl3pPr>
            <a:lvl4pPr lvl="3" rtl="0">
              <a:spcBef>
                <a:spcPts val="0"/>
              </a:spcBef>
              <a:spcAft>
                <a:spcPts val="0"/>
              </a:spcAft>
              <a:buClr>
                <a:srgbClr val="607D8B"/>
              </a:buClr>
              <a:buSzPts val="3000"/>
              <a:buNone/>
              <a:defRPr sz="3000">
                <a:solidFill>
                  <a:srgbClr val="607D8B"/>
                </a:solidFill>
              </a:defRPr>
            </a:lvl4pPr>
            <a:lvl5pPr lvl="4" rtl="0">
              <a:spcBef>
                <a:spcPts val="0"/>
              </a:spcBef>
              <a:spcAft>
                <a:spcPts val="0"/>
              </a:spcAft>
              <a:buClr>
                <a:srgbClr val="607D8B"/>
              </a:buClr>
              <a:buSzPts val="3000"/>
              <a:buNone/>
              <a:defRPr sz="3000">
                <a:solidFill>
                  <a:srgbClr val="607D8B"/>
                </a:solidFill>
              </a:defRPr>
            </a:lvl5pPr>
            <a:lvl6pPr lvl="5" rtl="0">
              <a:spcBef>
                <a:spcPts val="0"/>
              </a:spcBef>
              <a:spcAft>
                <a:spcPts val="0"/>
              </a:spcAft>
              <a:buClr>
                <a:srgbClr val="607D8B"/>
              </a:buClr>
              <a:buSzPts val="3000"/>
              <a:buNone/>
              <a:defRPr sz="3000">
                <a:solidFill>
                  <a:srgbClr val="607D8B"/>
                </a:solidFill>
              </a:defRPr>
            </a:lvl6pPr>
            <a:lvl7pPr lvl="6" rtl="0">
              <a:spcBef>
                <a:spcPts val="0"/>
              </a:spcBef>
              <a:spcAft>
                <a:spcPts val="0"/>
              </a:spcAft>
              <a:buClr>
                <a:srgbClr val="607D8B"/>
              </a:buClr>
              <a:buSzPts val="3000"/>
              <a:buNone/>
              <a:defRPr sz="3000">
                <a:solidFill>
                  <a:srgbClr val="607D8B"/>
                </a:solidFill>
              </a:defRPr>
            </a:lvl7pPr>
            <a:lvl8pPr lvl="7" rtl="0">
              <a:spcBef>
                <a:spcPts val="0"/>
              </a:spcBef>
              <a:spcAft>
                <a:spcPts val="0"/>
              </a:spcAft>
              <a:buClr>
                <a:srgbClr val="607D8B"/>
              </a:buClr>
              <a:buSzPts val="3000"/>
              <a:buNone/>
              <a:defRPr sz="3000">
                <a:solidFill>
                  <a:srgbClr val="607D8B"/>
                </a:solidFill>
              </a:defRPr>
            </a:lvl8pPr>
            <a:lvl9pPr lvl="8" rtl="0">
              <a:spcBef>
                <a:spcPts val="0"/>
              </a:spcBef>
              <a:spcAft>
                <a:spcPts val="0"/>
              </a:spcAft>
              <a:buClr>
                <a:srgbClr val="607D8B"/>
              </a:buClr>
              <a:buSzPts val="3000"/>
              <a:buNone/>
              <a:defRPr sz="3000">
                <a:solidFill>
                  <a:srgbClr val="607D8B"/>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29" name="Shape 29"/>
        <p:cNvGrpSpPr/>
        <p:nvPr/>
      </p:nvGrpSpPr>
      <p:grpSpPr>
        <a:xfrm>
          <a:off x="0" y="0"/>
          <a:ext cx="0" cy="0"/>
          <a:chOff x="0" y="0"/>
          <a:chExt cx="0" cy="0"/>
        </a:xfrm>
      </p:grpSpPr>
      <p:pic>
        <p:nvPicPr>
          <p:cNvPr descr="connections-05.png" id="30" name="Google Shape;30;p4"/>
          <p:cNvPicPr preferRelativeResize="0"/>
          <p:nvPr/>
        </p:nvPicPr>
        <p:blipFill>
          <a:blip r:embed="rId2">
            <a:alphaModFix/>
          </a:blip>
          <a:stretch>
            <a:fillRect/>
          </a:stretch>
        </p:blipFill>
        <p:spPr>
          <a:xfrm flipH="1" rot="10800000">
            <a:off x="5945" y="0"/>
            <a:ext cx="9132109" cy="6858000"/>
          </a:xfrm>
          <a:prstGeom prst="rect">
            <a:avLst/>
          </a:prstGeom>
          <a:noFill/>
          <a:ln>
            <a:noFill/>
          </a:ln>
        </p:spPr>
      </p:pic>
      <p:sp>
        <p:nvSpPr>
          <p:cNvPr id="31" name="Google Shape;31;p4"/>
          <p:cNvSpPr txBox="1"/>
          <p:nvPr>
            <p:ph idx="1" type="body"/>
          </p:nvPr>
        </p:nvSpPr>
        <p:spPr>
          <a:xfrm>
            <a:off x="1215300" y="2501400"/>
            <a:ext cx="6713400" cy="1093200"/>
          </a:xfrm>
          <a:prstGeom prst="rect">
            <a:avLst/>
          </a:prstGeom>
        </p:spPr>
        <p:txBody>
          <a:bodyPr anchorCtr="0" anchor="t" bIns="91425" lIns="91425" spcFirstLastPara="1" rIns="91425" wrap="square" tIns="91425"/>
          <a:lstStyle>
            <a:lvl1pPr indent="-457200" lvl="0" marL="457200" rtl="0" algn="ctr">
              <a:spcBef>
                <a:spcPts val="600"/>
              </a:spcBef>
              <a:spcAft>
                <a:spcPts val="0"/>
              </a:spcAft>
              <a:buClr>
                <a:srgbClr val="263238"/>
              </a:buClr>
              <a:buSzPts val="3600"/>
              <a:buChar char="◎"/>
              <a:defRPr i="1" sz="3600"/>
            </a:lvl1pPr>
            <a:lvl2pPr indent="-457200" lvl="1" marL="914400" rtl="0" algn="ctr">
              <a:spcBef>
                <a:spcPts val="0"/>
              </a:spcBef>
              <a:spcAft>
                <a:spcPts val="0"/>
              </a:spcAft>
              <a:buClr>
                <a:srgbClr val="263238"/>
              </a:buClr>
              <a:buSzPts val="3600"/>
              <a:buChar char="○"/>
              <a:defRPr i="1" sz="3600"/>
            </a:lvl2pPr>
            <a:lvl3pPr indent="-457200" lvl="2" marL="1371600" rtl="0" algn="ctr">
              <a:spcBef>
                <a:spcPts val="0"/>
              </a:spcBef>
              <a:spcAft>
                <a:spcPts val="0"/>
              </a:spcAft>
              <a:buClr>
                <a:srgbClr val="263238"/>
              </a:buClr>
              <a:buSzPts val="3600"/>
              <a:buChar char="◉"/>
              <a:defRPr i="1" sz="3600"/>
            </a:lvl3pPr>
            <a:lvl4pPr indent="-457200" lvl="3" marL="1828800" rtl="0" algn="ctr">
              <a:spcBef>
                <a:spcPts val="0"/>
              </a:spcBef>
              <a:spcAft>
                <a:spcPts val="0"/>
              </a:spcAft>
              <a:buClr>
                <a:srgbClr val="263238"/>
              </a:buClr>
              <a:buSzPts val="3600"/>
              <a:buChar char="●"/>
              <a:defRPr i="1" sz="3600"/>
            </a:lvl4pPr>
            <a:lvl5pPr indent="-457200" lvl="4" marL="2286000" rtl="0" algn="ctr">
              <a:spcBef>
                <a:spcPts val="0"/>
              </a:spcBef>
              <a:spcAft>
                <a:spcPts val="0"/>
              </a:spcAft>
              <a:buClr>
                <a:srgbClr val="263238"/>
              </a:buClr>
              <a:buSzPts val="3600"/>
              <a:buChar char="○"/>
              <a:defRPr i="1" sz="3600"/>
            </a:lvl5pPr>
            <a:lvl6pPr indent="-457200" lvl="5" marL="2743200" rtl="0" algn="ctr">
              <a:spcBef>
                <a:spcPts val="0"/>
              </a:spcBef>
              <a:spcAft>
                <a:spcPts val="0"/>
              </a:spcAft>
              <a:buClr>
                <a:srgbClr val="263238"/>
              </a:buClr>
              <a:buSzPts val="3600"/>
              <a:buChar char="■"/>
              <a:defRPr i="1" sz="3600"/>
            </a:lvl6pPr>
            <a:lvl7pPr indent="-457200" lvl="6" marL="3200400" rtl="0" algn="ctr">
              <a:spcBef>
                <a:spcPts val="0"/>
              </a:spcBef>
              <a:spcAft>
                <a:spcPts val="0"/>
              </a:spcAft>
              <a:buClr>
                <a:srgbClr val="263238"/>
              </a:buClr>
              <a:buSzPts val="3600"/>
              <a:buChar char="●"/>
              <a:defRPr i="1" sz="3600"/>
            </a:lvl7pPr>
            <a:lvl8pPr indent="-457200" lvl="7" marL="3657600" rtl="0" algn="ctr">
              <a:spcBef>
                <a:spcPts val="0"/>
              </a:spcBef>
              <a:spcAft>
                <a:spcPts val="0"/>
              </a:spcAft>
              <a:buClr>
                <a:srgbClr val="263238"/>
              </a:buClr>
              <a:buSzPts val="3600"/>
              <a:buChar char="○"/>
              <a:defRPr i="1" sz="3600"/>
            </a:lvl8pPr>
            <a:lvl9pPr indent="-457200" lvl="8" marL="4114800" algn="ctr">
              <a:spcBef>
                <a:spcPts val="0"/>
              </a:spcBef>
              <a:spcAft>
                <a:spcPts val="0"/>
              </a:spcAft>
              <a:buClr>
                <a:srgbClr val="263238"/>
              </a:buClr>
              <a:buSzPts val="3600"/>
              <a:buChar char="■"/>
              <a:defRPr i="1" sz="3600"/>
            </a:lvl9pPr>
          </a:lstStyle>
          <a:p/>
        </p:txBody>
      </p:sp>
      <p:grpSp>
        <p:nvGrpSpPr>
          <p:cNvPr id="32" name="Google Shape;32;p4"/>
          <p:cNvGrpSpPr/>
          <p:nvPr/>
        </p:nvGrpSpPr>
        <p:grpSpPr>
          <a:xfrm>
            <a:off x="3593400" y="1074285"/>
            <a:ext cx="1957200" cy="1093200"/>
            <a:chOff x="3593400" y="1760085"/>
            <a:chExt cx="1957200" cy="1093200"/>
          </a:xfrm>
        </p:grpSpPr>
        <p:sp>
          <p:nvSpPr>
            <p:cNvPr id="33" name="Google Shape;33;p4"/>
            <p:cNvSpPr txBox="1"/>
            <p:nvPr/>
          </p:nvSpPr>
          <p:spPr>
            <a:xfrm>
              <a:off x="3593400" y="1872097"/>
              <a:ext cx="1957200" cy="8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6000">
                  <a:solidFill>
                    <a:srgbClr val="0091EA"/>
                  </a:solidFill>
                  <a:latin typeface="Source Sans Pro"/>
                  <a:ea typeface="Source Sans Pro"/>
                  <a:cs typeface="Source Sans Pro"/>
                  <a:sym typeface="Source Sans Pro"/>
                </a:rPr>
                <a:t>“</a:t>
              </a:r>
              <a:endParaRPr b="1" sz="6000">
                <a:solidFill>
                  <a:srgbClr val="0091EA"/>
                </a:solidFill>
                <a:latin typeface="Source Sans Pro"/>
                <a:ea typeface="Source Sans Pro"/>
                <a:cs typeface="Source Sans Pro"/>
                <a:sym typeface="Source Sans Pro"/>
              </a:endParaRPr>
            </a:p>
          </p:txBody>
        </p:sp>
        <p:sp>
          <p:nvSpPr>
            <p:cNvPr id="34" name="Google Shape;34;p4"/>
            <p:cNvSpPr/>
            <p:nvPr/>
          </p:nvSpPr>
          <p:spPr>
            <a:xfrm>
              <a:off x="4025400" y="1760085"/>
              <a:ext cx="1093200" cy="10932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p:nvPr/>
          </p:nvSpPr>
          <p:spPr>
            <a:xfrm>
              <a:off x="4190700" y="1925385"/>
              <a:ext cx="762600" cy="762600"/>
            </a:xfrm>
            <a:prstGeom prst="ellipse">
              <a:avLst/>
            </a:prstGeom>
            <a:noFill/>
            <a:ln cap="flat" cmpd="sng" w="1905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6" name="Google Shape;36;p4"/>
          <p:cNvCxnSpPr>
            <a:endCxn id="34" idx="1"/>
          </p:cNvCxnSpPr>
          <p:nvPr/>
        </p:nvCxnSpPr>
        <p:spPr>
          <a:xfrm>
            <a:off x="3742095" y="871980"/>
            <a:ext cx="443400" cy="362400"/>
          </a:xfrm>
          <a:prstGeom prst="straightConnector1">
            <a:avLst/>
          </a:prstGeom>
          <a:noFill/>
          <a:ln cap="flat" cmpd="sng" w="9525">
            <a:solidFill>
              <a:srgbClr val="CFD8DC"/>
            </a:solidFill>
            <a:prstDash val="solid"/>
            <a:round/>
            <a:headEnd len="med" w="med" type="none"/>
            <a:tailEnd len="med" w="med" type="none"/>
          </a:ln>
        </p:spPr>
      </p:cxnSp>
      <p:cxnSp>
        <p:nvCxnSpPr>
          <p:cNvPr id="37" name="Google Shape;37;p4"/>
          <p:cNvCxnSpPr/>
          <p:nvPr/>
        </p:nvCxnSpPr>
        <p:spPr>
          <a:xfrm rot="10800000">
            <a:off x="4114800" y="269685"/>
            <a:ext cx="457200" cy="804600"/>
          </a:xfrm>
          <a:prstGeom prst="straightConnector1">
            <a:avLst/>
          </a:prstGeom>
          <a:noFill/>
          <a:ln cap="flat" cmpd="sng" w="9525">
            <a:solidFill>
              <a:srgbClr val="CFD8DC"/>
            </a:solidFill>
            <a:prstDash val="solid"/>
            <a:round/>
            <a:headEnd len="med" w="med" type="none"/>
            <a:tailEnd len="med" w="med" type="none"/>
          </a:ln>
        </p:spPr>
      </p:cxnSp>
      <p:cxnSp>
        <p:nvCxnSpPr>
          <p:cNvPr id="38" name="Google Shape;38;p4"/>
          <p:cNvCxnSpPr/>
          <p:nvPr/>
        </p:nvCxnSpPr>
        <p:spPr>
          <a:xfrm flipH="1" rot="10800000">
            <a:off x="4749075" y="753125"/>
            <a:ext cx="95100" cy="348900"/>
          </a:xfrm>
          <a:prstGeom prst="straightConnector1">
            <a:avLst/>
          </a:prstGeom>
          <a:noFill/>
          <a:ln cap="flat" cmpd="sng" w="9525">
            <a:solidFill>
              <a:srgbClr val="CFD8DC"/>
            </a:solidFill>
            <a:prstDash val="solid"/>
            <a:round/>
            <a:headEnd len="med" w="med" type="none"/>
            <a:tailEnd len="med" w="med" type="none"/>
          </a:ln>
        </p:spPr>
      </p:cxnSp>
      <p:sp>
        <p:nvSpPr>
          <p:cNvPr id="39" name="Google Shape;39;p4"/>
          <p:cNvSpPr txBox="1"/>
          <p:nvPr>
            <p:ph idx="12" type="sldNum"/>
          </p:nvPr>
        </p:nvSpPr>
        <p:spPr>
          <a:xfrm>
            <a:off x="-87" y="6333125"/>
            <a:ext cx="9144000" cy="525000"/>
          </a:xfrm>
          <a:prstGeom prst="rect">
            <a:avLst/>
          </a:prstGeom>
        </p:spPr>
        <p:txBody>
          <a:bodyPr anchorCtr="0" anchor="t" bIns="91425" lIns="91425" spcFirstLastPara="1" rIns="91425" wrap="square" tIns="91425">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40" name="Shape 40"/>
        <p:cNvGrpSpPr/>
        <p:nvPr/>
      </p:nvGrpSpPr>
      <p:grpSpPr>
        <a:xfrm>
          <a:off x="0" y="0"/>
          <a:ext cx="0" cy="0"/>
          <a:chOff x="0" y="0"/>
          <a:chExt cx="0" cy="0"/>
        </a:xfrm>
      </p:grpSpPr>
      <p:sp>
        <p:nvSpPr>
          <p:cNvPr id="41" name="Google Shape;41;p5"/>
          <p:cNvSpPr txBox="1"/>
          <p:nvPr>
            <p:ph type="title"/>
          </p:nvPr>
        </p:nvSpPr>
        <p:spPr>
          <a:xfrm>
            <a:off x="786150" y="410826"/>
            <a:ext cx="7571700" cy="936900"/>
          </a:xfrm>
          <a:prstGeom prst="rect">
            <a:avLst/>
          </a:prstGeom>
        </p:spPr>
        <p:txBody>
          <a:bodyPr anchorCtr="0" anchor="b" bIns="91425" lIns="91425" spcFirstLastPara="1" rIns="91425" wrap="square" tIns="91425"/>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42" name="Google Shape;42;p5"/>
          <p:cNvSpPr txBox="1"/>
          <p:nvPr>
            <p:ph idx="1" type="body"/>
          </p:nvPr>
        </p:nvSpPr>
        <p:spPr>
          <a:xfrm>
            <a:off x="786150" y="1682267"/>
            <a:ext cx="7571700" cy="47649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43" name="Google Shape;43;p5"/>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44" name="Shape 44"/>
        <p:cNvGrpSpPr/>
        <p:nvPr/>
      </p:nvGrpSpPr>
      <p:grpSpPr>
        <a:xfrm>
          <a:off x="0" y="0"/>
          <a:ext cx="0" cy="0"/>
          <a:chOff x="0" y="0"/>
          <a:chExt cx="0" cy="0"/>
        </a:xfrm>
      </p:grpSpPr>
      <p:sp>
        <p:nvSpPr>
          <p:cNvPr id="45" name="Google Shape;45;p6"/>
          <p:cNvSpPr txBox="1"/>
          <p:nvPr>
            <p:ph type="title"/>
          </p:nvPr>
        </p:nvSpPr>
        <p:spPr>
          <a:xfrm>
            <a:off x="786150" y="410826"/>
            <a:ext cx="7571700" cy="936900"/>
          </a:xfrm>
          <a:prstGeom prst="rect">
            <a:avLst/>
          </a:prstGeom>
        </p:spPr>
        <p:txBody>
          <a:bodyPr anchorCtr="0" anchor="b" bIns="91425" lIns="91425" spcFirstLastPara="1" rIns="91425" wrap="square" tIns="91425"/>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46" name="Google Shape;46;p6"/>
          <p:cNvSpPr txBox="1"/>
          <p:nvPr>
            <p:ph idx="1" type="body"/>
          </p:nvPr>
        </p:nvSpPr>
        <p:spPr>
          <a:xfrm>
            <a:off x="786137" y="1600200"/>
            <a:ext cx="3675300" cy="4967700"/>
          </a:xfrm>
          <a:prstGeom prst="rect">
            <a:avLst/>
          </a:prstGeom>
        </p:spPr>
        <p:txBody>
          <a:bodyPr anchorCtr="0" anchor="t" bIns="91425" lIns="91425" spcFirstLastPara="1" rIns="91425" wrap="square" tIns="91425"/>
          <a:lstStyle>
            <a:lvl1pPr indent="-393700" lvl="0" marL="457200">
              <a:spcBef>
                <a:spcPts val="600"/>
              </a:spcBef>
              <a:spcAft>
                <a:spcPts val="0"/>
              </a:spcAft>
              <a:buSzPts val="2600"/>
              <a:buChar char="◎"/>
              <a:defRPr sz="2600"/>
            </a:lvl1pPr>
            <a:lvl2pPr indent="-393700" lvl="1" marL="914400">
              <a:spcBef>
                <a:spcPts val="0"/>
              </a:spcBef>
              <a:spcAft>
                <a:spcPts val="0"/>
              </a:spcAft>
              <a:buSzPts val="2600"/>
              <a:buChar char="○"/>
              <a:defRPr sz="2600"/>
            </a:lvl2pPr>
            <a:lvl3pPr indent="-393700" lvl="2" marL="1371600">
              <a:spcBef>
                <a:spcPts val="0"/>
              </a:spcBef>
              <a:spcAft>
                <a:spcPts val="0"/>
              </a:spcAft>
              <a:buSzPts val="2600"/>
              <a:buChar char="◉"/>
              <a:defRPr sz="2600"/>
            </a:lvl3pPr>
            <a:lvl4pPr indent="-393700" lvl="3" marL="1828800">
              <a:spcBef>
                <a:spcPts val="0"/>
              </a:spcBef>
              <a:spcAft>
                <a:spcPts val="0"/>
              </a:spcAft>
              <a:buSzPts val="2600"/>
              <a:buChar char="●"/>
              <a:defRPr sz="2600"/>
            </a:lvl4pPr>
            <a:lvl5pPr indent="-393700" lvl="4" marL="2286000">
              <a:spcBef>
                <a:spcPts val="0"/>
              </a:spcBef>
              <a:spcAft>
                <a:spcPts val="0"/>
              </a:spcAft>
              <a:buSzPts val="2600"/>
              <a:buChar char="○"/>
              <a:defRPr sz="2600"/>
            </a:lvl5pPr>
            <a:lvl6pPr indent="-393700" lvl="5" marL="2743200">
              <a:spcBef>
                <a:spcPts val="0"/>
              </a:spcBef>
              <a:spcAft>
                <a:spcPts val="0"/>
              </a:spcAft>
              <a:buSzPts val="2600"/>
              <a:buChar char="■"/>
              <a:defRPr sz="2600"/>
            </a:lvl6pPr>
            <a:lvl7pPr indent="-393700" lvl="6" marL="3200400">
              <a:spcBef>
                <a:spcPts val="0"/>
              </a:spcBef>
              <a:spcAft>
                <a:spcPts val="0"/>
              </a:spcAft>
              <a:buSzPts val="2600"/>
              <a:buChar char="●"/>
              <a:defRPr sz="2600"/>
            </a:lvl7pPr>
            <a:lvl8pPr indent="-393700" lvl="7" marL="3657600">
              <a:spcBef>
                <a:spcPts val="0"/>
              </a:spcBef>
              <a:spcAft>
                <a:spcPts val="0"/>
              </a:spcAft>
              <a:buSzPts val="2600"/>
              <a:buChar char="○"/>
              <a:defRPr sz="2600"/>
            </a:lvl8pPr>
            <a:lvl9pPr indent="-393700" lvl="8" marL="4114800">
              <a:spcBef>
                <a:spcPts val="0"/>
              </a:spcBef>
              <a:spcAft>
                <a:spcPts val="0"/>
              </a:spcAft>
              <a:buSzPts val="2600"/>
              <a:buChar char="■"/>
              <a:defRPr sz="2600"/>
            </a:lvl9pPr>
          </a:lstStyle>
          <a:p/>
        </p:txBody>
      </p:sp>
      <p:sp>
        <p:nvSpPr>
          <p:cNvPr id="47" name="Google Shape;47;p6"/>
          <p:cNvSpPr txBox="1"/>
          <p:nvPr>
            <p:ph idx="2" type="body"/>
          </p:nvPr>
        </p:nvSpPr>
        <p:spPr>
          <a:xfrm>
            <a:off x="4682659" y="1600200"/>
            <a:ext cx="3675300" cy="4967700"/>
          </a:xfrm>
          <a:prstGeom prst="rect">
            <a:avLst/>
          </a:prstGeom>
        </p:spPr>
        <p:txBody>
          <a:bodyPr anchorCtr="0" anchor="t" bIns="91425" lIns="91425" spcFirstLastPara="1" rIns="91425" wrap="square" tIns="91425"/>
          <a:lstStyle>
            <a:lvl1pPr indent="-393700" lvl="0" marL="457200">
              <a:spcBef>
                <a:spcPts val="600"/>
              </a:spcBef>
              <a:spcAft>
                <a:spcPts val="0"/>
              </a:spcAft>
              <a:buSzPts val="2600"/>
              <a:buChar char="◎"/>
              <a:defRPr sz="2600"/>
            </a:lvl1pPr>
            <a:lvl2pPr indent="-393700" lvl="1" marL="914400">
              <a:spcBef>
                <a:spcPts val="0"/>
              </a:spcBef>
              <a:spcAft>
                <a:spcPts val="0"/>
              </a:spcAft>
              <a:buSzPts val="2600"/>
              <a:buChar char="○"/>
              <a:defRPr sz="2600"/>
            </a:lvl2pPr>
            <a:lvl3pPr indent="-393700" lvl="2" marL="1371600">
              <a:spcBef>
                <a:spcPts val="0"/>
              </a:spcBef>
              <a:spcAft>
                <a:spcPts val="0"/>
              </a:spcAft>
              <a:buSzPts val="2600"/>
              <a:buChar char="◉"/>
              <a:defRPr sz="2600"/>
            </a:lvl3pPr>
            <a:lvl4pPr indent="-393700" lvl="3" marL="1828800">
              <a:spcBef>
                <a:spcPts val="0"/>
              </a:spcBef>
              <a:spcAft>
                <a:spcPts val="0"/>
              </a:spcAft>
              <a:buSzPts val="2600"/>
              <a:buChar char="●"/>
              <a:defRPr sz="2600"/>
            </a:lvl4pPr>
            <a:lvl5pPr indent="-393700" lvl="4" marL="2286000">
              <a:spcBef>
                <a:spcPts val="0"/>
              </a:spcBef>
              <a:spcAft>
                <a:spcPts val="0"/>
              </a:spcAft>
              <a:buSzPts val="2600"/>
              <a:buChar char="○"/>
              <a:defRPr sz="2600"/>
            </a:lvl5pPr>
            <a:lvl6pPr indent="-393700" lvl="5" marL="2743200">
              <a:spcBef>
                <a:spcPts val="0"/>
              </a:spcBef>
              <a:spcAft>
                <a:spcPts val="0"/>
              </a:spcAft>
              <a:buSzPts val="2600"/>
              <a:buChar char="■"/>
              <a:defRPr sz="2600"/>
            </a:lvl6pPr>
            <a:lvl7pPr indent="-393700" lvl="6" marL="3200400">
              <a:spcBef>
                <a:spcPts val="0"/>
              </a:spcBef>
              <a:spcAft>
                <a:spcPts val="0"/>
              </a:spcAft>
              <a:buSzPts val="2600"/>
              <a:buChar char="●"/>
              <a:defRPr sz="2600"/>
            </a:lvl7pPr>
            <a:lvl8pPr indent="-393700" lvl="7" marL="3657600">
              <a:spcBef>
                <a:spcPts val="0"/>
              </a:spcBef>
              <a:spcAft>
                <a:spcPts val="0"/>
              </a:spcAft>
              <a:buSzPts val="2600"/>
              <a:buChar char="○"/>
              <a:defRPr sz="2600"/>
            </a:lvl8pPr>
            <a:lvl9pPr indent="-393700" lvl="8" marL="4114800">
              <a:spcBef>
                <a:spcPts val="0"/>
              </a:spcBef>
              <a:spcAft>
                <a:spcPts val="0"/>
              </a:spcAft>
              <a:buSzPts val="2600"/>
              <a:buChar char="■"/>
              <a:defRPr sz="2600"/>
            </a:lvl9pPr>
          </a:lstStyle>
          <a:p/>
        </p:txBody>
      </p:sp>
      <p:sp>
        <p:nvSpPr>
          <p:cNvPr id="48" name="Google Shape;48;p6"/>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49" name="Shape 49"/>
        <p:cNvGrpSpPr/>
        <p:nvPr/>
      </p:nvGrpSpPr>
      <p:grpSpPr>
        <a:xfrm>
          <a:off x="0" y="0"/>
          <a:ext cx="0" cy="0"/>
          <a:chOff x="0" y="0"/>
          <a:chExt cx="0" cy="0"/>
        </a:xfrm>
      </p:grpSpPr>
      <p:sp>
        <p:nvSpPr>
          <p:cNvPr id="50" name="Google Shape;50;p7"/>
          <p:cNvSpPr txBox="1"/>
          <p:nvPr>
            <p:ph type="title"/>
          </p:nvPr>
        </p:nvSpPr>
        <p:spPr>
          <a:xfrm>
            <a:off x="786150" y="410826"/>
            <a:ext cx="7571700" cy="936900"/>
          </a:xfrm>
          <a:prstGeom prst="rect">
            <a:avLst/>
          </a:prstGeom>
        </p:spPr>
        <p:txBody>
          <a:bodyPr anchorCtr="0" anchor="b" bIns="91425" lIns="91425" spcFirstLastPara="1" rIns="91425" wrap="square" tIns="91425"/>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51" name="Google Shape;51;p7"/>
          <p:cNvSpPr txBox="1"/>
          <p:nvPr>
            <p:ph idx="1" type="body"/>
          </p:nvPr>
        </p:nvSpPr>
        <p:spPr>
          <a:xfrm>
            <a:off x="786150" y="1600200"/>
            <a:ext cx="2419800" cy="4967700"/>
          </a:xfrm>
          <a:prstGeom prst="rect">
            <a:avLst/>
          </a:prstGeom>
        </p:spPr>
        <p:txBody>
          <a:bodyPr anchorCtr="0" anchor="t" bIns="91425" lIns="91425" spcFirstLastPara="1" rIns="91425" wrap="square" tIns="91425"/>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52" name="Google Shape;52;p7"/>
          <p:cNvSpPr txBox="1"/>
          <p:nvPr>
            <p:ph idx="2" type="body"/>
          </p:nvPr>
        </p:nvSpPr>
        <p:spPr>
          <a:xfrm>
            <a:off x="3329992" y="1600200"/>
            <a:ext cx="2419800" cy="4967700"/>
          </a:xfrm>
          <a:prstGeom prst="rect">
            <a:avLst/>
          </a:prstGeom>
        </p:spPr>
        <p:txBody>
          <a:bodyPr anchorCtr="0" anchor="t" bIns="91425" lIns="91425" spcFirstLastPara="1" rIns="91425" wrap="square" tIns="91425"/>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53" name="Google Shape;53;p7"/>
          <p:cNvSpPr txBox="1"/>
          <p:nvPr>
            <p:ph idx="3" type="body"/>
          </p:nvPr>
        </p:nvSpPr>
        <p:spPr>
          <a:xfrm>
            <a:off x="5873834" y="1600200"/>
            <a:ext cx="2419800" cy="4967700"/>
          </a:xfrm>
          <a:prstGeom prst="rect">
            <a:avLst/>
          </a:prstGeom>
        </p:spPr>
        <p:txBody>
          <a:bodyPr anchorCtr="0" anchor="t" bIns="91425" lIns="91425" spcFirstLastPara="1" rIns="91425" wrap="square" tIns="91425"/>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54" name="Google Shape;54;p7"/>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blipFill>
          <a:blip r:embed="rId2">
            <a:alphaModFix/>
          </a:blip>
          <a:stretch>
            <a:fillRect/>
          </a:stretch>
        </a:blipFill>
      </p:bgPr>
    </p:bg>
    <p:spTree>
      <p:nvGrpSpPr>
        <p:cNvPr id="55" name="Shape 55"/>
        <p:cNvGrpSpPr/>
        <p:nvPr/>
      </p:nvGrpSpPr>
      <p:grpSpPr>
        <a:xfrm>
          <a:off x="0" y="0"/>
          <a:ext cx="0" cy="0"/>
          <a:chOff x="0" y="0"/>
          <a:chExt cx="0" cy="0"/>
        </a:xfrm>
      </p:grpSpPr>
      <p:sp>
        <p:nvSpPr>
          <p:cNvPr id="56" name="Google Shape;56;p8"/>
          <p:cNvSpPr txBox="1"/>
          <p:nvPr>
            <p:ph type="title"/>
          </p:nvPr>
        </p:nvSpPr>
        <p:spPr>
          <a:xfrm>
            <a:off x="786150" y="410826"/>
            <a:ext cx="7571700" cy="936900"/>
          </a:xfrm>
          <a:prstGeom prst="rect">
            <a:avLst/>
          </a:prstGeom>
        </p:spPr>
        <p:txBody>
          <a:bodyPr anchorCtr="0" anchor="b" bIns="91425" lIns="91425" spcFirstLastPara="1" rIns="91425" wrap="square" tIns="91425"/>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57" name="Google Shape;57;p8"/>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blipFill>
          <a:blip r:embed="rId2">
            <a:alphaModFix/>
          </a:blip>
          <a:stretch>
            <a:fillRect/>
          </a:stretch>
        </a:blipFill>
      </p:bgPr>
    </p:bg>
    <p:spTree>
      <p:nvGrpSpPr>
        <p:cNvPr id="58" name="Shape 58"/>
        <p:cNvGrpSpPr/>
        <p:nvPr/>
      </p:nvGrpSpPr>
      <p:grpSpPr>
        <a:xfrm>
          <a:off x="0" y="0"/>
          <a:ext cx="0" cy="0"/>
          <a:chOff x="0" y="0"/>
          <a:chExt cx="0" cy="0"/>
        </a:xfrm>
      </p:grpSpPr>
      <p:sp>
        <p:nvSpPr>
          <p:cNvPr id="59" name="Google Shape;59;p9"/>
          <p:cNvSpPr txBox="1"/>
          <p:nvPr>
            <p:ph idx="1" type="body"/>
          </p:nvPr>
        </p:nvSpPr>
        <p:spPr>
          <a:xfrm>
            <a:off x="457200" y="5407123"/>
            <a:ext cx="8229600" cy="491400"/>
          </a:xfrm>
          <a:prstGeom prst="rect">
            <a:avLst/>
          </a:prstGeom>
        </p:spPr>
        <p:txBody>
          <a:bodyPr anchorCtr="0" anchor="t" bIns="91425" lIns="91425" spcFirstLastPara="1" rIns="91425" wrap="square" tIns="91425"/>
          <a:lstStyle>
            <a:lvl1pPr indent="-228600" lvl="0" marL="457200" algn="ctr">
              <a:spcBef>
                <a:spcPts val="360"/>
              </a:spcBef>
              <a:spcAft>
                <a:spcPts val="0"/>
              </a:spcAft>
              <a:buSzPts val="1800"/>
              <a:buNone/>
              <a:defRPr sz="1800"/>
            </a:lvl1pPr>
          </a:lstStyle>
          <a:p/>
        </p:txBody>
      </p:sp>
      <p:sp>
        <p:nvSpPr>
          <p:cNvPr id="60" name="Google Shape;60;p9"/>
          <p:cNvSpPr txBox="1"/>
          <p:nvPr>
            <p:ph idx="12" type="sldNum"/>
          </p:nvPr>
        </p:nvSpPr>
        <p:spPr>
          <a:xfrm>
            <a:off x="-92" y="6333125"/>
            <a:ext cx="9144000" cy="525000"/>
          </a:xfrm>
          <a:prstGeom prst="rect">
            <a:avLst/>
          </a:prstGeom>
        </p:spPr>
        <p:txBody>
          <a:bodyPr anchorCtr="0" anchor="t" bIns="91425" lIns="91425" spcFirstLastPara="1" rIns="91425" wrap="square" tIns="91425">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blipFill>
          <a:blip r:embed="rId2">
            <a:alphaModFix/>
          </a:blip>
          <a:stretch>
            <a:fillRect/>
          </a:stretch>
        </a:blipFill>
      </p:bgPr>
    </p:bg>
    <p:spTree>
      <p:nvGrpSpPr>
        <p:cNvPr id="61" name="Shape 61"/>
        <p:cNvGrpSpPr/>
        <p:nvPr/>
      </p:nvGrpSpPr>
      <p:grpSpPr>
        <a:xfrm>
          <a:off x="0" y="0"/>
          <a:ext cx="0" cy="0"/>
          <a:chOff x="0" y="0"/>
          <a:chExt cx="0" cy="0"/>
        </a:xfrm>
      </p:grpSpPr>
      <p:sp>
        <p:nvSpPr>
          <p:cNvPr id="62" name="Google Shape;62;p10"/>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1.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86150" y="410826"/>
            <a:ext cx="7571700" cy="936900"/>
          </a:xfrm>
          <a:prstGeom prst="rect">
            <a:avLst/>
          </a:prstGeom>
          <a:noFill/>
          <a:ln>
            <a:noFill/>
          </a:ln>
        </p:spPr>
        <p:txBody>
          <a:bodyPr anchorCtr="0" anchor="b" bIns="91425" lIns="91425" spcFirstLastPara="1" rIns="91425" wrap="square" tIns="91425"/>
          <a:lstStyle>
            <a:lvl1pPr lv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1pPr>
            <a:lvl2pPr lvl="1">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2pPr>
            <a:lvl3pPr lvl="2">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3pPr>
            <a:lvl4pPr lvl="3">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4pPr>
            <a:lvl5pPr lvl="4">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5pPr>
            <a:lvl6pPr lvl="5">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6pPr>
            <a:lvl7pPr lvl="6">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7pPr>
            <a:lvl8pPr lvl="7">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8pPr>
            <a:lvl9pPr lvl="8">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9pPr>
          </a:lstStyle>
          <a:p/>
        </p:txBody>
      </p:sp>
      <p:sp>
        <p:nvSpPr>
          <p:cNvPr id="7" name="Google Shape;7;p1"/>
          <p:cNvSpPr txBox="1"/>
          <p:nvPr>
            <p:ph idx="1" type="body"/>
          </p:nvPr>
        </p:nvSpPr>
        <p:spPr>
          <a:xfrm>
            <a:off x="786150" y="1682267"/>
            <a:ext cx="7571700" cy="4764900"/>
          </a:xfrm>
          <a:prstGeom prst="rect">
            <a:avLst/>
          </a:prstGeom>
          <a:noFill/>
          <a:ln>
            <a:noFill/>
          </a:ln>
        </p:spPr>
        <p:txBody>
          <a:bodyPr anchorCtr="0" anchor="t" bIns="91425" lIns="91425" spcFirstLastPara="1" rIns="91425" wrap="square" tIns="91425"/>
          <a:lstStyle>
            <a:lvl1pPr indent="-419100" lvl="0" marL="457200">
              <a:spcBef>
                <a:spcPts val="600"/>
              </a:spcBef>
              <a:spcAft>
                <a:spcPts val="0"/>
              </a:spcAft>
              <a:buClr>
                <a:srgbClr val="CFD8DC"/>
              </a:buClr>
              <a:buSzPts val="3000"/>
              <a:buFont typeface="Source Sans Pro"/>
              <a:buChar char="◎"/>
              <a:defRPr sz="3000">
                <a:solidFill>
                  <a:srgbClr val="263238"/>
                </a:solidFill>
                <a:latin typeface="Source Sans Pro"/>
                <a:ea typeface="Source Sans Pro"/>
                <a:cs typeface="Source Sans Pro"/>
                <a:sym typeface="Source Sans Pro"/>
              </a:defRPr>
            </a:lvl1pPr>
            <a:lvl2pPr indent="-381000" lvl="1" marL="914400">
              <a:spcBef>
                <a:spcPts val="0"/>
              </a:spcBef>
              <a:spcAft>
                <a:spcPts val="0"/>
              </a:spcAft>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2pPr>
            <a:lvl3pPr indent="-381000" lvl="2" marL="1371600">
              <a:spcBef>
                <a:spcPts val="0"/>
              </a:spcBef>
              <a:spcAft>
                <a:spcPts val="0"/>
              </a:spcAft>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3pPr>
            <a:lvl4pPr indent="-342900" lvl="3" marL="18288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4pPr>
            <a:lvl5pPr indent="-342900" lvl="4" marL="22860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5pPr>
            <a:lvl6pPr indent="-342900" lvl="5" marL="27432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6pPr>
            <a:lvl7pPr indent="-342900" lvl="6" marL="32004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7pPr>
            <a:lvl8pPr indent="-342900" lvl="7" marL="36576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8pPr>
            <a:lvl9pPr indent="-342900" lvl="8" marL="41148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04384" y="6333134"/>
            <a:ext cx="548700" cy="525000"/>
          </a:xfrm>
          <a:prstGeom prst="rect">
            <a:avLst/>
          </a:prstGeom>
          <a:noFill/>
          <a:ln>
            <a:noFill/>
          </a:ln>
        </p:spPr>
        <p:txBody>
          <a:bodyPr anchorCtr="0" anchor="t" bIns="91425" lIns="91425" spcFirstLastPara="1" rIns="91425" wrap="square" tIns="91425">
            <a:noAutofit/>
          </a:bodyPr>
          <a:lstStyle>
            <a:lvl1pPr lvl="0" algn="r">
              <a:buNone/>
              <a:defRPr b="1" sz="1300">
                <a:solidFill>
                  <a:srgbClr val="0091EA"/>
                </a:solidFill>
                <a:latin typeface="Source Sans Pro"/>
                <a:ea typeface="Source Sans Pro"/>
                <a:cs typeface="Source Sans Pro"/>
                <a:sym typeface="Source Sans Pro"/>
              </a:defRPr>
            </a:lvl1pPr>
            <a:lvl2pPr lvl="1" algn="r">
              <a:buNone/>
              <a:defRPr b="1" sz="1300">
                <a:solidFill>
                  <a:srgbClr val="0091EA"/>
                </a:solidFill>
                <a:latin typeface="Source Sans Pro"/>
                <a:ea typeface="Source Sans Pro"/>
                <a:cs typeface="Source Sans Pro"/>
                <a:sym typeface="Source Sans Pro"/>
              </a:defRPr>
            </a:lvl2pPr>
            <a:lvl3pPr lvl="2" algn="r">
              <a:buNone/>
              <a:defRPr b="1" sz="1300">
                <a:solidFill>
                  <a:srgbClr val="0091EA"/>
                </a:solidFill>
                <a:latin typeface="Source Sans Pro"/>
                <a:ea typeface="Source Sans Pro"/>
                <a:cs typeface="Source Sans Pro"/>
                <a:sym typeface="Source Sans Pro"/>
              </a:defRPr>
            </a:lvl3pPr>
            <a:lvl4pPr lvl="3" algn="r">
              <a:buNone/>
              <a:defRPr b="1" sz="1300">
                <a:solidFill>
                  <a:srgbClr val="0091EA"/>
                </a:solidFill>
                <a:latin typeface="Source Sans Pro"/>
                <a:ea typeface="Source Sans Pro"/>
                <a:cs typeface="Source Sans Pro"/>
                <a:sym typeface="Source Sans Pro"/>
              </a:defRPr>
            </a:lvl4pPr>
            <a:lvl5pPr lvl="4" algn="r">
              <a:buNone/>
              <a:defRPr b="1" sz="1300">
                <a:solidFill>
                  <a:srgbClr val="0091EA"/>
                </a:solidFill>
                <a:latin typeface="Source Sans Pro"/>
                <a:ea typeface="Source Sans Pro"/>
                <a:cs typeface="Source Sans Pro"/>
                <a:sym typeface="Source Sans Pro"/>
              </a:defRPr>
            </a:lvl5pPr>
            <a:lvl6pPr lvl="5" algn="r">
              <a:buNone/>
              <a:defRPr b="1" sz="1300">
                <a:solidFill>
                  <a:srgbClr val="0091EA"/>
                </a:solidFill>
                <a:latin typeface="Source Sans Pro"/>
                <a:ea typeface="Source Sans Pro"/>
                <a:cs typeface="Source Sans Pro"/>
                <a:sym typeface="Source Sans Pro"/>
              </a:defRPr>
            </a:lvl6pPr>
            <a:lvl7pPr lvl="6" algn="r">
              <a:buNone/>
              <a:defRPr b="1" sz="1300">
                <a:solidFill>
                  <a:srgbClr val="0091EA"/>
                </a:solidFill>
                <a:latin typeface="Source Sans Pro"/>
                <a:ea typeface="Source Sans Pro"/>
                <a:cs typeface="Source Sans Pro"/>
                <a:sym typeface="Source Sans Pro"/>
              </a:defRPr>
            </a:lvl7pPr>
            <a:lvl8pPr lvl="7" algn="r">
              <a:buNone/>
              <a:defRPr b="1" sz="1300">
                <a:solidFill>
                  <a:srgbClr val="0091EA"/>
                </a:solidFill>
                <a:latin typeface="Source Sans Pro"/>
                <a:ea typeface="Source Sans Pro"/>
                <a:cs typeface="Source Sans Pro"/>
                <a:sym typeface="Source Sans Pro"/>
              </a:defRPr>
            </a:lvl8pPr>
            <a:lvl9pPr lvl="8" algn="r">
              <a:buNone/>
              <a:defRPr b="1" sz="1300">
                <a:solidFill>
                  <a:srgbClr val="0091EA"/>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20.png"/><Relationship Id="rId4" Type="http://schemas.openxmlformats.org/officeDocument/2006/relationships/image" Target="../media/image1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20.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20.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20.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 Id="rId3" Type="http://schemas.openxmlformats.org/officeDocument/2006/relationships/image" Target="../media/image20.pn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2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20.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20.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20.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2"/>
          <p:cNvSpPr txBox="1"/>
          <p:nvPr>
            <p:ph type="ctrTitle"/>
          </p:nvPr>
        </p:nvSpPr>
        <p:spPr>
          <a:xfrm>
            <a:off x="1700185" y="1360350"/>
            <a:ext cx="5807400" cy="1546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4800"/>
              <a:t>A Comparison of Consensus Algorithms in Blockchain SDN Architectures</a:t>
            </a:r>
            <a:endParaRPr sz="4800"/>
          </a:p>
          <a:p>
            <a:pPr indent="0" lvl="0" marL="0" rtl="0" algn="l">
              <a:spcBef>
                <a:spcPts val="0"/>
              </a:spcBef>
              <a:spcAft>
                <a:spcPts val="0"/>
              </a:spcAft>
              <a:buNone/>
            </a:pPr>
            <a:r>
              <a:t/>
            </a:r>
            <a:endParaRPr sz="4800"/>
          </a:p>
        </p:txBody>
      </p:sp>
      <p:sp>
        <p:nvSpPr>
          <p:cNvPr id="71" name="Google Shape;71;p12"/>
          <p:cNvSpPr txBox="1"/>
          <p:nvPr>
            <p:ph type="ctrTitle"/>
          </p:nvPr>
        </p:nvSpPr>
        <p:spPr>
          <a:xfrm>
            <a:off x="659847" y="5389050"/>
            <a:ext cx="7712700" cy="1546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Joshua Sylvester, Sunjoli Aggarwal, Rob Keehan, </a:t>
            </a:r>
            <a:endParaRPr sz="1800"/>
          </a:p>
          <a:p>
            <a:pPr indent="0" lvl="0" marL="0" rtl="0" algn="ctr">
              <a:spcBef>
                <a:spcPts val="0"/>
              </a:spcBef>
              <a:spcAft>
                <a:spcPts val="0"/>
              </a:spcAft>
              <a:buNone/>
            </a:pPr>
            <a:r>
              <a:rPr lang="en" sz="1800"/>
              <a:t>Michael Watts, &amp; Matthew Lee</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1"/>
          <p:cNvSpPr txBox="1"/>
          <p:nvPr>
            <p:ph idx="1" type="body"/>
          </p:nvPr>
        </p:nvSpPr>
        <p:spPr>
          <a:xfrm>
            <a:off x="653625" y="2272800"/>
            <a:ext cx="7808100" cy="1093200"/>
          </a:xfrm>
          <a:prstGeom prst="rect">
            <a:avLst/>
          </a:prstGeom>
        </p:spPr>
        <p:txBody>
          <a:bodyPr anchorCtr="0" anchor="t" bIns="91425" lIns="91425" spcFirstLastPara="1" rIns="91425" wrap="square" tIns="91425">
            <a:noAutofit/>
          </a:bodyPr>
          <a:lstStyle/>
          <a:p>
            <a:pPr indent="0" lvl="0" marL="0" rtl="0" algn="ctr">
              <a:lnSpc>
                <a:spcPct val="150000"/>
              </a:lnSpc>
              <a:spcBef>
                <a:spcPts val="600"/>
              </a:spcBef>
              <a:spcAft>
                <a:spcPts val="0"/>
              </a:spcAft>
              <a:buNone/>
            </a:pPr>
            <a:r>
              <a:rPr lang="en"/>
              <a:t>W</a:t>
            </a:r>
            <a:r>
              <a:rPr lang="en"/>
              <a:t>e explore a consensus optimization problem where time and scale are constrained by the application domain of SDN blockchain architectures</a:t>
            </a:r>
            <a:endParaRPr/>
          </a:p>
        </p:txBody>
      </p:sp>
      <p:sp>
        <p:nvSpPr>
          <p:cNvPr id="189" name="Google Shape;189;p21"/>
          <p:cNvSpPr txBox="1"/>
          <p:nvPr>
            <p:ph idx="12" type="sldNum"/>
          </p:nvPr>
        </p:nvSpPr>
        <p:spPr>
          <a:xfrm>
            <a:off x="-87" y="6333125"/>
            <a:ext cx="9144000" cy="52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2"/>
          <p:cNvSpPr/>
          <p:nvPr/>
        </p:nvSpPr>
        <p:spPr>
          <a:xfrm>
            <a:off x="2615025" y="3275600"/>
            <a:ext cx="2830500" cy="27252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5" name="Google Shape;195;p22"/>
          <p:cNvCxnSpPr>
            <a:endCxn id="196" idx="1"/>
          </p:cNvCxnSpPr>
          <p:nvPr/>
        </p:nvCxnSpPr>
        <p:spPr>
          <a:xfrm>
            <a:off x="2297074" y="3437071"/>
            <a:ext cx="829200" cy="352800"/>
          </a:xfrm>
          <a:prstGeom prst="straightConnector1">
            <a:avLst/>
          </a:prstGeom>
          <a:noFill/>
          <a:ln cap="flat" cmpd="sng" w="38100">
            <a:solidFill>
              <a:srgbClr val="CFD8DC"/>
            </a:solidFill>
            <a:prstDash val="solid"/>
            <a:round/>
            <a:headEnd len="med" w="med" type="none"/>
            <a:tailEnd len="med" w="med" type="none"/>
          </a:ln>
        </p:spPr>
      </p:cxnSp>
      <p:sp>
        <p:nvSpPr>
          <p:cNvPr id="197" name="Google Shape;197;p22"/>
          <p:cNvSpPr/>
          <p:nvPr/>
        </p:nvSpPr>
        <p:spPr>
          <a:xfrm>
            <a:off x="4681450" y="898225"/>
            <a:ext cx="2556900" cy="25365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2"/>
          <p:cNvSpPr/>
          <p:nvPr/>
        </p:nvSpPr>
        <p:spPr>
          <a:xfrm>
            <a:off x="331875" y="1924400"/>
            <a:ext cx="2236200" cy="22359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2"/>
          <p:cNvSpPr/>
          <p:nvPr/>
        </p:nvSpPr>
        <p:spPr>
          <a:xfrm>
            <a:off x="4868046" y="1074627"/>
            <a:ext cx="2183700" cy="2183700"/>
          </a:xfrm>
          <a:prstGeom prst="ellipse">
            <a:avLst/>
          </a:prstGeom>
          <a:noFill/>
          <a:ln cap="flat" cmpd="sng" w="3810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200">
                <a:solidFill>
                  <a:srgbClr val="263238"/>
                </a:solidFill>
                <a:latin typeface="Source Sans Pro"/>
                <a:ea typeface="Source Sans Pro"/>
                <a:cs typeface="Source Sans Pro"/>
                <a:sym typeface="Source Sans Pro"/>
              </a:rPr>
              <a:t>Solution</a:t>
            </a:r>
            <a:endParaRPr b="1" sz="2200">
              <a:solidFill>
                <a:srgbClr val="263238"/>
              </a:solidFill>
              <a:latin typeface="Source Sans Pro"/>
              <a:ea typeface="Source Sans Pro"/>
              <a:cs typeface="Source Sans Pro"/>
              <a:sym typeface="Source Sans Pro"/>
            </a:endParaRPr>
          </a:p>
        </p:txBody>
      </p:sp>
      <p:cxnSp>
        <p:nvCxnSpPr>
          <p:cNvPr id="200" name="Google Shape;200;p22"/>
          <p:cNvCxnSpPr/>
          <p:nvPr/>
        </p:nvCxnSpPr>
        <p:spPr>
          <a:xfrm flipH="1" rot="10800000">
            <a:off x="4509875" y="2747025"/>
            <a:ext cx="504600" cy="793800"/>
          </a:xfrm>
          <a:prstGeom prst="straightConnector1">
            <a:avLst/>
          </a:prstGeom>
          <a:noFill/>
          <a:ln cap="flat" cmpd="sng" w="38100">
            <a:solidFill>
              <a:srgbClr val="CFD8DC"/>
            </a:solidFill>
            <a:prstDash val="solid"/>
            <a:round/>
            <a:headEnd len="med" w="med" type="none"/>
            <a:tailEnd len="med" w="med" type="none"/>
          </a:ln>
        </p:spPr>
      </p:cxnSp>
      <p:sp>
        <p:nvSpPr>
          <p:cNvPr id="201" name="Google Shape;201;p22"/>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2" name="Google Shape;202;p22"/>
          <p:cNvSpPr/>
          <p:nvPr/>
        </p:nvSpPr>
        <p:spPr>
          <a:xfrm>
            <a:off x="528513" y="2120888"/>
            <a:ext cx="1842900" cy="1842900"/>
          </a:xfrm>
          <a:prstGeom prst="flowChartConnector">
            <a:avLst/>
          </a:prstGeom>
          <a:noFill/>
          <a:ln cap="flat" cmpd="sng" w="3810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200"/>
          </a:p>
        </p:txBody>
      </p:sp>
      <p:sp>
        <p:nvSpPr>
          <p:cNvPr id="196" name="Google Shape;196;p22"/>
          <p:cNvSpPr/>
          <p:nvPr/>
        </p:nvSpPr>
        <p:spPr>
          <a:xfrm>
            <a:off x="2751825" y="3438488"/>
            <a:ext cx="2556900" cy="2399400"/>
          </a:xfrm>
          <a:prstGeom prst="flowChartConnector">
            <a:avLst/>
          </a:prstGeom>
          <a:noFill/>
          <a:ln cap="flat" cmpd="sng" w="3810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200">
                <a:latin typeface="Source Sans Pro"/>
                <a:ea typeface="Source Sans Pro"/>
                <a:cs typeface="Source Sans Pro"/>
                <a:sym typeface="Source Sans Pro"/>
              </a:rPr>
              <a:t>Problem</a:t>
            </a:r>
            <a:r>
              <a:rPr b="1" lang="en" sz="2200"/>
              <a:t> </a:t>
            </a:r>
            <a:endParaRPr b="1" sz="2200"/>
          </a:p>
        </p:txBody>
      </p:sp>
      <p:sp>
        <p:nvSpPr>
          <p:cNvPr id="203" name="Google Shape;203;p22"/>
          <p:cNvSpPr/>
          <p:nvPr/>
        </p:nvSpPr>
        <p:spPr>
          <a:xfrm>
            <a:off x="6081300" y="3540825"/>
            <a:ext cx="2649300" cy="2536500"/>
          </a:xfrm>
          <a:prstGeom prst="flowChartConnector">
            <a:avLst/>
          </a:prstGeom>
          <a:noFill/>
          <a:ln cap="flat" cmpd="sng" w="3810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200"/>
              <a:t>Conclusions</a:t>
            </a:r>
            <a:endParaRPr b="1" sz="2200"/>
          </a:p>
        </p:txBody>
      </p:sp>
      <p:sp>
        <p:nvSpPr>
          <p:cNvPr id="204" name="Google Shape;204;p22"/>
          <p:cNvSpPr/>
          <p:nvPr/>
        </p:nvSpPr>
        <p:spPr>
          <a:xfrm>
            <a:off x="5914200" y="3364725"/>
            <a:ext cx="2983500" cy="28620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5" name="Google Shape;205;p22"/>
          <p:cNvCxnSpPr/>
          <p:nvPr/>
        </p:nvCxnSpPr>
        <p:spPr>
          <a:xfrm rot="10800000">
            <a:off x="6493150" y="3113150"/>
            <a:ext cx="495300" cy="502200"/>
          </a:xfrm>
          <a:prstGeom prst="straightConnector1">
            <a:avLst/>
          </a:prstGeom>
          <a:noFill/>
          <a:ln cap="flat" cmpd="sng" w="38100">
            <a:solidFill>
              <a:srgbClr val="CFD8DC"/>
            </a:solidFill>
            <a:prstDash val="solid"/>
            <a:round/>
            <a:headEnd len="med" w="med" type="none"/>
            <a:tailEnd len="med" w="med" type="none"/>
          </a:ln>
        </p:spPr>
      </p:cxnSp>
      <p:sp>
        <p:nvSpPr>
          <p:cNvPr id="206" name="Google Shape;206;p22"/>
          <p:cNvSpPr txBox="1"/>
          <p:nvPr/>
        </p:nvSpPr>
        <p:spPr>
          <a:xfrm>
            <a:off x="6746250" y="4209500"/>
            <a:ext cx="1611600" cy="8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latin typeface="Source Sans Pro"/>
                <a:ea typeface="Source Sans Pro"/>
                <a:cs typeface="Source Sans Pro"/>
                <a:sym typeface="Source Sans Pro"/>
              </a:rPr>
              <a:t>Analysis &amp;</a:t>
            </a:r>
            <a:endParaRPr b="1" sz="2200">
              <a:latin typeface="Source Sans Pro"/>
              <a:ea typeface="Source Sans Pro"/>
              <a:cs typeface="Source Sans Pro"/>
              <a:sym typeface="Source Sans Pro"/>
            </a:endParaRPr>
          </a:p>
        </p:txBody>
      </p:sp>
      <p:sp>
        <p:nvSpPr>
          <p:cNvPr id="207" name="Google Shape;207;p22"/>
          <p:cNvSpPr txBox="1"/>
          <p:nvPr>
            <p:ph idx="4294967295" type="ctrTitle"/>
          </p:nvPr>
        </p:nvSpPr>
        <p:spPr>
          <a:xfrm>
            <a:off x="781975" y="574400"/>
            <a:ext cx="5832600" cy="1546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000">
                <a:solidFill>
                  <a:srgbClr val="CFD8DC"/>
                </a:solidFill>
              </a:rPr>
              <a:t>3</a:t>
            </a:r>
            <a:r>
              <a:rPr lang="en" sz="6000">
                <a:solidFill>
                  <a:srgbClr val="CFD8DC"/>
                </a:solidFill>
              </a:rPr>
              <a:t>.</a:t>
            </a:r>
            <a:endParaRPr sz="6000">
              <a:solidFill>
                <a:srgbClr val="CFD8DC"/>
              </a:solidFill>
            </a:endParaRPr>
          </a:p>
          <a:p>
            <a:pPr indent="0" lvl="0" marL="0" rtl="0" algn="l">
              <a:spcBef>
                <a:spcPts val="0"/>
              </a:spcBef>
              <a:spcAft>
                <a:spcPts val="0"/>
              </a:spcAft>
              <a:buNone/>
            </a:pPr>
            <a:r>
              <a:t/>
            </a:r>
            <a:endParaRPr/>
          </a:p>
        </p:txBody>
      </p:sp>
      <p:sp>
        <p:nvSpPr>
          <p:cNvPr id="208" name="Google Shape;208;p22"/>
          <p:cNvSpPr txBox="1"/>
          <p:nvPr/>
        </p:nvSpPr>
        <p:spPr>
          <a:xfrm>
            <a:off x="585225" y="2715225"/>
            <a:ext cx="1786200" cy="8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latin typeface="Source Sans Pro"/>
                <a:ea typeface="Source Sans Pro"/>
                <a:cs typeface="Source Sans Pro"/>
                <a:sym typeface="Source Sans Pro"/>
              </a:rPr>
              <a:t>Background</a:t>
            </a:r>
            <a:endParaRPr b="1" sz="2200">
              <a:latin typeface="Source Sans Pro"/>
              <a:ea typeface="Source Sans Pro"/>
              <a:cs typeface="Source Sans Pro"/>
              <a:sym typeface="Source Sans Pr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12" name="Shape 212"/>
        <p:cNvGrpSpPr/>
        <p:nvPr/>
      </p:nvGrpSpPr>
      <p:grpSpPr>
        <a:xfrm>
          <a:off x="0" y="0"/>
          <a:ext cx="0" cy="0"/>
          <a:chOff x="0" y="0"/>
          <a:chExt cx="0" cy="0"/>
        </a:xfrm>
      </p:grpSpPr>
      <p:sp>
        <p:nvSpPr>
          <p:cNvPr id="213" name="Google Shape;213;p23"/>
          <p:cNvSpPr txBox="1"/>
          <p:nvPr>
            <p:ph idx="4294967295" type="ctrTitle"/>
          </p:nvPr>
        </p:nvSpPr>
        <p:spPr>
          <a:xfrm>
            <a:off x="1393775" y="838625"/>
            <a:ext cx="6899100" cy="121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5500"/>
              <a:t>PoW</a:t>
            </a:r>
            <a:r>
              <a:rPr b="1" lang="en" sz="5500"/>
              <a:t> </a:t>
            </a:r>
            <a:endParaRPr b="1" sz="5500"/>
          </a:p>
        </p:txBody>
      </p:sp>
      <p:cxnSp>
        <p:nvCxnSpPr>
          <p:cNvPr id="214" name="Google Shape;214;p23"/>
          <p:cNvCxnSpPr/>
          <p:nvPr/>
        </p:nvCxnSpPr>
        <p:spPr>
          <a:xfrm>
            <a:off x="6939075" y="5244825"/>
            <a:ext cx="145800" cy="567600"/>
          </a:xfrm>
          <a:prstGeom prst="straightConnector1">
            <a:avLst/>
          </a:prstGeom>
          <a:noFill/>
          <a:ln cap="flat" cmpd="sng" w="9525">
            <a:solidFill>
              <a:srgbClr val="CFD8DC"/>
            </a:solidFill>
            <a:prstDash val="solid"/>
            <a:round/>
            <a:headEnd len="med" w="med" type="none"/>
            <a:tailEnd len="med" w="med" type="none"/>
          </a:ln>
        </p:spPr>
      </p:cxnSp>
      <p:cxnSp>
        <p:nvCxnSpPr>
          <p:cNvPr id="215" name="Google Shape;215;p23"/>
          <p:cNvCxnSpPr/>
          <p:nvPr/>
        </p:nvCxnSpPr>
        <p:spPr>
          <a:xfrm>
            <a:off x="7419812" y="4970090"/>
            <a:ext cx="289500" cy="396300"/>
          </a:xfrm>
          <a:prstGeom prst="straightConnector1">
            <a:avLst/>
          </a:prstGeom>
          <a:noFill/>
          <a:ln cap="flat" cmpd="sng" w="9525">
            <a:solidFill>
              <a:srgbClr val="CFD8DC"/>
            </a:solidFill>
            <a:prstDash val="solid"/>
            <a:round/>
            <a:headEnd len="med" w="med" type="none"/>
            <a:tailEnd len="med" w="med" type="none"/>
          </a:ln>
        </p:spPr>
      </p:cxnSp>
      <p:cxnSp>
        <p:nvCxnSpPr>
          <p:cNvPr id="216" name="Google Shape;216;p23"/>
          <p:cNvCxnSpPr/>
          <p:nvPr/>
        </p:nvCxnSpPr>
        <p:spPr>
          <a:xfrm>
            <a:off x="7636225" y="4669275"/>
            <a:ext cx="802500" cy="259500"/>
          </a:xfrm>
          <a:prstGeom prst="straightConnector1">
            <a:avLst/>
          </a:prstGeom>
          <a:noFill/>
          <a:ln cap="flat" cmpd="sng" w="9525">
            <a:solidFill>
              <a:srgbClr val="CFD8DC"/>
            </a:solidFill>
            <a:prstDash val="solid"/>
            <a:round/>
            <a:headEnd len="med" w="med" type="none"/>
            <a:tailEnd len="med" w="med" type="none"/>
          </a:ln>
        </p:spPr>
      </p:cxnSp>
      <p:sp>
        <p:nvSpPr>
          <p:cNvPr id="217" name="Google Shape;217;p23"/>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18" name="Google Shape;218;p23"/>
          <p:cNvPicPr preferRelativeResize="0"/>
          <p:nvPr/>
        </p:nvPicPr>
        <p:blipFill>
          <a:blip r:embed="rId4">
            <a:alphaModFix/>
          </a:blip>
          <a:stretch>
            <a:fillRect/>
          </a:stretch>
        </p:blipFill>
        <p:spPr>
          <a:xfrm>
            <a:off x="2426226" y="2323525"/>
            <a:ext cx="4291550" cy="337557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22" name="Shape 222"/>
        <p:cNvGrpSpPr/>
        <p:nvPr/>
      </p:nvGrpSpPr>
      <p:grpSpPr>
        <a:xfrm>
          <a:off x="0" y="0"/>
          <a:ext cx="0" cy="0"/>
          <a:chOff x="0" y="0"/>
          <a:chExt cx="0" cy="0"/>
        </a:xfrm>
      </p:grpSpPr>
      <p:sp>
        <p:nvSpPr>
          <p:cNvPr id="223" name="Google Shape;223;p24"/>
          <p:cNvSpPr txBox="1"/>
          <p:nvPr>
            <p:ph idx="4294967295" type="ctrTitle"/>
          </p:nvPr>
        </p:nvSpPr>
        <p:spPr>
          <a:xfrm>
            <a:off x="1393775" y="838625"/>
            <a:ext cx="6899100" cy="121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5500"/>
              <a:t>Forking in PoW</a:t>
            </a:r>
            <a:r>
              <a:rPr b="1" lang="en" sz="5500"/>
              <a:t> </a:t>
            </a:r>
            <a:endParaRPr b="1" sz="5500"/>
          </a:p>
        </p:txBody>
      </p:sp>
      <p:cxnSp>
        <p:nvCxnSpPr>
          <p:cNvPr id="224" name="Google Shape;224;p24"/>
          <p:cNvCxnSpPr/>
          <p:nvPr/>
        </p:nvCxnSpPr>
        <p:spPr>
          <a:xfrm>
            <a:off x="6939075" y="5244825"/>
            <a:ext cx="145800" cy="567600"/>
          </a:xfrm>
          <a:prstGeom prst="straightConnector1">
            <a:avLst/>
          </a:prstGeom>
          <a:noFill/>
          <a:ln cap="flat" cmpd="sng" w="9525">
            <a:solidFill>
              <a:srgbClr val="CFD8DC"/>
            </a:solidFill>
            <a:prstDash val="solid"/>
            <a:round/>
            <a:headEnd len="med" w="med" type="none"/>
            <a:tailEnd len="med" w="med" type="none"/>
          </a:ln>
        </p:spPr>
      </p:cxnSp>
      <p:cxnSp>
        <p:nvCxnSpPr>
          <p:cNvPr id="225" name="Google Shape;225;p24"/>
          <p:cNvCxnSpPr/>
          <p:nvPr/>
        </p:nvCxnSpPr>
        <p:spPr>
          <a:xfrm>
            <a:off x="7419812" y="4970090"/>
            <a:ext cx="289500" cy="396300"/>
          </a:xfrm>
          <a:prstGeom prst="straightConnector1">
            <a:avLst/>
          </a:prstGeom>
          <a:noFill/>
          <a:ln cap="flat" cmpd="sng" w="9525">
            <a:solidFill>
              <a:srgbClr val="CFD8DC"/>
            </a:solidFill>
            <a:prstDash val="solid"/>
            <a:round/>
            <a:headEnd len="med" w="med" type="none"/>
            <a:tailEnd len="med" w="med" type="none"/>
          </a:ln>
        </p:spPr>
      </p:cxnSp>
      <p:cxnSp>
        <p:nvCxnSpPr>
          <p:cNvPr id="226" name="Google Shape;226;p24"/>
          <p:cNvCxnSpPr/>
          <p:nvPr/>
        </p:nvCxnSpPr>
        <p:spPr>
          <a:xfrm>
            <a:off x="7636225" y="4669275"/>
            <a:ext cx="802500" cy="259500"/>
          </a:xfrm>
          <a:prstGeom prst="straightConnector1">
            <a:avLst/>
          </a:prstGeom>
          <a:noFill/>
          <a:ln cap="flat" cmpd="sng" w="9525">
            <a:solidFill>
              <a:srgbClr val="CFD8DC"/>
            </a:solidFill>
            <a:prstDash val="solid"/>
            <a:round/>
            <a:headEnd len="med" w="med" type="none"/>
            <a:tailEnd len="med" w="med" type="none"/>
          </a:ln>
        </p:spPr>
      </p:cxnSp>
      <p:sp>
        <p:nvSpPr>
          <p:cNvPr id="227" name="Google Shape;227;p24"/>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28" name="Google Shape;228;p24"/>
          <p:cNvPicPr preferRelativeResize="0"/>
          <p:nvPr/>
        </p:nvPicPr>
        <p:blipFill>
          <a:blip r:embed="rId4">
            <a:alphaModFix/>
          </a:blip>
          <a:stretch>
            <a:fillRect/>
          </a:stretch>
        </p:blipFill>
        <p:spPr>
          <a:xfrm>
            <a:off x="1215275" y="2398075"/>
            <a:ext cx="7428432" cy="2846750"/>
          </a:xfrm>
          <a:prstGeom prst="rect">
            <a:avLst/>
          </a:prstGeom>
          <a:noFill/>
          <a:ln>
            <a:noFill/>
          </a:ln>
        </p:spPr>
      </p:pic>
      <p:sp>
        <p:nvSpPr>
          <p:cNvPr id="229" name="Google Shape;229;p24"/>
          <p:cNvSpPr/>
          <p:nvPr/>
        </p:nvSpPr>
        <p:spPr>
          <a:xfrm>
            <a:off x="988925" y="4496775"/>
            <a:ext cx="7654800" cy="748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33" name="Shape 233"/>
        <p:cNvGrpSpPr/>
        <p:nvPr/>
      </p:nvGrpSpPr>
      <p:grpSpPr>
        <a:xfrm>
          <a:off x="0" y="0"/>
          <a:ext cx="0" cy="0"/>
          <a:chOff x="0" y="0"/>
          <a:chExt cx="0" cy="0"/>
        </a:xfrm>
      </p:grpSpPr>
      <p:sp>
        <p:nvSpPr>
          <p:cNvPr id="234" name="Google Shape;234;p25"/>
          <p:cNvSpPr txBox="1"/>
          <p:nvPr>
            <p:ph idx="4294967295" type="ctrTitle"/>
          </p:nvPr>
        </p:nvSpPr>
        <p:spPr>
          <a:xfrm>
            <a:off x="1393775" y="838625"/>
            <a:ext cx="6899100" cy="121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5500"/>
              <a:t>pBFT</a:t>
            </a:r>
            <a:r>
              <a:rPr b="1" lang="en" sz="5500"/>
              <a:t> </a:t>
            </a:r>
            <a:endParaRPr b="1" sz="5500"/>
          </a:p>
        </p:txBody>
      </p:sp>
      <p:cxnSp>
        <p:nvCxnSpPr>
          <p:cNvPr id="235" name="Google Shape;235;p25"/>
          <p:cNvCxnSpPr/>
          <p:nvPr/>
        </p:nvCxnSpPr>
        <p:spPr>
          <a:xfrm>
            <a:off x="6939075" y="5244825"/>
            <a:ext cx="145800" cy="567600"/>
          </a:xfrm>
          <a:prstGeom prst="straightConnector1">
            <a:avLst/>
          </a:prstGeom>
          <a:noFill/>
          <a:ln cap="flat" cmpd="sng" w="9525">
            <a:solidFill>
              <a:srgbClr val="CFD8DC"/>
            </a:solidFill>
            <a:prstDash val="solid"/>
            <a:round/>
            <a:headEnd len="med" w="med" type="none"/>
            <a:tailEnd len="med" w="med" type="none"/>
          </a:ln>
        </p:spPr>
      </p:cxnSp>
      <p:cxnSp>
        <p:nvCxnSpPr>
          <p:cNvPr id="236" name="Google Shape;236;p25"/>
          <p:cNvCxnSpPr/>
          <p:nvPr/>
        </p:nvCxnSpPr>
        <p:spPr>
          <a:xfrm>
            <a:off x="7419812" y="4970090"/>
            <a:ext cx="289500" cy="396300"/>
          </a:xfrm>
          <a:prstGeom prst="straightConnector1">
            <a:avLst/>
          </a:prstGeom>
          <a:noFill/>
          <a:ln cap="flat" cmpd="sng" w="9525">
            <a:solidFill>
              <a:srgbClr val="CFD8DC"/>
            </a:solidFill>
            <a:prstDash val="solid"/>
            <a:round/>
            <a:headEnd len="med" w="med" type="none"/>
            <a:tailEnd len="med" w="med" type="none"/>
          </a:ln>
        </p:spPr>
      </p:cxnSp>
      <p:cxnSp>
        <p:nvCxnSpPr>
          <p:cNvPr id="237" name="Google Shape;237;p25"/>
          <p:cNvCxnSpPr/>
          <p:nvPr/>
        </p:nvCxnSpPr>
        <p:spPr>
          <a:xfrm>
            <a:off x="7636225" y="4669275"/>
            <a:ext cx="802500" cy="259500"/>
          </a:xfrm>
          <a:prstGeom prst="straightConnector1">
            <a:avLst/>
          </a:prstGeom>
          <a:noFill/>
          <a:ln cap="flat" cmpd="sng" w="9525">
            <a:solidFill>
              <a:srgbClr val="CFD8DC"/>
            </a:solidFill>
            <a:prstDash val="solid"/>
            <a:round/>
            <a:headEnd len="med" w="med" type="none"/>
            <a:tailEnd len="med" w="med" type="none"/>
          </a:ln>
        </p:spPr>
      </p:cxnSp>
      <p:sp>
        <p:nvSpPr>
          <p:cNvPr id="238" name="Google Shape;238;p25"/>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39" name="Google Shape;239;p25"/>
          <p:cNvPicPr preferRelativeResize="0"/>
          <p:nvPr/>
        </p:nvPicPr>
        <p:blipFill>
          <a:blip r:embed="rId4">
            <a:alphaModFix/>
          </a:blip>
          <a:stretch>
            <a:fillRect/>
          </a:stretch>
        </p:blipFill>
        <p:spPr>
          <a:xfrm>
            <a:off x="1254863" y="2266725"/>
            <a:ext cx="6634276" cy="338348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43" name="Shape 243"/>
        <p:cNvGrpSpPr/>
        <p:nvPr/>
      </p:nvGrpSpPr>
      <p:grpSpPr>
        <a:xfrm>
          <a:off x="0" y="0"/>
          <a:ext cx="0" cy="0"/>
          <a:chOff x="0" y="0"/>
          <a:chExt cx="0" cy="0"/>
        </a:xfrm>
      </p:grpSpPr>
      <p:sp>
        <p:nvSpPr>
          <p:cNvPr id="244" name="Google Shape;244;p26"/>
          <p:cNvSpPr txBox="1"/>
          <p:nvPr>
            <p:ph idx="4294967295" type="ctrTitle"/>
          </p:nvPr>
        </p:nvSpPr>
        <p:spPr>
          <a:xfrm>
            <a:off x="1393775" y="838625"/>
            <a:ext cx="6899100" cy="121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5500"/>
              <a:t>PoET</a:t>
            </a:r>
            <a:endParaRPr b="1" sz="5500"/>
          </a:p>
        </p:txBody>
      </p:sp>
      <p:cxnSp>
        <p:nvCxnSpPr>
          <p:cNvPr id="245" name="Google Shape;245;p26"/>
          <p:cNvCxnSpPr/>
          <p:nvPr/>
        </p:nvCxnSpPr>
        <p:spPr>
          <a:xfrm>
            <a:off x="6939075" y="5244825"/>
            <a:ext cx="145800" cy="567600"/>
          </a:xfrm>
          <a:prstGeom prst="straightConnector1">
            <a:avLst/>
          </a:prstGeom>
          <a:noFill/>
          <a:ln cap="flat" cmpd="sng" w="9525">
            <a:solidFill>
              <a:srgbClr val="CFD8DC"/>
            </a:solidFill>
            <a:prstDash val="solid"/>
            <a:round/>
            <a:headEnd len="med" w="med" type="none"/>
            <a:tailEnd len="med" w="med" type="none"/>
          </a:ln>
        </p:spPr>
      </p:cxnSp>
      <p:cxnSp>
        <p:nvCxnSpPr>
          <p:cNvPr id="246" name="Google Shape;246;p26"/>
          <p:cNvCxnSpPr/>
          <p:nvPr/>
        </p:nvCxnSpPr>
        <p:spPr>
          <a:xfrm>
            <a:off x="7419812" y="4970090"/>
            <a:ext cx="289500" cy="396300"/>
          </a:xfrm>
          <a:prstGeom prst="straightConnector1">
            <a:avLst/>
          </a:prstGeom>
          <a:noFill/>
          <a:ln cap="flat" cmpd="sng" w="9525">
            <a:solidFill>
              <a:srgbClr val="CFD8DC"/>
            </a:solidFill>
            <a:prstDash val="solid"/>
            <a:round/>
            <a:headEnd len="med" w="med" type="none"/>
            <a:tailEnd len="med" w="med" type="none"/>
          </a:ln>
        </p:spPr>
      </p:cxnSp>
      <p:cxnSp>
        <p:nvCxnSpPr>
          <p:cNvPr id="247" name="Google Shape;247;p26"/>
          <p:cNvCxnSpPr/>
          <p:nvPr/>
        </p:nvCxnSpPr>
        <p:spPr>
          <a:xfrm>
            <a:off x="7636225" y="4669275"/>
            <a:ext cx="802500" cy="259500"/>
          </a:xfrm>
          <a:prstGeom prst="straightConnector1">
            <a:avLst/>
          </a:prstGeom>
          <a:noFill/>
          <a:ln cap="flat" cmpd="sng" w="9525">
            <a:solidFill>
              <a:srgbClr val="CFD8DC"/>
            </a:solidFill>
            <a:prstDash val="solid"/>
            <a:round/>
            <a:headEnd len="med" w="med" type="none"/>
            <a:tailEnd len="med" w="med" type="none"/>
          </a:ln>
        </p:spPr>
      </p:cxnSp>
      <p:sp>
        <p:nvSpPr>
          <p:cNvPr id="248" name="Google Shape;248;p26"/>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49" name="Google Shape;249;p26"/>
          <p:cNvPicPr preferRelativeResize="0"/>
          <p:nvPr/>
        </p:nvPicPr>
        <p:blipFill>
          <a:blip r:embed="rId4">
            <a:alphaModFix/>
          </a:blip>
          <a:stretch>
            <a:fillRect/>
          </a:stretch>
        </p:blipFill>
        <p:spPr>
          <a:xfrm>
            <a:off x="2832313" y="2058425"/>
            <a:ext cx="4022025" cy="40220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27"/>
          <p:cNvSpPr txBox="1"/>
          <p:nvPr>
            <p:ph type="title"/>
          </p:nvPr>
        </p:nvSpPr>
        <p:spPr>
          <a:xfrm>
            <a:off x="571700" y="354075"/>
            <a:ext cx="5429400" cy="102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5500"/>
              <a:t>Results</a:t>
            </a:r>
            <a:endParaRPr/>
          </a:p>
        </p:txBody>
      </p:sp>
      <p:graphicFrame>
        <p:nvGraphicFramePr>
          <p:cNvPr id="255" name="Google Shape;255;p27"/>
          <p:cNvGraphicFramePr/>
          <p:nvPr/>
        </p:nvGraphicFramePr>
        <p:xfrm>
          <a:off x="571700" y="2085975"/>
          <a:ext cx="3000000" cy="3000000"/>
        </p:xfrm>
        <a:graphic>
          <a:graphicData uri="http://schemas.openxmlformats.org/drawingml/2006/table">
            <a:tbl>
              <a:tblPr>
                <a:noFill/>
                <a:tableStyleId>{3A902C87-795E-4300-A1E7-DBDFAE695BEF}</a:tableStyleId>
              </a:tblPr>
              <a:tblGrid>
                <a:gridCol w="2000150"/>
                <a:gridCol w="2000150"/>
                <a:gridCol w="2000150"/>
                <a:gridCol w="2000150"/>
              </a:tblGrid>
              <a:tr h="752825">
                <a:tc>
                  <a:txBody>
                    <a:bodyPr>
                      <a:noAutofit/>
                    </a:bodyPr>
                    <a:lstStyle/>
                    <a:p>
                      <a:pPr indent="0" lvl="0" marL="0" rtl="0" algn="l">
                        <a:spcBef>
                          <a:spcPts val="0"/>
                        </a:spcBef>
                        <a:spcAft>
                          <a:spcPts val="0"/>
                        </a:spcAft>
                        <a:buNone/>
                      </a:pPr>
                      <a:r>
                        <a:t/>
                      </a:r>
                      <a:endParaRPr>
                        <a:solidFill>
                          <a:srgbClr val="607D8B"/>
                        </a:solidFill>
                        <a:latin typeface="Roboto Slab"/>
                        <a:ea typeface="Roboto Slab"/>
                        <a:cs typeface="Roboto Slab"/>
                        <a:sym typeface="Roboto Slab"/>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9050">
                      <a:solidFill>
                        <a:srgbClr val="607D8B"/>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solidFill>
                            <a:srgbClr val="607D8B"/>
                          </a:solidFill>
                          <a:latin typeface="Roboto Slab"/>
                          <a:ea typeface="Roboto Slab"/>
                          <a:cs typeface="Roboto Slab"/>
                          <a:sym typeface="Roboto Slab"/>
                        </a:rPr>
                        <a:t>PoW *no forking</a:t>
                      </a:r>
                      <a:endParaRPr>
                        <a:solidFill>
                          <a:srgbClr val="607D8B"/>
                        </a:solidFill>
                        <a:latin typeface="Roboto Slab"/>
                        <a:ea typeface="Roboto Slab"/>
                        <a:cs typeface="Roboto Slab"/>
                        <a:sym typeface="Roboto Slab"/>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9050">
                      <a:solidFill>
                        <a:srgbClr val="607D8B"/>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solidFill>
                            <a:srgbClr val="607D8B"/>
                          </a:solidFill>
                          <a:latin typeface="Roboto Slab"/>
                          <a:ea typeface="Roboto Slab"/>
                          <a:cs typeface="Roboto Slab"/>
                          <a:sym typeface="Roboto Slab"/>
                        </a:rPr>
                        <a:t>PoET</a:t>
                      </a:r>
                      <a:endParaRPr>
                        <a:solidFill>
                          <a:srgbClr val="607D8B"/>
                        </a:solidFill>
                        <a:latin typeface="Roboto Slab"/>
                        <a:ea typeface="Roboto Slab"/>
                        <a:cs typeface="Roboto Slab"/>
                        <a:sym typeface="Roboto Slab"/>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9050">
                      <a:solidFill>
                        <a:srgbClr val="607D8B"/>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solidFill>
                            <a:srgbClr val="607D8B"/>
                          </a:solidFill>
                          <a:latin typeface="Roboto Slab"/>
                          <a:ea typeface="Roboto Slab"/>
                          <a:cs typeface="Roboto Slab"/>
                          <a:sym typeface="Roboto Slab"/>
                        </a:rPr>
                        <a:t>pBFT</a:t>
                      </a:r>
                      <a:endParaRPr>
                        <a:solidFill>
                          <a:srgbClr val="607D8B"/>
                        </a:solidFill>
                        <a:latin typeface="Roboto Slab"/>
                        <a:ea typeface="Roboto Slab"/>
                        <a:cs typeface="Roboto Slab"/>
                        <a:sym typeface="Roboto Slab"/>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9050">
                      <a:solidFill>
                        <a:srgbClr val="607D8B"/>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752825">
                <a:tc>
                  <a:txBody>
                    <a:bodyPr>
                      <a:noAutofit/>
                    </a:bodyPr>
                    <a:lstStyle/>
                    <a:p>
                      <a:pPr indent="0" lvl="0" marL="0" rtl="0" algn="r">
                        <a:spcBef>
                          <a:spcPts val="0"/>
                        </a:spcBef>
                        <a:spcAft>
                          <a:spcPts val="0"/>
                        </a:spcAft>
                        <a:buNone/>
                      </a:pPr>
                      <a:r>
                        <a:rPr lang="en">
                          <a:solidFill>
                            <a:srgbClr val="607D8B"/>
                          </a:solidFill>
                          <a:latin typeface="Roboto Slab"/>
                          <a:ea typeface="Roboto Slab"/>
                          <a:cs typeface="Roboto Slab"/>
                          <a:sym typeface="Roboto Slab"/>
                        </a:rPr>
                        <a:t>11 Nodes</a:t>
                      </a:r>
                      <a:endParaRPr>
                        <a:solidFill>
                          <a:srgbClr val="607D8B"/>
                        </a:solidFill>
                        <a:latin typeface="Roboto Slab"/>
                        <a:ea typeface="Roboto Slab"/>
                        <a:cs typeface="Roboto Slab"/>
                        <a:sym typeface="Roboto Slab"/>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CEFF1"/>
                    </a:solidFill>
                  </a:tcPr>
                </a:tc>
                <a:tc>
                  <a:txBody>
                    <a:bodyPr>
                      <a:noAutofit/>
                    </a:bodyPr>
                    <a:lstStyle/>
                    <a:p>
                      <a:pPr indent="0" lvl="0" marL="0" rtl="0" algn="ctr">
                        <a:spcBef>
                          <a:spcPts val="0"/>
                        </a:spcBef>
                        <a:spcAft>
                          <a:spcPts val="0"/>
                        </a:spcAft>
                        <a:buNone/>
                      </a:pPr>
                      <a:r>
                        <a:rPr b="1" lang="en" sz="1800">
                          <a:solidFill>
                            <a:srgbClr val="263238"/>
                          </a:solidFill>
                          <a:latin typeface="Source Sans Pro"/>
                          <a:ea typeface="Source Sans Pro"/>
                          <a:cs typeface="Source Sans Pro"/>
                          <a:sym typeface="Source Sans Pro"/>
                        </a:rPr>
                        <a:t>0.256</a:t>
                      </a:r>
                      <a:endParaRPr b="1" sz="1800">
                        <a:solidFill>
                          <a:srgbClr val="263238"/>
                        </a:solidFill>
                        <a:latin typeface="Source Sans Pro"/>
                        <a:ea typeface="Source Sans Pro"/>
                        <a:cs typeface="Source Sans Pro"/>
                        <a:sym typeface="Source Sans Pro"/>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CEFF1"/>
                    </a:solidFill>
                  </a:tcPr>
                </a:tc>
                <a:tc>
                  <a:txBody>
                    <a:bodyPr>
                      <a:noAutofit/>
                    </a:bodyPr>
                    <a:lstStyle/>
                    <a:p>
                      <a:pPr indent="0" lvl="0" marL="0" rtl="0" algn="ctr">
                        <a:spcBef>
                          <a:spcPts val="0"/>
                        </a:spcBef>
                        <a:spcAft>
                          <a:spcPts val="0"/>
                        </a:spcAft>
                        <a:buNone/>
                      </a:pPr>
                      <a:r>
                        <a:rPr b="1" lang="en" sz="1800">
                          <a:solidFill>
                            <a:srgbClr val="263238"/>
                          </a:solidFill>
                          <a:latin typeface="Source Sans Pro"/>
                          <a:ea typeface="Source Sans Pro"/>
                          <a:cs typeface="Source Sans Pro"/>
                          <a:sym typeface="Source Sans Pro"/>
                        </a:rPr>
                        <a:t>0.248</a:t>
                      </a:r>
                      <a:endParaRPr b="1" sz="1800">
                        <a:solidFill>
                          <a:srgbClr val="263238"/>
                        </a:solidFill>
                        <a:latin typeface="Source Sans Pro"/>
                        <a:ea typeface="Source Sans Pro"/>
                        <a:cs typeface="Source Sans Pro"/>
                        <a:sym typeface="Source Sans Pro"/>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CEFF1"/>
                    </a:solidFill>
                  </a:tcPr>
                </a:tc>
                <a:tc>
                  <a:txBody>
                    <a:bodyPr>
                      <a:noAutofit/>
                    </a:bodyPr>
                    <a:lstStyle/>
                    <a:p>
                      <a:pPr indent="0" lvl="0" marL="0" rtl="0" algn="ctr">
                        <a:spcBef>
                          <a:spcPts val="0"/>
                        </a:spcBef>
                        <a:spcAft>
                          <a:spcPts val="0"/>
                        </a:spcAft>
                        <a:buNone/>
                      </a:pPr>
                      <a:r>
                        <a:rPr b="1" lang="en" sz="1800">
                          <a:solidFill>
                            <a:srgbClr val="263238"/>
                          </a:solidFill>
                          <a:latin typeface="Source Sans Pro"/>
                          <a:ea typeface="Source Sans Pro"/>
                          <a:cs typeface="Source Sans Pro"/>
                          <a:sym typeface="Source Sans Pro"/>
                        </a:rPr>
                        <a:t>1.065</a:t>
                      </a:r>
                      <a:endParaRPr b="1" sz="1800">
                        <a:solidFill>
                          <a:srgbClr val="263238"/>
                        </a:solidFill>
                        <a:latin typeface="Source Sans Pro"/>
                        <a:ea typeface="Source Sans Pro"/>
                        <a:cs typeface="Source Sans Pro"/>
                        <a:sym typeface="Source Sans Pro"/>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CEFF1"/>
                    </a:solidFill>
                  </a:tcPr>
                </a:tc>
              </a:tr>
              <a:tr h="752825">
                <a:tc>
                  <a:txBody>
                    <a:bodyPr>
                      <a:noAutofit/>
                    </a:bodyPr>
                    <a:lstStyle/>
                    <a:p>
                      <a:pPr indent="0" lvl="0" marL="0" rtl="0" algn="r">
                        <a:spcBef>
                          <a:spcPts val="0"/>
                        </a:spcBef>
                        <a:spcAft>
                          <a:spcPts val="0"/>
                        </a:spcAft>
                        <a:buNone/>
                      </a:pPr>
                      <a:r>
                        <a:rPr lang="en">
                          <a:solidFill>
                            <a:srgbClr val="607D8B"/>
                          </a:solidFill>
                          <a:latin typeface="Roboto Slab"/>
                          <a:ea typeface="Roboto Slab"/>
                          <a:cs typeface="Roboto Slab"/>
                          <a:sym typeface="Roboto Slab"/>
                        </a:rPr>
                        <a:t>33 Nodes</a:t>
                      </a:r>
                      <a:endParaRPr>
                        <a:solidFill>
                          <a:srgbClr val="607D8B"/>
                        </a:solidFill>
                        <a:latin typeface="Roboto Slab"/>
                        <a:ea typeface="Roboto Slab"/>
                        <a:cs typeface="Roboto Slab"/>
                        <a:sym typeface="Roboto Slab"/>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800">
                          <a:solidFill>
                            <a:srgbClr val="263238"/>
                          </a:solidFill>
                          <a:latin typeface="Source Sans Pro"/>
                          <a:ea typeface="Source Sans Pro"/>
                          <a:cs typeface="Source Sans Pro"/>
                          <a:sym typeface="Source Sans Pro"/>
                        </a:rPr>
                        <a:t>0.415</a:t>
                      </a:r>
                      <a:endParaRPr b="1" sz="1800">
                        <a:solidFill>
                          <a:srgbClr val="263238"/>
                        </a:solidFill>
                        <a:latin typeface="Source Sans Pro"/>
                        <a:ea typeface="Source Sans Pro"/>
                        <a:cs typeface="Source Sans Pro"/>
                        <a:sym typeface="Source Sans Pro"/>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800">
                          <a:solidFill>
                            <a:srgbClr val="263238"/>
                          </a:solidFill>
                          <a:latin typeface="Source Sans Pro"/>
                          <a:ea typeface="Source Sans Pro"/>
                          <a:cs typeface="Source Sans Pro"/>
                          <a:sym typeface="Source Sans Pro"/>
                        </a:rPr>
                        <a:t>0.375</a:t>
                      </a:r>
                      <a:endParaRPr b="1" sz="1800">
                        <a:solidFill>
                          <a:srgbClr val="263238"/>
                        </a:solidFill>
                        <a:latin typeface="Source Sans Pro"/>
                        <a:ea typeface="Source Sans Pro"/>
                        <a:cs typeface="Source Sans Pro"/>
                        <a:sym typeface="Source Sans Pro"/>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800">
                          <a:solidFill>
                            <a:srgbClr val="263238"/>
                          </a:solidFill>
                          <a:latin typeface="Source Sans Pro"/>
                          <a:ea typeface="Source Sans Pro"/>
                          <a:cs typeface="Source Sans Pro"/>
                          <a:sym typeface="Source Sans Pro"/>
                        </a:rPr>
                        <a:t>3.631</a:t>
                      </a:r>
                      <a:endParaRPr b="1" sz="1800">
                        <a:solidFill>
                          <a:srgbClr val="263238"/>
                        </a:solidFill>
                        <a:latin typeface="Source Sans Pro"/>
                        <a:ea typeface="Source Sans Pro"/>
                        <a:cs typeface="Source Sans Pro"/>
                        <a:sym typeface="Source Sans Pro"/>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752825">
                <a:tc>
                  <a:txBody>
                    <a:bodyPr>
                      <a:noAutofit/>
                    </a:bodyPr>
                    <a:lstStyle/>
                    <a:p>
                      <a:pPr indent="0" lvl="0" marL="0" rtl="0" algn="r">
                        <a:spcBef>
                          <a:spcPts val="0"/>
                        </a:spcBef>
                        <a:spcAft>
                          <a:spcPts val="0"/>
                        </a:spcAft>
                        <a:buNone/>
                      </a:pPr>
                      <a:r>
                        <a:rPr lang="en">
                          <a:solidFill>
                            <a:srgbClr val="607D8B"/>
                          </a:solidFill>
                          <a:latin typeface="Roboto Slab"/>
                          <a:ea typeface="Roboto Slab"/>
                          <a:cs typeface="Roboto Slab"/>
                          <a:sym typeface="Roboto Slab"/>
                        </a:rPr>
                        <a:t>101 Nodes</a:t>
                      </a:r>
                      <a:endParaRPr>
                        <a:solidFill>
                          <a:srgbClr val="607D8B"/>
                        </a:solidFill>
                        <a:latin typeface="Roboto Slab"/>
                        <a:ea typeface="Roboto Slab"/>
                        <a:cs typeface="Roboto Slab"/>
                        <a:sym typeface="Roboto Slab"/>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CEFF1"/>
                    </a:solidFill>
                  </a:tcPr>
                </a:tc>
                <a:tc>
                  <a:txBody>
                    <a:bodyPr>
                      <a:noAutofit/>
                    </a:bodyPr>
                    <a:lstStyle/>
                    <a:p>
                      <a:pPr indent="0" lvl="0" marL="0" rtl="0" algn="ctr">
                        <a:spcBef>
                          <a:spcPts val="0"/>
                        </a:spcBef>
                        <a:spcAft>
                          <a:spcPts val="0"/>
                        </a:spcAft>
                        <a:buNone/>
                      </a:pPr>
                      <a:r>
                        <a:rPr b="1" lang="en" sz="1800">
                          <a:solidFill>
                            <a:srgbClr val="263238"/>
                          </a:solidFill>
                          <a:latin typeface="Source Sans Pro"/>
                          <a:ea typeface="Source Sans Pro"/>
                          <a:cs typeface="Source Sans Pro"/>
                          <a:sym typeface="Source Sans Pro"/>
                        </a:rPr>
                        <a:t>0.601</a:t>
                      </a:r>
                      <a:endParaRPr b="1" sz="1800">
                        <a:solidFill>
                          <a:srgbClr val="263238"/>
                        </a:solidFill>
                        <a:latin typeface="Source Sans Pro"/>
                        <a:ea typeface="Source Sans Pro"/>
                        <a:cs typeface="Source Sans Pro"/>
                        <a:sym typeface="Source Sans Pro"/>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CEFF1"/>
                    </a:solidFill>
                  </a:tcPr>
                </a:tc>
                <a:tc>
                  <a:txBody>
                    <a:bodyPr>
                      <a:noAutofit/>
                    </a:bodyPr>
                    <a:lstStyle/>
                    <a:p>
                      <a:pPr indent="0" lvl="0" marL="0" rtl="0" algn="ctr">
                        <a:spcBef>
                          <a:spcPts val="0"/>
                        </a:spcBef>
                        <a:spcAft>
                          <a:spcPts val="0"/>
                        </a:spcAft>
                        <a:buNone/>
                      </a:pPr>
                      <a:r>
                        <a:rPr b="1" lang="en" sz="1800">
                          <a:solidFill>
                            <a:srgbClr val="263238"/>
                          </a:solidFill>
                          <a:latin typeface="Source Sans Pro"/>
                          <a:ea typeface="Source Sans Pro"/>
                          <a:cs typeface="Source Sans Pro"/>
                          <a:sym typeface="Source Sans Pro"/>
                        </a:rPr>
                        <a:t>0.53</a:t>
                      </a:r>
                      <a:endParaRPr b="1" sz="1800">
                        <a:solidFill>
                          <a:srgbClr val="263238"/>
                        </a:solidFill>
                        <a:latin typeface="Source Sans Pro"/>
                        <a:ea typeface="Source Sans Pro"/>
                        <a:cs typeface="Source Sans Pro"/>
                        <a:sym typeface="Source Sans Pro"/>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CEFF1"/>
                    </a:solidFill>
                  </a:tcPr>
                </a:tc>
                <a:tc>
                  <a:txBody>
                    <a:bodyPr>
                      <a:noAutofit/>
                    </a:bodyPr>
                    <a:lstStyle/>
                    <a:p>
                      <a:pPr indent="0" lvl="0" marL="0" rtl="0" algn="ctr">
                        <a:spcBef>
                          <a:spcPts val="0"/>
                        </a:spcBef>
                        <a:spcAft>
                          <a:spcPts val="0"/>
                        </a:spcAft>
                        <a:buNone/>
                      </a:pPr>
                      <a:r>
                        <a:rPr b="1" lang="en" sz="1800">
                          <a:solidFill>
                            <a:srgbClr val="263238"/>
                          </a:solidFill>
                          <a:latin typeface="Source Sans Pro"/>
                          <a:ea typeface="Source Sans Pro"/>
                          <a:cs typeface="Source Sans Pro"/>
                          <a:sym typeface="Source Sans Pro"/>
                        </a:rPr>
                        <a:t>22.107</a:t>
                      </a:r>
                      <a:endParaRPr b="1" sz="1800">
                        <a:solidFill>
                          <a:srgbClr val="263238"/>
                        </a:solidFill>
                        <a:latin typeface="Source Sans Pro"/>
                        <a:ea typeface="Source Sans Pro"/>
                        <a:cs typeface="Source Sans Pro"/>
                        <a:sym typeface="Source Sans Pro"/>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CEFF1"/>
                    </a:solidFill>
                  </a:tcPr>
                </a:tc>
              </a:tr>
              <a:tr h="752825">
                <a:tc>
                  <a:txBody>
                    <a:bodyPr>
                      <a:noAutofit/>
                    </a:bodyPr>
                    <a:lstStyle/>
                    <a:p>
                      <a:pPr indent="0" lvl="0" marL="0" rtl="0" algn="r">
                        <a:spcBef>
                          <a:spcPts val="0"/>
                        </a:spcBef>
                        <a:spcAft>
                          <a:spcPts val="0"/>
                        </a:spcAft>
                        <a:buNone/>
                      </a:pPr>
                      <a:r>
                        <a:rPr lang="en">
                          <a:solidFill>
                            <a:srgbClr val="607D8B"/>
                          </a:solidFill>
                          <a:latin typeface="Roboto Slab"/>
                          <a:ea typeface="Roboto Slab"/>
                          <a:cs typeface="Roboto Slab"/>
                          <a:sym typeface="Roboto Slab"/>
                        </a:rPr>
                        <a:t>301 Nodes</a:t>
                      </a:r>
                      <a:endParaRPr>
                        <a:solidFill>
                          <a:srgbClr val="607D8B"/>
                        </a:solidFill>
                        <a:latin typeface="Roboto Slab"/>
                        <a:ea typeface="Roboto Slab"/>
                        <a:cs typeface="Roboto Slab"/>
                        <a:sym typeface="Roboto Slab"/>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9050">
                      <a:solidFill>
                        <a:srgbClr val="607D8B"/>
                      </a:solidFill>
                      <a:prstDash val="solid"/>
                      <a:round/>
                      <a:headEnd len="sm" w="sm" type="none"/>
                      <a:tailEnd len="sm" w="sm" type="none"/>
                    </a:lnB>
                    <a:solidFill>
                      <a:srgbClr val="ECEFF1"/>
                    </a:solidFill>
                  </a:tcPr>
                </a:tc>
                <a:tc>
                  <a:txBody>
                    <a:bodyPr>
                      <a:noAutofit/>
                    </a:bodyPr>
                    <a:lstStyle/>
                    <a:p>
                      <a:pPr indent="0" lvl="0" marL="0" rtl="0" algn="ctr">
                        <a:spcBef>
                          <a:spcPts val="0"/>
                        </a:spcBef>
                        <a:spcAft>
                          <a:spcPts val="0"/>
                        </a:spcAft>
                        <a:buNone/>
                      </a:pPr>
                      <a:r>
                        <a:rPr b="1" lang="en" sz="1800">
                          <a:solidFill>
                            <a:srgbClr val="263238"/>
                          </a:solidFill>
                          <a:latin typeface="Source Sans Pro"/>
                          <a:ea typeface="Source Sans Pro"/>
                          <a:cs typeface="Source Sans Pro"/>
                          <a:sym typeface="Source Sans Pro"/>
                        </a:rPr>
                        <a:t>--</a:t>
                      </a:r>
                      <a:endParaRPr b="1" sz="1800">
                        <a:solidFill>
                          <a:srgbClr val="263238"/>
                        </a:solidFill>
                        <a:latin typeface="Source Sans Pro"/>
                        <a:ea typeface="Source Sans Pro"/>
                        <a:cs typeface="Source Sans Pro"/>
                        <a:sym typeface="Source Sans Pro"/>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9050">
                      <a:solidFill>
                        <a:srgbClr val="607D8B"/>
                      </a:solidFill>
                      <a:prstDash val="solid"/>
                      <a:round/>
                      <a:headEnd len="sm" w="sm" type="none"/>
                      <a:tailEnd len="sm" w="sm" type="none"/>
                    </a:lnB>
                    <a:solidFill>
                      <a:srgbClr val="ECEFF1"/>
                    </a:solidFill>
                  </a:tcPr>
                </a:tc>
                <a:tc>
                  <a:txBody>
                    <a:bodyPr>
                      <a:noAutofit/>
                    </a:bodyPr>
                    <a:lstStyle/>
                    <a:p>
                      <a:pPr indent="0" lvl="0" marL="0" rtl="0" algn="ctr">
                        <a:spcBef>
                          <a:spcPts val="0"/>
                        </a:spcBef>
                        <a:spcAft>
                          <a:spcPts val="0"/>
                        </a:spcAft>
                        <a:buNone/>
                      </a:pPr>
                      <a:r>
                        <a:rPr b="1" lang="en" sz="1800">
                          <a:solidFill>
                            <a:srgbClr val="263238"/>
                          </a:solidFill>
                          <a:latin typeface="Source Sans Pro"/>
                          <a:ea typeface="Source Sans Pro"/>
                          <a:cs typeface="Source Sans Pro"/>
                          <a:sym typeface="Source Sans Pro"/>
                        </a:rPr>
                        <a:t>0.658</a:t>
                      </a:r>
                      <a:endParaRPr b="1" sz="1800">
                        <a:solidFill>
                          <a:srgbClr val="263238"/>
                        </a:solidFill>
                        <a:latin typeface="Source Sans Pro"/>
                        <a:ea typeface="Source Sans Pro"/>
                        <a:cs typeface="Source Sans Pro"/>
                        <a:sym typeface="Source Sans Pro"/>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9050">
                      <a:solidFill>
                        <a:srgbClr val="607D8B"/>
                      </a:solidFill>
                      <a:prstDash val="solid"/>
                      <a:round/>
                      <a:headEnd len="sm" w="sm" type="none"/>
                      <a:tailEnd len="sm" w="sm" type="none"/>
                    </a:lnB>
                    <a:solidFill>
                      <a:srgbClr val="ECEFF1"/>
                    </a:solidFill>
                  </a:tcPr>
                </a:tc>
                <a:tc>
                  <a:txBody>
                    <a:bodyPr>
                      <a:noAutofit/>
                    </a:bodyPr>
                    <a:lstStyle/>
                    <a:p>
                      <a:pPr indent="0" lvl="0" marL="0" rtl="0" algn="ctr">
                        <a:spcBef>
                          <a:spcPts val="0"/>
                        </a:spcBef>
                        <a:spcAft>
                          <a:spcPts val="0"/>
                        </a:spcAft>
                        <a:buNone/>
                      </a:pPr>
                      <a:r>
                        <a:rPr b="1" lang="en" sz="1800">
                          <a:solidFill>
                            <a:srgbClr val="263238"/>
                          </a:solidFill>
                          <a:latin typeface="Source Sans Pro"/>
                          <a:ea typeface="Source Sans Pro"/>
                          <a:cs typeface="Source Sans Pro"/>
                          <a:sym typeface="Source Sans Pro"/>
                        </a:rPr>
                        <a:t>226.49</a:t>
                      </a:r>
                      <a:endParaRPr b="1" sz="1800">
                        <a:solidFill>
                          <a:srgbClr val="263238"/>
                        </a:solidFill>
                        <a:latin typeface="Source Sans Pro"/>
                        <a:ea typeface="Source Sans Pro"/>
                        <a:cs typeface="Source Sans Pro"/>
                        <a:sym typeface="Source Sans Pro"/>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9050">
                      <a:solidFill>
                        <a:srgbClr val="607D8B"/>
                      </a:solidFill>
                      <a:prstDash val="solid"/>
                      <a:round/>
                      <a:headEnd len="sm" w="sm" type="none"/>
                      <a:tailEnd len="sm" w="sm" type="none"/>
                    </a:lnB>
                    <a:solidFill>
                      <a:srgbClr val="ECEFF1"/>
                    </a:solidFill>
                  </a:tcPr>
                </a:tc>
              </a:tr>
            </a:tbl>
          </a:graphicData>
        </a:graphic>
      </p:graphicFrame>
      <p:sp>
        <p:nvSpPr>
          <p:cNvPr id="256" name="Google Shape;256;p27"/>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7" name="Google Shape;257;p27"/>
          <p:cNvSpPr txBox="1"/>
          <p:nvPr/>
        </p:nvSpPr>
        <p:spPr>
          <a:xfrm>
            <a:off x="2176800" y="1378875"/>
            <a:ext cx="4790400" cy="85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607D8B"/>
                </a:solidFill>
                <a:latin typeface="Roboto Slab"/>
                <a:ea typeface="Roboto Slab"/>
                <a:cs typeface="Roboto Slab"/>
                <a:sym typeface="Roboto Slab"/>
              </a:rPr>
              <a:t>Average times for a block to reach consensus (s)</a:t>
            </a:r>
            <a:endParaRPr>
              <a:solidFill>
                <a:srgbClr val="607D8B"/>
              </a:solidFill>
              <a:latin typeface="Roboto Slab"/>
              <a:ea typeface="Roboto Slab"/>
              <a:cs typeface="Roboto Slab"/>
              <a:sym typeface="Roboto Slab"/>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28"/>
          <p:cNvSpPr/>
          <p:nvPr/>
        </p:nvSpPr>
        <p:spPr>
          <a:xfrm>
            <a:off x="2615025" y="3275600"/>
            <a:ext cx="2830500" cy="27252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3" name="Google Shape;263;p28"/>
          <p:cNvCxnSpPr>
            <a:endCxn id="264" idx="1"/>
          </p:cNvCxnSpPr>
          <p:nvPr/>
        </p:nvCxnSpPr>
        <p:spPr>
          <a:xfrm>
            <a:off x="2297074" y="3437071"/>
            <a:ext cx="829200" cy="352800"/>
          </a:xfrm>
          <a:prstGeom prst="straightConnector1">
            <a:avLst/>
          </a:prstGeom>
          <a:noFill/>
          <a:ln cap="flat" cmpd="sng" w="38100">
            <a:solidFill>
              <a:srgbClr val="CFD8DC"/>
            </a:solidFill>
            <a:prstDash val="solid"/>
            <a:round/>
            <a:headEnd len="med" w="med" type="none"/>
            <a:tailEnd len="med" w="med" type="none"/>
          </a:ln>
        </p:spPr>
      </p:cxnSp>
      <p:sp>
        <p:nvSpPr>
          <p:cNvPr id="265" name="Google Shape;265;p28"/>
          <p:cNvSpPr/>
          <p:nvPr/>
        </p:nvSpPr>
        <p:spPr>
          <a:xfrm>
            <a:off x="4681450" y="898225"/>
            <a:ext cx="2556900" cy="25365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8"/>
          <p:cNvSpPr/>
          <p:nvPr/>
        </p:nvSpPr>
        <p:spPr>
          <a:xfrm>
            <a:off x="4868046" y="1074627"/>
            <a:ext cx="2183700" cy="2183700"/>
          </a:xfrm>
          <a:prstGeom prst="ellipse">
            <a:avLst/>
          </a:prstGeom>
          <a:noFill/>
          <a:ln cap="flat" cmpd="sng" w="3810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200">
                <a:solidFill>
                  <a:srgbClr val="263238"/>
                </a:solidFill>
                <a:latin typeface="Source Sans Pro"/>
                <a:ea typeface="Source Sans Pro"/>
                <a:cs typeface="Source Sans Pro"/>
                <a:sym typeface="Source Sans Pro"/>
              </a:rPr>
              <a:t>Solution</a:t>
            </a:r>
            <a:endParaRPr b="1" sz="2200">
              <a:solidFill>
                <a:srgbClr val="263238"/>
              </a:solidFill>
              <a:latin typeface="Source Sans Pro"/>
              <a:ea typeface="Source Sans Pro"/>
              <a:cs typeface="Source Sans Pro"/>
              <a:sym typeface="Source Sans Pro"/>
            </a:endParaRPr>
          </a:p>
        </p:txBody>
      </p:sp>
      <p:cxnSp>
        <p:nvCxnSpPr>
          <p:cNvPr id="267" name="Google Shape;267;p28"/>
          <p:cNvCxnSpPr/>
          <p:nvPr/>
        </p:nvCxnSpPr>
        <p:spPr>
          <a:xfrm flipH="1" rot="10800000">
            <a:off x="4509875" y="2747025"/>
            <a:ext cx="504600" cy="793800"/>
          </a:xfrm>
          <a:prstGeom prst="straightConnector1">
            <a:avLst/>
          </a:prstGeom>
          <a:noFill/>
          <a:ln cap="flat" cmpd="sng" w="38100">
            <a:solidFill>
              <a:srgbClr val="CFD8DC"/>
            </a:solidFill>
            <a:prstDash val="solid"/>
            <a:round/>
            <a:headEnd len="med" w="med" type="none"/>
            <a:tailEnd len="med" w="med" type="none"/>
          </a:ln>
        </p:spPr>
      </p:cxnSp>
      <p:sp>
        <p:nvSpPr>
          <p:cNvPr id="268" name="Google Shape;268;p28"/>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64" name="Google Shape;264;p28"/>
          <p:cNvSpPr/>
          <p:nvPr/>
        </p:nvSpPr>
        <p:spPr>
          <a:xfrm>
            <a:off x="2751825" y="3438488"/>
            <a:ext cx="2556900" cy="2399400"/>
          </a:xfrm>
          <a:prstGeom prst="flowChartConnector">
            <a:avLst/>
          </a:prstGeom>
          <a:noFill/>
          <a:ln cap="flat" cmpd="sng" w="3810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200">
                <a:latin typeface="Source Sans Pro"/>
                <a:ea typeface="Source Sans Pro"/>
                <a:cs typeface="Source Sans Pro"/>
                <a:sym typeface="Source Sans Pro"/>
              </a:rPr>
              <a:t>Problem</a:t>
            </a:r>
            <a:r>
              <a:rPr b="1" lang="en" sz="2200"/>
              <a:t> </a:t>
            </a:r>
            <a:endParaRPr b="1" sz="2200"/>
          </a:p>
        </p:txBody>
      </p:sp>
      <p:sp>
        <p:nvSpPr>
          <p:cNvPr id="269" name="Google Shape;269;p28"/>
          <p:cNvSpPr/>
          <p:nvPr/>
        </p:nvSpPr>
        <p:spPr>
          <a:xfrm>
            <a:off x="6081300" y="3540825"/>
            <a:ext cx="2649300" cy="2536500"/>
          </a:xfrm>
          <a:prstGeom prst="flowChartConnector">
            <a:avLst/>
          </a:prstGeom>
          <a:noFill/>
          <a:ln cap="flat" cmpd="sng" w="3810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200"/>
              <a:t>Conclusions</a:t>
            </a:r>
            <a:endParaRPr b="1" sz="2200"/>
          </a:p>
        </p:txBody>
      </p:sp>
      <p:sp>
        <p:nvSpPr>
          <p:cNvPr id="270" name="Google Shape;270;p28"/>
          <p:cNvSpPr/>
          <p:nvPr/>
        </p:nvSpPr>
        <p:spPr>
          <a:xfrm>
            <a:off x="5914200" y="3364725"/>
            <a:ext cx="2983500" cy="28620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1" name="Google Shape;271;p28"/>
          <p:cNvCxnSpPr/>
          <p:nvPr/>
        </p:nvCxnSpPr>
        <p:spPr>
          <a:xfrm rot="10800000">
            <a:off x="6493150" y="3113150"/>
            <a:ext cx="495300" cy="502200"/>
          </a:xfrm>
          <a:prstGeom prst="straightConnector1">
            <a:avLst/>
          </a:prstGeom>
          <a:noFill/>
          <a:ln cap="flat" cmpd="sng" w="38100">
            <a:solidFill>
              <a:srgbClr val="CFD8DC"/>
            </a:solidFill>
            <a:prstDash val="solid"/>
            <a:round/>
            <a:headEnd len="med" w="med" type="none"/>
            <a:tailEnd len="med" w="med" type="none"/>
          </a:ln>
        </p:spPr>
      </p:cxnSp>
      <p:sp>
        <p:nvSpPr>
          <p:cNvPr id="272" name="Google Shape;272;p28"/>
          <p:cNvSpPr txBox="1"/>
          <p:nvPr/>
        </p:nvSpPr>
        <p:spPr>
          <a:xfrm>
            <a:off x="6746250" y="4209500"/>
            <a:ext cx="1611600" cy="8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latin typeface="Source Sans Pro"/>
                <a:ea typeface="Source Sans Pro"/>
                <a:cs typeface="Source Sans Pro"/>
                <a:sym typeface="Source Sans Pro"/>
              </a:rPr>
              <a:t>Analysis &amp;</a:t>
            </a:r>
            <a:endParaRPr b="1" sz="2200">
              <a:latin typeface="Source Sans Pro"/>
              <a:ea typeface="Source Sans Pro"/>
              <a:cs typeface="Source Sans Pro"/>
              <a:sym typeface="Source Sans Pro"/>
            </a:endParaRPr>
          </a:p>
        </p:txBody>
      </p:sp>
      <p:sp>
        <p:nvSpPr>
          <p:cNvPr id="273" name="Google Shape;273;p28"/>
          <p:cNvSpPr txBox="1"/>
          <p:nvPr>
            <p:ph idx="4294967295" type="ctrTitle"/>
          </p:nvPr>
        </p:nvSpPr>
        <p:spPr>
          <a:xfrm>
            <a:off x="781975" y="574400"/>
            <a:ext cx="5832600" cy="1546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000">
                <a:solidFill>
                  <a:srgbClr val="CFD8DC"/>
                </a:solidFill>
              </a:rPr>
              <a:t>4</a:t>
            </a:r>
            <a:r>
              <a:rPr lang="en" sz="6000">
                <a:solidFill>
                  <a:srgbClr val="CFD8DC"/>
                </a:solidFill>
              </a:rPr>
              <a:t>.</a:t>
            </a:r>
            <a:endParaRPr sz="6000">
              <a:solidFill>
                <a:srgbClr val="CFD8DC"/>
              </a:solidFill>
            </a:endParaRPr>
          </a:p>
          <a:p>
            <a:pPr indent="0" lvl="0" marL="0" rtl="0" algn="l">
              <a:spcBef>
                <a:spcPts val="0"/>
              </a:spcBef>
              <a:spcAft>
                <a:spcPts val="0"/>
              </a:spcAft>
              <a:buNone/>
            </a:pPr>
            <a:r>
              <a:t/>
            </a:r>
            <a:endParaRPr/>
          </a:p>
        </p:txBody>
      </p:sp>
      <p:sp>
        <p:nvSpPr>
          <p:cNvPr id="274" name="Google Shape;274;p28"/>
          <p:cNvSpPr/>
          <p:nvPr/>
        </p:nvSpPr>
        <p:spPr>
          <a:xfrm>
            <a:off x="331875" y="1924400"/>
            <a:ext cx="2236200" cy="22359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8"/>
          <p:cNvSpPr/>
          <p:nvPr/>
        </p:nvSpPr>
        <p:spPr>
          <a:xfrm>
            <a:off x="528513" y="2120888"/>
            <a:ext cx="1842900" cy="1842900"/>
          </a:xfrm>
          <a:prstGeom prst="flowChartConnector">
            <a:avLst/>
          </a:prstGeom>
          <a:noFill/>
          <a:ln cap="flat" cmpd="sng" w="3810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200"/>
          </a:p>
        </p:txBody>
      </p:sp>
      <p:sp>
        <p:nvSpPr>
          <p:cNvPr id="276" name="Google Shape;276;p28"/>
          <p:cNvSpPr txBox="1"/>
          <p:nvPr/>
        </p:nvSpPr>
        <p:spPr>
          <a:xfrm>
            <a:off x="585225" y="2715225"/>
            <a:ext cx="1786200" cy="8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latin typeface="Source Sans Pro"/>
                <a:ea typeface="Source Sans Pro"/>
                <a:cs typeface="Source Sans Pro"/>
                <a:sym typeface="Source Sans Pro"/>
              </a:rPr>
              <a:t>Background</a:t>
            </a:r>
            <a:endParaRPr b="1" sz="2200">
              <a:latin typeface="Source Sans Pro"/>
              <a:ea typeface="Source Sans Pro"/>
              <a:cs typeface="Source Sans Pro"/>
              <a:sym typeface="Source Sans Pr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29"/>
          <p:cNvSpPr txBox="1"/>
          <p:nvPr>
            <p:ph type="title"/>
          </p:nvPr>
        </p:nvSpPr>
        <p:spPr>
          <a:xfrm>
            <a:off x="647900" y="251150"/>
            <a:ext cx="5429400" cy="102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5500"/>
              <a:t>Analysis</a:t>
            </a:r>
            <a:endParaRPr/>
          </a:p>
        </p:txBody>
      </p:sp>
      <p:sp>
        <p:nvSpPr>
          <p:cNvPr id="282" name="Google Shape;282;p29"/>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83" name="Google Shape;283;p29"/>
          <p:cNvSpPr txBox="1"/>
          <p:nvPr/>
        </p:nvSpPr>
        <p:spPr>
          <a:xfrm>
            <a:off x="2176800" y="1499575"/>
            <a:ext cx="4790400" cy="85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607D8B"/>
                </a:solidFill>
                <a:latin typeface="Roboto Slab"/>
                <a:ea typeface="Roboto Slab"/>
                <a:cs typeface="Roboto Slab"/>
                <a:sym typeface="Roboto Slab"/>
              </a:rPr>
              <a:t>Analysis of Time to Achieve Consensus</a:t>
            </a:r>
            <a:endParaRPr sz="1800">
              <a:solidFill>
                <a:srgbClr val="607D8B"/>
              </a:solidFill>
              <a:latin typeface="Roboto Slab"/>
              <a:ea typeface="Roboto Slab"/>
              <a:cs typeface="Roboto Slab"/>
              <a:sym typeface="Roboto Slab"/>
            </a:endParaRPr>
          </a:p>
          <a:p>
            <a:pPr indent="0" lvl="0" marL="0" rtl="0" algn="ctr">
              <a:spcBef>
                <a:spcPts val="0"/>
              </a:spcBef>
              <a:spcAft>
                <a:spcPts val="0"/>
              </a:spcAft>
              <a:buNone/>
            </a:pPr>
            <a:r>
              <a:t/>
            </a:r>
            <a:endParaRPr>
              <a:solidFill>
                <a:srgbClr val="607D8B"/>
              </a:solidFill>
              <a:latin typeface="Roboto Slab"/>
              <a:ea typeface="Roboto Slab"/>
              <a:cs typeface="Roboto Slab"/>
              <a:sym typeface="Roboto Slab"/>
            </a:endParaRPr>
          </a:p>
        </p:txBody>
      </p:sp>
      <p:graphicFrame>
        <p:nvGraphicFramePr>
          <p:cNvPr id="284" name="Google Shape;284;p29"/>
          <p:cNvGraphicFramePr/>
          <p:nvPr/>
        </p:nvGraphicFramePr>
        <p:xfrm>
          <a:off x="571700" y="2100625"/>
          <a:ext cx="3000000" cy="3000000"/>
        </p:xfrm>
        <a:graphic>
          <a:graphicData uri="http://schemas.openxmlformats.org/drawingml/2006/table">
            <a:tbl>
              <a:tblPr>
                <a:noFill/>
                <a:tableStyleId>{3A902C87-795E-4300-A1E7-DBDFAE695BEF}</a:tableStyleId>
              </a:tblPr>
              <a:tblGrid>
                <a:gridCol w="2000150"/>
                <a:gridCol w="2000150"/>
                <a:gridCol w="2000150"/>
                <a:gridCol w="2000150"/>
              </a:tblGrid>
              <a:tr h="808725">
                <a:tc>
                  <a:txBody>
                    <a:bodyPr>
                      <a:noAutofit/>
                    </a:bodyPr>
                    <a:lstStyle/>
                    <a:p>
                      <a:pPr indent="0" lvl="0" marL="0" rtl="0" algn="l">
                        <a:spcBef>
                          <a:spcPts val="0"/>
                        </a:spcBef>
                        <a:spcAft>
                          <a:spcPts val="0"/>
                        </a:spcAft>
                        <a:buNone/>
                      </a:pPr>
                      <a:r>
                        <a:t/>
                      </a:r>
                      <a:endParaRPr>
                        <a:solidFill>
                          <a:srgbClr val="607D8B"/>
                        </a:solidFill>
                        <a:latin typeface="Roboto Slab"/>
                        <a:ea typeface="Roboto Slab"/>
                        <a:cs typeface="Roboto Slab"/>
                        <a:sym typeface="Roboto Slab"/>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9050">
                      <a:solidFill>
                        <a:srgbClr val="607D8B"/>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solidFill>
                            <a:srgbClr val="607D8B"/>
                          </a:solidFill>
                          <a:latin typeface="Roboto Slab"/>
                          <a:ea typeface="Roboto Slab"/>
                          <a:cs typeface="Roboto Slab"/>
                          <a:sym typeface="Roboto Slab"/>
                        </a:rPr>
                        <a:t>PoW *no forking</a:t>
                      </a:r>
                      <a:endParaRPr>
                        <a:solidFill>
                          <a:srgbClr val="607D8B"/>
                        </a:solidFill>
                        <a:latin typeface="Roboto Slab"/>
                        <a:ea typeface="Roboto Slab"/>
                        <a:cs typeface="Roboto Slab"/>
                        <a:sym typeface="Roboto Slab"/>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9050">
                      <a:solidFill>
                        <a:srgbClr val="607D8B"/>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solidFill>
                            <a:srgbClr val="607D8B"/>
                          </a:solidFill>
                          <a:latin typeface="Roboto Slab"/>
                          <a:ea typeface="Roboto Slab"/>
                          <a:cs typeface="Roboto Slab"/>
                          <a:sym typeface="Roboto Slab"/>
                        </a:rPr>
                        <a:t>Po</a:t>
                      </a:r>
                      <a:r>
                        <a:rPr lang="en">
                          <a:solidFill>
                            <a:srgbClr val="607D8B"/>
                          </a:solidFill>
                          <a:latin typeface="Roboto Slab"/>
                          <a:ea typeface="Roboto Slab"/>
                          <a:cs typeface="Roboto Slab"/>
                          <a:sym typeface="Roboto Slab"/>
                        </a:rPr>
                        <a:t>ET</a:t>
                      </a:r>
                      <a:endParaRPr>
                        <a:solidFill>
                          <a:srgbClr val="607D8B"/>
                        </a:solidFill>
                        <a:latin typeface="Roboto Slab"/>
                        <a:ea typeface="Roboto Slab"/>
                        <a:cs typeface="Roboto Slab"/>
                        <a:sym typeface="Roboto Slab"/>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9050">
                      <a:solidFill>
                        <a:srgbClr val="607D8B"/>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solidFill>
                            <a:srgbClr val="607D8B"/>
                          </a:solidFill>
                          <a:latin typeface="Roboto Slab"/>
                          <a:ea typeface="Roboto Slab"/>
                          <a:cs typeface="Roboto Slab"/>
                          <a:sym typeface="Roboto Slab"/>
                        </a:rPr>
                        <a:t>pBFT</a:t>
                      </a:r>
                      <a:endParaRPr>
                        <a:solidFill>
                          <a:srgbClr val="607D8B"/>
                        </a:solidFill>
                        <a:latin typeface="Roboto Slab"/>
                        <a:ea typeface="Roboto Slab"/>
                        <a:cs typeface="Roboto Slab"/>
                        <a:sym typeface="Roboto Slab"/>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9050">
                      <a:solidFill>
                        <a:srgbClr val="607D8B"/>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808725">
                <a:tc>
                  <a:txBody>
                    <a:bodyPr>
                      <a:noAutofit/>
                    </a:bodyPr>
                    <a:lstStyle/>
                    <a:p>
                      <a:pPr indent="0" lvl="0" marL="0" rtl="0" algn="r">
                        <a:spcBef>
                          <a:spcPts val="0"/>
                        </a:spcBef>
                        <a:spcAft>
                          <a:spcPts val="0"/>
                        </a:spcAft>
                        <a:buNone/>
                      </a:pPr>
                      <a:r>
                        <a:rPr lang="en">
                          <a:solidFill>
                            <a:srgbClr val="607D8B"/>
                          </a:solidFill>
                          <a:latin typeface="Roboto Slab"/>
                          <a:ea typeface="Roboto Slab"/>
                          <a:cs typeface="Roboto Slab"/>
                          <a:sym typeface="Roboto Slab"/>
                        </a:rPr>
                        <a:t>11 Nodes</a:t>
                      </a:r>
                      <a:endParaRPr>
                        <a:solidFill>
                          <a:srgbClr val="607D8B"/>
                        </a:solidFill>
                        <a:latin typeface="Roboto Slab"/>
                        <a:ea typeface="Roboto Slab"/>
                        <a:cs typeface="Roboto Slab"/>
                        <a:sym typeface="Roboto Slab"/>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CEFF1"/>
                    </a:solidFill>
                  </a:tcPr>
                </a:tc>
                <a:tc>
                  <a:txBody>
                    <a:bodyPr>
                      <a:noAutofit/>
                    </a:bodyPr>
                    <a:lstStyle/>
                    <a:p>
                      <a:pPr indent="0" lvl="0" marL="0" rtl="0" algn="ctr">
                        <a:spcBef>
                          <a:spcPts val="0"/>
                        </a:spcBef>
                        <a:spcAft>
                          <a:spcPts val="0"/>
                        </a:spcAft>
                        <a:buNone/>
                      </a:pPr>
                      <a:r>
                        <a:rPr b="1" lang="en" sz="1800">
                          <a:solidFill>
                            <a:srgbClr val="263238"/>
                          </a:solidFill>
                          <a:latin typeface="Source Sans Pro"/>
                          <a:ea typeface="Source Sans Pro"/>
                          <a:cs typeface="Source Sans Pro"/>
                          <a:sym typeface="Source Sans Pro"/>
                        </a:rPr>
                        <a:t>low</a:t>
                      </a:r>
                      <a:endParaRPr b="1" sz="1800">
                        <a:solidFill>
                          <a:srgbClr val="263238"/>
                        </a:solidFill>
                        <a:latin typeface="Source Sans Pro"/>
                        <a:ea typeface="Source Sans Pro"/>
                        <a:cs typeface="Source Sans Pro"/>
                        <a:sym typeface="Source Sans Pro"/>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CEFF1"/>
                    </a:solidFill>
                  </a:tcPr>
                </a:tc>
                <a:tc>
                  <a:txBody>
                    <a:bodyPr>
                      <a:noAutofit/>
                    </a:bodyPr>
                    <a:lstStyle/>
                    <a:p>
                      <a:pPr indent="0" lvl="0" marL="0" rtl="0" algn="ctr">
                        <a:spcBef>
                          <a:spcPts val="0"/>
                        </a:spcBef>
                        <a:spcAft>
                          <a:spcPts val="0"/>
                        </a:spcAft>
                        <a:buNone/>
                      </a:pPr>
                      <a:r>
                        <a:rPr b="1" lang="en" sz="1800">
                          <a:solidFill>
                            <a:srgbClr val="263238"/>
                          </a:solidFill>
                          <a:latin typeface="Source Sans Pro"/>
                          <a:ea typeface="Source Sans Pro"/>
                          <a:cs typeface="Source Sans Pro"/>
                          <a:sym typeface="Source Sans Pro"/>
                        </a:rPr>
                        <a:t>low</a:t>
                      </a:r>
                      <a:endParaRPr b="1" sz="1800">
                        <a:solidFill>
                          <a:srgbClr val="263238"/>
                        </a:solidFill>
                        <a:latin typeface="Source Sans Pro"/>
                        <a:ea typeface="Source Sans Pro"/>
                        <a:cs typeface="Source Sans Pro"/>
                        <a:sym typeface="Source Sans Pro"/>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CEFF1"/>
                    </a:solidFill>
                  </a:tcPr>
                </a:tc>
                <a:tc>
                  <a:txBody>
                    <a:bodyPr>
                      <a:noAutofit/>
                    </a:bodyPr>
                    <a:lstStyle/>
                    <a:p>
                      <a:pPr indent="0" lvl="0" marL="0" rtl="0" algn="ctr">
                        <a:spcBef>
                          <a:spcPts val="0"/>
                        </a:spcBef>
                        <a:spcAft>
                          <a:spcPts val="0"/>
                        </a:spcAft>
                        <a:buNone/>
                      </a:pPr>
                      <a:r>
                        <a:rPr b="1" lang="en" sz="1800">
                          <a:solidFill>
                            <a:srgbClr val="263238"/>
                          </a:solidFill>
                          <a:latin typeface="Source Sans Pro"/>
                          <a:ea typeface="Source Sans Pro"/>
                          <a:cs typeface="Source Sans Pro"/>
                          <a:sym typeface="Source Sans Pro"/>
                        </a:rPr>
                        <a:t>medium</a:t>
                      </a:r>
                      <a:endParaRPr b="1" sz="1800">
                        <a:solidFill>
                          <a:srgbClr val="263238"/>
                        </a:solidFill>
                        <a:latin typeface="Source Sans Pro"/>
                        <a:ea typeface="Source Sans Pro"/>
                        <a:cs typeface="Source Sans Pro"/>
                        <a:sym typeface="Source Sans Pro"/>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CEFF1"/>
                    </a:solidFill>
                  </a:tcPr>
                </a:tc>
              </a:tr>
              <a:tr h="808725">
                <a:tc>
                  <a:txBody>
                    <a:bodyPr>
                      <a:noAutofit/>
                    </a:bodyPr>
                    <a:lstStyle/>
                    <a:p>
                      <a:pPr indent="0" lvl="0" marL="0" rtl="0" algn="r">
                        <a:spcBef>
                          <a:spcPts val="0"/>
                        </a:spcBef>
                        <a:spcAft>
                          <a:spcPts val="0"/>
                        </a:spcAft>
                        <a:buNone/>
                      </a:pPr>
                      <a:r>
                        <a:rPr lang="en">
                          <a:solidFill>
                            <a:srgbClr val="607D8B"/>
                          </a:solidFill>
                          <a:latin typeface="Roboto Slab"/>
                          <a:ea typeface="Roboto Slab"/>
                          <a:cs typeface="Roboto Slab"/>
                          <a:sym typeface="Roboto Slab"/>
                        </a:rPr>
                        <a:t>33 Nodes</a:t>
                      </a:r>
                      <a:endParaRPr>
                        <a:solidFill>
                          <a:srgbClr val="607D8B"/>
                        </a:solidFill>
                        <a:latin typeface="Roboto Slab"/>
                        <a:ea typeface="Roboto Slab"/>
                        <a:cs typeface="Roboto Slab"/>
                        <a:sym typeface="Roboto Slab"/>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800">
                          <a:solidFill>
                            <a:srgbClr val="263238"/>
                          </a:solidFill>
                          <a:latin typeface="Source Sans Pro"/>
                          <a:ea typeface="Source Sans Pro"/>
                          <a:cs typeface="Source Sans Pro"/>
                          <a:sym typeface="Source Sans Pro"/>
                        </a:rPr>
                        <a:t>low</a:t>
                      </a:r>
                      <a:endParaRPr b="1" sz="1800">
                        <a:solidFill>
                          <a:srgbClr val="263238"/>
                        </a:solidFill>
                        <a:latin typeface="Source Sans Pro"/>
                        <a:ea typeface="Source Sans Pro"/>
                        <a:cs typeface="Source Sans Pro"/>
                        <a:sym typeface="Source Sans Pro"/>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800">
                          <a:solidFill>
                            <a:srgbClr val="263238"/>
                          </a:solidFill>
                          <a:latin typeface="Source Sans Pro"/>
                          <a:ea typeface="Source Sans Pro"/>
                          <a:cs typeface="Source Sans Pro"/>
                          <a:sym typeface="Source Sans Pro"/>
                        </a:rPr>
                        <a:t>low</a:t>
                      </a:r>
                      <a:endParaRPr b="1" sz="1800">
                        <a:solidFill>
                          <a:srgbClr val="263238"/>
                        </a:solidFill>
                        <a:latin typeface="Source Sans Pro"/>
                        <a:ea typeface="Source Sans Pro"/>
                        <a:cs typeface="Source Sans Pro"/>
                        <a:sym typeface="Source Sans Pro"/>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800">
                          <a:solidFill>
                            <a:srgbClr val="263238"/>
                          </a:solidFill>
                          <a:latin typeface="Source Sans Pro"/>
                          <a:ea typeface="Source Sans Pro"/>
                          <a:cs typeface="Source Sans Pro"/>
                          <a:sym typeface="Source Sans Pro"/>
                        </a:rPr>
                        <a:t>medium</a:t>
                      </a:r>
                      <a:endParaRPr b="1" sz="1800">
                        <a:solidFill>
                          <a:srgbClr val="263238"/>
                        </a:solidFill>
                        <a:latin typeface="Source Sans Pro"/>
                        <a:ea typeface="Source Sans Pro"/>
                        <a:cs typeface="Source Sans Pro"/>
                        <a:sym typeface="Source Sans Pro"/>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808725">
                <a:tc>
                  <a:txBody>
                    <a:bodyPr>
                      <a:noAutofit/>
                    </a:bodyPr>
                    <a:lstStyle/>
                    <a:p>
                      <a:pPr indent="0" lvl="0" marL="0" rtl="0" algn="r">
                        <a:spcBef>
                          <a:spcPts val="0"/>
                        </a:spcBef>
                        <a:spcAft>
                          <a:spcPts val="0"/>
                        </a:spcAft>
                        <a:buNone/>
                      </a:pPr>
                      <a:r>
                        <a:rPr lang="en">
                          <a:solidFill>
                            <a:srgbClr val="607D8B"/>
                          </a:solidFill>
                          <a:latin typeface="Roboto Slab"/>
                          <a:ea typeface="Roboto Slab"/>
                          <a:cs typeface="Roboto Slab"/>
                          <a:sym typeface="Roboto Slab"/>
                        </a:rPr>
                        <a:t>101 Nodes</a:t>
                      </a:r>
                      <a:endParaRPr>
                        <a:solidFill>
                          <a:srgbClr val="607D8B"/>
                        </a:solidFill>
                        <a:latin typeface="Roboto Slab"/>
                        <a:ea typeface="Roboto Slab"/>
                        <a:cs typeface="Roboto Slab"/>
                        <a:sym typeface="Roboto Slab"/>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CEFF1"/>
                    </a:solidFill>
                  </a:tcPr>
                </a:tc>
                <a:tc>
                  <a:txBody>
                    <a:bodyPr>
                      <a:noAutofit/>
                    </a:bodyPr>
                    <a:lstStyle/>
                    <a:p>
                      <a:pPr indent="0" lvl="0" marL="0" rtl="0" algn="ctr">
                        <a:spcBef>
                          <a:spcPts val="0"/>
                        </a:spcBef>
                        <a:spcAft>
                          <a:spcPts val="0"/>
                        </a:spcAft>
                        <a:buNone/>
                      </a:pPr>
                      <a:r>
                        <a:rPr b="1" lang="en" sz="1800">
                          <a:solidFill>
                            <a:srgbClr val="263238"/>
                          </a:solidFill>
                          <a:latin typeface="Source Sans Pro"/>
                          <a:ea typeface="Source Sans Pro"/>
                          <a:cs typeface="Source Sans Pro"/>
                          <a:sym typeface="Source Sans Pro"/>
                        </a:rPr>
                        <a:t>low</a:t>
                      </a:r>
                      <a:endParaRPr b="1" sz="1800">
                        <a:solidFill>
                          <a:srgbClr val="263238"/>
                        </a:solidFill>
                        <a:latin typeface="Source Sans Pro"/>
                        <a:ea typeface="Source Sans Pro"/>
                        <a:cs typeface="Source Sans Pro"/>
                        <a:sym typeface="Source Sans Pro"/>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CEFF1"/>
                    </a:solidFill>
                  </a:tcPr>
                </a:tc>
                <a:tc>
                  <a:txBody>
                    <a:bodyPr>
                      <a:noAutofit/>
                    </a:bodyPr>
                    <a:lstStyle/>
                    <a:p>
                      <a:pPr indent="0" lvl="0" marL="0" rtl="0" algn="ctr">
                        <a:spcBef>
                          <a:spcPts val="0"/>
                        </a:spcBef>
                        <a:spcAft>
                          <a:spcPts val="0"/>
                        </a:spcAft>
                        <a:buNone/>
                      </a:pPr>
                      <a:r>
                        <a:rPr b="1" lang="en" sz="1800">
                          <a:solidFill>
                            <a:srgbClr val="263238"/>
                          </a:solidFill>
                          <a:latin typeface="Source Sans Pro"/>
                          <a:ea typeface="Source Sans Pro"/>
                          <a:cs typeface="Source Sans Pro"/>
                          <a:sym typeface="Source Sans Pro"/>
                        </a:rPr>
                        <a:t>low</a:t>
                      </a:r>
                      <a:endParaRPr b="1" sz="1800">
                        <a:solidFill>
                          <a:srgbClr val="263238"/>
                        </a:solidFill>
                        <a:latin typeface="Source Sans Pro"/>
                        <a:ea typeface="Source Sans Pro"/>
                        <a:cs typeface="Source Sans Pro"/>
                        <a:sym typeface="Source Sans Pro"/>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CEFF1"/>
                    </a:solidFill>
                  </a:tcPr>
                </a:tc>
                <a:tc>
                  <a:txBody>
                    <a:bodyPr>
                      <a:noAutofit/>
                    </a:bodyPr>
                    <a:lstStyle/>
                    <a:p>
                      <a:pPr indent="0" lvl="0" marL="0" rtl="0" algn="ctr">
                        <a:spcBef>
                          <a:spcPts val="0"/>
                        </a:spcBef>
                        <a:spcAft>
                          <a:spcPts val="0"/>
                        </a:spcAft>
                        <a:buNone/>
                      </a:pPr>
                      <a:r>
                        <a:rPr b="1" lang="en" sz="1800">
                          <a:solidFill>
                            <a:srgbClr val="263238"/>
                          </a:solidFill>
                          <a:latin typeface="Source Sans Pro"/>
                          <a:ea typeface="Source Sans Pro"/>
                          <a:cs typeface="Source Sans Pro"/>
                          <a:sym typeface="Source Sans Pro"/>
                        </a:rPr>
                        <a:t>h</a:t>
                      </a:r>
                      <a:r>
                        <a:rPr b="1" lang="en" sz="1800">
                          <a:solidFill>
                            <a:srgbClr val="263238"/>
                          </a:solidFill>
                          <a:latin typeface="Source Sans Pro"/>
                          <a:ea typeface="Source Sans Pro"/>
                          <a:cs typeface="Source Sans Pro"/>
                          <a:sym typeface="Source Sans Pro"/>
                        </a:rPr>
                        <a:t>igh</a:t>
                      </a:r>
                      <a:endParaRPr b="1" sz="1800">
                        <a:solidFill>
                          <a:srgbClr val="263238"/>
                        </a:solidFill>
                        <a:latin typeface="Source Sans Pro"/>
                        <a:ea typeface="Source Sans Pro"/>
                        <a:cs typeface="Source Sans Pro"/>
                        <a:sym typeface="Source Sans Pro"/>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CEFF1"/>
                    </a:solidFill>
                  </a:tcPr>
                </a:tc>
              </a:tr>
              <a:tr h="808725">
                <a:tc>
                  <a:txBody>
                    <a:bodyPr>
                      <a:noAutofit/>
                    </a:bodyPr>
                    <a:lstStyle/>
                    <a:p>
                      <a:pPr indent="0" lvl="0" marL="0" rtl="0" algn="r">
                        <a:spcBef>
                          <a:spcPts val="0"/>
                        </a:spcBef>
                        <a:spcAft>
                          <a:spcPts val="0"/>
                        </a:spcAft>
                        <a:buNone/>
                      </a:pPr>
                      <a:r>
                        <a:rPr lang="en">
                          <a:solidFill>
                            <a:srgbClr val="607D8B"/>
                          </a:solidFill>
                          <a:latin typeface="Roboto Slab"/>
                          <a:ea typeface="Roboto Slab"/>
                          <a:cs typeface="Roboto Slab"/>
                          <a:sym typeface="Roboto Slab"/>
                        </a:rPr>
                        <a:t>301 Nodes</a:t>
                      </a:r>
                      <a:endParaRPr>
                        <a:solidFill>
                          <a:srgbClr val="607D8B"/>
                        </a:solidFill>
                        <a:latin typeface="Roboto Slab"/>
                        <a:ea typeface="Roboto Slab"/>
                        <a:cs typeface="Roboto Slab"/>
                        <a:sym typeface="Roboto Slab"/>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9050">
                      <a:solidFill>
                        <a:srgbClr val="607D8B"/>
                      </a:solidFill>
                      <a:prstDash val="solid"/>
                      <a:round/>
                      <a:headEnd len="sm" w="sm" type="none"/>
                      <a:tailEnd len="sm" w="sm" type="none"/>
                    </a:lnB>
                    <a:solidFill>
                      <a:srgbClr val="ECEFF1"/>
                    </a:solidFill>
                  </a:tcPr>
                </a:tc>
                <a:tc>
                  <a:txBody>
                    <a:bodyPr>
                      <a:noAutofit/>
                    </a:bodyPr>
                    <a:lstStyle/>
                    <a:p>
                      <a:pPr indent="0" lvl="0" marL="0" rtl="0" algn="ctr">
                        <a:spcBef>
                          <a:spcPts val="0"/>
                        </a:spcBef>
                        <a:spcAft>
                          <a:spcPts val="0"/>
                        </a:spcAft>
                        <a:buNone/>
                      </a:pPr>
                      <a:r>
                        <a:rPr b="1" lang="en" sz="1800">
                          <a:solidFill>
                            <a:srgbClr val="263238"/>
                          </a:solidFill>
                          <a:latin typeface="Source Sans Pro"/>
                          <a:ea typeface="Source Sans Pro"/>
                          <a:cs typeface="Source Sans Pro"/>
                          <a:sym typeface="Source Sans Pro"/>
                        </a:rPr>
                        <a:t>--</a:t>
                      </a:r>
                      <a:endParaRPr b="1" sz="1800">
                        <a:solidFill>
                          <a:srgbClr val="263238"/>
                        </a:solidFill>
                        <a:latin typeface="Source Sans Pro"/>
                        <a:ea typeface="Source Sans Pro"/>
                        <a:cs typeface="Source Sans Pro"/>
                        <a:sym typeface="Source Sans Pro"/>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9050">
                      <a:solidFill>
                        <a:srgbClr val="607D8B"/>
                      </a:solidFill>
                      <a:prstDash val="solid"/>
                      <a:round/>
                      <a:headEnd len="sm" w="sm" type="none"/>
                      <a:tailEnd len="sm" w="sm" type="none"/>
                    </a:lnB>
                    <a:solidFill>
                      <a:srgbClr val="ECEFF1"/>
                    </a:solidFill>
                  </a:tcPr>
                </a:tc>
                <a:tc>
                  <a:txBody>
                    <a:bodyPr>
                      <a:noAutofit/>
                    </a:bodyPr>
                    <a:lstStyle/>
                    <a:p>
                      <a:pPr indent="0" lvl="0" marL="0" rtl="0" algn="ctr">
                        <a:spcBef>
                          <a:spcPts val="0"/>
                        </a:spcBef>
                        <a:spcAft>
                          <a:spcPts val="0"/>
                        </a:spcAft>
                        <a:buNone/>
                      </a:pPr>
                      <a:r>
                        <a:rPr b="1" lang="en" sz="1800">
                          <a:solidFill>
                            <a:srgbClr val="263238"/>
                          </a:solidFill>
                          <a:latin typeface="Source Sans Pro"/>
                          <a:ea typeface="Source Sans Pro"/>
                          <a:cs typeface="Source Sans Pro"/>
                          <a:sym typeface="Source Sans Pro"/>
                        </a:rPr>
                        <a:t>low</a:t>
                      </a:r>
                      <a:endParaRPr b="1" sz="1800">
                        <a:solidFill>
                          <a:srgbClr val="263238"/>
                        </a:solidFill>
                        <a:latin typeface="Source Sans Pro"/>
                        <a:ea typeface="Source Sans Pro"/>
                        <a:cs typeface="Source Sans Pro"/>
                        <a:sym typeface="Source Sans Pro"/>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9050">
                      <a:solidFill>
                        <a:srgbClr val="607D8B"/>
                      </a:solidFill>
                      <a:prstDash val="solid"/>
                      <a:round/>
                      <a:headEnd len="sm" w="sm" type="none"/>
                      <a:tailEnd len="sm" w="sm" type="none"/>
                    </a:lnB>
                    <a:solidFill>
                      <a:srgbClr val="ECEFF1"/>
                    </a:solidFill>
                  </a:tcPr>
                </a:tc>
                <a:tc>
                  <a:txBody>
                    <a:bodyPr>
                      <a:noAutofit/>
                    </a:bodyPr>
                    <a:lstStyle/>
                    <a:p>
                      <a:pPr indent="0" lvl="0" marL="0" rtl="0" algn="ctr">
                        <a:spcBef>
                          <a:spcPts val="0"/>
                        </a:spcBef>
                        <a:spcAft>
                          <a:spcPts val="0"/>
                        </a:spcAft>
                        <a:buNone/>
                      </a:pPr>
                      <a:r>
                        <a:rPr b="1" lang="en" sz="1800">
                          <a:solidFill>
                            <a:srgbClr val="263238"/>
                          </a:solidFill>
                          <a:latin typeface="Source Sans Pro"/>
                          <a:ea typeface="Source Sans Pro"/>
                          <a:cs typeface="Source Sans Pro"/>
                          <a:sym typeface="Source Sans Pro"/>
                        </a:rPr>
                        <a:t>e</a:t>
                      </a:r>
                      <a:r>
                        <a:rPr b="1" lang="en" sz="1800">
                          <a:solidFill>
                            <a:srgbClr val="263238"/>
                          </a:solidFill>
                          <a:latin typeface="Source Sans Pro"/>
                          <a:ea typeface="Source Sans Pro"/>
                          <a:cs typeface="Source Sans Pro"/>
                          <a:sym typeface="Source Sans Pro"/>
                        </a:rPr>
                        <a:t>xtremely</a:t>
                      </a:r>
                      <a:r>
                        <a:rPr b="1" lang="en" sz="1800">
                          <a:solidFill>
                            <a:srgbClr val="263238"/>
                          </a:solidFill>
                          <a:latin typeface="Source Sans Pro"/>
                          <a:ea typeface="Source Sans Pro"/>
                          <a:cs typeface="Source Sans Pro"/>
                          <a:sym typeface="Source Sans Pro"/>
                        </a:rPr>
                        <a:t> high</a:t>
                      </a:r>
                      <a:endParaRPr b="1" sz="1800">
                        <a:solidFill>
                          <a:srgbClr val="263238"/>
                        </a:solidFill>
                        <a:latin typeface="Source Sans Pro"/>
                        <a:ea typeface="Source Sans Pro"/>
                        <a:cs typeface="Source Sans Pro"/>
                        <a:sym typeface="Source Sans Pro"/>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9050">
                      <a:solidFill>
                        <a:srgbClr val="607D8B"/>
                      </a:solidFill>
                      <a:prstDash val="solid"/>
                      <a:round/>
                      <a:headEnd len="sm" w="sm" type="none"/>
                      <a:tailEnd len="sm" w="sm" type="none"/>
                    </a:lnB>
                    <a:solidFill>
                      <a:srgbClr val="ECEFF1"/>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30"/>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90" name="Google Shape;290;p30"/>
          <p:cNvSpPr txBox="1"/>
          <p:nvPr>
            <p:ph idx="4294967295" type="ctrTitle"/>
          </p:nvPr>
        </p:nvSpPr>
        <p:spPr>
          <a:xfrm>
            <a:off x="707750" y="0"/>
            <a:ext cx="6899100" cy="121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5500"/>
              <a:t>Analysis</a:t>
            </a:r>
            <a:endParaRPr b="1" sz="5500"/>
          </a:p>
        </p:txBody>
      </p:sp>
      <p:pic>
        <p:nvPicPr>
          <p:cNvPr id="291" name="Google Shape;291;p30" title="Comparison of Consensus Algorithms Across Network Scaling"/>
          <p:cNvPicPr preferRelativeResize="0"/>
          <p:nvPr/>
        </p:nvPicPr>
        <p:blipFill>
          <a:blip r:embed="rId3">
            <a:alphaModFix/>
          </a:blip>
          <a:stretch>
            <a:fillRect/>
          </a:stretch>
        </p:blipFill>
        <p:spPr>
          <a:xfrm>
            <a:off x="522213" y="1219800"/>
            <a:ext cx="8099583" cy="500824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3"/>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t>Overview</a:t>
            </a:r>
            <a:endParaRPr sz="2800"/>
          </a:p>
        </p:txBody>
      </p:sp>
      <p:sp>
        <p:nvSpPr>
          <p:cNvPr id="77" name="Google Shape;77;p13"/>
          <p:cNvSpPr/>
          <p:nvPr/>
        </p:nvSpPr>
        <p:spPr>
          <a:xfrm>
            <a:off x="2615025" y="3275600"/>
            <a:ext cx="2830500" cy="27252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8" name="Google Shape;78;p13"/>
          <p:cNvCxnSpPr>
            <a:endCxn id="79" idx="1"/>
          </p:cNvCxnSpPr>
          <p:nvPr/>
        </p:nvCxnSpPr>
        <p:spPr>
          <a:xfrm>
            <a:off x="2297074" y="3437071"/>
            <a:ext cx="829200" cy="352800"/>
          </a:xfrm>
          <a:prstGeom prst="straightConnector1">
            <a:avLst/>
          </a:prstGeom>
          <a:noFill/>
          <a:ln cap="flat" cmpd="sng" w="38100">
            <a:solidFill>
              <a:srgbClr val="CFD8DC"/>
            </a:solidFill>
            <a:prstDash val="solid"/>
            <a:round/>
            <a:headEnd len="med" w="med" type="none"/>
            <a:tailEnd len="med" w="med" type="none"/>
          </a:ln>
        </p:spPr>
      </p:cxnSp>
      <p:sp>
        <p:nvSpPr>
          <p:cNvPr id="80" name="Google Shape;80;p13"/>
          <p:cNvSpPr/>
          <p:nvPr/>
        </p:nvSpPr>
        <p:spPr>
          <a:xfrm>
            <a:off x="4681450" y="898225"/>
            <a:ext cx="2556900" cy="25365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3"/>
          <p:cNvSpPr/>
          <p:nvPr/>
        </p:nvSpPr>
        <p:spPr>
          <a:xfrm>
            <a:off x="331875" y="1924400"/>
            <a:ext cx="2236200" cy="22359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3"/>
          <p:cNvSpPr/>
          <p:nvPr/>
        </p:nvSpPr>
        <p:spPr>
          <a:xfrm>
            <a:off x="4868046" y="1074627"/>
            <a:ext cx="2183700" cy="2183700"/>
          </a:xfrm>
          <a:prstGeom prst="ellipse">
            <a:avLst/>
          </a:prstGeom>
          <a:noFill/>
          <a:ln cap="flat" cmpd="sng" w="3810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200">
                <a:solidFill>
                  <a:srgbClr val="263238"/>
                </a:solidFill>
                <a:latin typeface="Source Sans Pro"/>
                <a:ea typeface="Source Sans Pro"/>
                <a:cs typeface="Source Sans Pro"/>
                <a:sym typeface="Source Sans Pro"/>
              </a:rPr>
              <a:t>Solution</a:t>
            </a:r>
            <a:endParaRPr b="1" sz="2200">
              <a:solidFill>
                <a:srgbClr val="263238"/>
              </a:solidFill>
              <a:latin typeface="Source Sans Pro"/>
              <a:ea typeface="Source Sans Pro"/>
              <a:cs typeface="Source Sans Pro"/>
              <a:sym typeface="Source Sans Pro"/>
            </a:endParaRPr>
          </a:p>
        </p:txBody>
      </p:sp>
      <p:cxnSp>
        <p:nvCxnSpPr>
          <p:cNvPr id="83" name="Google Shape;83;p13"/>
          <p:cNvCxnSpPr/>
          <p:nvPr/>
        </p:nvCxnSpPr>
        <p:spPr>
          <a:xfrm flipH="1" rot="10800000">
            <a:off x="4509875" y="2747025"/>
            <a:ext cx="504600" cy="793800"/>
          </a:xfrm>
          <a:prstGeom prst="straightConnector1">
            <a:avLst/>
          </a:prstGeom>
          <a:noFill/>
          <a:ln cap="flat" cmpd="sng" w="38100">
            <a:solidFill>
              <a:srgbClr val="CFD8DC"/>
            </a:solidFill>
            <a:prstDash val="solid"/>
            <a:round/>
            <a:headEnd len="med" w="med" type="none"/>
            <a:tailEnd len="med" w="med" type="none"/>
          </a:ln>
        </p:spPr>
      </p:cxnSp>
      <p:sp>
        <p:nvSpPr>
          <p:cNvPr id="84" name="Google Shape;84;p13"/>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5" name="Google Shape;85;p13"/>
          <p:cNvSpPr/>
          <p:nvPr/>
        </p:nvSpPr>
        <p:spPr>
          <a:xfrm>
            <a:off x="528513" y="2120888"/>
            <a:ext cx="1842900" cy="1842900"/>
          </a:xfrm>
          <a:prstGeom prst="flowChartConnector">
            <a:avLst/>
          </a:prstGeom>
          <a:noFill/>
          <a:ln cap="flat" cmpd="sng" w="3810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200"/>
          </a:p>
        </p:txBody>
      </p:sp>
      <p:sp>
        <p:nvSpPr>
          <p:cNvPr id="79" name="Google Shape;79;p13"/>
          <p:cNvSpPr/>
          <p:nvPr/>
        </p:nvSpPr>
        <p:spPr>
          <a:xfrm>
            <a:off x="2751825" y="3438488"/>
            <a:ext cx="2556900" cy="2399400"/>
          </a:xfrm>
          <a:prstGeom prst="flowChartConnector">
            <a:avLst/>
          </a:prstGeom>
          <a:noFill/>
          <a:ln cap="flat" cmpd="sng" w="3810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2200">
                <a:solidFill>
                  <a:schemeClr val="dk1"/>
                </a:solidFill>
                <a:latin typeface="Source Sans Pro"/>
                <a:ea typeface="Source Sans Pro"/>
                <a:cs typeface="Source Sans Pro"/>
                <a:sym typeface="Source Sans Pro"/>
              </a:rPr>
              <a:t>Problem</a:t>
            </a:r>
            <a:r>
              <a:rPr b="1" lang="en" sz="2200">
                <a:solidFill>
                  <a:schemeClr val="dk1"/>
                </a:solidFill>
              </a:rPr>
              <a:t> </a:t>
            </a:r>
            <a:endParaRPr b="1" sz="2200"/>
          </a:p>
        </p:txBody>
      </p:sp>
      <p:sp>
        <p:nvSpPr>
          <p:cNvPr id="86" name="Google Shape;86;p13"/>
          <p:cNvSpPr/>
          <p:nvPr/>
        </p:nvSpPr>
        <p:spPr>
          <a:xfrm>
            <a:off x="6081300" y="3540825"/>
            <a:ext cx="2649300" cy="2536500"/>
          </a:xfrm>
          <a:prstGeom prst="flowChartConnector">
            <a:avLst/>
          </a:prstGeom>
          <a:noFill/>
          <a:ln cap="flat" cmpd="sng" w="3810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200"/>
              <a:t>Conclusions</a:t>
            </a:r>
            <a:endParaRPr b="1" sz="2200"/>
          </a:p>
        </p:txBody>
      </p:sp>
      <p:sp>
        <p:nvSpPr>
          <p:cNvPr id="87" name="Google Shape;87;p13"/>
          <p:cNvSpPr/>
          <p:nvPr/>
        </p:nvSpPr>
        <p:spPr>
          <a:xfrm>
            <a:off x="5914200" y="3364725"/>
            <a:ext cx="2983500" cy="28620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8" name="Google Shape;88;p13"/>
          <p:cNvCxnSpPr/>
          <p:nvPr/>
        </p:nvCxnSpPr>
        <p:spPr>
          <a:xfrm rot="10800000">
            <a:off x="6493150" y="3113150"/>
            <a:ext cx="495300" cy="502200"/>
          </a:xfrm>
          <a:prstGeom prst="straightConnector1">
            <a:avLst/>
          </a:prstGeom>
          <a:noFill/>
          <a:ln cap="flat" cmpd="sng" w="38100">
            <a:solidFill>
              <a:srgbClr val="CFD8DC"/>
            </a:solidFill>
            <a:prstDash val="solid"/>
            <a:round/>
            <a:headEnd len="med" w="med" type="none"/>
            <a:tailEnd len="med" w="med" type="none"/>
          </a:ln>
        </p:spPr>
      </p:cxnSp>
      <p:sp>
        <p:nvSpPr>
          <p:cNvPr id="89" name="Google Shape;89;p13"/>
          <p:cNvSpPr txBox="1"/>
          <p:nvPr/>
        </p:nvSpPr>
        <p:spPr>
          <a:xfrm>
            <a:off x="6746250" y="4209500"/>
            <a:ext cx="1611600" cy="8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latin typeface="Source Sans Pro"/>
                <a:ea typeface="Source Sans Pro"/>
                <a:cs typeface="Source Sans Pro"/>
                <a:sym typeface="Source Sans Pro"/>
              </a:rPr>
              <a:t>Analysis &amp;</a:t>
            </a:r>
            <a:endParaRPr b="1" sz="2200">
              <a:latin typeface="Source Sans Pro"/>
              <a:ea typeface="Source Sans Pro"/>
              <a:cs typeface="Source Sans Pro"/>
              <a:sym typeface="Source Sans Pro"/>
            </a:endParaRPr>
          </a:p>
        </p:txBody>
      </p:sp>
      <p:sp>
        <p:nvSpPr>
          <p:cNvPr id="90" name="Google Shape;90;p13"/>
          <p:cNvSpPr txBox="1"/>
          <p:nvPr/>
        </p:nvSpPr>
        <p:spPr>
          <a:xfrm>
            <a:off x="585225" y="2715225"/>
            <a:ext cx="1786200" cy="8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latin typeface="Source Sans Pro"/>
                <a:ea typeface="Source Sans Pro"/>
                <a:cs typeface="Source Sans Pro"/>
                <a:sym typeface="Source Sans Pro"/>
              </a:rPr>
              <a:t>Background</a:t>
            </a:r>
            <a:endParaRPr b="1" sz="2200">
              <a:latin typeface="Source Sans Pro"/>
              <a:ea typeface="Source Sans Pro"/>
              <a:cs typeface="Source Sans Pro"/>
              <a:sym typeface="Source Sans Pr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31"/>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97" name="Google Shape;297;p31"/>
          <p:cNvSpPr txBox="1"/>
          <p:nvPr>
            <p:ph idx="4294967295" type="ctrTitle"/>
          </p:nvPr>
        </p:nvSpPr>
        <p:spPr>
          <a:xfrm>
            <a:off x="707750" y="0"/>
            <a:ext cx="6899100" cy="121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5500"/>
              <a:t>Analysis</a:t>
            </a:r>
            <a:endParaRPr b="1" sz="5500"/>
          </a:p>
        </p:txBody>
      </p:sp>
      <p:pic>
        <p:nvPicPr>
          <p:cNvPr id="298" name="Google Shape;298;p31" title="Comparison of Consensus Algorithms Across Network Scaling"/>
          <p:cNvPicPr preferRelativeResize="0"/>
          <p:nvPr/>
        </p:nvPicPr>
        <p:blipFill>
          <a:blip r:embed="rId3">
            <a:alphaModFix/>
          </a:blip>
          <a:stretch>
            <a:fillRect/>
          </a:stretch>
        </p:blipFill>
        <p:spPr>
          <a:xfrm>
            <a:off x="522213" y="1219800"/>
            <a:ext cx="8099583" cy="500824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32"/>
          <p:cNvSpPr/>
          <p:nvPr/>
        </p:nvSpPr>
        <p:spPr>
          <a:xfrm>
            <a:off x="4860600" y="1212825"/>
            <a:ext cx="2470200" cy="24702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2"/>
          <p:cNvSpPr txBox="1"/>
          <p:nvPr>
            <p:ph idx="4294967295" type="ctrTitle"/>
          </p:nvPr>
        </p:nvSpPr>
        <p:spPr>
          <a:xfrm>
            <a:off x="224225" y="3167450"/>
            <a:ext cx="4833600" cy="15465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b="1" lang="en" sz="6000"/>
              <a:t>Conclusions</a:t>
            </a:r>
            <a:endParaRPr b="1" sz="6000"/>
          </a:p>
        </p:txBody>
      </p:sp>
      <p:cxnSp>
        <p:nvCxnSpPr>
          <p:cNvPr id="305" name="Google Shape;305;p32"/>
          <p:cNvCxnSpPr/>
          <p:nvPr/>
        </p:nvCxnSpPr>
        <p:spPr>
          <a:xfrm flipH="1" rot="10800000">
            <a:off x="6282450" y="705375"/>
            <a:ext cx="121500" cy="518700"/>
          </a:xfrm>
          <a:prstGeom prst="straightConnector1">
            <a:avLst/>
          </a:prstGeom>
          <a:noFill/>
          <a:ln cap="flat" cmpd="sng" w="9525">
            <a:solidFill>
              <a:srgbClr val="CFD8DC"/>
            </a:solidFill>
            <a:prstDash val="solid"/>
            <a:round/>
            <a:headEnd len="med" w="med" type="none"/>
            <a:tailEnd len="med" w="med" type="none"/>
          </a:ln>
        </p:spPr>
      </p:cxnSp>
      <p:cxnSp>
        <p:nvCxnSpPr>
          <p:cNvPr id="306" name="Google Shape;306;p32"/>
          <p:cNvCxnSpPr/>
          <p:nvPr/>
        </p:nvCxnSpPr>
        <p:spPr>
          <a:xfrm flipH="1">
            <a:off x="7133575" y="1483475"/>
            <a:ext cx="332400" cy="267600"/>
          </a:xfrm>
          <a:prstGeom prst="straightConnector1">
            <a:avLst/>
          </a:prstGeom>
          <a:noFill/>
          <a:ln cap="flat" cmpd="sng" w="9525">
            <a:solidFill>
              <a:srgbClr val="CFD8DC"/>
            </a:solidFill>
            <a:prstDash val="solid"/>
            <a:round/>
            <a:headEnd len="med" w="med" type="none"/>
            <a:tailEnd len="med" w="med" type="none"/>
          </a:ln>
        </p:spPr>
      </p:cxnSp>
      <p:cxnSp>
        <p:nvCxnSpPr>
          <p:cNvPr id="307" name="Google Shape;307;p32"/>
          <p:cNvCxnSpPr>
            <a:endCxn id="303" idx="6"/>
          </p:cNvCxnSpPr>
          <p:nvPr/>
        </p:nvCxnSpPr>
        <p:spPr>
          <a:xfrm flipH="1">
            <a:off x="7330800" y="2440125"/>
            <a:ext cx="1124100" cy="7800"/>
          </a:xfrm>
          <a:prstGeom prst="straightConnector1">
            <a:avLst/>
          </a:prstGeom>
          <a:noFill/>
          <a:ln cap="flat" cmpd="sng" w="9525">
            <a:solidFill>
              <a:srgbClr val="CFD8DC"/>
            </a:solidFill>
            <a:prstDash val="solid"/>
            <a:round/>
            <a:headEnd len="med" w="med" type="none"/>
            <a:tailEnd len="med" w="med" type="none"/>
          </a:ln>
        </p:spPr>
      </p:cxnSp>
      <p:sp>
        <p:nvSpPr>
          <p:cNvPr id="308" name="Google Shape;308;p32"/>
          <p:cNvSpPr/>
          <p:nvPr/>
        </p:nvSpPr>
        <p:spPr>
          <a:xfrm>
            <a:off x="5057825" y="1410050"/>
            <a:ext cx="2075700" cy="2075700"/>
          </a:xfrm>
          <a:prstGeom prst="ellipse">
            <a:avLst/>
          </a:prstGeom>
          <a:noFill/>
          <a:ln cap="flat" cmpd="sng" w="1905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9" name="Google Shape;309;p32"/>
          <p:cNvGrpSpPr/>
          <p:nvPr/>
        </p:nvGrpSpPr>
        <p:grpSpPr>
          <a:xfrm>
            <a:off x="5517339" y="1899907"/>
            <a:ext cx="1156666" cy="1088243"/>
            <a:chOff x="5972700" y="2330200"/>
            <a:chExt cx="411625" cy="387275"/>
          </a:xfrm>
        </p:grpSpPr>
        <p:sp>
          <p:nvSpPr>
            <p:cNvPr id="310" name="Google Shape;310;p32"/>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sp>
          <p:nvSpPr>
            <p:cNvPr id="311" name="Google Shape;311;p32"/>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grpSp>
      <p:sp>
        <p:nvSpPr>
          <p:cNvPr id="312" name="Google Shape;312;p32"/>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16" name="Shape 316"/>
        <p:cNvGrpSpPr/>
        <p:nvPr/>
      </p:nvGrpSpPr>
      <p:grpSpPr>
        <a:xfrm>
          <a:off x="0" y="0"/>
          <a:ext cx="0" cy="0"/>
          <a:chOff x="0" y="0"/>
          <a:chExt cx="0" cy="0"/>
        </a:xfrm>
      </p:grpSpPr>
      <p:sp>
        <p:nvSpPr>
          <p:cNvPr id="317" name="Google Shape;317;p33"/>
          <p:cNvSpPr txBox="1"/>
          <p:nvPr>
            <p:ph idx="4294967295" type="ctrTitle"/>
          </p:nvPr>
        </p:nvSpPr>
        <p:spPr>
          <a:xfrm>
            <a:off x="1359775" y="491550"/>
            <a:ext cx="7745700" cy="1546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6000"/>
              <a:t>Conclusions</a:t>
            </a:r>
            <a:endParaRPr b="1" sz="6000"/>
          </a:p>
        </p:txBody>
      </p:sp>
      <p:sp>
        <p:nvSpPr>
          <p:cNvPr id="318" name="Google Shape;318;p33"/>
          <p:cNvSpPr txBox="1"/>
          <p:nvPr>
            <p:ph idx="4294967295" type="body"/>
          </p:nvPr>
        </p:nvSpPr>
        <p:spPr>
          <a:xfrm>
            <a:off x="1637500" y="2135100"/>
            <a:ext cx="6260100" cy="39231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rgbClr val="CFD8DC"/>
              </a:buClr>
              <a:buSzPts val="3000"/>
              <a:buFont typeface="Source Sans Pro"/>
              <a:buChar char="-"/>
            </a:pPr>
            <a:r>
              <a:t/>
            </a:r>
            <a:endParaRPr/>
          </a:p>
          <a:p>
            <a:pPr indent="0" lvl="0" marL="0" rtl="0" algn="l">
              <a:spcBef>
                <a:spcPts val="600"/>
              </a:spcBef>
              <a:spcAft>
                <a:spcPts val="0"/>
              </a:spcAft>
              <a:buNone/>
            </a:pPr>
            <a:r>
              <a:t/>
            </a:r>
            <a:endParaRPr/>
          </a:p>
        </p:txBody>
      </p:sp>
      <p:cxnSp>
        <p:nvCxnSpPr>
          <p:cNvPr id="319" name="Google Shape;319;p33"/>
          <p:cNvCxnSpPr/>
          <p:nvPr/>
        </p:nvCxnSpPr>
        <p:spPr>
          <a:xfrm>
            <a:off x="6939075" y="5244825"/>
            <a:ext cx="145800" cy="567600"/>
          </a:xfrm>
          <a:prstGeom prst="straightConnector1">
            <a:avLst/>
          </a:prstGeom>
          <a:noFill/>
          <a:ln cap="flat" cmpd="sng" w="9525">
            <a:solidFill>
              <a:srgbClr val="CFD8DC"/>
            </a:solidFill>
            <a:prstDash val="solid"/>
            <a:round/>
            <a:headEnd len="med" w="med" type="none"/>
            <a:tailEnd len="med" w="med" type="none"/>
          </a:ln>
        </p:spPr>
      </p:cxnSp>
      <p:cxnSp>
        <p:nvCxnSpPr>
          <p:cNvPr id="320" name="Google Shape;320;p33"/>
          <p:cNvCxnSpPr/>
          <p:nvPr/>
        </p:nvCxnSpPr>
        <p:spPr>
          <a:xfrm>
            <a:off x="7419812" y="4970090"/>
            <a:ext cx="289500" cy="396300"/>
          </a:xfrm>
          <a:prstGeom prst="straightConnector1">
            <a:avLst/>
          </a:prstGeom>
          <a:noFill/>
          <a:ln cap="flat" cmpd="sng" w="9525">
            <a:solidFill>
              <a:srgbClr val="CFD8DC"/>
            </a:solidFill>
            <a:prstDash val="solid"/>
            <a:round/>
            <a:headEnd len="med" w="med" type="none"/>
            <a:tailEnd len="med" w="med" type="none"/>
          </a:ln>
        </p:spPr>
      </p:cxnSp>
      <p:cxnSp>
        <p:nvCxnSpPr>
          <p:cNvPr id="321" name="Google Shape;321;p33"/>
          <p:cNvCxnSpPr/>
          <p:nvPr/>
        </p:nvCxnSpPr>
        <p:spPr>
          <a:xfrm>
            <a:off x="7636225" y="4669275"/>
            <a:ext cx="802500" cy="259500"/>
          </a:xfrm>
          <a:prstGeom prst="straightConnector1">
            <a:avLst/>
          </a:prstGeom>
          <a:noFill/>
          <a:ln cap="flat" cmpd="sng" w="9525">
            <a:solidFill>
              <a:srgbClr val="CFD8DC"/>
            </a:solidFill>
            <a:prstDash val="solid"/>
            <a:round/>
            <a:headEnd len="med" w="med" type="none"/>
            <a:tailEnd len="med" w="med" type="none"/>
          </a:ln>
        </p:spPr>
      </p:cxnSp>
      <p:sp>
        <p:nvSpPr>
          <p:cNvPr id="322" name="Google Shape;322;p33"/>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23" name="Google Shape;323;p33"/>
          <p:cNvPicPr preferRelativeResize="0"/>
          <p:nvPr/>
        </p:nvPicPr>
        <p:blipFill>
          <a:blip r:embed="rId4">
            <a:alphaModFix/>
          </a:blip>
          <a:stretch>
            <a:fillRect/>
          </a:stretch>
        </p:blipFill>
        <p:spPr>
          <a:xfrm>
            <a:off x="6275175" y="178725"/>
            <a:ext cx="2677896" cy="1546500"/>
          </a:xfrm>
          <a:prstGeom prst="rect">
            <a:avLst/>
          </a:prstGeom>
          <a:noFill/>
          <a:ln>
            <a:noFill/>
          </a:ln>
        </p:spPr>
      </p:pic>
      <p:graphicFrame>
        <p:nvGraphicFramePr>
          <p:cNvPr id="324" name="Google Shape;324;p33"/>
          <p:cNvGraphicFramePr/>
          <p:nvPr/>
        </p:nvGraphicFramePr>
        <p:xfrm>
          <a:off x="952500" y="2305538"/>
          <a:ext cx="3000000" cy="3000000"/>
        </p:xfrm>
        <a:graphic>
          <a:graphicData uri="http://schemas.openxmlformats.org/drawingml/2006/table">
            <a:tbl>
              <a:tblPr>
                <a:noFill/>
                <a:tableStyleId>{900A8FE8-0CD6-4185-B12F-7594D8B57011}</a:tableStyleId>
              </a:tblPr>
              <a:tblGrid>
                <a:gridCol w="2413000"/>
                <a:gridCol w="2413000"/>
                <a:gridCol w="2413000"/>
              </a:tblGrid>
              <a:tr h="507950">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rPr lang="en" sz="1800"/>
                        <a:t>Pros</a:t>
                      </a:r>
                      <a:endParaRPr sz="1800"/>
                    </a:p>
                  </a:txBody>
                  <a:tcPr marT="91425" marB="91425" marR="91425" marL="91425"/>
                </a:tc>
                <a:tc>
                  <a:txBody>
                    <a:bodyPr>
                      <a:noAutofit/>
                    </a:bodyPr>
                    <a:lstStyle/>
                    <a:p>
                      <a:pPr indent="0" lvl="0" marL="0" rtl="0" algn="l">
                        <a:spcBef>
                          <a:spcPts val="0"/>
                        </a:spcBef>
                        <a:spcAft>
                          <a:spcPts val="0"/>
                        </a:spcAft>
                        <a:buNone/>
                      </a:pPr>
                      <a:r>
                        <a:rPr lang="en" sz="1800"/>
                        <a:t>Cons</a:t>
                      </a:r>
                      <a:endParaRPr sz="1800"/>
                    </a:p>
                  </a:txBody>
                  <a:tcPr marT="91425" marB="91425" marR="91425" marL="91425"/>
                </a:tc>
              </a:tr>
              <a:tr h="779225">
                <a:tc>
                  <a:txBody>
                    <a:bodyPr>
                      <a:noAutofit/>
                    </a:bodyPr>
                    <a:lstStyle/>
                    <a:p>
                      <a:pPr indent="0" lvl="0" marL="0" rtl="0" algn="l">
                        <a:spcBef>
                          <a:spcPts val="0"/>
                        </a:spcBef>
                        <a:spcAft>
                          <a:spcPts val="0"/>
                        </a:spcAft>
                        <a:buNone/>
                      </a:pPr>
                      <a:r>
                        <a:rPr lang="en" sz="1800"/>
                        <a:t>pBFT</a:t>
                      </a:r>
                      <a:endParaRPr sz="1800"/>
                    </a:p>
                  </a:txBody>
                  <a:tcPr marT="91425" marB="91425" marR="91425" marL="91425"/>
                </a:tc>
                <a:tc>
                  <a:txBody>
                    <a:bodyPr>
                      <a:noAutofit/>
                    </a:bodyPr>
                    <a:lstStyle/>
                    <a:p>
                      <a:pPr indent="-342900" lvl="0" marL="457200" rtl="0" algn="l">
                        <a:spcBef>
                          <a:spcPts val="0"/>
                        </a:spcBef>
                        <a:spcAft>
                          <a:spcPts val="0"/>
                        </a:spcAft>
                        <a:buSzPts val="1800"/>
                        <a:buChar char="●"/>
                      </a:pPr>
                      <a:r>
                        <a:rPr lang="en" sz="1800"/>
                        <a:t>High Performance in Low Node Networks</a:t>
                      </a:r>
                      <a:endParaRPr sz="1800"/>
                    </a:p>
                  </a:txBody>
                  <a:tcPr marT="91425" marB="91425" marR="91425" marL="91425"/>
                </a:tc>
                <a:tc>
                  <a:txBody>
                    <a:bodyPr>
                      <a:noAutofit/>
                    </a:bodyPr>
                    <a:lstStyle/>
                    <a:p>
                      <a:pPr indent="-342900" lvl="0" marL="457200" rtl="0" algn="l">
                        <a:spcBef>
                          <a:spcPts val="0"/>
                        </a:spcBef>
                        <a:spcAft>
                          <a:spcPts val="0"/>
                        </a:spcAft>
                        <a:buSzPts val="1800"/>
                        <a:buChar char="●"/>
                      </a:pPr>
                      <a:r>
                        <a:rPr lang="en" sz="1800"/>
                        <a:t>Scalability</a:t>
                      </a:r>
                      <a:endParaRPr sz="1800"/>
                    </a:p>
                  </a:txBody>
                  <a:tcPr marT="91425" marB="91425" marR="91425" marL="91425"/>
                </a:tc>
              </a:tr>
              <a:tr h="507950">
                <a:tc>
                  <a:txBody>
                    <a:bodyPr>
                      <a:noAutofit/>
                    </a:bodyPr>
                    <a:lstStyle/>
                    <a:p>
                      <a:pPr indent="0" lvl="0" marL="0" rtl="0" algn="l">
                        <a:spcBef>
                          <a:spcPts val="0"/>
                        </a:spcBef>
                        <a:spcAft>
                          <a:spcPts val="0"/>
                        </a:spcAft>
                        <a:buNone/>
                      </a:pPr>
                      <a:r>
                        <a:rPr lang="en" sz="1800"/>
                        <a:t>PoET</a:t>
                      </a:r>
                      <a:endParaRPr sz="1800"/>
                    </a:p>
                  </a:txBody>
                  <a:tcPr marT="91425" marB="91425" marR="91425" marL="91425"/>
                </a:tc>
                <a:tc>
                  <a:txBody>
                    <a:bodyPr>
                      <a:noAutofit/>
                    </a:bodyPr>
                    <a:lstStyle/>
                    <a:p>
                      <a:pPr indent="-342900" lvl="0" marL="457200" rtl="0" algn="l">
                        <a:spcBef>
                          <a:spcPts val="0"/>
                        </a:spcBef>
                        <a:spcAft>
                          <a:spcPts val="0"/>
                        </a:spcAft>
                        <a:buSzPts val="1800"/>
                        <a:buChar char="●"/>
                      </a:pPr>
                      <a:r>
                        <a:rPr lang="en" sz="1800"/>
                        <a:t>Highly </a:t>
                      </a:r>
                      <a:r>
                        <a:rPr lang="en" sz="1800"/>
                        <a:t>Scalable</a:t>
                      </a:r>
                      <a:endParaRPr sz="1800"/>
                    </a:p>
                  </a:txBody>
                  <a:tcPr marT="91425" marB="91425" marR="91425" marL="91425"/>
                </a:tc>
                <a:tc>
                  <a:txBody>
                    <a:bodyPr>
                      <a:noAutofit/>
                    </a:bodyPr>
                    <a:lstStyle/>
                    <a:p>
                      <a:pPr indent="-317500" lvl="0" marL="457200" rtl="0" algn="l">
                        <a:spcBef>
                          <a:spcPts val="0"/>
                        </a:spcBef>
                        <a:spcAft>
                          <a:spcPts val="0"/>
                        </a:spcAft>
                        <a:buSzPts val="1400"/>
                        <a:buChar char="●"/>
                      </a:pPr>
                      <a:r>
                        <a:rPr lang="en" sz="1800"/>
                        <a:t>Hardware Constraint</a:t>
                      </a:r>
                      <a:endParaRPr sz="1800"/>
                    </a:p>
                  </a:txBody>
                  <a:tcPr marT="91425" marB="91425" marR="91425" marL="91425"/>
                </a:tc>
              </a:tr>
              <a:tr h="507950">
                <a:tc>
                  <a:txBody>
                    <a:bodyPr>
                      <a:noAutofit/>
                    </a:bodyPr>
                    <a:lstStyle/>
                    <a:p>
                      <a:pPr indent="0" lvl="0" marL="0" rtl="0" algn="l">
                        <a:spcBef>
                          <a:spcPts val="0"/>
                        </a:spcBef>
                        <a:spcAft>
                          <a:spcPts val="0"/>
                        </a:spcAft>
                        <a:buNone/>
                      </a:pPr>
                      <a:r>
                        <a:rPr lang="en" sz="1800"/>
                        <a:t>PoW</a:t>
                      </a:r>
                      <a:endParaRPr sz="1800"/>
                    </a:p>
                  </a:txBody>
                  <a:tcPr marT="91425" marB="91425" marR="91425" marL="91425"/>
                </a:tc>
                <a:tc>
                  <a:txBody>
                    <a:bodyPr>
                      <a:noAutofit/>
                    </a:bodyPr>
                    <a:lstStyle/>
                    <a:p>
                      <a:pPr indent="-342900" lvl="0" marL="457200" rtl="0" algn="l">
                        <a:spcBef>
                          <a:spcPts val="0"/>
                        </a:spcBef>
                        <a:spcAft>
                          <a:spcPts val="0"/>
                        </a:spcAft>
                        <a:buSzPts val="1800"/>
                        <a:buChar char="●"/>
                      </a:pPr>
                      <a:r>
                        <a:rPr lang="en" sz="1800"/>
                        <a:t>Public Setting</a:t>
                      </a:r>
                      <a:endParaRPr sz="1800"/>
                    </a:p>
                  </a:txBody>
                  <a:tcPr marT="91425" marB="91425" marR="91425" marL="91425"/>
                </a:tc>
                <a:tc>
                  <a:txBody>
                    <a:bodyPr>
                      <a:noAutofit/>
                    </a:bodyPr>
                    <a:lstStyle/>
                    <a:p>
                      <a:pPr indent="-342900" lvl="0" marL="457200" rtl="0" algn="l">
                        <a:spcBef>
                          <a:spcPts val="0"/>
                        </a:spcBef>
                        <a:spcAft>
                          <a:spcPts val="0"/>
                        </a:spcAft>
                        <a:buSzPts val="1800"/>
                        <a:buChar char="●"/>
                      </a:pPr>
                      <a:r>
                        <a:rPr lang="en" sz="1800"/>
                        <a:t>Computationally</a:t>
                      </a:r>
                      <a:r>
                        <a:rPr lang="en" sz="1800"/>
                        <a:t> Intensive </a:t>
                      </a:r>
                      <a:endParaRPr sz="1800"/>
                    </a:p>
                  </a:txBody>
                  <a:tcPr marT="91425" marB="91425" marR="91425" marL="91425"/>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34"/>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t>Overview</a:t>
            </a:r>
            <a:endParaRPr sz="2800"/>
          </a:p>
        </p:txBody>
      </p:sp>
      <p:sp>
        <p:nvSpPr>
          <p:cNvPr id="330" name="Google Shape;330;p34"/>
          <p:cNvSpPr/>
          <p:nvPr/>
        </p:nvSpPr>
        <p:spPr>
          <a:xfrm>
            <a:off x="2615025" y="3275600"/>
            <a:ext cx="2830500" cy="27252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1" name="Google Shape;331;p34"/>
          <p:cNvCxnSpPr>
            <a:endCxn id="332" idx="1"/>
          </p:cNvCxnSpPr>
          <p:nvPr/>
        </p:nvCxnSpPr>
        <p:spPr>
          <a:xfrm>
            <a:off x="2297074" y="3437071"/>
            <a:ext cx="829200" cy="352800"/>
          </a:xfrm>
          <a:prstGeom prst="straightConnector1">
            <a:avLst/>
          </a:prstGeom>
          <a:noFill/>
          <a:ln cap="flat" cmpd="sng" w="38100">
            <a:solidFill>
              <a:srgbClr val="CFD8DC"/>
            </a:solidFill>
            <a:prstDash val="solid"/>
            <a:round/>
            <a:headEnd len="med" w="med" type="none"/>
            <a:tailEnd len="med" w="med" type="none"/>
          </a:ln>
        </p:spPr>
      </p:cxnSp>
      <p:sp>
        <p:nvSpPr>
          <p:cNvPr id="333" name="Google Shape;333;p34"/>
          <p:cNvSpPr/>
          <p:nvPr/>
        </p:nvSpPr>
        <p:spPr>
          <a:xfrm>
            <a:off x="4681450" y="898225"/>
            <a:ext cx="2556900" cy="25365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4"/>
          <p:cNvSpPr/>
          <p:nvPr/>
        </p:nvSpPr>
        <p:spPr>
          <a:xfrm>
            <a:off x="331875" y="1924400"/>
            <a:ext cx="2236200" cy="22359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4"/>
          <p:cNvSpPr/>
          <p:nvPr/>
        </p:nvSpPr>
        <p:spPr>
          <a:xfrm>
            <a:off x="4868046" y="1074627"/>
            <a:ext cx="2183700" cy="2183700"/>
          </a:xfrm>
          <a:prstGeom prst="ellipse">
            <a:avLst/>
          </a:prstGeom>
          <a:noFill/>
          <a:ln cap="flat" cmpd="sng" w="3810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200">
                <a:solidFill>
                  <a:srgbClr val="263238"/>
                </a:solidFill>
                <a:latin typeface="Source Sans Pro"/>
                <a:ea typeface="Source Sans Pro"/>
                <a:cs typeface="Source Sans Pro"/>
                <a:sym typeface="Source Sans Pro"/>
              </a:rPr>
              <a:t>Solution</a:t>
            </a:r>
            <a:endParaRPr b="1" sz="2200">
              <a:solidFill>
                <a:srgbClr val="263238"/>
              </a:solidFill>
              <a:latin typeface="Source Sans Pro"/>
              <a:ea typeface="Source Sans Pro"/>
              <a:cs typeface="Source Sans Pro"/>
              <a:sym typeface="Source Sans Pro"/>
            </a:endParaRPr>
          </a:p>
        </p:txBody>
      </p:sp>
      <p:cxnSp>
        <p:nvCxnSpPr>
          <p:cNvPr id="336" name="Google Shape;336;p34"/>
          <p:cNvCxnSpPr/>
          <p:nvPr/>
        </p:nvCxnSpPr>
        <p:spPr>
          <a:xfrm flipH="1" rot="10800000">
            <a:off x="4509875" y="2747025"/>
            <a:ext cx="504600" cy="793800"/>
          </a:xfrm>
          <a:prstGeom prst="straightConnector1">
            <a:avLst/>
          </a:prstGeom>
          <a:noFill/>
          <a:ln cap="flat" cmpd="sng" w="38100">
            <a:solidFill>
              <a:srgbClr val="CFD8DC"/>
            </a:solidFill>
            <a:prstDash val="solid"/>
            <a:round/>
            <a:headEnd len="med" w="med" type="none"/>
            <a:tailEnd len="med" w="med" type="none"/>
          </a:ln>
        </p:spPr>
      </p:cxnSp>
      <p:sp>
        <p:nvSpPr>
          <p:cNvPr id="337" name="Google Shape;337;p34"/>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38" name="Google Shape;338;p34"/>
          <p:cNvSpPr/>
          <p:nvPr/>
        </p:nvSpPr>
        <p:spPr>
          <a:xfrm>
            <a:off x="528513" y="2120888"/>
            <a:ext cx="1842900" cy="1842900"/>
          </a:xfrm>
          <a:prstGeom prst="flowChartConnector">
            <a:avLst/>
          </a:prstGeom>
          <a:noFill/>
          <a:ln cap="flat" cmpd="sng" w="3810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200"/>
          </a:p>
        </p:txBody>
      </p:sp>
      <p:sp>
        <p:nvSpPr>
          <p:cNvPr id="332" name="Google Shape;332;p34"/>
          <p:cNvSpPr/>
          <p:nvPr/>
        </p:nvSpPr>
        <p:spPr>
          <a:xfrm>
            <a:off x="2751825" y="3438488"/>
            <a:ext cx="2556900" cy="2399400"/>
          </a:xfrm>
          <a:prstGeom prst="flowChartConnector">
            <a:avLst/>
          </a:prstGeom>
          <a:noFill/>
          <a:ln cap="flat" cmpd="sng" w="3810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2200">
                <a:solidFill>
                  <a:schemeClr val="dk1"/>
                </a:solidFill>
                <a:latin typeface="Source Sans Pro"/>
                <a:ea typeface="Source Sans Pro"/>
                <a:cs typeface="Source Sans Pro"/>
                <a:sym typeface="Source Sans Pro"/>
              </a:rPr>
              <a:t>Problem</a:t>
            </a:r>
            <a:r>
              <a:rPr b="1" lang="en" sz="2200">
                <a:solidFill>
                  <a:schemeClr val="dk1"/>
                </a:solidFill>
              </a:rPr>
              <a:t> </a:t>
            </a:r>
            <a:endParaRPr b="1" sz="2200"/>
          </a:p>
        </p:txBody>
      </p:sp>
      <p:sp>
        <p:nvSpPr>
          <p:cNvPr id="339" name="Google Shape;339;p34"/>
          <p:cNvSpPr/>
          <p:nvPr/>
        </p:nvSpPr>
        <p:spPr>
          <a:xfrm>
            <a:off x="6081300" y="3540825"/>
            <a:ext cx="2649300" cy="2536500"/>
          </a:xfrm>
          <a:prstGeom prst="flowChartConnector">
            <a:avLst/>
          </a:prstGeom>
          <a:noFill/>
          <a:ln cap="flat" cmpd="sng" w="3810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200"/>
              <a:t>Conclusions</a:t>
            </a:r>
            <a:endParaRPr b="1" sz="2200"/>
          </a:p>
        </p:txBody>
      </p:sp>
      <p:sp>
        <p:nvSpPr>
          <p:cNvPr id="340" name="Google Shape;340;p34"/>
          <p:cNvSpPr/>
          <p:nvPr/>
        </p:nvSpPr>
        <p:spPr>
          <a:xfrm>
            <a:off x="5914200" y="3364725"/>
            <a:ext cx="2983500" cy="28620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41" name="Google Shape;341;p34"/>
          <p:cNvCxnSpPr/>
          <p:nvPr/>
        </p:nvCxnSpPr>
        <p:spPr>
          <a:xfrm rot="10800000">
            <a:off x="6493150" y="3113150"/>
            <a:ext cx="495300" cy="502200"/>
          </a:xfrm>
          <a:prstGeom prst="straightConnector1">
            <a:avLst/>
          </a:prstGeom>
          <a:noFill/>
          <a:ln cap="flat" cmpd="sng" w="38100">
            <a:solidFill>
              <a:srgbClr val="CFD8DC"/>
            </a:solidFill>
            <a:prstDash val="solid"/>
            <a:round/>
            <a:headEnd len="med" w="med" type="none"/>
            <a:tailEnd len="med" w="med" type="none"/>
          </a:ln>
        </p:spPr>
      </p:cxnSp>
      <p:sp>
        <p:nvSpPr>
          <p:cNvPr id="342" name="Google Shape;342;p34"/>
          <p:cNvSpPr txBox="1"/>
          <p:nvPr/>
        </p:nvSpPr>
        <p:spPr>
          <a:xfrm>
            <a:off x="6746250" y="4209500"/>
            <a:ext cx="1611600" cy="8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latin typeface="Source Sans Pro"/>
                <a:ea typeface="Source Sans Pro"/>
                <a:cs typeface="Source Sans Pro"/>
                <a:sym typeface="Source Sans Pro"/>
              </a:rPr>
              <a:t>Analysis &amp;</a:t>
            </a:r>
            <a:endParaRPr b="1" sz="2200">
              <a:latin typeface="Source Sans Pro"/>
              <a:ea typeface="Source Sans Pro"/>
              <a:cs typeface="Source Sans Pro"/>
              <a:sym typeface="Source Sans Pro"/>
            </a:endParaRPr>
          </a:p>
        </p:txBody>
      </p:sp>
      <p:sp>
        <p:nvSpPr>
          <p:cNvPr id="343" name="Google Shape;343;p34"/>
          <p:cNvSpPr txBox="1"/>
          <p:nvPr/>
        </p:nvSpPr>
        <p:spPr>
          <a:xfrm>
            <a:off x="585225" y="2715225"/>
            <a:ext cx="1786200" cy="8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latin typeface="Source Sans Pro"/>
                <a:ea typeface="Source Sans Pro"/>
                <a:cs typeface="Source Sans Pro"/>
                <a:sym typeface="Source Sans Pro"/>
              </a:rPr>
              <a:t>Background</a:t>
            </a:r>
            <a:endParaRPr b="1" sz="2200">
              <a:latin typeface="Source Sans Pro"/>
              <a:ea typeface="Source Sans Pro"/>
              <a:cs typeface="Source Sans Pro"/>
              <a:sym typeface="Source Sans Pr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Google Shape;348;p35"/>
          <p:cNvSpPr txBox="1"/>
          <p:nvPr>
            <p:ph idx="4294967295" type="ctrTitle"/>
          </p:nvPr>
        </p:nvSpPr>
        <p:spPr>
          <a:xfrm>
            <a:off x="685800" y="2720723"/>
            <a:ext cx="7772400" cy="1546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9600"/>
              <a:t>Questions</a:t>
            </a:r>
            <a:endParaRPr b="1" sz="9600"/>
          </a:p>
        </p:txBody>
      </p:sp>
      <p:sp>
        <p:nvSpPr>
          <p:cNvPr id="349" name="Google Shape;349;p35"/>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4"/>
          <p:cNvSpPr/>
          <p:nvPr/>
        </p:nvSpPr>
        <p:spPr>
          <a:xfrm>
            <a:off x="2615025" y="3275600"/>
            <a:ext cx="2830500" cy="27252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6" name="Google Shape;96;p14"/>
          <p:cNvCxnSpPr>
            <a:endCxn id="97" idx="1"/>
          </p:cNvCxnSpPr>
          <p:nvPr/>
        </p:nvCxnSpPr>
        <p:spPr>
          <a:xfrm>
            <a:off x="2297074" y="3437071"/>
            <a:ext cx="829200" cy="352800"/>
          </a:xfrm>
          <a:prstGeom prst="straightConnector1">
            <a:avLst/>
          </a:prstGeom>
          <a:noFill/>
          <a:ln cap="flat" cmpd="sng" w="38100">
            <a:solidFill>
              <a:srgbClr val="CFD8DC"/>
            </a:solidFill>
            <a:prstDash val="solid"/>
            <a:round/>
            <a:headEnd len="med" w="med" type="none"/>
            <a:tailEnd len="med" w="med" type="none"/>
          </a:ln>
        </p:spPr>
      </p:cxnSp>
      <p:sp>
        <p:nvSpPr>
          <p:cNvPr id="98" name="Google Shape;98;p14"/>
          <p:cNvSpPr/>
          <p:nvPr/>
        </p:nvSpPr>
        <p:spPr>
          <a:xfrm>
            <a:off x="4681450" y="898225"/>
            <a:ext cx="2556900" cy="25365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4"/>
          <p:cNvSpPr/>
          <p:nvPr/>
        </p:nvSpPr>
        <p:spPr>
          <a:xfrm>
            <a:off x="4868046" y="1074627"/>
            <a:ext cx="2183700" cy="2183700"/>
          </a:xfrm>
          <a:prstGeom prst="ellipse">
            <a:avLst/>
          </a:prstGeom>
          <a:noFill/>
          <a:ln cap="flat" cmpd="sng" w="3810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200">
                <a:solidFill>
                  <a:srgbClr val="263238"/>
                </a:solidFill>
                <a:latin typeface="Source Sans Pro"/>
                <a:ea typeface="Source Sans Pro"/>
                <a:cs typeface="Source Sans Pro"/>
                <a:sym typeface="Source Sans Pro"/>
              </a:rPr>
              <a:t>Solution</a:t>
            </a:r>
            <a:endParaRPr b="1" sz="2200">
              <a:solidFill>
                <a:srgbClr val="263238"/>
              </a:solidFill>
              <a:latin typeface="Source Sans Pro"/>
              <a:ea typeface="Source Sans Pro"/>
              <a:cs typeface="Source Sans Pro"/>
              <a:sym typeface="Source Sans Pro"/>
            </a:endParaRPr>
          </a:p>
        </p:txBody>
      </p:sp>
      <p:cxnSp>
        <p:nvCxnSpPr>
          <p:cNvPr id="100" name="Google Shape;100;p14"/>
          <p:cNvCxnSpPr/>
          <p:nvPr/>
        </p:nvCxnSpPr>
        <p:spPr>
          <a:xfrm flipH="1" rot="10800000">
            <a:off x="4509875" y="2747025"/>
            <a:ext cx="504600" cy="793800"/>
          </a:xfrm>
          <a:prstGeom prst="straightConnector1">
            <a:avLst/>
          </a:prstGeom>
          <a:noFill/>
          <a:ln cap="flat" cmpd="sng" w="38100">
            <a:solidFill>
              <a:srgbClr val="CFD8DC"/>
            </a:solidFill>
            <a:prstDash val="solid"/>
            <a:round/>
            <a:headEnd len="med" w="med" type="none"/>
            <a:tailEnd len="med" w="med" type="none"/>
          </a:ln>
        </p:spPr>
      </p:cxnSp>
      <p:sp>
        <p:nvSpPr>
          <p:cNvPr id="101" name="Google Shape;101;p14"/>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7" name="Google Shape;97;p14"/>
          <p:cNvSpPr/>
          <p:nvPr/>
        </p:nvSpPr>
        <p:spPr>
          <a:xfrm>
            <a:off x="2751825" y="3438488"/>
            <a:ext cx="2556900" cy="2399400"/>
          </a:xfrm>
          <a:prstGeom prst="flowChartConnector">
            <a:avLst/>
          </a:prstGeom>
          <a:noFill/>
          <a:ln cap="flat" cmpd="sng" w="3810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200">
                <a:latin typeface="Source Sans Pro"/>
                <a:ea typeface="Source Sans Pro"/>
                <a:cs typeface="Source Sans Pro"/>
                <a:sym typeface="Source Sans Pro"/>
              </a:rPr>
              <a:t>Problem</a:t>
            </a:r>
            <a:r>
              <a:rPr b="1" lang="en" sz="2200"/>
              <a:t> </a:t>
            </a:r>
            <a:endParaRPr b="1" sz="2200"/>
          </a:p>
        </p:txBody>
      </p:sp>
      <p:sp>
        <p:nvSpPr>
          <p:cNvPr id="102" name="Google Shape;102;p14"/>
          <p:cNvSpPr/>
          <p:nvPr/>
        </p:nvSpPr>
        <p:spPr>
          <a:xfrm>
            <a:off x="6081300" y="3540825"/>
            <a:ext cx="2649300" cy="2536500"/>
          </a:xfrm>
          <a:prstGeom prst="flowChartConnector">
            <a:avLst/>
          </a:prstGeom>
          <a:noFill/>
          <a:ln cap="flat" cmpd="sng" w="3810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200"/>
              <a:t>Conclusions</a:t>
            </a:r>
            <a:endParaRPr b="1" sz="2200"/>
          </a:p>
        </p:txBody>
      </p:sp>
      <p:sp>
        <p:nvSpPr>
          <p:cNvPr id="103" name="Google Shape;103;p14"/>
          <p:cNvSpPr/>
          <p:nvPr/>
        </p:nvSpPr>
        <p:spPr>
          <a:xfrm>
            <a:off x="5914200" y="3364725"/>
            <a:ext cx="2983500" cy="28620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4" name="Google Shape;104;p14"/>
          <p:cNvCxnSpPr/>
          <p:nvPr/>
        </p:nvCxnSpPr>
        <p:spPr>
          <a:xfrm rot="10800000">
            <a:off x="6493150" y="3113150"/>
            <a:ext cx="495300" cy="502200"/>
          </a:xfrm>
          <a:prstGeom prst="straightConnector1">
            <a:avLst/>
          </a:prstGeom>
          <a:noFill/>
          <a:ln cap="flat" cmpd="sng" w="38100">
            <a:solidFill>
              <a:srgbClr val="CFD8DC"/>
            </a:solidFill>
            <a:prstDash val="solid"/>
            <a:round/>
            <a:headEnd len="med" w="med" type="none"/>
            <a:tailEnd len="med" w="med" type="none"/>
          </a:ln>
        </p:spPr>
      </p:cxnSp>
      <p:sp>
        <p:nvSpPr>
          <p:cNvPr id="105" name="Google Shape;105;p14"/>
          <p:cNvSpPr txBox="1"/>
          <p:nvPr/>
        </p:nvSpPr>
        <p:spPr>
          <a:xfrm>
            <a:off x="6746250" y="4209500"/>
            <a:ext cx="1611600" cy="8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latin typeface="Source Sans Pro"/>
                <a:ea typeface="Source Sans Pro"/>
                <a:cs typeface="Source Sans Pro"/>
                <a:sym typeface="Source Sans Pro"/>
              </a:rPr>
              <a:t>Analysis &amp;</a:t>
            </a:r>
            <a:endParaRPr b="1" sz="2200">
              <a:latin typeface="Source Sans Pro"/>
              <a:ea typeface="Source Sans Pro"/>
              <a:cs typeface="Source Sans Pro"/>
              <a:sym typeface="Source Sans Pro"/>
            </a:endParaRPr>
          </a:p>
        </p:txBody>
      </p:sp>
      <p:sp>
        <p:nvSpPr>
          <p:cNvPr id="106" name="Google Shape;106;p14"/>
          <p:cNvSpPr txBox="1"/>
          <p:nvPr>
            <p:ph idx="4294967295" type="ctrTitle"/>
          </p:nvPr>
        </p:nvSpPr>
        <p:spPr>
          <a:xfrm>
            <a:off x="781975" y="574400"/>
            <a:ext cx="5832600" cy="1546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000">
                <a:solidFill>
                  <a:srgbClr val="CFD8DC"/>
                </a:solidFill>
              </a:rPr>
              <a:t>1</a:t>
            </a:r>
            <a:r>
              <a:rPr lang="en" sz="6000">
                <a:solidFill>
                  <a:srgbClr val="CFD8DC"/>
                </a:solidFill>
              </a:rPr>
              <a:t>.</a:t>
            </a:r>
            <a:endParaRPr sz="6000">
              <a:solidFill>
                <a:srgbClr val="CFD8DC"/>
              </a:solidFill>
            </a:endParaRPr>
          </a:p>
          <a:p>
            <a:pPr indent="0" lvl="0" marL="0" rtl="0" algn="l">
              <a:spcBef>
                <a:spcPts val="0"/>
              </a:spcBef>
              <a:spcAft>
                <a:spcPts val="0"/>
              </a:spcAft>
              <a:buNone/>
            </a:pPr>
            <a:r>
              <a:t/>
            </a:r>
            <a:endParaRPr/>
          </a:p>
        </p:txBody>
      </p:sp>
      <p:sp>
        <p:nvSpPr>
          <p:cNvPr id="107" name="Google Shape;107;p14"/>
          <p:cNvSpPr/>
          <p:nvPr/>
        </p:nvSpPr>
        <p:spPr>
          <a:xfrm>
            <a:off x="331875" y="1924400"/>
            <a:ext cx="2236200" cy="22359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4"/>
          <p:cNvSpPr/>
          <p:nvPr/>
        </p:nvSpPr>
        <p:spPr>
          <a:xfrm>
            <a:off x="528513" y="2120888"/>
            <a:ext cx="1842900" cy="1842900"/>
          </a:xfrm>
          <a:prstGeom prst="flowChartConnector">
            <a:avLst/>
          </a:prstGeom>
          <a:noFill/>
          <a:ln cap="flat" cmpd="sng" w="3810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200"/>
          </a:p>
        </p:txBody>
      </p:sp>
      <p:sp>
        <p:nvSpPr>
          <p:cNvPr id="109" name="Google Shape;109;p14"/>
          <p:cNvSpPr txBox="1"/>
          <p:nvPr/>
        </p:nvSpPr>
        <p:spPr>
          <a:xfrm>
            <a:off x="585225" y="2715225"/>
            <a:ext cx="1786200" cy="8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latin typeface="Source Sans Pro"/>
                <a:ea typeface="Source Sans Pro"/>
                <a:cs typeface="Source Sans Pro"/>
                <a:sym typeface="Source Sans Pro"/>
              </a:rPr>
              <a:t>Background</a:t>
            </a:r>
            <a:endParaRPr b="1" sz="2200">
              <a:latin typeface="Source Sans Pro"/>
              <a:ea typeface="Source Sans Pro"/>
              <a:cs typeface="Source Sans Pro"/>
              <a:sym typeface="Source Sans Pr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13" name="Shape 113"/>
        <p:cNvGrpSpPr/>
        <p:nvPr/>
      </p:nvGrpSpPr>
      <p:grpSpPr>
        <a:xfrm>
          <a:off x="0" y="0"/>
          <a:ext cx="0" cy="0"/>
          <a:chOff x="0" y="0"/>
          <a:chExt cx="0" cy="0"/>
        </a:xfrm>
      </p:grpSpPr>
      <p:sp>
        <p:nvSpPr>
          <p:cNvPr id="114" name="Google Shape;114;p15"/>
          <p:cNvSpPr txBox="1"/>
          <p:nvPr>
            <p:ph idx="4294967295" type="ctrTitle"/>
          </p:nvPr>
        </p:nvSpPr>
        <p:spPr>
          <a:xfrm>
            <a:off x="1398300" y="491550"/>
            <a:ext cx="7745700" cy="1546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6000"/>
              <a:t>SDN</a:t>
            </a:r>
            <a:endParaRPr b="1" sz="6000"/>
          </a:p>
        </p:txBody>
      </p:sp>
      <p:cxnSp>
        <p:nvCxnSpPr>
          <p:cNvPr id="115" name="Google Shape;115;p15"/>
          <p:cNvCxnSpPr/>
          <p:nvPr/>
        </p:nvCxnSpPr>
        <p:spPr>
          <a:xfrm>
            <a:off x="6939075" y="5244825"/>
            <a:ext cx="145800" cy="567600"/>
          </a:xfrm>
          <a:prstGeom prst="straightConnector1">
            <a:avLst/>
          </a:prstGeom>
          <a:noFill/>
          <a:ln cap="flat" cmpd="sng" w="9525">
            <a:solidFill>
              <a:srgbClr val="CFD8DC"/>
            </a:solidFill>
            <a:prstDash val="solid"/>
            <a:round/>
            <a:headEnd len="med" w="med" type="none"/>
            <a:tailEnd len="med" w="med" type="none"/>
          </a:ln>
        </p:spPr>
      </p:cxnSp>
      <p:cxnSp>
        <p:nvCxnSpPr>
          <p:cNvPr id="116" name="Google Shape;116;p15"/>
          <p:cNvCxnSpPr/>
          <p:nvPr/>
        </p:nvCxnSpPr>
        <p:spPr>
          <a:xfrm>
            <a:off x="7419812" y="4970090"/>
            <a:ext cx="289500" cy="396300"/>
          </a:xfrm>
          <a:prstGeom prst="straightConnector1">
            <a:avLst/>
          </a:prstGeom>
          <a:noFill/>
          <a:ln cap="flat" cmpd="sng" w="9525">
            <a:solidFill>
              <a:srgbClr val="CFD8DC"/>
            </a:solidFill>
            <a:prstDash val="solid"/>
            <a:round/>
            <a:headEnd len="med" w="med" type="none"/>
            <a:tailEnd len="med" w="med" type="none"/>
          </a:ln>
        </p:spPr>
      </p:cxnSp>
      <p:cxnSp>
        <p:nvCxnSpPr>
          <p:cNvPr id="117" name="Google Shape;117;p15"/>
          <p:cNvCxnSpPr/>
          <p:nvPr/>
        </p:nvCxnSpPr>
        <p:spPr>
          <a:xfrm>
            <a:off x="7636225" y="4669275"/>
            <a:ext cx="802500" cy="259500"/>
          </a:xfrm>
          <a:prstGeom prst="straightConnector1">
            <a:avLst/>
          </a:prstGeom>
          <a:noFill/>
          <a:ln cap="flat" cmpd="sng" w="9525">
            <a:solidFill>
              <a:srgbClr val="CFD8DC"/>
            </a:solidFill>
            <a:prstDash val="solid"/>
            <a:round/>
            <a:headEnd len="med" w="med" type="none"/>
            <a:tailEnd len="med" w="med" type="none"/>
          </a:ln>
        </p:spPr>
      </p:cxnSp>
      <p:sp>
        <p:nvSpPr>
          <p:cNvPr id="118" name="Google Shape;118;p15"/>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19" name="Google Shape;119;p15"/>
          <p:cNvPicPr preferRelativeResize="0"/>
          <p:nvPr/>
        </p:nvPicPr>
        <p:blipFill rotWithShape="1">
          <a:blip r:embed="rId4">
            <a:alphaModFix/>
          </a:blip>
          <a:srcRect b="0" l="0" r="0" t="0"/>
          <a:stretch/>
        </p:blipFill>
        <p:spPr>
          <a:xfrm>
            <a:off x="1074835" y="2462002"/>
            <a:ext cx="6994329" cy="2904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23" name="Shape 123"/>
        <p:cNvGrpSpPr/>
        <p:nvPr/>
      </p:nvGrpSpPr>
      <p:grpSpPr>
        <a:xfrm>
          <a:off x="0" y="0"/>
          <a:ext cx="0" cy="0"/>
          <a:chOff x="0" y="0"/>
          <a:chExt cx="0" cy="0"/>
        </a:xfrm>
      </p:grpSpPr>
      <p:sp>
        <p:nvSpPr>
          <p:cNvPr id="124" name="Google Shape;124;p16"/>
          <p:cNvSpPr txBox="1"/>
          <p:nvPr>
            <p:ph idx="4294967295" type="ctrTitle"/>
          </p:nvPr>
        </p:nvSpPr>
        <p:spPr>
          <a:xfrm>
            <a:off x="1359775" y="491550"/>
            <a:ext cx="7745700" cy="1546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6000"/>
              <a:t>SDN</a:t>
            </a:r>
            <a:endParaRPr b="1" sz="6000"/>
          </a:p>
        </p:txBody>
      </p:sp>
      <p:sp>
        <p:nvSpPr>
          <p:cNvPr id="125" name="Google Shape;125;p16"/>
          <p:cNvSpPr txBox="1"/>
          <p:nvPr>
            <p:ph idx="4294967295" type="body"/>
          </p:nvPr>
        </p:nvSpPr>
        <p:spPr>
          <a:xfrm>
            <a:off x="1637500" y="2135100"/>
            <a:ext cx="6260100" cy="39231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Globally optimized routing</a:t>
            </a:r>
            <a:endParaRPr/>
          </a:p>
          <a:p>
            <a:pPr indent="0" lvl="0" marL="457200" rtl="0" algn="l">
              <a:spcBef>
                <a:spcPts val="600"/>
              </a:spcBef>
              <a:spcAft>
                <a:spcPts val="0"/>
              </a:spcAft>
              <a:buNone/>
            </a:pPr>
            <a:r>
              <a:t/>
            </a:r>
            <a:endParaRPr sz="1400"/>
          </a:p>
          <a:p>
            <a:pPr indent="-419100" lvl="0" marL="457200" rtl="0" algn="l">
              <a:spcBef>
                <a:spcPts val="600"/>
              </a:spcBef>
              <a:spcAft>
                <a:spcPts val="0"/>
              </a:spcAft>
              <a:buSzPts val="3000"/>
              <a:buChar char="-"/>
            </a:pPr>
            <a:r>
              <a:rPr lang="en"/>
              <a:t>One logical controller for a network</a:t>
            </a:r>
            <a:endParaRPr/>
          </a:p>
          <a:p>
            <a:pPr indent="0" lvl="0" marL="457200" rtl="0" algn="l">
              <a:spcBef>
                <a:spcPts val="600"/>
              </a:spcBef>
              <a:spcAft>
                <a:spcPts val="0"/>
              </a:spcAft>
              <a:buNone/>
            </a:pPr>
            <a:r>
              <a:t/>
            </a:r>
            <a:endParaRPr sz="1400"/>
          </a:p>
          <a:p>
            <a:pPr indent="-419100" lvl="0" marL="457200" rtl="0" algn="l">
              <a:spcBef>
                <a:spcPts val="600"/>
              </a:spcBef>
              <a:spcAft>
                <a:spcPts val="0"/>
              </a:spcAft>
              <a:buSzPts val="3000"/>
              <a:buChar char="-"/>
            </a:pPr>
            <a:r>
              <a:rPr lang="en"/>
              <a:t>Issues</a:t>
            </a:r>
            <a:endParaRPr/>
          </a:p>
          <a:p>
            <a:pPr indent="-419100" lvl="1" marL="914400" rtl="0" algn="l">
              <a:spcBef>
                <a:spcPts val="0"/>
              </a:spcBef>
              <a:spcAft>
                <a:spcPts val="0"/>
              </a:spcAft>
              <a:buSzPts val="3000"/>
              <a:buChar char="-"/>
            </a:pPr>
            <a:r>
              <a:rPr lang="en" sz="3000"/>
              <a:t>Centralization</a:t>
            </a:r>
            <a:endParaRPr sz="3000"/>
          </a:p>
          <a:p>
            <a:pPr indent="-419100" lvl="1" marL="914400" rtl="0" algn="l">
              <a:spcBef>
                <a:spcPts val="0"/>
              </a:spcBef>
              <a:spcAft>
                <a:spcPts val="0"/>
              </a:spcAft>
              <a:buSzPts val="3000"/>
              <a:buChar char="-"/>
            </a:pPr>
            <a:r>
              <a:rPr lang="en" sz="3000"/>
              <a:t>Synchronization</a:t>
            </a:r>
            <a:endParaRPr sz="3000"/>
          </a:p>
          <a:p>
            <a:pPr indent="0" lvl="0" marL="0" rtl="0" algn="l">
              <a:spcBef>
                <a:spcPts val="600"/>
              </a:spcBef>
              <a:spcAft>
                <a:spcPts val="0"/>
              </a:spcAft>
              <a:buNone/>
            </a:pPr>
            <a:r>
              <a:t/>
            </a:r>
            <a:endParaRPr/>
          </a:p>
        </p:txBody>
      </p:sp>
      <p:cxnSp>
        <p:nvCxnSpPr>
          <p:cNvPr id="126" name="Google Shape;126;p16"/>
          <p:cNvCxnSpPr/>
          <p:nvPr/>
        </p:nvCxnSpPr>
        <p:spPr>
          <a:xfrm>
            <a:off x="6939075" y="5244825"/>
            <a:ext cx="145800" cy="567600"/>
          </a:xfrm>
          <a:prstGeom prst="straightConnector1">
            <a:avLst/>
          </a:prstGeom>
          <a:noFill/>
          <a:ln cap="flat" cmpd="sng" w="9525">
            <a:solidFill>
              <a:srgbClr val="CFD8DC"/>
            </a:solidFill>
            <a:prstDash val="solid"/>
            <a:round/>
            <a:headEnd len="med" w="med" type="none"/>
            <a:tailEnd len="med" w="med" type="none"/>
          </a:ln>
        </p:spPr>
      </p:cxnSp>
      <p:cxnSp>
        <p:nvCxnSpPr>
          <p:cNvPr id="127" name="Google Shape;127;p16"/>
          <p:cNvCxnSpPr/>
          <p:nvPr/>
        </p:nvCxnSpPr>
        <p:spPr>
          <a:xfrm>
            <a:off x="7419812" y="4970090"/>
            <a:ext cx="289500" cy="396300"/>
          </a:xfrm>
          <a:prstGeom prst="straightConnector1">
            <a:avLst/>
          </a:prstGeom>
          <a:noFill/>
          <a:ln cap="flat" cmpd="sng" w="9525">
            <a:solidFill>
              <a:srgbClr val="CFD8DC"/>
            </a:solidFill>
            <a:prstDash val="solid"/>
            <a:round/>
            <a:headEnd len="med" w="med" type="none"/>
            <a:tailEnd len="med" w="med" type="none"/>
          </a:ln>
        </p:spPr>
      </p:cxnSp>
      <p:cxnSp>
        <p:nvCxnSpPr>
          <p:cNvPr id="128" name="Google Shape;128;p16"/>
          <p:cNvCxnSpPr/>
          <p:nvPr/>
        </p:nvCxnSpPr>
        <p:spPr>
          <a:xfrm>
            <a:off x="7636225" y="4669275"/>
            <a:ext cx="802500" cy="259500"/>
          </a:xfrm>
          <a:prstGeom prst="straightConnector1">
            <a:avLst/>
          </a:prstGeom>
          <a:noFill/>
          <a:ln cap="flat" cmpd="sng" w="9525">
            <a:solidFill>
              <a:srgbClr val="CFD8DC"/>
            </a:solidFill>
            <a:prstDash val="solid"/>
            <a:round/>
            <a:headEnd len="med" w="med" type="none"/>
            <a:tailEnd len="med" w="med" type="none"/>
          </a:ln>
        </p:spPr>
      </p:cxnSp>
      <p:sp>
        <p:nvSpPr>
          <p:cNvPr id="129" name="Google Shape;129;p16"/>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33" name="Shape 133"/>
        <p:cNvGrpSpPr/>
        <p:nvPr/>
      </p:nvGrpSpPr>
      <p:grpSpPr>
        <a:xfrm>
          <a:off x="0" y="0"/>
          <a:ext cx="0" cy="0"/>
          <a:chOff x="0" y="0"/>
          <a:chExt cx="0" cy="0"/>
        </a:xfrm>
      </p:grpSpPr>
      <p:sp>
        <p:nvSpPr>
          <p:cNvPr id="134" name="Google Shape;134;p17"/>
          <p:cNvSpPr txBox="1"/>
          <p:nvPr>
            <p:ph idx="4294967295" type="ctrTitle"/>
          </p:nvPr>
        </p:nvSpPr>
        <p:spPr>
          <a:xfrm>
            <a:off x="1365975" y="514050"/>
            <a:ext cx="7778100" cy="1546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5500"/>
              <a:t>Blockchain</a:t>
            </a:r>
            <a:r>
              <a:rPr b="1" lang="en" sz="5500"/>
              <a:t> </a:t>
            </a:r>
            <a:endParaRPr b="1" sz="5500"/>
          </a:p>
        </p:txBody>
      </p:sp>
      <p:sp>
        <p:nvSpPr>
          <p:cNvPr id="135" name="Google Shape;135;p17"/>
          <p:cNvSpPr txBox="1"/>
          <p:nvPr>
            <p:ph idx="4294967295" type="body"/>
          </p:nvPr>
        </p:nvSpPr>
        <p:spPr>
          <a:xfrm>
            <a:off x="1637500" y="2060550"/>
            <a:ext cx="6468000" cy="39231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A distributed ledger where network agrees on transactions</a:t>
            </a:r>
            <a:endParaRPr/>
          </a:p>
          <a:p>
            <a:pPr indent="0" lvl="0" marL="0" marR="0" rtl="0" algn="l">
              <a:lnSpc>
                <a:spcPct val="100000"/>
              </a:lnSpc>
              <a:spcBef>
                <a:spcPts val="600"/>
              </a:spcBef>
              <a:spcAft>
                <a:spcPts val="0"/>
              </a:spcAft>
              <a:buNone/>
            </a:pPr>
            <a:r>
              <a:t/>
            </a:r>
            <a:endParaRPr sz="3000"/>
          </a:p>
          <a:p>
            <a:pPr indent="0" lvl="0" marL="0" rtl="0" algn="l">
              <a:spcBef>
                <a:spcPts val="600"/>
              </a:spcBef>
              <a:spcAft>
                <a:spcPts val="0"/>
              </a:spcAft>
              <a:buNone/>
            </a:pPr>
            <a:r>
              <a:t/>
            </a:r>
            <a:endParaRPr/>
          </a:p>
        </p:txBody>
      </p:sp>
      <p:cxnSp>
        <p:nvCxnSpPr>
          <p:cNvPr id="136" name="Google Shape;136;p17"/>
          <p:cNvCxnSpPr/>
          <p:nvPr/>
        </p:nvCxnSpPr>
        <p:spPr>
          <a:xfrm>
            <a:off x="6939075" y="5244825"/>
            <a:ext cx="145800" cy="567600"/>
          </a:xfrm>
          <a:prstGeom prst="straightConnector1">
            <a:avLst/>
          </a:prstGeom>
          <a:noFill/>
          <a:ln cap="flat" cmpd="sng" w="9525">
            <a:solidFill>
              <a:srgbClr val="CFD8DC"/>
            </a:solidFill>
            <a:prstDash val="solid"/>
            <a:round/>
            <a:headEnd len="med" w="med" type="none"/>
            <a:tailEnd len="med" w="med" type="none"/>
          </a:ln>
        </p:spPr>
      </p:cxnSp>
      <p:cxnSp>
        <p:nvCxnSpPr>
          <p:cNvPr id="137" name="Google Shape;137;p17"/>
          <p:cNvCxnSpPr/>
          <p:nvPr/>
        </p:nvCxnSpPr>
        <p:spPr>
          <a:xfrm>
            <a:off x="7419812" y="4970090"/>
            <a:ext cx="289500" cy="396300"/>
          </a:xfrm>
          <a:prstGeom prst="straightConnector1">
            <a:avLst/>
          </a:prstGeom>
          <a:noFill/>
          <a:ln cap="flat" cmpd="sng" w="9525">
            <a:solidFill>
              <a:srgbClr val="CFD8DC"/>
            </a:solidFill>
            <a:prstDash val="solid"/>
            <a:round/>
            <a:headEnd len="med" w="med" type="none"/>
            <a:tailEnd len="med" w="med" type="none"/>
          </a:ln>
        </p:spPr>
      </p:cxnSp>
      <p:cxnSp>
        <p:nvCxnSpPr>
          <p:cNvPr id="138" name="Google Shape;138;p17"/>
          <p:cNvCxnSpPr/>
          <p:nvPr/>
        </p:nvCxnSpPr>
        <p:spPr>
          <a:xfrm>
            <a:off x="7636225" y="4669275"/>
            <a:ext cx="802500" cy="259500"/>
          </a:xfrm>
          <a:prstGeom prst="straightConnector1">
            <a:avLst/>
          </a:prstGeom>
          <a:noFill/>
          <a:ln cap="flat" cmpd="sng" w="9525">
            <a:solidFill>
              <a:srgbClr val="CFD8DC"/>
            </a:solidFill>
            <a:prstDash val="solid"/>
            <a:round/>
            <a:headEnd len="med" w="med" type="none"/>
            <a:tailEnd len="med" w="med" type="none"/>
          </a:ln>
        </p:spPr>
      </p:cxnSp>
      <p:sp>
        <p:nvSpPr>
          <p:cNvPr id="139" name="Google Shape;139;p17"/>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40" name="Google Shape;140;p17"/>
          <p:cNvPicPr preferRelativeResize="0"/>
          <p:nvPr/>
        </p:nvPicPr>
        <p:blipFill>
          <a:blip r:embed="rId4">
            <a:alphaModFix/>
          </a:blip>
          <a:stretch>
            <a:fillRect/>
          </a:stretch>
        </p:blipFill>
        <p:spPr>
          <a:xfrm>
            <a:off x="1954275" y="3672110"/>
            <a:ext cx="5834450" cy="2507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44" name="Shape 144"/>
        <p:cNvGrpSpPr/>
        <p:nvPr/>
      </p:nvGrpSpPr>
      <p:grpSpPr>
        <a:xfrm>
          <a:off x="0" y="0"/>
          <a:ext cx="0" cy="0"/>
          <a:chOff x="0" y="0"/>
          <a:chExt cx="0" cy="0"/>
        </a:xfrm>
      </p:grpSpPr>
      <p:sp>
        <p:nvSpPr>
          <p:cNvPr id="145" name="Google Shape;145;p18"/>
          <p:cNvSpPr txBox="1"/>
          <p:nvPr>
            <p:ph idx="4294967295" type="ctrTitle"/>
          </p:nvPr>
        </p:nvSpPr>
        <p:spPr>
          <a:xfrm>
            <a:off x="1375125" y="838625"/>
            <a:ext cx="6899100" cy="121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5500"/>
              <a:t>Blockchain </a:t>
            </a:r>
            <a:endParaRPr b="1" sz="5500"/>
          </a:p>
        </p:txBody>
      </p:sp>
      <p:cxnSp>
        <p:nvCxnSpPr>
          <p:cNvPr id="146" name="Google Shape;146;p18"/>
          <p:cNvCxnSpPr/>
          <p:nvPr/>
        </p:nvCxnSpPr>
        <p:spPr>
          <a:xfrm>
            <a:off x="6939075" y="5244825"/>
            <a:ext cx="145800" cy="567600"/>
          </a:xfrm>
          <a:prstGeom prst="straightConnector1">
            <a:avLst/>
          </a:prstGeom>
          <a:noFill/>
          <a:ln cap="flat" cmpd="sng" w="9525">
            <a:solidFill>
              <a:srgbClr val="CFD8DC"/>
            </a:solidFill>
            <a:prstDash val="solid"/>
            <a:round/>
            <a:headEnd len="med" w="med" type="none"/>
            <a:tailEnd len="med" w="med" type="none"/>
          </a:ln>
        </p:spPr>
      </p:cxnSp>
      <p:cxnSp>
        <p:nvCxnSpPr>
          <p:cNvPr id="147" name="Google Shape;147;p18"/>
          <p:cNvCxnSpPr/>
          <p:nvPr/>
        </p:nvCxnSpPr>
        <p:spPr>
          <a:xfrm>
            <a:off x="7419812" y="4970090"/>
            <a:ext cx="289500" cy="396300"/>
          </a:xfrm>
          <a:prstGeom prst="straightConnector1">
            <a:avLst/>
          </a:prstGeom>
          <a:noFill/>
          <a:ln cap="flat" cmpd="sng" w="9525">
            <a:solidFill>
              <a:srgbClr val="CFD8DC"/>
            </a:solidFill>
            <a:prstDash val="solid"/>
            <a:round/>
            <a:headEnd len="med" w="med" type="none"/>
            <a:tailEnd len="med" w="med" type="none"/>
          </a:ln>
        </p:spPr>
      </p:cxnSp>
      <p:cxnSp>
        <p:nvCxnSpPr>
          <p:cNvPr id="148" name="Google Shape;148;p18"/>
          <p:cNvCxnSpPr/>
          <p:nvPr/>
        </p:nvCxnSpPr>
        <p:spPr>
          <a:xfrm>
            <a:off x="7636225" y="4669275"/>
            <a:ext cx="802500" cy="259500"/>
          </a:xfrm>
          <a:prstGeom prst="straightConnector1">
            <a:avLst/>
          </a:prstGeom>
          <a:noFill/>
          <a:ln cap="flat" cmpd="sng" w="9525">
            <a:solidFill>
              <a:srgbClr val="CFD8DC"/>
            </a:solidFill>
            <a:prstDash val="solid"/>
            <a:round/>
            <a:headEnd len="med" w="med" type="none"/>
            <a:tailEnd len="med" w="med" type="none"/>
          </a:ln>
        </p:spPr>
      </p:cxnSp>
      <p:sp>
        <p:nvSpPr>
          <p:cNvPr id="149" name="Google Shape;149;p18"/>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50" name="Google Shape;150;p18"/>
          <p:cNvPicPr preferRelativeResize="0"/>
          <p:nvPr/>
        </p:nvPicPr>
        <p:blipFill>
          <a:blip r:embed="rId4">
            <a:alphaModFix/>
          </a:blip>
          <a:stretch>
            <a:fillRect/>
          </a:stretch>
        </p:blipFill>
        <p:spPr>
          <a:xfrm rot="-453083">
            <a:off x="2546609" y="2352251"/>
            <a:ext cx="5015555" cy="35187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19"/>
          <p:cNvSpPr/>
          <p:nvPr/>
        </p:nvSpPr>
        <p:spPr>
          <a:xfrm>
            <a:off x="2615025" y="3275600"/>
            <a:ext cx="2830500" cy="27252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6" name="Google Shape;156;p19"/>
          <p:cNvCxnSpPr>
            <a:endCxn id="157" idx="1"/>
          </p:cNvCxnSpPr>
          <p:nvPr/>
        </p:nvCxnSpPr>
        <p:spPr>
          <a:xfrm>
            <a:off x="2297074" y="3437071"/>
            <a:ext cx="829200" cy="352800"/>
          </a:xfrm>
          <a:prstGeom prst="straightConnector1">
            <a:avLst/>
          </a:prstGeom>
          <a:noFill/>
          <a:ln cap="flat" cmpd="sng" w="38100">
            <a:solidFill>
              <a:srgbClr val="CFD8DC"/>
            </a:solidFill>
            <a:prstDash val="solid"/>
            <a:round/>
            <a:headEnd len="med" w="med" type="none"/>
            <a:tailEnd len="med" w="med" type="none"/>
          </a:ln>
        </p:spPr>
      </p:cxnSp>
      <p:sp>
        <p:nvSpPr>
          <p:cNvPr id="158" name="Google Shape;158;p19"/>
          <p:cNvSpPr/>
          <p:nvPr/>
        </p:nvSpPr>
        <p:spPr>
          <a:xfrm>
            <a:off x="4681450" y="898225"/>
            <a:ext cx="2556900" cy="25365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9"/>
          <p:cNvSpPr/>
          <p:nvPr/>
        </p:nvSpPr>
        <p:spPr>
          <a:xfrm>
            <a:off x="331875" y="1924400"/>
            <a:ext cx="2236200" cy="22359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9"/>
          <p:cNvSpPr/>
          <p:nvPr/>
        </p:nvSpPr>
        <p:spPr>
          <a:xfrm>
            <a:off x="4868046" y="1074627"/>
            <a:ext cx="2183700" cy="2183700"/>
          </a:xfrm>
          <a:prstGeom prst="ellipse">
            <a:avLst/>
          </a:prstGeom>
          <a:noFill/>
          <a:ln cap="flat" cmpd="sng" w="3810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200">
                <a:solidFill>
                  <a:srgbClr val="263238"/>
                </a:solidFill>
                <a:latin typeface="Source Sans Pro"/>
                <a:ea typeface="Source Sans Pro"/>
                <a:cs typeface="Source Sans Pro"/>
                <a:sym typeface="Source Sans Pro"/>
              </a:rPr>
              <a:t>Solution</a:t>
            </a:r>
            <a:endParaRPr b="1" sz="2200">
              <a:solidFill>
                <a:srgbClr val="263238"/>
              </a:solidFill>
              <a:latin typeface="Source Sans Pro"/>
              <a:ea typeface="Source Sans Pro"/>
              <a:cs typeface="Source Sans Pro"/>
              <a:sym typeface="Source Sans Pro"/>
            </a:endParaRPr>
          </a:p>
        </p:txBody>
      </p:sp>
      <p:cxnSp>
        <p:nvCxnSpPr>
          <p:cNvPr id="161" name="Google Shape;161;p19"/>
          <p:cNvCxnSpPr/>
          <p:nvPr/>
        </p:nvCxnSpPr>
        <p:spPr>
          <a:xfrm flipH="1" rot="10800000">
            <a:off x="4509875" y="2747025"/>
            <a:ext cx="504600" cy="793800"/>
          </a:xfrm>
          <a:prstGeom prst="straightConnector1">
            <a:avLst/>
          </a:prstGeom>
          <a:noFill/>
          <a:ln cap="flat" cmpd="sng" w="38100">
            <a:solidFill>
              <a:srgbClr val="CFD8DC"/>
            </a:solidFill>
            <a:prstDash val="solid"/>
            <a:round/>
            <a:headEnd len="med" w="med" type="none"/>
            <a:tailEnd len="med" w="med" type="none"/>
          </a:ln>
        </p:spPr>
      </p:cxnSp>
      <p:sp>
        <p:nvSpPr>
          <p:cNvPr id="162" name="Google Shape;162;p19"/>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3" name="Google Shape;163;p19"/>
          <p:cNvSpPr/>
          <p:nvPr/>
        </p:nvSpPr>
        <p:spPr>
          <a:xfrm>
            <a:off x="528513" y="2120888"/>
            <a:ext cx="1842900" cy="1842900"/>
          </a:xfrm>
          <a:prstGeom prst="flowChartConnector">
            <a:avLst/>
          </a:prstGeom>
          <a:noFill/>
          <a:ln cap="flat" cmpd="sng" w="3810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200"/>
          </a:p>
        </p:txBody>
      </p:sp>
      <p:sp>
        <p:nvSpPr>
          <p:cNvPr id="157" name="Google Shape;157;p19"/>
          <p:cNvSpPr/>
          <p:nvPr/>
        </p:nvSpPr>
        <p:spPr>
          <a:xfrm>
            <a:off x="2751825" y="3438488"/>
            <a:ext cx="2556900" cy="2399400"/>
          </a:xfrm>
          <a:prstGeom prst="flowChartConnector">
            <a:avLst/>
          </a:prstGeom>
          <a:noFill/>
          <a:ln cap="flat" cmpd="sng" w="3810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200">
                <a:latin typeface="Source Sans Pro"/>
                <a:ea typeface="Source Sans Pro"/>
                <a:cs typeface="Source Sans Pro"/>
                <a:sym typeface="Source Sans Pro"/>
              </a:rPr>
              <a:t>Problem</a:t>
            </a:r>
            <a:r>
              <a:rPr b="1" lang="en" sz="2200"/>
              <a:t> </a:t>
            </a:r>
            <a:endParaRPr b="1" sz="2200"/>
          </a:p>
        </p:txBody>
      </p:sp>
      <p:sp>
        <p:nvSpPr>
          <p:cNvPr id="164" name="Google Shape;164;p19"/>
          <p:cNvSpPr/>
          <p:nvPr/>
        </p:nvSpPr>
        <p:spPr>
          <a:xfrm>
            <a:off x="6081300" y="3540825"/>
            <a:ext cx="2649300" cy="2536500"/>
          </a:xfrm>
          <a:prstGeom prst="flowChartConnector">
            <a:avLst/>
          </a:prstGeom>
          <a:noFill/>
          <a:ln cap="flat" cmpd="sng" w="3810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200"/>
              <a:t>Conclusions</a:t>
            </a:r>
            <a:endParaRPr b="1" sz="2200"/>
          </a:p>
        </p:txBody>
      </p:sp>
      <p:sp>
        <p:nvSpPr>
          <p:cNvPr id="165" name="Google Shape;165;p19"/>
          <p:cNvSpPr/>
          <p:nvPr/>
        </p:nvSpPr>
        <p:spPr>
          <a:xfrm>
            <a:off x="5914200" y="3364725"/>
            <a:ext cx="2983500" cy="28620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6" name="Google Shape;166;p19"/>
          <p:cNvCxnSpPr/>
          <p:nvPr/>
        </p:nvCxnSpPr>
        <p:spPr>
          <a:xfrm rot="10800000">
            <a:off x="6493150" y="3113150"/>
            <a:ext cx="495300" cy="502200"/>
          </a:xfrm>
          <a:prstGeom prst="straightConnector1">
            <a:avLst/>
          </a:prstGeom>
          <a:noFill/>
          <a:ln cap="flat" cmpd="sng" w="38100">
            <a:solidFill>
              <a:srgbClr val="CFD8DC"/>
            </a:solidFill>
            <a:prstDash val="solid"/>
            <a:round/>
            <a:headEnd len="med" w="med" type="none"/>
            <a:tailEnd len="med" w="med" type="none"/>
          </a:ln>
        </p:spPr>
      </p:cxnSp>
      <p:sp>
        <p:nvSpPr>
          <p:cNvPr id="167" name="Google Shape;167;p19"/>
          <p:cNvSpPr txBox="1"/>
          <p:nvPr/>
        </p:nvSpPr>
        <p:spPr>
          <a:xfrm>
            <a:off x="6746250" y="4209500"/>
            <a:ext cx="1611600" cy="8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latin typeface="Source Sans Pro"/>
                <a:ea typeface="Source Sans Pro"/>
                <a:cs typeface="Source Sans Pro"/>
                <a:sym typeface="Source Sans Pro"/>
              </a:rPr>
              <a:t>Analysis &amp;</a:t>
            </a:r>
            <a:endParaRPr b="1" sz="2200">
              <a:latin typeface="Source Sans Pro"/>
              <a:ea typeface="Source Sans Pro"/>
              <a:cs typeface="Source Sans Pro"/>
              <a:sym typeface="Source Sans Pro"/>
            </a:endParaRPr>
          </a:p>
        </p:txBody>
      </p:sp>
      <p:sp>
        <p:nvSpPr>
          <p:cNvPr id="168" name="Google Shape;168;p19"/>
          <p:cNvSpPr txBox="1"/>
          <p:nvPr>
            <p:ph idx="4294967295" type="ctrTitle"/>
          </p:nvPr>
        </p:nvSpPr>
        <p:spPr>
          <a:xfrm>
            <a:off x="781975" y="574400"/>
            <a:ext cx="5832600" cy="1546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000">
                <a:solidFill>
                  <a:srgbClr val="CFD8DC"/>
                </a:solidFill>
              </a:rPr>
              <a:t>2</a:t>
            </a:r>
            <a:r>
              <a:rPr lang="en" sz="6000">
                <a:solidFill>
                  <a:srgbClr val="CFD8DC"/>
                </a:solidFill>
              </a:rPr>
              <a:t>.</a:t>
            </a:r>
            <a:endParaRPr sz="6000">
              <a:solidFill>
                <a:srgbClr val="CFD8DC"/>
              </a:solidFill>
            </a:endParaRPr>
          </a:p>
          <a:p>
            <a:pPr indent="0" lvl="0" marL="0" rtl="0" algn="l">
              <a:spcBef>
                <a:spcPts val="0"/>
              </a:spcBef>
              <a:spcAft>
                <a:spcPts val="0"/>
              </a:spcAft>
              <a:buNone/>
            </a:pPr>
            <a:r>
              <a:t/>
            </a:r>
            <a:endParaRPr/>
          </a:p>
        </p:txBody>
      </p:sp>
      <p:sp>
        <p:nvSpPr>
          <p:cNvPr id="169" name="Google Shape;169;p19"/>
          <p:cNvSpPr txBox="1"/>
          <p:nvPr/>
        </p:nvSpPr>
        <p:spPr>
          <a:xfrm>
            <a:off x="585225" y="2715225"/>
            <a:ext cx="1786200" cy="8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latin typeface="Source Sans Pro"/>
                <a:ea typeface="Source Sans Pro"/>
                <a:cs typeface="Source Sans Pro"/>
                <a:sym typeface="Source Sans Pro"/>
              </a:rPr>
              <a:t>Background</a:t>
            </a:r>
            <a:endParaRPr b="1" sz="2200">
              <a:latin typeface="Source Sans Pro"/>
              <a:ea typeface="Source Sans Pro"/>
              <a:cs typeface="Source Sans Pro"/>
              <a:sym typeface="Source Sans Pr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73" name="Shape 173"/>
        <p:cNvGrpSpPr/>
        <p:nvPr/>
      </p:nvGrpSpPr>
      <p:grpSpPr>
        <a:xfrm>
          <a:off x="0" y="0"/>
          <a:ext cx="0" cy="0"/>
          <a:chOff x="0" y="0"/>
          <a:chExt cx="0" cy="0"/>
        </a:xfrm>
      </p:grpSpPr>
      <p:sp>
        <p:nvSpPr>
          <p:cNvPr id="174" name="Google Shape;174;p20"/>
          <p:cNvSpPr/>
          <p:nvPr/>
        </p:nvSpPr>
        <p:spPr>
          <a:xfrm>
            <a:off x="6374900" y="3844550"/>
            <a:ext cx="1334700" cy="1334700"/>
          </a:xfrm>
          <a:prstGeom prst="ellipse">
            <a:avLst/>
          </a:prstGeom>
          <a:noFill/>
          <a:ln cap="flat" cmpd="sng" w="9525">
            <a:solidFill>
              <a:srgbClr val="999999"/>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0"/>
          <p:cNvSpPr txBox="1"/>
          <p:nvPr>
            <p:ph idx="4294967295" type="ctrTitle"/>
          </p:nvPr>
        </p:nvSpPr>
        <p:spPr>
          <a:xfrm>
            <a:off x="1207375" y="567750"/>
            <a:ext cx="7745700" cy="1546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6000"/>
              <a:t>Problem Motivation</a:t>
            </a:r>
            <a:endParaRPr b="1" sz="6000"/>
          </a:p>
        </p:txBody>
      </p:sp>
      <p:sp>
        <p:nvSpPr>
          <p:cNvPr id="176" name="Google Shape;176;p20"/>
          <p:cNvSpPr txBox="1"/>
          <p:nvPr>
            <p:ph idx="4294967295" type="body"/>
          </p:nvPr>
        </p:nvSpPr>
        <p:spPr>
          <a:xfrm>
            <a:off x="1207375" y="1657050"/>
            <a:ext cx="4992300" cy="4708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a:p>
            <a:pPr indent="0" lvl="0" marL="457200" rtl="0" algn="l">
              <a:spcBef>
                <a:spcPts val="600"/>
              </a:spcBef>
              <a:spcAft>
                <a:spcPts val="0"/>
              </a:spcAft>
              <a:buNone/>
            </a:pPr>
            <a:r>
              <a:rPr lang="en"/>
              <a:t>SDN centralization &amp; synchronization issues</a:t>
            </a:r>
            <a:endParaRPr/>
          </a:p>
          <a:p>
            <a:pPr indent="0" lvl="0" marL="0" rtl="0" algn="l">
              <a:spcBef>
                <a:spcPts val="600"/>
              </a:spcBef>
              <a:spcAft>
                <a:spcPts val="0"/>
              </a:spcAft>
              <a:buNone/>
            </a:pPr>
            <a:r>
              <a:t/>
            </a:r>
            <a:endParaRPr/>
          </a:p>
          <a:p>
            <a:pPr indent="0" lvl="0" marL="457200" rtl="0" algn="l">
              <a:spcBef>
                <a:spcPts val="600"/>
              </a:spcBef>
              <a:spcAft>
                <a:spcPts val="0"/>
              </a:spcAft>
              <a:buNone/>
            </a:pPr>
            <a:r>
              <a:rPr lang="en"/>
              <a:t>Blockchain as a solution</a:t>
            </a:r>
            <a:endParaRPr/>
          </a:p>
          <a:p>
            <a:pPr indent="0" lvl="0" marL="0" rtl="0" algn="l">
              <a:spcBef>
                <a:spcPts val="600"/>
              </a:spcBef>
              <a:spcAft>
                <a:spcPts val="0"/>
              </a:spcAft>
              <a:buNone/>
            </a:pPr>
            <a:r>
              <a:t/>
            </a:r>
            <a:endParaRPr/>
          </a:p>
          <a:p>
            <a:pPr indent="0" lvl="0" marL="457200" rtl="0" algn="l">
              <a:spcBef>
                <a:spcPts val="600"/>
              </a:spcBef>
              <a:spcAft>
                <a:spcPts val="0"/>
              </a:spcAft>
              <a:buNone/>
            </a:pPr>
            <a:r>
              <a:rPr lang="en"/>
              <a:t>PoW is the predominant consensus algo used</a:t>
            </a:r>
            <a:endParaRPr/>
          </a:p>
          <a:p>
            <a:pPr indent="0" lvl="0" marL="0" rtl="0" algn="l">
              <a:spcBef>
                <a:spcPts val="600"/>
              </a:spcBef>
              <a:spcAft>
                <a:spcPts val="0"/>
              </a:spcAft>
              <a:buNone/>
            </a:pPr>
            <a:r>
              <a:t/>
            </a:r>
            <a:endParaRPr/>
          </a:p>
          <a:p>
            <a:pPr indent="-419100" lvl="0" marL="457200" rtl="0" algn="l">
              <a:spcBef>
                <a:spcPts val="600"/>
              </a:spcBef>
              <a:spcAft>
                <a:spcPts val="0"/>
              </a:spcAft>
              <a:buSzPts val="3000"/>
              <a:buChar char="-"/>
            </a:pPr>
            <a:r>
              <a:t/>
            </a:r>
            <a:endParaRPr/>
          </a:p>
          <a:p>
            <a:pPr indent="0" lvl="0" marL="0" rtl="0" algn="l">
              <a:spcBef>
                <a:spcPts val="600"/>
              </a:spcBef>
              <a:spcAft>
                <a:spcPts val="0"/>
              </a:spcAft>
              <a:buNone/>
            </a:pPr>
            <a:r>
              <a:t/>
            </a:r>
            <a:endParaRPr/>
          </a:p>
        </p:txBody>
      </p:sp>
      <p:cxnSp>
        <p:nvCxnSpPr>
          <p:cNvPr id="177" name="Google Shape;177;p20"/>
          <p:cNvCxnSpPr/>
          <p:nvPr/>
        </p:nvCxnSpPr>
        <p:spPr>
          <a:xfrm>
            <a:off x="6939075" y="5244825"/>
            <a:ext cx="145800" cy="567600"/>
          </a:xfrm>
          <a:prstGeom prst="straightConnector1">
            <a:avLst/>
          </a:prstGeom>
          <a:noFill/>
          <a:ln cap="flat" cmpd="sng" w="9525">
            <a:solidFill>
              <a:srgbClr val="CFD8DC"/>
            </a:solidFill>
            <a:prstDash val="solid"/>
            <a:round/>
            <a:headEnd len="med" w="med" type="none"/>
            <a:tailEnd len="med" w="med" type="none"/>
          </a:ln>
        </p:spPr>
      </p:cxnSp>
      <p:cxnSp>
        <p:nvCxnSpPr>
          <p:cNvPr id="178" name="Google Shape;178;p20"/>
          <p:cNvCxnSpPr/>
          <p:nvPr/>
        </p:nvCxnSpPr>
        <p:spPr>
          <a:xfrm>
            <a:off x="7419812" y="4970090"/>
            <a:ext cx="289500" cy="396300"/>
          </a:xfrm>
          <a:prstGeom prst="straightConnector1">
            <a:avLst/>
          </a:prstGeom>
          <a:noFill/>
          <a:ln cap="flat" cmpd="sng" w="9525">
            <a:solidFill>
              <a:srgbClr val="CFD8DC"/>
            </a:solidFill>
            <a:prstDash val="solid"/>
            <a:round/>
            <a:headEnd len="med" w="med" type="none"/>
            <a:tailEnd len="med" w="med" type="none"/>
          </a:ln>
        </p:spPr>
      </p:cxnSp>
      <p:cxnSp>
        <p:nvCxnSpPr>
          <p:cNvPr id="179" name="Google Shape;179;p20"/>
          <p:cNvCxnSpPr/>
          <p:nvPr/>
        </p:nvCxnSpPr>
        <p:spPr>
          <a:xfrm>
            <a:off x="7636225" y="4669275"/>
            <a:ext cx="802500" cy="259500"/>
          </a:xfrm>
          <a:prstGeom prst="straightConnector1">
            <a:avLst/>
          </a:prstGeom>
          <a:noFill/>
          <a:ln cap="flat" cmpd="sng" w="9525">
            <a:solidFill>
              <a:srgbClr val="CFD8DC"/>
            </a:solidFill>
            <a:prstDash val="solid"/>
            <a:round/>
            <a:headEnd len="med" w="med" type="none"/>
            <a:tailEnd len="med" w="med" type="none"/>
          </a:ln>
        </p:spPr>
      </p:cxnSp>
      <p:sp>
        <p:nvSpPr>
          <p:cNvPr id="180" name="Google Shape;180;p20"/>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81" name="Google Shape;181;p20"/>
          <p:cNvSpPr txBox="1"/>
          <p:nvPr/>
        </p:nvSpPr>
        <p:spPr>
          <a:xfrm>
            <a:off x="6641000" y="3637200"/>
            <a:ext cx="802500" cy="7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0">
                <a:solidFill>
                  <a:schemeClr val="lt2"/>
                </a:solidFill>
                <a:latin typeface="Source Sans Pro Black"/>
                <a:ea typeface="Source Sans Pro Black"/>
                <a:cs typeface="Source Sans Pro Black"/>
                <a:sym typeface="Source Sans Pro Black"/>
              </a:rPr>
              <a:t>?</a:t>
            </a:r>
            <a:endParaRPr sz="10000">
              <a:solidFill>
                <a:schemeClr val="lt2"/>
              </a:solidFill>
              <a:latin typeface="Source Sans Pro Black"/>
              <a:ea typeface="Source Sans Pro Black"/>
              <a:cs typeface="Source Sans Pro Black"/>
              <a:sym typeface="Source Sans Pro Black"/>
            </a:endParaRPr>
          </a:p>
        </p:txBody>
      </p:sp>
      <p:pic>
        <p:nvPicPr>
          <p:cNvPr id="182" name="Google Shape;182;p20"/>
          <p:cNvPicPr preferRelativeResize="0"/>
          <p:nvPr/>
        </p:nvPicPr>
        <p:blipFill>
          <a:blip r:embed="rId4">
            <a:alphaModFix/>
          </a:blip>
          <a:stretch>
            <a:fillRect/>
          </a:stretch>
        </p:blipFill>
        <p:spPr>
          <a:xfrm rot="5400000">
            <a:off x="660525" y="2609211"/>
            <a:ext cx="1334776" cy="1334776"/>
          </a:xfrm>
          <a:prstGeom prst="rect">
            <a:avLst/>
          </a:prstGeom>
          <a:noFill/>
          <a:ln>
            <a:noFill/>
          </a:ln>
        </p:spPr>
      </p:pic>
      <p:pic>
        <p:nvPicPr>
          <p:cNvPr id="183" name="Google Shape;183;p20"/>
          <p:cNvPicPr preferRelativeResize="0"/>
          <p:nvPr/>
        </p:nvPicPr>
        <p:blipFill>
          <a:blip r:embed="rId4">
            <a:alphaModFix/>
          </a:blip>
          <a:stretch>
            <a:fillRect/>
          </a:stretch>
        </p:blipFill>
        <p:spPr>
          <a:xfrm flipH="1" rot="-5400000">
            <a:off x="5345576" y="4055449"/>
            <a:ext cx="1334776" cy="13347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ordel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