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7" r:id="rId2"/>
  </p:sldIdLst>
  <p:sldSz cx="27432000" cy="39319200"/>
  <p:notesSz cx="6858000" cy="9144000"/>
  <p:defaultTextStyle>
    <a:defPPr>
      <a:defRPr lang="en-US"/>
    </a:defPPr>
    <a:lvl1pPr marL="0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1pPr>
    <a:lvl2pPr marL="1535963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2pPr>
    <a:lvl3pPr marL="3071926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3pPr>
    <a:lvl4pPr marL="4607889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4pPr>
    <a:lvl5pPr marL="6143853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5pPr>
    <a:lvl6pPr marL="7679815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6pPr>
    <a:lvl7pPr marL="9215779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7pPr>
    <a:lvl8pPr marL="10751742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8pPr>
    <a:lvl9pPr marL="12287705" algn="l" defTabSz="3071926" rtl="0" eaLnBrk="1" latinLnBrk="0" hangingPunct="1">
      <a:defRPr sz="60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22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32"/>
    <p:restoredTop sz="94714"/>
  </p:normalViewPr>
  <p:slideViewPr>
    <p:cSldViewPr snapToGrid="0" snapToObjects="1" showGuides="1">
      <p:cViewPr>
        <p:scale>
          <a:sx n="45" d="100"/>
          <a:sy n="45" d="100"/>
        </p:scale>
        <p:origin x="680" y="-1784"/>
      </p:cViewPr>
      <p:guideLst>
        <p:guide orient="horz" pos="12522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2F9D-8B74-1C4D-8F02-BB091329527B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2675" y="1143000"/>
            <a:ext cx="2152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2B9C9-4D74-F74D-A234-BB872025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1pPr>
    <a:lvl2pPr marL="1535963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2pPr>
    <a:lvl3pPr marL="3071926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3pPr>
    <a:lvl4pPr marL="4607889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4pPr>
    <a:lvl5pPr marL="6143853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5pPr>
    <a:lvl6pPr marL="7679815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6pPr>
    <a:lvl7pPr marL="9215779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7pPr>
    <a:lvl8pPr marL="10751742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8pPr>
    <a:lvl9pPr marL="12287705" algn="l" defTabSz="3071926" rtl="0" eaLnBrk="1" latinLnBrk="0" hangingPunct="1">
      <a:defRPr sz="40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52675" y="1143000"/>
            <a:ext cx="2152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2B9C9-4D74-F74D-A234-BB8720251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6019-D442-4F40-84A0-75EE0450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6434881"/>
            <a:ext cx="20574000" cy="13688907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D1C04-5B41-D241-99EC-78467DDA9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20651685"/>
            <a:ext cx="20574000" cy="9493035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E276-9E29-BE46-8D33-721463D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0132-79E5-E546-96F0-72F06AEA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B68E-0EC8-7E41-AFBB-4E2D033E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650C-0CB1-4E4A-BD88-D04CC966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EB86-1A68-0141-802A-177E9041B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2F3E-1BFA-CD40-A505-F8BD1C16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6FCD-781B-4245-82C2-308F3DD8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3A9E-92B6-2944-8D22-C52857BF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9C17F-E2DE-1847-BEA4-AB73FD2AB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9631025" y="2093383"/>
            <a:ext cx="5915025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66567-B310-2B4D-B7A0-196FF9A7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85950" y="2093383"/>
            <a:ext cx="17402175" cy="333212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BA87-28F7-2644-A61A-7E510BA9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28C8-139B-AD48-B083-A7048E0A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2250-BC5F-C44F-897F-00889241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0C7-46D4-7A47-A126-B1AF9C9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761D-08FB-5444-9CAC-B9D44350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D5E9-19B4-2C4E-941A-C90A8AFC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71BC-8422-3048-AACA-AA0CC91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34E1-1329-444C-A684-D70CDFB2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ADD7-FF65-A84F-86D8-3E01917B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3" y="9802501"/>
            <a:ext cx="23660100" cy="16355692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B47A-AFD8-6248-A2EF-E6135F34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26312924"/>
            <a:ext cx="23660100" cy="8601072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29F7-ECA2-E04E-A5A1-17B4328E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C59-4C4A-0B46-9D16-2F0752A2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37B2-44C3-1F4D-9B74-458E3D12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743C-3014-5F4B-9953-A24004B3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DD3A-93C2-584F-B99B-7A6F75624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5950" y="10466917"/>
            <a:ext cx="11658600" cy="249476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9AC80-9782-244E-AD58-48396E4F1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87450" y="10466917"/>
            <a:ext cx="11658600" cy="249476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5D5F9-A54C-E747-A990-A12F5AA6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0120C-8E00-F440-9DFA-9FAF38D0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E265-ACA9-A740-BA3C-77677EF7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9389-1674-4A4A-B5BA-415D93E8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3" y="2093386"/>
            <a:ext cx="23660100" cy="75998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C66A-26FF-4A43-A504-16FE3047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524" y="9638668"/>
            <a:ext cx="11605021" cy="4723762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84F9C-1C9D-1C4A-8A24-568FD690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9524" y="14362430"/>
            <a:ext cx="11605021" cy="21124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0F289-A722-4249-A2CB-7F79DE30B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887450" y="9638668"/>
            <a:ext cx="11662173" cy="4723762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B19CE-AAF3-FE4B-B447-683AAAE4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887450" y="14362430"/>
            <a:ext cx="11662173" cy="21124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8BC74-B901-7349-A4A4-1490F5CC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BD3A-698E-7749-8217-66C84FD1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EEAC7-21B4-B34F-B917-1E3A346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6CDB-4EE2-A343-8C34-BBFF717E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CA2D3-ABF5-E041-95AB-79A9EB1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B9E51-11D8-7B40-88FA-BEAC4CDC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16C53-874C-234D-A18C-94F9299B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98983-783E-6941-9F5D-F316419F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7238-4710-3A49-8103-6CB97DF1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F88F-77AE-CB44-A337-FBDF0F95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5BC3-75FE-AE4A-977C-8887071E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2621280"/>
            <a:ext cx="8847533" cy="9174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9DD7-43D9-3B4E-965E-C74A8AF6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173" y="5661239"/>
            <a:ext cx="13887450" cy="2794211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6B46-34F4-5E49-82B9-C83ADEC6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11795760"/>
            <a:ext cx="8847533" cy="2185310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4D417-5D3B-CC47-A14D-D8B3D36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8342A-D22A-CA40-B79F-99686CDA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14C1-5F80-4B41-9876-E22370B6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1425-96FD-2546-86DF-D7A10C26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2621280"/>
            <a:ext cx="8847533" cy="9174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FE023-E048-BC4A-9CA3-C82AF35C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662173" y="5661239"/>
            <a:ext cx="13887450" cy="27942117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F69AF-22DD-5F44-8183-B26885EFF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11795760"/>
            <a:ext cx="8847533" cy="2185310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D6E5-EAD9-1647-AB6F-6FB73253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DCB1-9F3B-274A-8F37-F88FE708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74C1-CE9A-5843-92CE-7C7D9E1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491B-12D2-064B-95F7-0805197A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2093386"/>
            <a:ext cx="2366010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8670-9535-5A4B-AFB8-E1C0E920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10466917"/>
            <a:ext cx="2366010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DFFD-B113-E346-86E5-2BDC0D2C5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5950" y="36443076"/>
            <a:ext cx="61722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C844-DB18-EA41-ADB5-C9BF47F4C2A5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3233-1310-B74D-8FF7-1FB03A560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86850" y="36443076"/>
            <a:ext cx="92583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CB71-F70A-0F46-9BAB-A025FE4D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73850" y="36443076"/>
            <a:ext cx="61722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33F-08EE-D842-B165-18ED8B065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9228" y="4211139"/>
            <a:ext cx="26735888" cy="1001921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>
              <a:ea typeface="Arial" charset="0"/>
              <a:cs typeface="Arial" charset="0"/>
            </a:endParaRPr>
          </a:p>
          <a:p>
            <a:endParaRPr lang="en-US" sz="32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" y="1"/>
            <a:ext cx="27431996" cy="40146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5400" b="1" dirty="0"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198" y="1841260"/>
            <a:ext cx="213834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a typeface="Arial" charset="0"/>
                <a:cs typeface="Arial" charset="0"/>
              </a:rPr>
              <a:t>Gabriel Ryan</a:t>
            </a:r>
            <a:r>
              <a:rPr lang="en-US" sz="4400" b="1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1</a:t>
            </a:r>
            <a:r>
              <a:rPr lang="en-US" sz="4400" b="1" dirty="0">
                <a:solidFill>
                  <a:schemeClr val="bg1"/>
                </a:solidFill>
                <a:ea typeface="Arial" charset="0"/>
                <a:cs typeface="Arial" charset="0"/>
              </a:rPr>
              <a:t>, Abhishek Shah</a:t>
            </a:r>
            <a:r>
              <a:rPr lang="en-US" sz="4400" b="1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1</a:t>
            </a:r>
            <a:r>
              <a:rPr lang="en-US" sz="4400" b="1" dirty="0">
                <a:solidFill>
                  <a:schemeClr val="bg1"/>
                </a:solidFill>
                <a:ea typeface="Arial" charset="0"/>
                <a:cs typeface="Arial" charset="0"/>
              </a:rPr>
              <a:t>, </a:t>
            </a:r>
            <a:r>
              <a:rPr lang="en-US" sz="4400" b="1" dirty="0" err="1">
                <a:solidFill>
                  <a:schemeClr val="bg1"/>
                </a:solidFill>
                <a:ea typeface="Arial" charset="0"/>
                <a:cs typeface="Arial" charset="0"/>
              </a:rPr>
              <a:t>Dongdong</a:t>
            </a:r>
            <a:r>
              <a:rPr lang="en-US" sz="4400" b="1" dirty="0">
                <a:solidFill>
                  <a:schemeClr val="bg1"/>
                </a:solidFill>
                <a:ea typeface="Arial" charset="0"/>
                <a:cs typeface="Arial" charset="0"/>
              </a:rPr>
              <a:t> She</a:t>
            </a:r>
            <a:r>
              <a:rPr lang="en-US" sz="4400" b="1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1</a:t>
            </a:r>
            <a:r>
              <a:rPr lang="en-US" sz="4400" b="1" dirty="0">
                <a:solidFill>
                  <a:schemeClr val="bg1"/>
                </a:solidFill>
                <a:ea typeface="Arial" charset="0"/>
                <a:cs typeface="Arial" charset="0"/>
              </a:rPr>
              <a:t>, </a:t>
            </a:r>
            <a:r>
              <a:rPr lang="en-US" sz="4400" b="1" dirty="0" err="1">
                <a:solidFill>
                  <a:schemeClr val="bg1"/>
                </a:solidFill>
                <a:ea typeface="Arial" charset="0"/>
                <a:cs typeface="Arial" charset="0"/>
              </a:rPr>
              <a:t>Koustubha</a:t>
            </a:r>
            <a:r>
              <a:rPr lang="en-US" sz="4400" b="1" dirty="0">
                <a:solidFill>
                  <a:schemeClr val="bg1"/>
                </a:solidFill>
                <a:ea typeface="Arial" charset="0"/>
                <a:cs typeface="Arial" charset="0"/>
              </a:rPr>
              <a:t> Bhat</a:t>
            </a:r>
            <a:r>
              <a:rPr lang="en-US" sz="4400" b="1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2</a:t>
            </a:r>
            <a:r>
              <a:rPr lang="en-US" sz="4400" b="1" dirty="0">
                <a:solidFill>
                  <a:schemeClr val="bg1"/>
                </a:solidFill>
                <a:ea typeface="Arial" charset="0"/>
                <a:cs typeface="Arial" charset="0"/>
              </a:rPr>
              <a:t>, Suman Jana</a:t>
            </a:r>
            <a:r>
              <a:rPr lang="en-US" sz="4400" b="1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1</a:t>
            </a:r>
            <a:endParaRPr lang="en-US" sz="44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4000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1</a:t>
            </a:r>
            <a:r>
              <a:rPr lang="en-US" sz="4000" dirty="0">
                <a:solidFill>
                  <a:schemeClr val="bg1"/>
                </a:solidFill>
                <a:ea typeface="Arial" charset="0"/>
                <a:cs typeface="Arial" charset="0"/>
              </a:rPr>
              <a:t>Columbia University		 </a:t>
            </a:r>
            <a:r>
              <a:rPr lang="en-US" sz="4000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2</a:t>
            </a:r>
            <a:r>
              <a:rPr lang="en-US" sz="4000" dirty="0">
                <a:solidFill>
                  <a:schemeClr val="bg1"/>
                </a:solidFill>
                <a:ea typeface="Arial" charset="0"/>
                <a:cs typeface="Arial" charset="0"/>
              </a:rPr>
              <a:t>Vrije </a:t>
            </a:r>
            <a:r>
              <a:rPr lang="en-US" sz="4000" dirty="0" err="1">
                <a:solidFill>
                  <a:schemeClr val="bg1"/>
                </a:solidFill>
                <a:ea typeface="Arial" charset="0"/>
                <a:cs typeface="Arial" charset="0"/>
              </a:rPr>
              <a:t>Universiteit</a:t>
            </a:r>
            <a:endParaRPr lang="en-US" sz="4000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ea typeface="Arial" charset="0"/>
                <a:cs typeface="Arial" charset="0"/>
              </a:rPr>
              <a:t>gabe@cs.columia.edu, as5258@columbia.edu, ds3619@columbia.edu, </a:t>
            </a:r>
            <a:r>
              <a:rPr lang="en-US" sz="2800" dirty="0" err="1">
                <a:solidFill>
                  <a:schemeClr val="bg1"/>
                </a:solidFill>
                <a:ea typeface="Arial" charset="0"/>
                <a:cs typeface="Arial" charset="0"/>
              </a:rPr>
              <a:t>k.bhat@vu.nl</a:t>
            </a:r>
            <a:r>
              <a:rPr lang="en-US" sz="2800" dirty="0">
                <a:solidFill>
                  <a:schemeClr val="bg1"/>
                </a:solidFill>
                <a:ea typeface="Arial" charset="0"/>
                <a:cs typeface="Arial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a typeface="Arial" charset="0"/>
                <a:cs typeface="Arial" charset="0"/>
              </a:rPr>
              <a:t>suman@cs.columia.edu</a:t>
            </a:r>
            <a:endParaRPr lang="en-US" sz="2800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676" y1="71806" x2="25676" y2="71806"/>
                      </a14:backgroundRemoval>
                    </a14:imgEffect>
                  </a14:imgLayer>
                </a14:imgProps>
              </a:ext>
            </a:extLst>
          </a:blip>
          <a:srcRect l="9046" t="21965" r="10761" b="6281"/>
          <a:stretch/>
        </p:blipFill>
        <p:spPr>
          <a:xfrm>
            <a:off x="77617" y="751119"/>
            <a:ext cx="3155440" cy="288706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893800" y="36017201"/>
            <a:ext cx="13218160" cy="304701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u="sng" dirty="0">
                <a:solidFill>
                  <a:schemeClr val="tx1"/>
                </a:solidFill>
                <a:ea typeface="Arial" charset="0"/>
                <a:cs typeface="Arial" charset="0"/>
              </a:rPr>
              <a:t>References:</a:t>
            </a:r>
            <a:r>
              <a:rPr lang="en-US" sz="2400" dirty="0">
                <a:solidFill>
                  <a:schemeClr val="tx1"/>
                </a:solidFill>
                <a:ea typeface="Arial" charset="0"/>
                <a:cs typeface="Arial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ea typeface="Arial" charset="0"/>
                <a:cs typeface="Arial" charset="0"/>
              </a:rPr>
              <a:t>[1] </a:t>
            </a:r>
            <a:r>
              <a:rPr lang="en-US" sz="2400" dirty="0" err="1">
                <a:solidFill>
                  <a:schemeClr val="tx1"/>
                </a:solidFill>
              </a:rPr>
              <a:t>LeCun</a:t>
            </a:r>
            <a:r>
              <a:rPr lang="en-US" sz="2400" dirty="0">
                <a:solidFill>
                  <a:schemeClr val="tx1"/>
                </a:solidFill>
              </a:rPr>
              <a:t>, Yann, </a:t>
            </a:r>
            <a:r>
              <a:rPr lang="en-US" sz="2400" dirty="0" err="1">
                <a:solidFill>
                  <a:schemeClr val="tx1"/>
                </a:solidFill>
              </a:rPr>
              <a:t>Yoshua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Bengio</a:t>
            </a:r>
            <a:r>
              <a:rPr lang="en-US" sz="2400" dirty="0">
                <a:solidFill>
                  <a:schemeClr val="tx1"/>
                </a:solidFill>
              </a:rPr>
              <a:t>, and Geoffrey Hinton. "Deep learning." </a:t>
            </a:r>
            <a:r>
              <a:rPr lang="en-US" sz="2400" i="1" dirty="0">
                <a:solidFill>
                  <a:schemeClr val="tx1"/>
                </a:solidFill>
              </a:rPr>
              <a:t>nature</a:t>
            </a:r>
            <a:r>
              <a:rPr lang="en-US" sz="2400" dirty="0">
                <a:solidFill>
                  <a:schemeClr val="tx1"/>
                </a:solidFill>
              </a:rPr>
              <a:t> 521.7553 (2015): 436.</a:t>
            </a:r>
          </a:p>
          <a:p>
            <a:r>
              <a:rPr lang="en-US" sz="2400" dirty="0">
                <a:solidFill>
                  <a:schemeClr val="tx1"/>
                </a:solidFill>
              </a:rPr>
              <a:t>[2] </a:t>
            </a:r>
            <a:r>
              <a:rPr lang="en-US" sz="2400" dirty="0" err="1">
                <a:solidFill>
                  <a:schemeClr val="tx1"/>
                </a:solidFill>
              </a:rPr>
              <a:t>Selvaraju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Ramprasaath</a:t>
            </a:r>
            <a:r>
              <a:rPr lang="en-US" sz="2400" dirty="0">
                <a:solidFill>
                  <a:schemeClr val="tx1"/>
                </a:solidFill>
              </a:rPr>
              <a:t> R., et al. "Grad-cam: Visual explanations from deep networks via gradient-based localization." </a:t>
            </a:r>
            <a:r>
              <a:rPr lang="en-US" sz="2400" i="1" dirty="0">
                <a:solidFill>
                  <a:schemeClr val="tx1"/>
                </a:solidFill>
              </a:rPr>
              <a:t>Proceedings of the IEEE International Conference on Computer Vision</a:t>
            </a:r>
            <a:r>
              <a:rPr lang="en-US" sz="2400" dirty="0">
                <a:solidFill>
                  <a:schemeClr val="tx1"/>
                </a:solidFill>
              </a:rPr>
              <a:t>. 2017.</a:t>
            </a:r>
          </a:p>
          <a:p>
            <a:r>
              <a:rPr lang="en-US" sz="2400" dirty="0">
                <a:solidFill>
                  <a:schemeClr val="tx1"/>
                </a:solidFill>
                <a:ea typeface="Arial" charset="0"/>
                <a:cs typeface="Arial" charset="0"/>
              </a:rPr>
              <a:t>[3] </a:t>
            </a:r>
            <a:r>
              <a:rPr lang="en-US" sz="2400" dirty="0">
                <a:solidFill>
                  <a:schemeClr val="tx1"/>
                </a:solidFill>
              </a:rPr>
              <a:t>Parikh, Neal, and Stephen Boyd. "Proximal algorithms." </a:t>
            </a:r>
            <a:r>
              <a:rPr lang="en-US" sz="2400" i="1" dirty="0">
                <a:solidFill>
                  <a:schemeClr val="tx1"/>
                </a:solidFill>
              </a:rPr>
              <a:t>Foundations and Trends® in Optimization</a:t>
            </a:r>
            <a:r>
              <a:rPr lang="en-US" sz="2400" dirty="0">
                <a:solidFill>
                  <a:schemeClr val="tx1"/>
                </a:solidFill>
              </a:rPr>
              <a:t> 1.3 (2014): 127-239.</a:t>
            </a:r>
          </a:p>
          <a:p>
            <a:endParaRPr lang="en-US" sz="3200" u="sng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7F842D-688F-3D41-8F73-42A28F115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4960" y="1127207"/>
            <a:ext cx="2210494" cy="221049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E411A09-0970-C048-B9E9-B7E5EDA89BF8}"/>
              </a:ext>
            </a:extLst>
          </p:cNvPr>
          <p:cNvSpPr txBox="1"/>
          <p:nvPr/>
        </p:nvSpPr>
        <p:spPr>
          <a:xfrm>
            <a:off x="1913329" y="11652094"/>
            <a:ext cx="23313049" cy="195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gradients can be computed over programs, they can be used to analyze </a:t>
            </a:r>
          </a:p>
          <a:p>
            <a:r>
              <a:rPr lang="en-US" dirty="0"/>
              <a:t>program behavior and identify potential security vulnerabilities.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BFC30C-9884-364F-9FA9-101169BE590A}"/>
              </a:ext>
            </a:extLst>
          </p:cNvPr>
          <p:cNvSpPr txBox="1"/>
          <p:nvPr/>
        </p:nvSpPr>
        <p:spPr>
          <a:xfrm>
            <a:off x="15686441" y="10025627"/>
            <a:ext cx="95145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Gradient identifies important </a:t>
            </a:r>
          </a:p>
          <a:p>
            <a:pPr algn="ctr"/>
            <a:r>
              <a:rPr lang="en-US" sz="4400" dirty="0"/>
              <a:t>parts of sample input and guides testing.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3C9E37-AFD4-3A40-B559-4AA83BA03CBF}"/>
              </a:ext>
            </a:extLst>
          </p:cNvPr>
          <p:cNvSpPr/>
          <p:nvPr/>
        </p:nvSpPr>
        <p:spPr>
          <a:xfrm>
            <a:off x="359227" y="24344359"/>
            <a:ext cx="13146565" cy="1471985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3200" dirty="0">
              <a:ea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ea typeface="Arial" charset="0"/>
                <a:cs typeface="Arial" charset="0"/>
              </a:rPr>
              <a:t>   Problem: </a:t>
            </a:r>
            <a:r>
              <a:rPr lang="en-US" sz="5400" dirty="0">
                <a:solidFill>
                  <a:schemeClr val="tx1"/>
                </a:solidFill>
                <a:ea typeface="Arial" charset="0"/>
                <a:cs typeface="Arial" charset="0"/>
              </a:rPr>
              <a:t>Programs are not Differentiable</a:t>
            </a:r>
          </a:p>
          <a:p>
            <a:endParaRPr lang="en-US" sz="54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54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54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54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54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ea typeface="Arial" charset="0"/>
                <a:cs typeface="Arial" charset="0"/>
              </a:rPr>
              <a:t>        </a:t>
            </a:r>
          </a:p>
          <a:p>
            <a:endParaRPr lang="en-US" sz="3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r>
              <a:rPr lang="en-US" sz="1050" b="1" dirty="0">
                <a:solidFill>
                  <a:schemeClr val="tx1"/>
                </a:solidFill>
                <a:ea typeface="Arial" charset="0"/>
                <a:cs typeface="Arial" charset="0"/>
              </a:rPr>
              <a:t>   </a:t>
            </a:r>
          </a:p>
          <a:p>
            <a:r>
              <a:rPr lang="en-US" sz="5400" b="1" dirty="0">
                <a:solidFill>
                  <a:schemeClr val="tx1"/>
                </a:solidFill>
                <a:ea typeface="Arial" charset="0"/>
                <a:cs typeface="Arial" charset="0"/>
              </a:rPr>
              <a:t>   Solution</a:t>
            </a:r>
            <a:r>
              <a:rPr lang="en-US" sz="5400" dirty="0">
                <a:solidFill>
                  <a:schemeClr val="tx1"/>
                </a:solidFill>
                <a:ea typeface="Arial" charset="0"/>
                <a:cs typeface="Arial" charset="0"/>
              </a:rPr>
              <a:t>: </a:t>
            </a:r>
            <a:r>
              <a:rPr lang="en-US" sz="5400" dirty="0" err="1">
                <a:solidFill>
                  <a:schemeClr val="tx1"/>
                </a:solidFill>
                <a:ea typeface="Arial" charset="0"/>
                <a:cs typeface="Arial" charset="0"/>
              </a:rPr>
              <a:t>Nonsmooth</a:t>
            </a:r>
            <a:r>
              <a:rPr lang="en-US" sz="5400" dirty="0">
                <a:solidFill>
                  <a:schemeClr val="tx1"/>
                </a:solidFill>
                <a:ea typeface="Arial" charset="0"/>
                <a:cs typeface="Arial" charset="0"/>
              </a:rPr>
              <a:t> Optimization</a:t>
            </a:r>
          </a:p>
          <a:p>
            <a:pPr algn="ctr"/>
            <a:endParaRPr lang="en-US" sz="54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32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30CED1-6875-604A-940F-A57584ABD5B2}"/>
              </a:ext>
            </a:extLst>
          </p:cNvPr>
          <p:cNvSpPr txBox="1"/>
          <p:nvPr/>
        </p:nvSpPr>
        <p:spPr>
          <a:xfrm>
            <a:off x="953218" y="30095824"/>
            <a:ext cx="12322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ea typeface="Arial" charset="0"/>
                <a:cs typeface="Arial" charset="0"/>
              </a:rPr>
              <a:t>Programs contain </a:t>
            </a:r>
            <a:r>
              <a:rPr lang="en-US" sz="4000" dirty="0" err="1">
                <a:ea typeface="Arial" charset="0"/>
                <a:cs typeface="Arial" charset="0"/>
              </a:rPr>
              <a:t>nonsmooth</a:t>
            </a:r>
            <a:r>
              <a:rPr lang="en-US" sz="4000" dirty="0">
                <a:ea typeface="Arial" charset="0"/>
                <a:cs typeface="Arial" charset="0"/>
              </a:rPr>
              <a:t> operations like Bitwise And,</a:t>
            </a:r>
          </a:p>
          <a:p>
            <a:r>
              <a:rPr lang="en-US" sz="4000" dirty="0">
                <a:ea typeface="Arial" charset="0"/>
                <a:cs typeface="Arial" charset="0"/>
              </a:rPr>
              <a:t>making it impossible to compute gradients normally.</a:t>
            </a:r>
            <a:endParaRPr lang="en-US" sz="4000" b="1" dirty="0">
              <a:ea typeface="Arial" charset="0"/>
              <a:cs typeface="Arial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FF9640-1D62-9048-829C-3F606BACF98A}"/>
              </a:ext>
            </a:extLst>
          </p:cNvPr>
          <p:cNvSpPr txBox="1"/>
          <p:nvPr/>
        </p:nvSpPr>
        <p:spPr>
          <a:xfrm>
            <a:off x="867785" y="37094193"/>
            <a:ext cx="120188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ea typeface="Arial" charset="0"/>
                <a:cs typeface="Arial" charset="0"/>
              </a:rPr>
              <a:t>Proximal Gradients are an application of </a:t>
            </a:r>
            <a:r>
              <a:rPr lang="en-US" sz="4000" dirty="0" err="1">
                <a:ea typeface="Arial" charset="0"/>
                <a:cs typeface="Arial" charset="0"/>
              </a:rPr>
              <a:t>nonsmooth</a:t>
            </a:r>
            <a:endParaRPr lang="en-US" sz="4000" dirty="0">
              <a:ea typeface="Arial" charset="0"/>
              <a:cs typeface="Arial" charset="0"/>
            </a:endParaRPr>
          </a:p>
          <a:p>
            <a:r>
              <a:rPr lang="en-US" sz="4000" dirty="0">
                <a:ea typeface="Arial" charset="0"/>
                <a:cs typeface="Arial" charset="0"/>
              </a:rPr>
              <a:t>optimization methods that base the gradient on the local</a:t>
            </a:r>
          </a:p>
          <a:p>
            <a:r>
              <a:rPr lang="en-US" sz="4000" dirty="0">
                <a:ea typeface="Arial" charset="0"/>
                <a:cs typeface="Arial" charset="0"/>
              </a:rPr>
              <a:t>minimum of a function.</a:t>
            </a:r>
            <a:r>
              <a:rPr lang="en-US" sz="4000" baseline="30000" dirty="0">
                <a:ea typeface="Arial" charset="0"/>
                <a:cs typeface="Arial" charset="0"/>
              </a:rPr>
              <a:t>3</a:t>
            </a:r>
            <a:endParaRPr lang="en-US" sz="4000" dirty="0">
              <a:ea typeface="Arial" charset="0"/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B9AD59-B4DB-AA4A-B454-9D14A083C08D}"/>
              </a:ext>
            </a:extLst>
          </p:cNvPr>
          <p:cNvSpPr/>
          <p:nvPr/>
        </p:nvSpPr>
        <p:spPr>
          <a:xfrm>
            <a:off x="13892463" y="14687550"/>
            <a:ext cx="13219497" cy="209580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3200" dirty="0">
              <a:ea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ea typeface="Arial" charset="0"/>
                <a:cs typeface="Arial" charset="0"/>
              </a:rPr>
              <a:t>   Evaluation:</a:t>
            </a:r>
          </a:p>
          <a:p>
            <a:r>
              <a:rPr lang="en-US" sz="5400" b="1" dirty="0">
                <a:solidFill>
                  <a:schemeClr val="tx1"/>
                </a:solidFill>
                <a:ea typeface="Arial" charset="0"/>
                <a:cs typeface="Arial" charset="0"/>
              </a:rPr>
              <a:t>  </a:t>
            </a:r>
            <a:r>
              <a:rPr lang="en-US" sz="4000" b="1" dirty="0">
                <a:solidFill>
                  <a:schemeClr val="tx1"/>
                </a:solidFill>
                <a:ea typeface="Arial" charset="0"/>
                <a:cs typeface="Arial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- Achieved 34% better dataflow precision than previous</a:t>
            </a: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     state of the art method (Taint Analysis) on 7 programs.</a:t>
            </a: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   - Overhead is comparable to Taint Analysis on average and </a:t>
            </a: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     20% worse in the worst case.</a:t>
            </a: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   </a:t>
            </a:r>
            <a:r>
              <a:rPr lang="en-US" sz="4000" b="1" dirty="0">
                <a:solidFill>
                  <a:schemeClr val="tx1"/>
                </a:solidFill>
                <a:ea typeface="Arial" charset="0"/>
                <a:cs typeface="Arial" charset="0"/>
              </a:rPr>
              <a:t>-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Example analysis: identifying how input bytes are used in</a:t>
            </a: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     decoding a </a:t>
            </a:r>
            <a:r>
              <a:rPr lang="en-US" sz="4000" dirty="0" err="1">
                <a:solidFill>
                  <a:schemeClr val="tx1"/>
                </a:solidFill>
                <a:ea typeface="Arial" charset="0"/>
                <a:cs typeface="Arial" charset="0"/>
              </a:rPr>
              <a:t>gzipped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file.</a:t>
            </a:r>
            <a:endParaRPr lang="en-US" sz="54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32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BFBEA5-C057-2E44-8175-DC2B10FBD0B5}"/>
              </a:ext>
            </a:extLst>
          </p:cNvPr>
          <p:cNvSpPr txBox="1"/>
          <p:nvPr/>
        </p:nvSpPr>
        <p:spPr>
          <a:xfrm>
            <a:off x="3433520" y="10044393"/>
            <a:ext cx="770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Is it possible to trigger the error?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00A784-AFFB-704A-BCD3-4F02D66A7D3A}"/>
              </a:ext>
            </a:extLst>
          </p:cNvPr>
          <p:cNvSpPr txBox="1"/>
          <p:nvPr/>
        </p:nvSpPr>
        <p:spPr>
          <a:xfrm>
            <a:off x="6256027" y="591635"/>
            <a:ext cx="15648195" cy="195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Proximal Gradient Analysis for Systems Security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endParaRPr lang="en-US" sz="60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16A6ED3E-0AEA-7E4F-9885-52C8FC6BC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563" y="26053009"/>
            <a:ext cx="6587361" cy="395241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8A07AAC1-002E-D346-A317-07139A26A61B}"/>
              </a:ext>
            </a:extLst>
          </p:cNvPr>
          <p:cNvSpPr txBox="1"/>
          <p:nvPr/>
        </p:nvSpPr>
        <p:spPr>
          <a:xfrm>
            <a:off x="1174723" y="27262049"/>
            <a:ext cx="4490332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x) {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return x &amp; 4;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E2A249A-3CC3-AF4E-8C16-1B48CE1D571D}"/>
              </a:ext>
            </a:extLst>
          </p:cNvPr>
          <p:cNvGrpSpPr/>
          <p:nvPr/>
        </p:nvGrpSpPr>
        <p:grpSpPr>
          <a:xfrm>
            <a:off x="7416816" y="27930232"/>
            <a:ext cx="776175" cy="2299379"/>
            <a:chOff x="7142038" y="28102089"/>
            <a:chExt cx="776175" cy="2299379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E9C929-7529-7847-AF98-70A60479B63C}"/>
                </a:ext>
              </a:extLst>
            </p:cNvPr>
            <p:cNvCxnSpPr>
              <a:cxnSpLocks/>
            </p:cNvCxnSpPr>
            <p:nvPr/>
          </p:nvCxnSpPr>
          <p:spPr>
            <a:xfrm>
              <a:off x="7508718" y="28102089"/>
              <a:ext cx="0" cy="17980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F3EDEA1-A085-194B-A7A8-F5203E2B0AFD}"/>
                </a:ext>
              </a:extLst>
            </p:cNvPr>
            <p:cNvSpPr txBox="1"/>
            <p:nvPr/>
          </p:nvSpPr>
          <p:spPr>
            <a:xfrm>
              <a:off x="7142038" y="29816693"/>
              <a:ext cx="776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x=6</a:t>
              </a:r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224E3AB-B621-D849-8006-A0EC4C08AF45}"/>
              </a:ext>
            </a:extLst>
          </p:cNvPr>
          <p:cNvCxnSpPr>
            <a:cxnSpLocks/>
          </p:cNvCxnSpPr>
          <p:nvPr/>
        </p:nvCxnSpPr>
        <p:spPr>
          <a:xfrm>
            <a:off x="6504571" y="27787331"/>
            <a:ext cx="2405673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EDC6FD67-1F5B-4346-BC34-FD64CBC27CD4}"/>
              </a:ext>
            </a:extLst>
          </p:cNvPr>
          <p:cNvSpPr/>
          <p:nvPr/>
        </p:nvSpPr>
        <p:spPr>
          <a:xfrm>
            <a:off x="7751756" y="2778733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DB7D70B-E416-8748-A3A7-26CED56B245B}"/>
              </a:ext>
            </a:extLst>
          </p:cNvPr>
          <p:cNvSpPr txBox="1"/>
          <p:nvPr/>
        </p:nvSpPr>
        <p:spPr>
          <a:xfrm>
            <a:off x="7401171" y="26302429"/>
            <a:ext cx="3643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Local gradient is flat!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3ABD3208-AE3E-AC4C-96D4-515D1A004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038" y="32855883"/>
            <a:ext cx="5486400" cy="3291841"/>
          </a:xfrm>
          <a:prstGeom prst="rect">
            <a:avLst/>
          </a:prstGeom>
        </p:spPr>
      </p:pic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FE43ABE-4846-E340-8DAC-7B2F3C33ACD5}"/>
              </a:ext>
            </a:extLst>
          </p:cNvPr>
          <p:cNvCxnSpPr>
            <a:cxnSpLocks/>
          </p:cNvCxnSpPr>
          <p:nvPr/>
        </p:nvCxnSpPr>
        <p:spPr>
          <a:xfrm>
            <a:off x="2731057" y="34397577"/>
            <a:ext cx="0" cy="15329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E30B8C23-BFFC-6644-8F73-01EB38CB1B6C}"/>
              </a:ext>
            </a:extLst>
          </p:cNvPr>
          <p:cNvSpPr txBox="1"/>
          <p:nvPr/>
        </p:nvSpPr>
        <p:spPr>
          <a:xfrm>
            <a:off x="2394339" y="35889733"/>
            <a:ext cx="789200" cy="48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x=6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824560DB-FEA5-DB4E-BED6-7146ADBE6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125" y="32853852"/>
            <a:ext cx="5486400" cy="3291841"/>
          </a:xfrm>
          <a:prstGeom prst="rect">
            <a:avLst/>
          </a:prstGeom>
        </p:spPr>
      </p:pic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8E98EAA-3CE3-6D49-A33B-284D272DA5EF}"/>
              </a:ext>
            </a:extLst>
          </p:cNvPr>
          <p:cNvCxnSpPr>
            <a:cxnSpLocks/>
          </p:cNvCxnSpPr>
          <p:nvPr/>
        </p:nvCxnSpPr>
        <p:spPr>
          <a:xfrm flipH="1">
            <a:off x="8854427" y="34414446"/>
            <a:ext cx="1" cy="151609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30E15-93E3-DC40-A337-C43F439E33B3}"/>
              </a:ext>
            </a:extLst>
          </p:cNvPr>
          <p:cNvSpPr txBox="1"/>
          <p:nvPr/>
        </p:nvSpPr>
        <p:spPr>
          <a:xfrm>
            <a:off x="8459827" y="35832743"/>
            <a:ext cx="789200" cy="48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x=6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7EA5750A-1FCD-D249-B20E-D28FE05103B3}"/>
              </a:ext>
            </a:extLst>
          </p:cNvPr>
          <p:cNvCxnSpPr>
            <a:cxnSpLocks/>
          </p:cNvCxnSpPr>
          <p:nvPr/>
        </p:nvCxnSpPr>
        <p:spPr>
          <a:xfrm>
            <a:off x="8673353" y="34047953"/>
            <a:ext cx="1560842" cy="180733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23160B50-DBF4-7C47-B904-7D7C5ACF2AE7}"/>
              </a:ext>
            </a:extLst>
          </p:cNvPr>
          <p:cNvSpPr txBox="1"/>
          <p:nvPr/>
        </p:nvSpPr>
        <p:spPr>
          <a:xfrm>
            <a:off x="1640360" y="33118677"/>
            <a:ext cx="3920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Proximal Minimization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19F10F3-0C2F-9645-872B-1AE383BABACF}"/>
              </a:ext>
            </a:extLst>
          </p:cNvPr>
          <p:cNvSpPr txBox="1"/>
          <p:nvPr/>
        </p:nvSpPr>
        <p:spPr>
          <a:xfrm>
            <a:off x="8612097" y="32969411"/>
            <a:ext cx="318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Proximal Gradient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D36DD43-B5F5-B04F-95B1-7119CE78D34E}"/>
              </a:ext>
            </a:extLst>
          </p:cNvPr>
          <p:cNvSpPr txBox="1"/>
          <p:nvPr/>
        </p:nvSpPr>
        <p:spPr>
          <a:xfrm>
            <a:off x="1568170" y="36238867"/>
            <a:ext cx="4527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Proximal Operator finds nearby minimum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82E4B12-AEFA-7541-9F71-0B41AC0B54F8}"/>
              </a:ext>
            </a:extLst>
          </p:cNvPr>
          <p:cNvSpPr txBox="1"/>
          <p:nvPr/>
        </p:nvSpPr>
        <p:spPr>
          <a:xfrm>
            <a:off x="7688232" y="36182719"/>
            <a:ext cx="5418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Proximal Gradient is computed from nearby minimum</a:t>
            </a:r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3AF45C3E-7081-D845-99F2-1C6658BC5D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07"/>
          <a:stretch/>
        </p:blipFill>
        <p:spPr>
          <a:xfrm>
            <a:off x="14859000" y="28536899"/>
            <a:ext cx="8384750" cy="64135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4C75D962-A375-F647-BD8D-8727DC29BC54}"/>
              </a:ext>
            </a:extLst>
          </p:cNvPr>
          <p:cNvSpPr txBox="1"/>
          <p:nvPr/>
        </p:nvSpPr>
        <p:spPr>
          <a:xfrm rot="16200000">
            <a:off x="13547971" y="31357029"/>
            <a:ext cx="189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 byte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8B95FC5-F47D-924D-B4FB-8F214C6D0DF4}"/>
              </a:ext>
            </a:extLst>
          </p:cNvPr>
          <p:cNvSpPr txBox="1"/>
          <p:nvPr/>
        </p:nvSpPr>
        <p:spPr>
          <a:xfrm>
            <a:off x="17992971" y="34938429"/>
            <a:ext cx="2544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decoding byte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1C9761F-AB1B-174C-9346-DE85FBF56BFA}"/>
              </a:ext>
            </a:extLst>
          </p:cNvPr>
          <p:cNvSpPr txBox="1"/>
          <p:nvPr/>
        </p:nvSpPr>
        <p:spPr>
          <a:xfrm>
            <a:off x="23495001" y="29934628"/>
            <a:ext cx="355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Gradient Analysis identifies which input bytes are used to look up each Huffman decoding index in </a:t>
            </a:r>
            <a:r>
              <a:rPr lang="en-US" sz="3200" dirty="0" err="1"/>
              <a:t>gzip</a:t>
            </a:r>
            <a:r>
              <a:rPr lang="en-US" sz="3200" dirty="0"/>
              <a:t> decompression.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4B16F-8EE4-7941-95E1-654D7AA460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5925" y="4963074"/>
            <a:ext cx="24677471" cy="5009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476857-EFAE-A94E-8156-9FFF357D3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8000" y="17570449"/>
            <a:ext cx="12019950" cy="7204075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EE69911-B36B-054C-A675-AEF8A8C9CB89}"/>
              </a:ext>
            </a:extLst>
          </p:cNvPr>
          <p:cNvSpPr/>
          <p:nvPr/>
        </p:nvSpPr>
        <p:spPr>
          <a:xfrm>
            <a:off x="368752" y="14687550"/>
            <a:ext cx="13090073" cy="92128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3200" dirty="0">
              <a:ea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ea typeface="Arial" charset="0"/>
                <a:cs typeface="Arial" charset="0"/>
              </a:rPr>
              <a:t>   Implementation:</a:t>
            </a:r>
            <a:endParaRPr lang="en-US" sz="54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r>
              <a:rPr lang="en-US" sz="4000" b="1" dirty="0">
                <a:solidFill>
                  <a:schemeClr val="tx1"/>
                </a:solidFill>
                <a:ea typeface="Arial" charset="0"/>
                <a:cs typeface="Arial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- Implemented as LLVM Sanitizer, based on </a:t>
            </a:r>
            <a:r>
              <a:rPr lang="en-US" sz="4000" dirty="0" err="1">
                <a:solidFill>
                  <a:schemeClr val="tx1"/>
                </a:solidFill>
                <a:ea typeface="Arial" charset="0"/>
                <a:cs typeface="Arial" charset="0"/>
              </a:rPr>
              <a:t>DataFlowSanitizer</a:t>
            </a:r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- Each address has associated shadow memory with label</a:t>
            </a: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- Each operation is instrumented to propagate gradient</a:t>
            </a:r>
          </a:p>
          <a:p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 - Gradients are stored in table indexed </a:t>
            </a:r>
            <a:r>
              <a:rPr lang="en-US" sz="4000">
                <a:solidFill>
                  <a:schemeClr val="tx1"/>
                </a:solidFill>
                <a:ea typeface="Arial" charset="0"/>
                <a:cs typeface="Arial" charset="0"/>
              </a:rPr>
              <a:t>by labels</a:t>
            </a:r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endParaRPr lang="en-US" sz="32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A00F1F-1176-7548-8193-E0F1D570E2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350" y="19088099"/>
            <a:ext cx="1231773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Words>379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Abigail</dc:creator>
  <cp:lastModifiedBy>Gabriel Ryan</cp:lastModifiedBy>
  <cp:revision>103</cp:revision>
  <cp:lastPrinted>2019-04-01T22:50:44Z</cp:lastPrinted>
  <dcterms:created xsi:type="dcterms:W3CDTF">2017-08-17T17:08:36Z</dcterms:created>
  <dcterms:modified xsi:type="dcterms:W3CDTF">2019-04-04T00:31:28Z</dcterms:modified>
</cp:coreProperties>
</file>