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46"/>
  </p:normalViewPr>
  <p:slideViewPr>
    <p:cSldViewPr snapToGrid="0" snapToObjects="1">
      <p:cViewPr>
        <p:scale>
          <a:sx n="115" d="100"/>
          <a:sy n="115" d="100"/>
        </p:scale>
        <p:origin x="4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C1927-5DFB-CC41-815C-84F46F3A17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R" sz="6000" dirty="0"/>
              <a:t>Resultados de marketing telefonico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16111-6C44-1E45-840F-DA490D1627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R" dirty="0"/>
          </a:p>
        </p:txBody>
      </p:sp>
    </p:spTree>
    <p:extLst>
      <p:ext uri="{BB962C8B-B14F-4D97-AF65-F5344CB8AC3E}">
        <p14:creationId xmlns:p14="http://schemas.microsoft.com/office/powerpoint/2010/main" val="358655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21DD2-7A15-6B49-AE63-FF202B62A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 dirty="0"/>
              <a:t>P</a:t>
            </a:r>
            <a:r>
              <a:rPr lang="en-AR" sz="2800" dirty="0"/>
              <a:t>lazos fijos segun 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4D23C9-8A45-9B4C-A748-2601EEB59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721156"/>
            <a:ext cx="6900380" cy="34156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5354A-F78D-C94A-BD68-930115C4B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 fontScale="70000" lnSpcReduction="20000"/>
          </a:bodyPr>
          <a:lstStyle/>
          <a:p>
            <a:r>
              <a:rPr lang="en-US" sz="1600" dirty="0" err="1"/>
              <a:t>Proporción</a:t>
            </a:r>
            <a:r>
              <a:rPr lang="en-AR" sz="1600" dirty="0"/>
              <a:t> de contrataciones por mes respecto del total de clientes en ese periodo</a:t>
            </a:r>
          </a:p>
          <a:p>
            <a:pPr marL="0" indent="0">
              <a:buNone/>
            </a:pPr>
            <a:r>
              <a:rPr lang="en-US" sz="1600" dirty="0"/>
              <a:t>oct: 46.84%</a:t>
            </a:r>
          </a:p>
          <a:p>
            <a:pPr marL="0" indent="0">
              <a:buNone/>
            </a:pPr>
            <a:r>
              <a:rPr lang="en-US" sz="1600" dirty="0"/>
              <a:t>dec: 45.0%</a:t>
            </a:r>
          </a:p>
          <a:p>
            <a:pPr marL="0" indent="0">
              <a:buNone/>
            </a:pPr>
            <a:r>
              <a:rPr lang="en-US" sz="1600" dirty="0"/>
              <a:t>mar: 42.86%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err="1"/>
              <a:t>sep</a:t>
            </a:r>
            <a:r>
              <a:rPr lang="en-US" sz="1600" dirty="0"/>
              <a:t>: 32.69%</a:t>
            </a:r>
          </a:p>
          <a:p>
            <a:pPr marL="0" indent="0">
              <a:buNone/>
            </a:pPr>
            <a:r>
              <a:rPr lang="en-US" sz="1600" dirty="0" err="1"/>
              <a:t>apr</a:t>
            </a:r>
            <a:r>
              <a:rPr lang="en-US" sz="1600" dirty="0"/>
              <a:t>: 19.11%</a:t>
            </a:r>
          </a:p>
          <a:p>
            <a:pPr marL="0" indent="0">
              <a:buNone/>
            </a:pPr>
            <a:r>
              <a:rPr lang="en-US" sz="1600" dirty="0" err="1"/>
              <a:t>feb</a:t>
            </a:r>
            <a:r>
              <a:rPr lang="en-US" sz="1600" dirty="0"/>
              <a:t>: 17.12%</a:t>
            </a:r>
          </a:p>
          <a:p>
            <a:pPr marL="0" indent="0">
              <a:buNone/>
            </a:pPr>
            <a:r>
              <a:rPr lang="en-US" sz="1600" dirty="0" err="1"/>
              <a:t>aug</a:t>
            </a:r>
            <a:r>
              <a:rPr lang="en-US" sz="1600" dirty="0"/>
              <a:t>: 12.5%</a:t>
            </a:r>
          </a:p>
          <a:p>
            <a:pPr marL="0" indent="0">
              <a:buNone/>
            </a:pPr>
            <a:r>
              <a:rPr lang="en-US" sz="1600" dirty="0" err="1"/>
              <a:t>jan</a:t>
            </a:r>
            <a:r>
              <a:rPr lang="en-US" sz="1600" dirty="0"/>
              <a:t>: 10.81%</a:t>
            </a:r>
          </a:p>
          <a:p>
            <a:pPr marL="0" indent="0">
              <a:buNone/>
            </a:pPr>
            <a:r>
              <a:rPr lang="en-US" sz="1600" dirty="0" err="1"/>
              <a:t>jun</a:t>
            </a:r>
            <a:r>
              <a:rPr lang="en-US" sz="1600" dirty="0"/>
              <a:t>: 10.36%</a:t>
            </a:r>
          </a:p>
          <a:p>
            <a:pPr marL="0" indent="0">
              <a:buNone/>
            </a:pPr>
            <a:r>
              <a:rPr lang="en-US" sz="1600" dirty="0" err="1"/>
              <a:t>nov</a:t>
            </a:r>
            <a:r>
              <a:rPr lang="en-US" sz="1600" dirty="0"/>
              <a:t>: 10.03%</a:t>
            </a:r>
          </a:p>
          <a:p>
            <a:pPr marL="0" indent="0">
              <a:buNone/>
            </a:pPr>
            <a:r>
              <a:rPr lang="en-US" sz="1600" dirty="0" err="1"/>
              <a:t>jul</a:t>
            </a:r>
            <a:r>
              <a:rPr lang="en-US" sz="1600" dirty="0"/>
              <a:t>: 8.65%</a:t>
            </a:r>
          </a:p>
          <a:p>
            <a:pPr marL="0" indent="0">
              <a:buNone/>
            </a:pPr>
            <a:r>
              <a:rPr lang="en-US" sz="1600" dirty="0"/>
              <a:t>may: 6.66%</a:t>
            </a:r>
            <a:endParaRPr lang="en-AR" sz="16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12785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F7365-A304-7045-A044-13D91C8B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AR" sz="2800" dirty="0"/>
              <a:t>Hipotecas y prestamos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BC0928-9368-1040-ACBA-5EDAF4B21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2419820"/>
            <a:ext cx="6900380" cy="201836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BF16D5-563E-409F-B2BA-C3BBF837C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Los </a:t>
            </a:r>
            <a:r>
              <a:rPr lang="en-US" dirty="0" err="1"/>
              <a:t>clientes</a:t>
            </a:r>
            <a:r>
              <a:rPr lang="en-US" dirty="0"/>
              <a:t> que no </a:t>
            </a:r>
            <a:r>
              <a:rPr lang="en-US" dirty="0" err="1"/>
              <a:t>cuentan</a:t>
            </a:r>
            <a:r>
              <a:rPr lang="en-US" dirty="0"/>
              <a:t> con </a:t>
            </a:r>
            <a:r>
              <a:rPr lang="en-US" dirty="0" err="1"/>
              <a:t>prestamos</a:t>
            </a:r>
            <a:r>
              <a:rPr lang="en-US" dirty="0"/>
              <a:t> o </a:t>
            </a:r>
            <a:r>
              <a:rPr lang="en-US" dirty="0" err="1"/>
              <a:t>prestamos</a:t>
            </a:r>
            <a:r>
              <a:rPr lang="en-US" dirty="0"/>
              <a:t> </a:t>
            </a:r>
            <a:r>
              <a:rPr lang="en-US" dirty="0" err="1"/>
              <a:t>hipotecarios</a:t>
            </a:r>
            <a:r>
              <a:rPr lang="en-US" dirty="0"/>
              <a:t> son mas </a:t>
            </a:r>
            <a:r>
              <a:rPr lang="en-US" dirty="0" err="1"/>
              <a:t>propensos</a:t>
            </a:r>
            <a:r>
              <a:rPr lang="en-US" dirty="0"/>
              <a:t> a </a:t>
            </a:r>
            <a:r>
              <a:rPr lang="en-US" dirty="0" err="1"/>
              <a:t>realizar</a:t>
            </a:r>
            <a:r>
              <a:rPr lang="en-US" dirty="0"/>
              <a:t> la </a:t>
            </a:r>
            <a:r>
              <a:rPr lang="en-US" dirty="0" err="1"/>
              <a:t>contratación</a:t>
            </a:r>
            <a:r>
              <a:rPr lang="en-US" dirty="0"/>
              <a:t> del </a:t>
            </a:r>
            <a:r>
              <a:rPr lang="en-US" dirty="0" err="1"/>
              <a:t>depósito</a:t>
            </a:r>
            <a:r>
              <a:rPr lang="en-US" dirty="0"/>
              <a:t> a </a:t>
            </a:r>
            <a:r>
              <a:rPr lang="en-US" dirty="0" err="1"/>
              <a:t>plazo</a:t>
            </a:r>
            <a:r>
              <a:rPr lang="en-US" dirty="0"/>
              <a:t> </a:t>
            </a:r>
            <a:r>
              <a:rPr lang="en-US" dirty="0" err="1"/>
              <a:t>fijo</a:t>
            </a:r>
            <a:endParaRPr lang="en-US" dirty="0"/>
          </a:p>
          <a:p>
            <a:r>
              <a:rPr lang="en-US" sz="1600" dirty="0" err="1"/>
              <a:t>Proporción</a:t>
            </a:r>
            <a:r>
              <a:rPr lang="en-US" sz="1600" dirty="0"/>
              <a:t> de </a:t>
            </a:r>
            <a:r>
              <a:rPr lang="en-US" sz="1600" dirty="0" err="1"/>
              <a:t>contratos</a:t>
            </a:r>
            <a:r>
              <a:rPr lang="en-US" sz="1600" dirty="0"/>
              <a:t> </a:t>
            </a:r>
            <a:r>
              <a:rPr lang="en-US" sz="1600" dirty="0" err="1"/>
              <a:t>realizados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 err="1"/>
              <a:t>hipotecas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no: 15.36%</a:t>
            </a:r>
          </a:p>
          <a:p>
            <a:pPr marL="0" indent="0">
              <a:buNone/>
            </a:pPr>
            <a:r>
              <a:rPr lang="en-US" sz="1600" dirty="0"/>
              <a:t>yes: 8.6%</a:t>
            </a:r>
          </a:p>
          <a:p>
            <a:pPr marL="0" indent="0">
              <a:buNone/>
            </a:pPr>
            <a:r>
              <a:rPr lang="en-US" sz="1600" dirty="0" err="1"/>
              <a:t>prestamos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no: 12.49%</a:t>
            </a:r>
          </a:p>
          <a:p>
            <a:pPr marL="0" indent="0">
              <a:buNone/>
            </a:pPr>
            <a:r>
              <a:rPr lang="en-US" sz="1600" dirty="0"/>
              <a:t>yes: 6.24%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3315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F957-6B14-DA4B-99A9-B83A7368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R" sz="2400" dirty="0"/>
              <a:t>Features mas importantes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541078-A201-E24F-B0CE-D72B2F8AD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397" y="1471960"/>
            <a:ext cx="8319370" cy="412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34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BA38-E54C-E24D-91F6-2F6E9612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Conclusión</a:t>
            </a:r>
            <a:endParaRPr lang="en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3CFBE-A88C-3A4B-AE20-526BB5251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R" dirty="0"/>
              <a:t>Los prestamos, las hipotecas y la </a:t>
            </a:r>
            <a:r>
              <a:rPr lang="en-US" dirty="0" err="1"/>
              <a:t>duración</a:t>
            </a:r>
            <a:r>
              <a:rPr lang="en-AR" dirty="0"/>
              <a:t> de las llamadas son factores determinantes que influyen en el resultado de la </a:t>
            </a:r>
            <a:r>
              <a:rPr lang="en-US"/>
              <a:t>campaña.</a:t>
            </a:r>
            <a:r>
              <a:rPr lang="en-AR" dirty="0"/>
              <a:t> </a:t>
            </a:r>
          </a:p>
          <a:p>
            <a:r>
              <a:rPr lang="es-ES" dirty="0"/>
              <a:t>El trabajo y la educación también actúan como factores decisivos cruciales e influyen mucho en el resultado.</a:t>
            </a:r>
          </a:p>
          <a:p>
            <a:r>
              <a:rPr lang="es-ES" dirty="0"/>
              <a:t>Los primeros contactos son determinantes a la hora de conseguir que el cliente realice el </a:t>
            </a:r>
            <a:r>
              <a:rPr lang="en-US" dirty="0" err="1"/>
              <a:t>depósito</a:t>
            </a:r>
            <a:r>
              <a:rPr lang="en-US" dirty="0"/>
              <a:t>.</a:t>
            </a:r>
            <a:endParaRPr lang="en-AR" dirty="0"/>
          </a:p>
        </p:txBody>
      </p:sp>
    </p:spTree>
    <p:extLst>
      <p:ext uri="{BB962C8B-B14F-4D97-AF65-F5344CB8AC3E}">
        <p14:creationId xmlns:p14="http://schemas.microsoft.com/office/powerpoint/2010/main" val="418015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27539-7D57-1E4D-B248-5CCC29DE5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 dirty="0" err="1"/>
              <a:t>Saldo</a:t>
            </a:r>
            <a:r>
              <a:rPr lang="en-AR" sz="2800" dirty="0"/>
              <a:t> y </a:t>
            </a:r>
            <a:r>
              <a:rPr lang="en-US" sz="2800" dirty="0" err="1"/>
              <a:t>contratación</a:t>
            </a:r>
            <a:endParaRPr lang="en-AR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E891E-37EB-CE43-A699-487FFA187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Los </a:t>
            </a:r>
            <a:r>
              <a:rPr lang="en-US" sz="1600" dirty="0" err="1"/>
              <a:t>clientes</a:t>
            </a:r>
            <a:r>
              <a:rPr lang="en-US" sz="1600" dirty="0"/>
              <a:t> que </a:t>
            </a:r>
            <a:r>
              <a:rPr lang="en-US" sz="1600" dirty="0" err="1"/>
              <a:t>tienen</a:t>
            </a:r>
            <a:r>
              <a:rPr lang="en-US" sz="1600" dirty="0"/>
              <a:t> </a:t>
            </a:r>
            <a:r>
              <a:rPr lang="en-US" sz="1600" dirty="0" err="1"/>
              <a:t>saldos</a:t>
            </a:r>
            <a:r>
              <a:rPr lang="en-US" sz="1600" dirty="0"/>
              <a:t> por </a:t>
            </a:r>
            <a:r>
              <a:rPr lang="en-US" sz="1600" dirty="0" err="1"/>
              <a:t>debajo</a:t>
            </a:r>
            <a:r>
              <a:rPr lang="en-US" sz="1600" dirty="0"/>
              <a:t> de 10000 son los que </a:t>
            </a:r>
            <a:r>
              <a:rPr lang="en-US" sz="1600" dirty="0" err="1"/>
              <a:t>tienden</a:t>
            </a:r>
            <a:r>
              <a:rPr lang="en-US" sz="1600" dirty="0"/>
              <a:t> a </a:t>
            </a:r>
            <a:r>
              <a:rPr lang="en-US" sz="1600" dirty="0" err="1"/>
              <a:t>realizar</a:t>
            </a:r>
            <a:r>
              <a:rPr lang="en-US" sz="1600" dirty="0"/>
              <a:t> el </a:t>
            </a:r>
            <a:r>
              <a:rPr lang="en-US" sz="1600" dirty="0" err="1"/>
              <a:t>depósito</a:t>
            </a:r>
            <a:r>
              <a:rPr lang="en-US" sz="1600" dirty="0"/>
              <a:t>.</a:t>
            </a:r>
            <a:endParaRPr lang="en-AR" sz="16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119B3D4-975E-5A49-8081-0ED208525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37" y="1110882"/>
            <a:ext cx="6900380" cy="405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3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A7172-F2F4-C043-8E07-B8E539390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Autofit/>
          </a:bodyPr>
          <a:lstStyle/>
          <a:p>
            <a:r>
              <a:rPr lang="en-US" sz="2000" dirty="0" err="1"/>
              <a:t>Proporción</a:t>
            </a:r>
            <a:r>
              <a:rPr lang="en-AR" sz="2000" dirty="0"/>
              <a:t> de clientes que realizaron el deposito segun tipo de trabajo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E7E5B-F9F6-EF40-87CF-A7F37A5C2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51" y="640080"/>
            <a:ext cx="5076027" cy="55778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868DA-D8E3-524D-A9AD-AAC3ED187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Los </a:t>
            </a:r>
            <a:r>
              <a:rPr lang="en-US" sz="1600" dirty="0" err="1"/>
              <a:t>retirados</a:t>
            </a:r>
            <a:r>
              <a:rPr lang="en-US" sz="1600" dirty="0"/>
              <a:t> y los </a:t>
            </a:r>
            <a:r>
              <a:rPr lang="en-US" sz="1600" dirty="0" err="1"/>
              <a:t>estudiantes</a:t>
            </a:r>
            <a:r>
              <a:rPr lang="en-US" sz="1600" dirty="0"/>
              <a:t> son los mas </a:t>
            </a:r>
            <a:r>
              <a:rPr lang="en-US" sz="1600" dirty="0" err="1"/>
              <a:t>propensos</a:t>
            </a:r>
            <a:r>
              <a:rPr lang="en-US" sz="1600" dirty="0"/>
              <a:t> a </a:t>
            </a:r>
            <a:r>
              <a:rPr lang="en-US" sz="1600" dirty="0" err="1"/>
              <a:t>realizar</a:t>
            </a:r>
            <a:r>
              <a:rPr lang="en-US" sz="1600" dirty="0"/>
              <a:t> el </a:t>
            </a:r>
            <a:r>
              <a:rPr lang="en-US" sz="1600" dirty="0" err="1"/>
              <a:t>depósito</a:t>
            </a:r>
            <a:r>
              <a:rPr lang="en-US" sz="1600" dirty="0"/>
              <a:t>, </a:t>
            </a:r>
            <a:r>
              <a:rPr lang="en-US" sz="1600" dirty="0" err="1"/>
              <a:t>mientras</a:t>
            </a:r>
            <a:r>
              <a:rPr lang="en-US" sz="1600" dirty="0"/>
              <a:t> que los </a:t>
            </a:r>
            <a:r>
              <a:rPr lang="en-US" sz="1600" dirty="0" err="1"/>
              <a:t>obreros</a:t>
            </a:r>
            <a:r>
              <a:rPr lang="en-US" sz="1600" dirty="0"/>
              <a:t> (blue-collar) </a:t>
            </a:r>
            <a:r>
              <a:rPr lang="en-US" sz="1600" dirty="0" err="1"/>
              <a:t>suelen</a:t>
            </a:r>
            <a:r>
              <a:rPr lang="en-US" sz="1600" dirty="0"/>
              <a:t> ser los que </a:t>
            </a:r>
            <a:r>
              <a:rPr lang="en-US" sz="1600" dirty="0" err="1"/>
              <a:t>menos</a:t>
            </a:r>
            <a:r>
              <a:rPr lang="en-US" sz="1600" dirty="0"/>
              <a:t> </a:t>
            </a:r>
            <a:r>
              <a:rPr lang="en-US" sz="1600" dirty="0" err="1"/>
              <a:t>contratan</a:t>
            </a:r>
            <a:endParaRPr lang="en-AR" sz="16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8670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906A7-B28F-7F4F-AD3A-C5051127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 dirty="0"/>
              <a:t>Tipo de </a:t>
            </a:r>
            <a:r>
              <a:rPr lang="en-US" sz="2800" dirty="0" err="1"/>
              <a:t>saldo</a:t>
            </a:r>
            <a:r>
              <a:rPr lang="en-US" sz="2800" dirty="0"/>
              <a:t> y </a:t>
            </a:r>
            <a:r>
              <a:rPr lang="en-US" sz="2800" dirty="0" err="1"/>
              <a:t>contratación</a:t>
            </a:r>
            <a:endParaRPr lang="en-AR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40E455-80A1-E14B-BE36-85C4AA68D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134623"/>
            <a:ext cx="6900380" cy="458875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5FDD9D-20D1-4FF6-B664-9F8295610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Los </a:t>
            </a:r>
            <a:r>
              <a:rPr lang="en-US" sz="1600" dirty="0" err="1"/>
              <a:t>clientes</a:t>
            </a:r>
            <a:r>
              <a:rPr lang="en-US" sz="1600" dirty="0"/>
              <a:t> con </a:t>
            </a:r>
            <a:r>
              <a:rPr lang="en-US" sz="1600" dirty="0" err="1"/>
              <a:t>saldo</a:t>
            </a:r>
            <a:r>
              <a:rPr lang="en-US" sz="1600" dirty="0"/>
              <a:t> </a:t>
            </a:r>
            <a:r>
              <a:rPr lang="en-US" sz="1600" dirty="0" err="1"/>
              <a:t>positivo</a:t>
            </a:r>
            <a:r>
              <a:rPr lang="en-US" sz="1600" dirty="0"/>
              <a:t> son mas </a:t>
            </a:r>
            <a:r>
              <a:rPr lang="en-US" sz="1600" dirty="0" err="1"/>
              <a:t>propensos</a:t>
            </a:r>
            <a:r>
              <a:rPr lang="en-US" sz="1600" dirty="0"/>
              <a:t> a </a:t>
            </a:r>
            <a:r>
              <a:rPr lang="en-US" sz="1600" dirty="0" err="1"/>
              <a:t>realizar</a:t>
            </a:r>
            <a:r>
              <a:rPr lang="en-US" sz="1600" dirty="0"/>
              <a:t> el </a:t>
            </a:r>
            <a:r>
              <a:rPr lang="en-US" sz="1600" dirty="0" err="1"/>
              <a:t>depósito</a:t>
            </a:r>
            <a:endParaRPr lang="en-US" sz="1600" dirty="0"/>
          </a:p>
          <a:p>
            <a:r>
              <a:rPr lang="en-US" sz="1600" dirty="0" err="1"/>
              <a:t>Proporción</a:t>
            </a:r>
            <a:r>
              <a:rPr lang="en-US" sz="1600" dirty="0"/>
              <a:t> de </a:t>
            </a:r>
            <a:r>
              <a:rPr lang="en-US" sz="1600" dirty="0" err="1"/>
              <a:t>clientes</a:t>
            </a:r>
            <a:r>
              <a:rPr lang="en-US" sz="1600" dirty="0"/>
              <a:t> que </a:t>
            </a:r>
            <a:r>
              <a:rPr lang="en-US" sz="1600" dirty="0" err="1"/>
              <a:t>contrataron</a:t>
            </a:r>
            <a:r>
              <a:rPr lang="en-US" sz="1600" dirty="0"/>
              <a:t> </a:t>
            </a:r>
            <a:r>
              <a:rPr lang="en-US" sz="1600" dirty="0" err="1"/>
              <a:t>segun</a:t>
            </a:r>
            <a:r>
              <a:rPr lang="en-US" sz="1600" dirty="0"/>
              <a:t> </a:t>
            </a:r>
            <a:r>
              <a:rPr lang="en-US" sz="1600" dirty="0" err="1"/>
              <a:t>tipo</a:t>
            </a:r>
            <a:r>
              <a:rPr lang="en-US" sz="1600" dirty="0"/>
              <a:t> de </a:t>
            </a:r>
            <a:r>
              <a:rPr lang="en-US" sz="1600" dirty="0" err="1"/>
              <a:t>saldo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S</a:t>
            </a:r>
            <a:r>
              <a:rPr lang="en-AR" sz="1600" dirty="0"/>
              <a:t>aldo positivo: 12.14%</a:t>
            </a:r>
          </a:p>
          <a:p>
            <a:pPr marL="0" indent="0">
              <a:buNone/>
            </a:pPr>
            <a:r>
              <a:rPr lang="en-AR" sz="1600" dirty="0"/>
              <a:t>negativo: 8.52% </a:t>
            </a:r>
          </a:p>
          <a:p>
            <a:pPr marL="0" indent="0">
              <a:buNone/>
            </a:pPr>
            <a:r>
              <a:rPr lang="en-AR" sz="1600" dirty="0"/>
              <a:t>neutro: 8.12%</a:t>
            </a:r>
            <a:endParaRPr lang="en-US" sz="1600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0932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072BA-FF1F-C145-A3FD-5AC852E4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 fontScale="90000"/>
          </a:bodyPr>
          <a:lstStyle/>
          <a:p>
            <a:r>
              <a:rPr lang="en-AR" sz="2800" dirty="0"/>
              <a:t>Numero de llamadas y </a:t>
            </a:r>
            <a:r>
              <a:rPr lang="en-US" sz="2800" dirty="0" err="1"/>
              <a:t>duración</a:t>
            </a:r>
            <a:endParaRPr lang="en-AR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978414-17A1-364F-AE5B-D86D5BD1B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203628"/>
            <a:ext cx="6900380" cy="445074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454AAD-1C44-4BE1-AA75-677CA0AF0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Los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contactados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de 10 </a:t>
            </a:r>
            <a:r>
              <a:rPr lang="en-US" dirty="0" err="1"/>
              <a:t>veces</a:t>
            </a:r>
            <a:r>
              <a:rPr lang="en-US" dirty="0"/>
              <a:t> </a:t>
            </a:r>
            <a:r>
              <a:rPr lang="en-US" dirty="0" err="1"/>
              <a:t>suelen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el </a:t>
            </a:r>
            <a:r>
              <a:rPr lang="en-US" dirty="0" err="1"/>
              <a:t>depósito</a:t>
            </a:r>
            <a:r>
              <a:rPr lang="en-US" dirty="0"/>
              <a:t>  </a:t>
            </a:r>
          </a:p>
          <a:p>
            <a:r>
              <a:rPr lang="en-US" dirty="0"/>
              <a:t>La </a:t>
            </a:r>
            <a:r>
              <a:rPr lang="en-US" dirty="0" err="1"/>
              <a:t>duración</a:t>
            </a:r>
            <a:r>
              <a:rPr lang="en-US" dirty="0"/>
              <a:t> de las </a:t>
            </a:r>
            <a:r>
              <a:rPr lang="en-US" dirty="0" err="1"/>
              <a:t>llamadas</a:t>
            </a:r>
            <a:r>
              <a:rPr lang="en-US" dirty="0"/>
              <a:t> </a:t>
            </a:r>
            <a:r>
              <a:rPr lang="en-US" dirty="0" err="1"/>
              <a:t>tiende</a:t>
            </a:r>
            <a:r>
              <a:rPr lang="en-US" dirty="0"/>
              <a:t> a </a:t>
            </a:r>
            <a:r>
              <a:rPr lang="en-US" dirty="0" err="1"/>
              <a:t>caer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</a:t>
            </a:r>
            <a:r>
              <a:rPr lang="en-US" dirty="0" err="1"/>
              <a:t>aumenta</a:t>
            </a:r>
            <a:r>
              <a:rPr lang="en-US" dirty="0"/>
              <a:t> el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contactos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medida</a:t>
            </a:r>
            <a:r>
              <a:rPr lang="en-US" dirty="0"/>
              <a:t> que </a:t>
            </a:r>
            <a:r>
              <a:rPr lang="en-US" dirty="0" err="1"/>
              <a:t>aumenta</a:t>
            </a:r>
            <a:r>
              <a:rPr lang="en-US" dirty="0"/>
              <a:t> la </a:t>
            </a:r>
            <a:r>
              <a:rPr lang="en-US" dirty="0" err="1"/>
              <a:t>duración</a:t>
            </a:r>
            <a:r>
              <a:rPr lang="en-US" dirty="0"/>
              <a:t> de la </a:t>
            </a:r>
            <a:r>
              <a:rPr lang="en-US" dirty="0" err="1"/>
              <a:t>llamada</a:t>
            </a:r>
            <a:r>
              <a:rPr lang="en-US" dirty="0"/>
              <a:t> (dentro de los </a:t>
            </a:r>
            <a:r>
              <a:rPr lang="en-US" dirty="0" err="1"/>
              <a:t>primeros</a:t>
            </a:r>
            <a:r>
              <a:rPr lang="en-US" dirty="0"/>
              <a:t> </a:t>
            </a:r>
            <a:r>
              <a:rPr lang="en-US" dirty="0" err="1"/>
              <a:t>contactos</a:t>
            </a:r>
            <a:r>
              <a:rPr lang="en-US" dirty="0"/>
              <a:t>) </a:t>
            </a:r>
            <a:r>
              <a:rPr lang="en-US" dirty="0" err="1"/>
              <a:t>aumentan</a:t>
            </a:r>
            <a:r>
              <a:rPr lang="en-US" dirty="0"/>
              <a:t> las </a:t>
            </a:r>
            <a:r>
              <a:rPr lang="en-US" dirty="0" err="1"/>
              <a:t>probabilidades</a:t>
            </a:r>
            <a:r>
              <a:rPr lang="en-US" dirty="0"/>
              <a:t> de que el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realice</a:t>
            </a:r>
            <a:r>
              <a:rPr lang="en-US" dirty="0"/>
              <a:t> el </a:t>
            </a:r>
            <a:r>
              <a:rPr lang="en-US" dirty="0" err="1"/>
              <a:t>depósito</a:t>
            </a:r>
            <a:endParaRPr lang="en-US" sz="1600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67843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9EC09-4ACA-3240-BEDC-098DC725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 fontScale="90000"/>
          </a:bodyPr>
          <a:lstStyle/>
          <a:p>
            <a:r>
              <a:rPr lang="en-AR" sz="2800" dirty="0"/>
              <a:t>Edad del cliente vs duracion de la llamada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9F3DFD-7381-A04B-89DD-4C21E0CF5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289882"/>
            <a:ext cx="6900380" cy="427823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7B12D-2C3F-5446-95E6-79C121FEF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dirty="0"/>
              <a:t>El </a:t>
            </a:r>
            <a:r>
              <a:rPr lang="en-US" dirty="0" err="1"/>
              <a:t>tiempo</a:t>
            </a:r>
            <a:r>
              <a:rPr lang="en-US" dirty="0"/>
              <a:t> de las </a:t>
            </a:r>
            <a:r>
              <a:rPr lang="en-US" dirty="0" err="1"/>
              <a:t>llamadas</a:t>
            </a:r>
            <a:r>
              <a:rPr lang="en-US" dirty="0"/>
              <a:t> se </a:t>
            </a:r>
            <a:r>
              <a:rPr lang="en-US" dirty="0" err="1"/>
              <a:t>acorta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jóvenes</a:t>
            </a:r>
            <a:r>
              <a:rPr lang="en-US" dirty="0"/>
              <a:t> o </a:t>
            </a:r>
            <a:r>
              <a:rPr lang="en-US" dirty="0" err="1"/>
              <a:t>ancianos</a:t>
            </a:r>
            <a:endParaRPr lang="en-AR" sz="16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3258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2D92C-68C7-304D-9AF6-1161A0BF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AR" sz="2800" dirty="0"/>
              <a:t>Educacion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2E82BF-769C-1F4A-8266-6E9BAB18A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186377"/>
            <a:ext cx="6900380" cy="448524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81BD04-E366-4948-8227-55989C97E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Los </a:t>
            </a:r>
            <a:r>
              <a:rPr lang="en-US" dirty="0" err="1"/>
              <a:t>clientes</a:t>
            </a:r>
            <a:r>
              <a:rPr lang="en-US" dirty="0"/>
              <a:t> con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s-ES" dirty="0"/>
              <a:t>educación</a:t>
            </a:r>
            <a:r>
              <a:rPr lang="en-US" dirty="0"/>
              <a:t> </a:t>
            </a:r>
            <a:r>
              <a:rPr lang="en-US" dirty="0" err="1"/>
              <a:t>terciario</a:t>
            </a:r>
            <a:r>
              <a:rPr lang="en-US" dirty="0"/>
              <a:t> </a:t>
            </a:r>
            <a:r>
              <a:rPr lang="en-US" dirty="0" err="1"/>
              <a:t>suelen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contrataciones</a:t>
            </a:r>
            <a:r>
              <a:rPr lang="en-US" dirty="0"/>
              <a:t> </a:t>
            </a:r>
            <a:r>
              <a:rPr lang="en-US" dirty="0" err="1"/>
              <a:t>seguidos</a:t>
            </a:r>
            <a:r>
              <a:rPr lang="en-US" dirty="0"/>
              <a:t> por </a:t>
            </a:r>
            <a:r>
              <a:rPr lang="en-US" dirty="0" err="1"/>
              <a:t>aquellos</a:t>
            </a:r>
            <a:r>
              <a:rPr lang="en-US" dirty="0"/>
              <a:t> con </a:t>
            </a:r>
            <a:r>
              <a:rPr lang="en-US" dirty="0" err="1"/>
              <a:t>estudios</a:t>
            </a:r>
            <a:r>
              <a:rPr lang="en-US" dirty="0"/>
              <a:t> </a:t>
            </a:r>
            <a:r>
              <a:rPr lang="en-US" dirty="0" err="1"/>
              <a:t>secundarios</a:t>
            </a:r>
            <a:endParaRPr lang="en-US" dirty="0"/>
          </a:p>
          <a:p>
            <a:r>
              <a:rPr lang="en-US" dirty="0" err="1"/>
              <a:t>Proporción</a:t>
            </a:r>
            <a:r>
              <a:rPr lang="en-US" sz="1600" dirty="0"/>
              <a:t> (+):</a:t>
            </a:r>
          </a:p>
          <a:p>
            <a:pPr marL="0" indent="0">
              <a:buNone/>
            </a:pPr>
            <a:r>
              <a:rPr lang="en-US" sz="1600" dirty="0"/>
              <a:t>tertiary: 14.32%</a:t>
            </a:r>
          </a:p>
          <a:p>
            <a:pPr marL="0" indent="0">
              <a:buNone/>
            </a:pPr>
            <a:r>
              <a:rPr lang="en-US" sz="1600" dirty="0"/>
              <a:t>secondary: 10.63%</a:t>
            </a:r>
          </a:p>
          <a:p>
            <a:pPr marL="0" indent="0">
              <a:buNone/>
            </a:pPr>
            <a:r>
              <a:rPr lang="en-US" sz="1600" dirty="0"/>
              <a:t>unknown: 10.16%</a:t>
            </a:r>
          </a:p>
          <a:p>
            <a:pPr marL="0" indent="0">
              <a:buNone/>
            </a:pPr>
            <a:r>
              <a:rPr lang="en-US" sz="1600" dirty="0"/>
              <a:t>primary: 9.45%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2060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858CF-76B7-3942-B3B4-43202218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 dirty="0"/>
              <a:t>M</a:t>
            </a:r>
            <a:r>
              <a:rPr lang="en-AR" sz="2800" dirty="0"/>
              <a:t>edio de contacto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A397C0-5E17-2F46-B192-FC4F5CABD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195002"/>
            <a:ext cx="6900380" cy="446799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7CA5B9-3777-4171-8A91-04A80EC3F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El medio de </a:t>
            </a:r>
            <a:r>
              <a:rPr lang="en-US" sz="1600" dirty="0" err="1"/>
              <a:t>contacto</a:t>
            </a:r>
            <a:r>
              <a:rPr lang="en-US" sz="1600" dirty="0"/>
              <a:t> no es un factor </a:t>
            </a:r>
            <a:r>
              <a:rPr lang="en-US" sz="1600" dirty="0" err="1"/>
              <a:t>determinante</a:t>
            </a:r>
            <a:r>
              <a:rPr lang="en-US" sz="1600" dirty="0"/>
              <a:t> </a:t>
            </a:r>
            <a:r>
              <a:rPr lang="en-US" sz="1600" dirty="0" err="1"/>
              <a:t>respecto</a:t>
            </a:r>
            <a:r>
              <a:rPr lang="en-US" sz="1600" dirty="0"/>
              <a:t> de la </a:t>
            </a:r>
            <a:r>
              <a:rPr lang="en-US" sz="1600" dirty="0" err="1"/>
              <a:t>contratación</a:t>
            </a:r>
            <a:r>
              <a:rPr lang="en-US" sz="1600" dirty="0"/>
              <a:t> del </a:t>
            </a:r>
            <a:r>
              <a:rPr lang="en-US" sz="1600" dirty="0" err="1"/>
              <a:t>depósito</a:t>
            </a:r>
            <a:r>
              <a:rPr lang="en-US" sz="1600" dirty="0"/>
              <a:t> a </a:t>
            </a:r>
            <a:r>
              <a:rPr lang="en-US" sz="1600" dirty="0" err="1"/>
              <a:t>plazo</a:t>
            </a:r>
            <a:r>
              <a:rPr lang="en-US" sz="1600" dirty="0"/>
              <a:t> </a:t>
            </a:r>
            <a:r>
              <a:rPr lang="en-US" sz="1600" dirty="0" err="1"/>
              <a:t>fijo</a:t>
            </a:r>
            <a:endParaRPr lang="en-US" sz="1600" dirty="0"/>
          </a:p>
          <a:p>
            <a:r>
              <a:rPr lang="en-US" sz="1600" dirty="0" err="1"/>
              <a:t>Proporción</a:t>
            </a:r>
            <a:r>
              <a:rPr lang="en-US" sz="1600" dirty="0"/>
              <a:t> (+):</a:t>
            </a:r>
          </a:p>
          <a:p>
            <a:pPr marL="0" indent="0">
              <a:buNone/>
            </a:pPr>
            <a:r>
              <a:rPr lang="en-US" sz="1600" dirty="0"/>
              <a:t>telephone: 14.62%</a:t>
            </a:r>
          </a:p>
          <a:p>
            <a:pPr marL="0" indent="0">
              <a:buNone/>
            </a:pPr>
            <a:r>
              <a:rPr lang="en-US" sz="1600" dirty="0"/>
              <a:t>cellular: 14.38%</a:t>
            </a:r>
          </a:p>
          <a:p>
            <a:pPr marL="0" indent="0">
              <a:buNone/>
            </a:pPr>
            <a:r>
              <a:rPr lang="en-US" sz="1600" dirty="0"/>
              <a:t>unknown: 4.61%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66809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6C831-B547-1346-97BC-1780DBAD8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400"/>
              <a:t>P</a:t>
            </a:r>
            <a:r>
              <a:rPr lang="en-AR" sz="2400"/>
              <a:t>lazos fijos realizados segun mes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27C57C-83D0-FB4E-96EF-73F8C73E5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125998"/>
            <a:ext cx="6900380" cy="460600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83C1D1-EE96-4FE6-990C-F46ADD8AC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 err="1"/>
              <a:t>En</a:t>
            </a:r>
            <a:r>
              <a:rPr lang="en-US" sz="1600" dirty="0"/>
              <a:t> los meses de </a:t>
            </a:r>
            <a:r>
              <a:rPr lang="en-US" sz="1600" b="1" i="1" dirty="0"/>
              <a:t>mayo, </a:t>
            </a:r>
            <a:r>
              <a:rPr lang="en-US" sz="1600" b="1" i="1" dirty="0" err="1"/>
              <a:t>junio</a:t>
            </a:r>
            <a:r>
              <a:rPr lang="en-US" sz="1600" b="1" i="1" dirty="0"/>
              <a:t> y </a:t>
            </a:r>
            <a:r>
              <a:rPr lang="en-US" sz="1600" b="1" i="1" dirty="0" err="1"/>
              <a:t>julio</a:t>
            </a:r>
            <a:r>
              <a:rPr lang="en-US" sz="1600" b="1" i="1" dirty="0"/>
              <a:t> </a:t>
            </a:r>
            <a:r>
              <a:rPr lang="en-US" sz="1600" dirty="0"/>
              <a:t>se </a:t>
            </a:r>
            <a:r>
              <a:rPr lang="en-US" sz="1600" dirty="0" err="1"/>
              <a:t>realizan</a:t>
            </a:r>
            <a:r>
              <a:rPr lang="en-US" sz="1600" dirty="0"/>
              <a:t> la mayor </a:t>
            </a:r>
            <a:r>
              <a:rPr lang="en-US" sz="1600" dirty="0" err="1"/>
              <a:t>cantidad</a:t>
            </a:r>
            <a:r>
              <a:rPr lang="en-US" sz="1600" dirty="0"/>
              <a:t> de </a:t>
            </a:r>
            <a:r>
              <a:rPr lang="en-US" sz="1600" dirty="0" err="1"/>
              <a:t>contactos</a:t>
            </a:r>
            <a:r>
              <a:rPr lang="en-US" sz="1600" dirty="0"/>
              <a:t> con </a:t>
            </a:r>
            <a:r>
              <a:rPr lang="en-US" sz="1600" dirty="0" err="1"/>
              <a:t>clientes</a:t>
            </a:r>
            <a:r>
              <a:rPr lang="en-US" sz="1600" dirty="0"/>
              <a:t> y </a:t>
            </a:r>
            <a:r>
              <a:rPr lang="en-US" sz="1600" dirty="0" err="1"/>
              <a:t>tambien</a:t>
            </a:r>
            <a:r>
              <a:rPr lang="en-US" sz="1600" dirty="0"/>
              <a:t> la mayor </a:t>
            </a:r>
            <a:r>
              <a:rPr lang="en-US" sz="1600" dirty="0" err="1"/>
              <a:t>cantidad</a:t>
            </a:r>
            <a:r>
              <a:rPr lang="en-US" sz="1600" dirty="0"/>
              <a:t> de </a:t>
            </a:r>
            <a:r>
              <a:rPr lang="en-US" sz="1600" dirty="0" err="1"/>
              <a:t>contrataciones</a:t>
            </a:r>
            <a:r>
              <a:rPr lang="en-US" sz="1600" dirty="0"/>
              <a:t> de </a:t>
            </a:r>
            <a:r>
              <a:rPr lang="en-US" sz="1600" dirty="0" err="1"/>
              <a:t>depósitos</a:t>
            </a:r>
            <a:r>
              <a:rPr lang="en-US" sz="1600" dirty="0"/>
              <a:t> a </a:t>
            </a:r>
            <a:r>
              <a:rPr lang="en-US" sz="1600" dirty="0" err="1"/>
              <a:t>plazo</a:t>
            </a:r>
            <a:r>
              <a:rPr lang="en-US" sz="1600" dirty="0"/>
              <a:t> </a:t>
            </a:r>
            <a:r>
              <a:rPr lang="en-US" sz="1600" dirty="0" err="1"/>
              <a:t>fijo</a:t>
            </a:r>
            <a:r>
              <a:rPr lang="en-US" sz="1600" dirty="0"/>
              <a:t>. Sin embargo la </a:t>
            </a:r>
            <a:r>
              <a:rPr lang="en-US" sz="1600" dirty="0" err="1"/>
              <a:t>proporción</a:t>
            </a:r>
            <a:r>
              <a:rPr lang="en-US" sz="1600" dirty="0"/>
              <a:t> de </a:t>
            </a:r>
            <a:r>
              <a:rPr lang="en-US" sz="1600" dirty="0" err="1"/>
              <a:t>contratos</a:t>
            </a:r>
            <a:r>
              <a:rPr lang="en-US" sz="1600" dirty="0"/>
              <a:t> </a:t>
            </a:r>
            <a:r>
              <a:rPr lang="en-US" sz="1600" dirty="0" err="1"/>
              <a:t>realizados</a:t>
            </a:r>
            <a:r>
              <a:rPr lang="en-US" sz="1600" dirty="0"/>
              <a:t> </a:t>
            </a:r>
            <a:r>
              <a:rPr lang="en-US" sz="1600" dirty="0" err="1"/>
              <a:t>respecto</a:t>
            </a:r>
            <a:r>
              <a:rPr lang="en-US" sz="1600" dirty="0"/>
              <a:t> de la </a:t>
            </a:r>
            <a:r>
              <a:rPr lang="en-US" sz="1600" dirty="0" err="1"/>
              <a:t>cantidad</a:t>
            </a:r>
            <a:r>
              <a:rPr lang="en-US" sz="1600" dirty="0"/>
              <a:t> de </a:t>
            </a:r>
            <a:r>
              <a:rPr lang="en-US" sz="1600" dirty="0" err="1"/>
              <a:t>contactos</a:t>
            </a:r>
            <a:r>
              <a:rPr lang="en-US" sz="1600" dirty="0"/>
              <a:t> es mayor </a:t>
            </a:r>
            <a:r>
              <a:rPr lang="en-US" sz="1600" dirty="0" err="1"/>
              <a:t>en</a:t>
            </a:r>
            <a:r>
              <a:rPr lang="en-US" sz="1600" dirty="0"/>
              <a:t> los meses de </a:t>
            </a:r>
            <a:r>
              <a:rPr lang="en-US" sz="1600" dirty="0" err="1"/>
              <a:t>octubre</a:t>
            </a:r>
            <a:r>
              <a:rPr lang="en-US" sz="1600" dirty="0"/>
              <a:t> y </a:t>
            </a:r>
            <a:r>
              <a:rPr lang="en-US" sz="1600" dirty="0" err="1"/>
              <a:t>diciembre</a:t>
            </a:r>
            <a:endParaRPr lang="en-US" sz="1600" dirty="0"/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3867831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127</TotalTime>
  <Words>493</Words>
  <Application>Microsoft Macintosh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Franklin Gothic Book</vt:lpstr>
      <vt:lpstr>Crop</vt:lpstr>
      <vt:lpstr>Resultados de marketing telefonico</vt:lpstr>
      <vt:lpstr>Saldo y contratación</vt:lpstr>
      <vt:lpstr>Proporción de clientes que realizaron el deposito segun tipo de trabajo</vt:lpstr>
      <vt:lpstr>Tipo de saldo y contratación</vt:lpstr>
      <vt:lpstr>Numero de llamadas y duración</vt:lpstr>
      <vt:lpstr>Edad del cliente vs duracion de la llamada</vt:lpstr>
      <vt:lpstr>Educacion</vt:lpstr>
      <vt:lpstr>Medio de contacto</vt:lpstr>
      <vt:lpstr>Plazos fijos realizados segun mes</vt:lpstr>
      <vt:lpstr>Plazos fijos segun mes</vt:lpstr>
      <vt:lpstr>Hipotecas y prestamos</vt:lpstr>
      <vt:lpstr>Features mas importantes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de marketing telefonico</dc:title>
  <dc:creator>Andrés Salinas</dc:creator>
  <cp:lastModifiedBy>Andrés Salinas</cp:lastModifiedBy>
  <cp:revision>1</cp:revision>
  <dcterms:created xsi:type="dcterms:W3CDTF">2021-11-30T00:38:01Z</dcterms:created>
  <dcterms:modified xsi:type="dcterms:W3CDTF">2021-11-30T02:45:28Z</dcterms:modified>
</cp:coreProperties>
</file>