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9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88055" autoAdjust="0"/>
  </p:normalViewPr>
  <p:slideViewPr>
    <p:cSldViewPr snapToGrid="0" showGuides="1">
      <p:cViewPr varScale="1">
        <p:scale>
          <a:sx n="94" d="100"/>
          <a:sy n="94" d="100"/>
        </p:scale>
        <p:origin x="1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3CE4F-C15E-4286-9A43-4BE25F026DA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F66CA-91F2-444F-97EE-CD756B26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ym typeface="Calibri"/>
            </a:endParaRPr>
          </a:p>
        </p:txBody>
      </p:sp>
      <p:sp>
        <p:nvSpPr>
          <p:cNvPr id="275" name="Google Shape;27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49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4" name="Google Shape;52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  <p:sp>
        <p:nvSpPr>
          <p:cNvPr id="525" name="Google Shape;52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33" name="Google Shape;43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3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83" name="Google Shape;483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89" name="Google Shape;48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023E-8E07-4EA0-B616-EDF4BDF68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27A8-756A-4D05-8280-349F4B5CA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8409-55B8-445E-87EF-8B7A9D17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01AE-FFBC-4A43-A938-B028D133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1890-0A85-4AD0-9D85-FEC9E9B4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8C15-61FA-4477-A031-1275C93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9C943-6D16-42C4-9E2D-9E20AC14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1D1A-131B-464A-80E7-E8940579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199A-0F0E-4846-AC79-4C779557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6F83-2114-4ACB-A81E-E6DDC549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6E82D-31DE-4754-969A-E31E9A954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7FFA-6204-4085-96E2-3D3EE92F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AEC8-C543-4DA0-8796-6150D6DE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0904-F9F2-43CF-8B5B-95189CD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07AE-49BC-4376-88E4-D97DD023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6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F4C-DBA2-4D93-A139-4A6D1544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731D-CC37-44FD-8981-DE0D3A97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95EE-3727-4F50-AF56-4E4924C8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7C38-25B9-40F5-8283-26B2B15A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3B6B-9918-4785-99F5-4E6987C4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09D0-4606-47C1-9E55-5A92D0CC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5D98-1B7D-4BE0-8024-33D4F467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E696-FD43-4D04-8916-7553B84F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1DF0-98EB-4433-8493-DF4DB4B2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1516-9075-4579-8008-F9BF10D7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240C-147C-4606-951F-AF396966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CBB1-01DB-404A-91B7-FA855C14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A7B9B-BEFF-414C-8356-1FD7D590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2FA21-C7AB-4AAB-A1A6-76051D50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64EE1-AE01-48FC-9780-447B987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B617-A63C-4FF5-A25F-E6C16588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9189-FE3F-4E58-8C8A-781F9D2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43FB-8BC2-4AF0-9949-1C974FDF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8A2DB-4BBA-46D6-8448-5B03A19C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8636F-9D1B-475C-8738-409E96C2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4ECC-9D59-4472-AEAB-614193807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FD470-6B1B-4FB1-89FF-9734E108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3800C-6048-4FDD-AA4D-2480C50C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F2F80-55B3-4741-95AD-5A0E633D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8927-458C-42D6-AA3A-56B3DAD1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99E6D-0AB6-42E6-AD76-B13C102E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4DC20-9B14-4769-B895-29933EC1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0FC78-7352-471D-800C-319290D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D07BC-D8C8-4566-AEB9-9A51136E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27B52-55DB-4743-BBA1-F7182171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EDB0-CA1D-4B58-9569-803250BE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9DA6-E0EE-4C49-B2E9-A3430EF5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81548-C553-4F17-9254-871ED5B6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167BC-8B78-40D5-A8CA-3733333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2D09-9DC7-4789-AD79-1E9A9CC6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AA3B-007E-4A72-A713-2FC0E36F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EF0F-B3AA-4B46-971B-41250ACC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1513-2614-4FC9-9802-BAD8CAEA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5E473-203D-4B06-849C-19DC461F6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8A387-86FE-4F3D-B6C5-314E091A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83667-67DC-4710-8217-2D7AA5A7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CF9A8-D2D4-4DA0-95E0-A3542DCE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65EE-96BF-4CA8-8BA7-DBC8BDA5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E16EE-FE3A-4CE2-82FD-6894A60E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B7B9-419C-49F4-B3C2-6E2EA272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D1C5-C365-427F-829F-70A912055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3FB2-9357-4F69-938A-798C5B5207A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55B6-513C-42E9-BCB9-2A9A71A55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6FCA-F0BF-4C08-A7F8-7E7CDDE24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D608-0549-4A23-BFEB-FA90B1131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2EC7-A207-44BB-BCD9-CB39905E2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Validity </a:t>
            </a:r>
            <a:r>
              <a:rPr lang="en-US"/>
              <a:t>and 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2276D-7F82-4487-9204-6555FAE07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>
            <a:spLocks noGrp="1"/>
          </p:cNvSpPr>
          <p:nvPr>
            <p:ph type="title"/>
          </p:nvPr>
        </p:nvSpPr>
        <p:spPr>
          <a:xfrm>
            <a:off x="1981200" y="1730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4C73B3"/>
              </a:buClr>
              <a:buSzPts val="4400"/>
            </a:pPr>
            <a:r>
              <a:rPr lang="en-US" b="1">
                <a:solidFill>
                  <a:srgbClr val="4C73B3"/>
                </a:solidFill>
                <a:latin typeface="Avenir"/>
                <a:ea typeface="Avenir"/>
                <a:cs typeface="Avenir"/>
                <a:sym typeface="Avenir"/>
              </a:rPr>
              <a:t>Construct Validity</a:t>
            </a:r>
            <a:endParaRPr/>
          </a:p>
        </p:txBody>
      </p:sp>
      <p:sp>
        <p:nvSpPr>
          <p:cNvPr id="500" name="Google Shape;500;p52"/>
          <p:cNvSpPr/>
          <p:nvPr/>
        </p:nvSpPr>
        <p:spPr>
          <a:xfrm>
            <a:off x="4609857" y="1520273"/>
            <a:ext cx="54823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content of the measure </a:t>
            </a:r>
            <a:r>
              <a:rPr lang="en-US" sz="2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appears</a:t>
            </a: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b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reflect the construct being measured</a:t>
            </a:r>
            <a:endParaRPr/>
          </a:p>
        </p:txBody>
      </p:sp>
      <p:sp>
        <p:nvSpPr>
          <p:cNvPr id="501" name="Google Shape;501;p52"/>
          <p:cNvSpPr/>
          <p:nvPr/>
        </p:nvSpPr>
        <p:spPr>
          <a:xfrm>
            <a:off x="2060020" y="1606376"/>
            <a:ext cx="23524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Face Validity</a:t>
            </a:r>
            <a:endParaRPr sz="2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02" name="Google Shape;502;p52" descr="BDI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2693412"/>
            <a:ext cx="6405033" cy="41645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>
            <a:spLocks noGrp="1"/>
          </p:cNvSpPr>
          <p:nvPr>
            <p:ph type="title"/>
          </p:nvPr>
        </p:nvSpPr>
        <p:spPr>
          <a:xfrm>
            <a:off x="1981200" y="1730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4C73B3"/>
              </a:buClr>
              <a:buSzPts val="4400"/>
            </a:pPr>
            <a:r>
              <a:rPr lang="en-US" b="1">
                <a:solidFill>
                  <a:srgbClr val="4C73B3"/>
                </a:solidFill>
                <a:latin typeface="Avenir"/>
                <a:ea typeface="Avenir"/>
                <a:cs typeface="Avenir"/>
                <a:sym typeface="Avenir"/>
              </a:rPr>
              <a:t>Construct Validity</a:t>
            </a:r>
            <a:endParaRPr/>
          </a:p>
        </p:txBody>
      </p:sp>
      <p:sp>
        <p:nvSpPr>
          <p:cNvPr id="509" name="Google Shape;509;p53"/>
          <p:cNvSpPr/>
          <p:nvPr/>
        </p:nvSpPr>
        <p:spPr>
          <a:xfrm>
            <a:off x="4609857" y="1520273"/>
            <a:ext cx="54823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content of the measure </a:t>
            </a:r>
            <a:r>
              <a:rPr lang="en-US" sz="2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appears</a:t>
            </a: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b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reflect the construct being measured</a:t>
            </a:r>
            <a:endParaRPr/>
          </a:p>
        </p:txBody>
      </p:sp>
      <p:sp>
        <p:nvSpPr>
          <p:cNvPr id="510" name="Google Shape;510;p53"/>
          <p:cNvSpPr/>
          <p:nvPr/>
        </p:nvSpPr>
        <p:spPr>
          <a:xfrm>
            <a:off x="2060020" y="1606376"/>
            <a:ext cx="23524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Face Validity</a:t>
            </a:r>
            <a:endParaRPr sz="2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1" name="Google Shape;511;p53"/>
          <p:cNvSpPr/>
          <p:nvPr/>
        </p:nvSpPr>
        <p:spPr>
          <a:xfrm>
            <a:off x="4592927" y="2554648"/>
            <a:ext cx="54823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content of the measure </a:t>
            </a:r>
            <a:r>
              <a:rPr lang="en-US" sz="2200" b="1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actually</a:t>
            </a: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reflects the construct being measured</a:t>
            </a:r>
            <a:endParaRPr/>
          </a:p>
        </p:txBody>
      </p:sp>
      <p:sp>
        <p:nvSpPr>
          <p:cNvPr id="512" name="Google Shape;512;p53"/>
          <p:cNvSpPr/>
          <p:nvPr/>
        </p:nvSpPr>
        <p:spPr>
          <a:xfrm>
            <a:off x="1981201" y="2402251"/>
            <a:ext cx="23524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Content</a:t>
            </a:r>
            <a:endParaRPr/>
          </a:p>
          <a:p>
            <a:pPr algn="ctr"/>
            <a:r>
              <a:rPr lang="en-US" sz="2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Validity</a:t>
            </a:r>
            <a:endParaRPr sz="2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54" descr="predictiveValidity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9068" y="1621055"/>
            <a:ext cx="4131733" cy="2561253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4"/>
          <p:cNvSpPr/>
          <p:nvPr/>
        </p:nvSpPr>
        <p:spPr>
          <a:xfrm>
            <a:off x="1896535" y="1621054"/>
            <a:ext cx="4013200" cy="478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>
                <a:solidFill>
                  <a:srgbClr val="C32D2E"/>
                </a:solidFill>
                <a:latin typeface="Avenir"/>
                <a:ea typeface="Avenir"/>
                <a:cs typeface="Avenir"/>
                <a:sym typeface="Avenir"/>
              </a:rPr>
              <a:t>Predictive: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The measure of a construct accurately predicts a future hypothesized behavior (behavior can also be measured at same time - </a:t>
            </a:r>
            <a:r>
              <a:rPr lang="en-US" sz="2000">
                <a:solidFill>
                  <a:srgbClr val="B91B25"/>
                </a:solidFill>
                <a:latin typeface="Avenir"/>
                <a:ea typeface="Avenir"/>
                <a:cs typeface="Avenir"/>
                <a:sym typeface="Avenir"/>
              </a:rPr>
              <a:t>concurrent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/>
          </a:p>
          <a:p>
            <a:pPr>
              <a:spcBef>
                <a:spcPts val="3600"/>
              </a:spcBef>
            </a:pPr>
            <a:r>
              <a:rPr lang="en-US" sz="2000">
                <a:solidFill>
                  <a:srgbClr val="C32D2E"/>
                </a:solidFill>
                <a:latin typeface="Avenir"/>
                <a:ea typeface="Avenir"/>
                <a:cs typeface="Avenir"/>
                <a:sym typeface="Avenir"/>
              </a:rPr>
              <a:t>Convergent: 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measure of a construct is related to other measures of the same construct</a:t>
            </a:r>
            <a:endParaRPr sz="2000">
              <a:solidFill>
                <a:srgbClr val="C32D2E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spcBef>
                <a:spcPts val="4200"/>
              </a:spcBef>
            </a:pPr>
            <a:r>
              <a:rPr lang="en-US" sz="2000">
                <a:solidFill>
                  <a:srgbClr val="C32D2E"/>
                </a:solidFill>
                <a:latin typeface="Avenir"/>
                <a:ea typeface="Avenir"/>
                <a:cs typeface="Avenir"/>
                <a:sym typeface="Avenir"/>
              </a:rPr>
              <a:t>Discriminant: </a:t>
            </a: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measure of a construct is NOT related to other measures that are theoretically different</a:t>
            </a:r>
            <a:endParaRPr/>
          </a:p>
        </p:txBody>
      </p:sp>
      <p:pic>
        <p:nvPicPr>
          <p:cNvPr id="519" name="Google Shape;519;p54" descr="cons000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1" y="2336801"/>
            <a:ext cx="4187597" cy="318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4" descr="cons0006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7127" y="3291246"/>
            <a:ext cx="4278871" cy="311573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4"/>
          <p:cNvSpPr txBox="1">
            <a:spLocks noGrp="1"/>
          </p:cNvSpPr>
          <p:nvPr>
            <p:ph type="title"/>
          </p:nvPr>
        </p:nvSpPr>
        <p:spPr>
          <a:xfrm>
            <a:off x="1981200" y="1730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92D050"/>
              </a:buClr>
              <a:buSzPts val="4400"/>
            </a:pPr>
            <a:r>
              <a:rPr lang="en-US" b="1">
                <a:solidFill>
                  <a:srgbClr val="92D050"/>
                </a:solidFill>
                <a:latin typeface="Avenir"/>
                <a:ea typeface="Avenir"/>
                <a:cs typeface="Avenir"/>
                <a:sym typeface="Avenir"/>
              </a:rPr>
              <a:t>Content Validity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5"/>
          <p:cNvSpPr txBox="1">
            <a:spLocks noGrp="1"/>
          </p:cNvSpPr>
          <p:nvPr>
            <p:ph type="title"/>
          </p:nvPr>
        </p:nvSpPr>
        <p:spPr>
          <a:xfrm>
            <a:off x="1550504" y="417443"/>
            <a:ext cx="9117496" cy="137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4C73B3"/>
              </a:buClr>
              <a:buSzPts val="3200"/>
            </a:pPr>
            <a:r>
              <a:rPr lang="en-US" sz="3200" b="1">
                <a:solidFill>
                  <a:srgbClr val="4C73B3"/>
                </a:solidFill>
                <a:latin typeface="Avenir"/>
                <a:ea typeface="Avenir"/>
                <a:cs typeface="Avenir"/>
                <a:sym typeface="Avenir"/>
              </a:rPr>
              <a:t>Relationship Between Reliability &amp; Validity</a:t>
            </a:r>
            <a:endParaRPr/>
          </a:p>
        </p:txBody>
      </p:sp>
      <p:sp>
        <p:nvSpPr>
          <p:cNvPr id="528" name="Google Shape;528;p55"/>
          <p:cNvSpPr txBox="1">
            <a:spLocks noGrp="1"/>
          </p:cNvSpPr>
          <p:nvPr>
            <p:ph type="body" idx="1"/>
          </p:nvPr>
        </p:nvSpPr>
        <p:spPr>
          <a:xfrm>
            <a:off x="1973263" y="2286000"/>
            <a:ext cx="8245475" cy="358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Goal = high reliability and validity</a:t>
            </a:r>
            <a:endParaRPr/>
          </a:p>
          <a:p>
            <a:pPr marL="342900" indent="-342900">
              <a:spcBef>
                <a:spcPts val="3600"/>
              </a:spcBef>
              <a:buClr>
                <a:schemeClr val="dk1"/>
              </a:buClr>
              <a:buSzPts val="3200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Can a measure can be highly reliable but not valid?</a:t>
            </a:r>
            <a:endParaRPr/>
          </a:p>
          <a:p>
            <a:pPr marL="342900" indent="-342900">
              <a:spcBef>
                <a:spcPts val="3600"/>
              </a:spcBef>
              <a:buClr>
                <a:schemeClr val="dk1"/>
              </a:buClr>
              <a:buSzPts val="3200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Can a measure be valid but not reliable?</a:t>
            </a:r>
            <a:endParaRPr/>
          </a:p>
          <a:p>
            <a:pPr marL="342900" indent="-139700">
              <a:spcBef>
                <a:spcPts val="3600"/>
              </a:spcBef>
              <a:buClr>
                <a:schemeClr val="dk1"/>
              </a:buClr>
              <a:buSzPts val="3200"/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1896535" y="191355"/>
            <a:ext cx="8517470" cy="909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en-US" sz="3200">
                <a:solidFill>
                  <a:srgbClr val="4C73B3"/>
                </a:solidFill>
                <a:latin typeface="Avenir"/>
                <a:ea typeface="Avenir"/>
                <a:cs typeface="Avenir"/>
                <a:sym typeface="Avenir"/>
              </a:rPr>
              <a:t>Modes of Measurement in Psychology</a:t>
            </a:r>
            <a:endParaRPr sz="3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3962408" y="1100666"/>
            <a:ext cx="4182527" cy="1612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Participants describe or rate themselves </a:t>
            </a:r>
            <a:r>
              <a:rPr lang="en-US" sz="2200" dirty="0" smtClean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(or others) on </a:t>
            </a:r>
            <a:r>
              <a:rPr lang="en-US" sz="2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measure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E36C09"/>
              </a:buClr>
              <a:buSzPts val="2200"/>
            </a:pPr>
            <a:r>
              <a:rPr lang="en-US" sz="2200" dirty="0">
                <a:solidFill>
                  <a:srgbClr val="E36C09"/>
                </a:solidFill>
                <a:latin typeface="Avenir"/>
                <a:ea typeface="Avenir"/>
                <a:cs typeface="Avenir"/>
                <a:sym typeface="Avenir"/>
              </a:rPr>
              <a:t>   e.g., happiness rating scale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353822" y="1064301"/>
            <a:ext cx="3370072" cy="154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dirty="0" smtClean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Self-Report, </a:t>
            </a:r>
          </a:p>
          <a:p>
            <a:pPr algn="ctr">
              <a:buClr>
                <a:srgbClr val="000000"/>
              </a:buClr>
              <a:buSzPts val="2400"/>
            </a:pPr>
            <a:r>
              <a:rPr lang="en-US" sz="2400" dirty="0" smtClean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Peer-Report,</a:t>
            </a:r>
          </a:p>
          <a:p>
            <a:pPr algn="ctr">
              <a:buClr>
                <a:srgbClr val="000000"/>
              </a:buClr>
              <a:buSzPts val="2400"/>
            </a:pPr>
            <a:r>
              <a:rPr lang="en-US" sz="2400" dirty="0" smtClean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Parent-Report,</a:t>
            </a:r>
          </a:p>
          <a:p>
            <a:pPr algn="ctr">
              <a:buClr>
                <a:srgbClr val="000000"/>
              </a:buClr>
              <a:buSzPts val="2400"/>
            </a:pPr>
            <a:r>
              <a:rPr lang="en-US" sz="2400" dirty="0" smtClean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Teacher-Report</a:t>
            </a:r>
            <a:endParaRPr sz="24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3962408" y="3099775"/>
            <a:ext cx="39285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Measure some aspect of the body or brain                 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E46C0A"/>
              </a:buClr>
              <a:buSzPts val="2200"/>
            </a:pPr>
            <a:r>
              <a:rPr lang="en-US" sz="2200" dirty="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   e.g., blood pressure, EEG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3962408" y="4518162"/>
            <a:ext cx="4182527" cy="219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Measure some aspect of observable behavior       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rgbClr val="E46C0A"/>
              </a:buClr>
              <a:buSzPts val="2200"/>
            </a:pPr>
            <a:r>
              <a:rPr lang="en-US" sz="2200" dirty="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   e.g., </a:t>
            </a:r>
            <a:r>
              <a:rPr lang="en-US" sz="2200" dirty="0" smtClean="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# smiles</a:t>
            </a:r>
          </a:p>
          <a:p>
            <a:pPr>
              <a:spcBef>
                <a:spcPts val="1200"/>
              </a:spcBef>
              <a:buClr>
                <a:srgbClr val="E46C0A"/>
              </a:buClr>
              <a:buSzPts val="2200"/>
            </a:pPr>
            <a:endParaRPr lang="en-US" sz="2200" dirty="0" smtClean="0">
              <a:solidFill>
                <a:srgbClr val="E46C0A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spcBef>
                <a:spcPts val="1200"/>
              </a:spcBef>
              <a:buClr>
                <a:srgbClr val="E46C0A"/>
              </a:buClr>
              <a:buSzPts val="2200"/>
            </a:pPr>
            <a:r>
              <a:rPr lang="en-US" sz="2200" dirty="0" smtClean="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   e.g., Reaction time, EAR</a:t>
            </a:r>
          </a:p>
        </p:txBody>
      </p:sp>
      <p:sp>
        <p:nvSpPr>
          <p:cNvPr id="282" name="Google Shape;282;p40"/>
          <p:cNvSpPr/>
          <p:nvPr/>
        </p:nvSpPr>
        <p:spPr>
          <a:xfrm>
            <a:off x="8195732" y="1281457"/>
            <a:ext cx="369421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Direct, easy, but subjective and could be biased or inaccurate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8144935" y="3093625"/>
            <a:ext cx="374501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Objective, but difficult to obtain, hard to relate to constructs, imprecise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8195731" y="5259574"/>
            <a:ext cx="3694213" cy="67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Can be difficult to measure reliably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1002898" y="3093625"/>
            <a:ext cx="20719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Physiological</a:t>
            </a:r>
            <a:endParaRPr sz="24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824125" y="4518162"/>
            <a:ext cx="2429466" cy="5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dirty="0" smtClean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Behavioral:</a:t>
            </a:r>
            <a:endParaRPr sz="24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" name="Google Shape;286;p40"/>
          <p:cNvSpPr/>
          <p:nvPr/>
        </p:nvSpPr>
        <p:spPr>
          <a:xfrm>
            <a:off x="230849" y="5259574"/>
            <a:ext cx="3451751" cy="5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dirty="0" smtClean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Measured by people</a:t>
            </a:r>
            <a:endParaRPr sz="24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" name="Google Shape;286;p40"/>
          <p:cNvSpPr/>
          <p:nvPr/>
        </p:nvSpPr>
        <p:spPr>
          <a:xfrm>
            <a:off x="427411" y="6293717"/>
            <a:ext cx="3205807" cy="5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dirty="0" smtClean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Measured by machine</a:t>
            </a:r>
            <a:endParaRPr sz="24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" name="Google Shape;284;p40"/>
          <p:cNvSpPr/>
          <p:nvPr/>
        </p:nvSpPr>
        <p:spPr>
          <a:xfrm>
            <a:off x="8144935" y="6112377"/>
            <a:ext cx="39164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Can be objective, but can be influenced by situational factors 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2917371"/>
            <a:ext cx="12453257" cy="2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172958" y="4453054"/>
            <a:ext cx="12453257" cy="2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>
            <a:spLocks noGrp="1"/>
          </p:cNvSpPr>
          <p:nvPr>
            <p:ph type="body" idx="1"/>
          </p:nvPr>
        </p:nvSpPr>
        <p:spPr>
          <a:xfrm>
            <a:off x="2091264" y="1913453"/>
            <a:ext cx="7936657" cy="37761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14350" indent="-514350">
              <a:spcBef>
                <a:spcPts val="0"/>
              </a:spcBef>
              <a:buClr>
                <a:srgbClr val="1A1A1A"/>
              </a:buClr>
              <a:buSzPts val="3200"/>
              <a:buFont typeface="Calibri"/>
              <a:buAutoNum type="arabicPeriod"/>
            </a:pPr>
            <a:r>
              <a:rPr lang="en-US" b="1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Reliability</a:t>
            </a:r>
            <a:r>
              <a:rPr lang="en-US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The degree of consistency with which a test measures a variable/construct.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indent="-514350">
              <a:spcBef>
                <a:spcPts val="2440"/>
              </a:spcBef>
              <a:buClr>
                <a:srgbClr val="1A1A1A"/>
              </a:buClr>
              <a:buSzPts val="3200"/>
              <a:buFont typeface="Calibri"/>
              <a:buAutoNum type="arabicPeriod"/>
            </a:pPr>
            <a:r>
              <a:rPr lang="en-US" b="1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Construct Validity</a:t>
            </a:r>
            <a:r>
              <a:rPr lang="en-US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The extent to which a test measures what is supposed to measure</a:t>
            </a:r>
            <a:endParaRPr/>
          </a:p>
        </p:txBody>
      </p:sp>
      <p:sp>
        <p:nvSpPr>
          <p:cNvPr id="437" name="Google Shape;437;p45"/>
          <p:cNvSpPr txBox="1"/>
          <p:nvPr/>
        </p:nvSpPr>
        <p:spPr>
          <a:xfrm>
            <a:off x="2046293" y="3098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sz="4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Key Qualities in a Measure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>
            <a:spLocks noGrp="1"/>
          </p:cNvSpPr>
          <p:nvPr>
            <p:ph type="title"/>
          </p:nvPr>
        </p:nvSpPr>
        <p:spPr>
          <a:xfrm>
            <a:off x="1981200" y="2159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4C73B3"/>
              </a:buClr>
              <a:buSzPts val="4400"/>
            </a:pPr>
            <a:r>
              <a:rPr lang="en-US" b="1">
                <a:solidFill>
                  <a:srgbClr val="4C73B3"/>
                </a:solidFill>
                <a:latin typeface="Avenir"/>
                <a:ea typeface="Avenir"/>
                <a:cs typeface="Avenir"/>
                <a:sym typeface="Avenir"/>
              </a:rPr>
              <a:t>Reliability</a:t>
            </a:r>
            <a:endParaRPr/>
          </a:p>
        </p:txBody>
      </p:sp>
      <p:sp>
        <p:nvSpPr>
          <p:cNvPr id="444" name="Google Shape;444;p46"/>
          <p:cNvSpPr txBox="1">
            <a:spLocks noGrp="1"/>
          </p:cNvSpPr>
          <p:nvPr>
            <p:ph type="body" idx="1"/>
          </p:nvPr>
        </p:nvSpPr>
        <p:spPr>
          <a:xfrm>
            <a:off x="2064280" y="1580625"/>
            <a:ext cx="8089375" cy="4191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4200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Another way to think about it: </a:t>
            </a:r>
            <a:r>
              <a:rPr lang="en-US" i="1">
                <a:latin typeface="Avenir"/>
                <a:ea typeface="Avenir"/>
                <a:cs typeface="Avenir"/>
                <a:sym typeface="Avenir"/>
              </a:rPr>
              <a:t>The extent to which a measurement captures a true score on a variable</a:t>
            </a:r>
            <a:endParaRPr/>
          </a:p>
          <a:p>
            <a:pPr marL="742950" lvl="1" indent="-285750">
              <a:spcBef>
                <a:spcPts val="1800"/>
              </a:spcBef>
              <a:buClr>
                <a:schemeClr val="dk1"/>
              </a:buClr>
              <a:buSzPts val="3000"/>
              <a:buChar char="–"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Achieved if the same individuals measured under the same conditions produce nearly identical measurements</a:t>
            </a:r>
            <a:endParaRPr/>
          </a:p>
          <a:p>
            <a:pPr marL="342900" indent="-342900">
              <a:spcBef>
                <a:spcPts val="3600"/>
              </a:spcBef>
              <a:buClr>
                <a:srgbClr val="000000"/>
              </a:buClr>
              <a:buSzPts val="4200"/>
            </a:pPr>
            <a:r>
              <a:rPr lang="en-US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If a test measures a variable perfectly (e.g., extraversion), will the same individual get </a:t>
            </a:r>
            <a:r>
              <a:rPr lang="en-US" i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exactly</a:t>
            </a:r>
            <a:r>
              <a:rPr lang="en-US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the same score on the test every time?</a:t>
            </a:r>
            <a:endParaRPr/>
          </a:p>
          <a:p>
            <a:pPr marL="742950" lvl="1" indent="-285750">
              <a:spcBef>
                <a:spcPts val="1800"/>
              </a:spcBef>
              <a:buClr>
                <a:schemeClr val="dk1"/>
              </a:buClr>
              <a:buSzPts val="3000"/>
              <a:buChar char="–"/>
            </a:pPr>
            <a:r>
              <a:rPr lang="en-US" sz="2000">
                <a:latin typeface="Avenir"/>
                <a:ea typeface="Avenir"/>
                <a:cs typeface="Avenir"/>
                <a:sym typeface="Avenir"/>
              </a:rPr>
              <a:t>NO! Always some amount of error during measurement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 txBox="1">
            <a:spLocks noGrp="1"/>
          </p:cNvSpPr>
          <p:nvPr>
            <p:ph type="title"/>
          </p:nvPr>
        </p:nvSpPr>
        <p:spPr>
          <a:xfrm>
            <a:off x="1800460" y="1980050"/>
            <a:ext cx="37308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en-US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Reliable or Unreliable?</a:t>
            </a:r>
            <a:endParaRPr sz="3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50" name="Google Shape;450;p47"/>
          <p:cNvGrpSpPr/>
          <p:nvPr/>
        </p:nvGrpSpPr>
        <p:grpSpPr>
          <a:xfrm>
            <a:off x="5723085" y="571500"/>
            <a:ext cx="4279900" cy="5715000"/>
            <a:chOff x="2432050" y="868362"/>
            <a:chExt cx="4279900" cy="5715000"/>
          </a:xfrm>
        </p:grpSpPr>
        <p:pic>
          <p:nvPicPr>
            <p:cNvPr id="451" name="Google Shape;451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2050" y="868362"/>
              <a:ext cx="4279900" cy="5715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2" name="Google Shape;452;p47"/>
            <p:cNvCxnSpPr/>
            <p:nvPr/>
          </p:nvCxnSpPr>
          <p:spPr>
            <a:xfrm>
              <a:off x="4860758" y="3946358"/>
              <a:ext cx="0" cy="421105"/>
            </a:xfrm>
            <a:prstGeom prst="straightConnector1">
              <a:avLst/>
            </a:prstGeom>
            <a:noFill/>
            <a:ln w="38100" cap="flat" cmpd="sng">
              <a:solidFill>
                <a:srgbClr val="6E443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 txBox="1">
            <a:spLocks noGrp="1"/>
          </p:cNvSpPr>
          <p:nvPr>
            <p:ph type="title"/>
          </p:nvPr>
        </p:nvSpPr>
        <p:spPr>
          <a:xfrm>
            <a:off x="1837265" y="194682"/>
            <a:ext cx="8517470" cy="909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4C73B3"/>
              </a:buClr>
              <a:buSzPts val="3600"/>
            </a:pPr>
            <a:r>
              <a:rPr lang="en-US" sz="3600" b="1">
                <a:solidFill>
                  <a:srgbClr val="4C73B3"/>
                </a:solidFill>
                <a:latin typeface="Avenir"/>
                <a:ea typeface="Avenir"/>
                <a:cs typeface="Avenir"/>
                <a:sym typeface="Avenir"/>
              </a:rPr>
              <a:t>Types of Reliability</a:t>
            </a:r>
            <a:endParaRPr/>
          </a:p>
        </p:txBody>
      </p:sp>
      <p:sp>
        <p:nvSpPr>
          <p:cNvPr id="459" name="Google Shape;459;p48"/>
          <p:cNvSpPr/>
          <p:nvPr/>
        </p:nvSpPr>
        <p:spPr>
          <a:xfrm>
            <a:off x="4609857" y="1553075"/>
            <a:ext cx="54823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When you give someone the same test multiple times, they should get about the same score each time</a:t>
            </a:r>
            <a:endParaRPr/>
          </a:p>
        </p:txBody>
      </p:sp>
      <p:sp>
        <p:nvSpPr>
          <p:cNvPr id="460" name="Google Shape;460;p48"/>
          <p:cNvSpPr/>
          <p:nvPr/>
        </p:nvSpPr>
        <p:spPr>
          <a:xfrm>
            <a:off x="2060020" y="1774643"/>
            <a:ext cx="23524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Test-Retest</a:t>
            </a:r>
            <a:endParaRPr sz="2800" b="1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4609857" y="3381561"/>
            <a:ext cx="587186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you have two or more observers watching the same behavior, their measurements should agree with each other</a:t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4609857" y="5100668"/>
            <a:ext cx="563479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Within a test, people should respond similarly to questions that measure the same construct </a:t>
            </a:r>
            <a:endParaRPr/>
          </a:p>
        </p:txBody>
      </p:sp>
      <p:sp>
        <p:nvSpPr>
          <p:cNvPr id="463" name="Google Shape;463;p48"/>
          <p:cNvSpPr/>
          <p:nvPr/>
        </p:nvSpPr>
        <p:spPr>
          <a:xfrm>
            <a:off x="2081046" y="3603129"/>
            <a:ext cx="23104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Interrater</a:t>
            </a:r>
            <a:endParaRPr sz="2800" b="1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4" name="Google Shape;464;p48"/>
          <p:cNvSpPr/>
          <p:nvPr/>
        </p:nvSpPr>
        <p:spPr>
          <a:xfrm>
            <a:off x="2021528" y="5137570"/>
            <a:ext cx="242946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Internal Consistency</a:t>
            </a:r>
            <a:endParaRPr sz="2800" b="1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"/>
          <p:cNvSpPr txBox="1">
            <a:spLocks noGrp="1"/>
          </p:cNvSpPr>
          <p:nvPr>
            <p:ph type="title"/>
          </p:nvPr>
        </p:nvSpPr>
        <p:spPr>
          <a:xfrm>
            <a:off x="1896535" y="191355"/>
            <a:ext cx="8517470" cy="9093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4C73B3"/>
              </a:buClr>
              <a:buSzPts val="3600"/>
            </a:pPr>
            <a:r>
              <a:rPr lang="en-US" sz="3600" b="1">
                <a:solidFill>
                  <a:srgbClr val="4C73B3"/>
                </a:solidFill>
                <a:latin typeface="Avenir"/>
                <a:ea typeface="Avenir"/>
                <a:cs typeface="Avenir"/>
                <a:sym typeface="Avenir"/>
              </a:rPr>
              <a:t>Ways to Increase Reliability</a:t>
            </a:r>
            <a:endParaRPr/>
          </a:p>
        </p:txBody>
      </p:sp>
      <p:sp>
        <p:nvSpPr>
          <p:cNvPr id="471" name="Google Shape;471;p49"/>
          <p:cNvSpPr/>
          <p:nvPr/>
        </p:nvSpPr>
        <p:spPr>
          <a:xfrm>
            <a:off x="2831860" y="4954713"/>
            <a:ext cx="326414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Include multiple measures for each variable/construct</a:t>
            </a:r>
            <a:endParaRPr/>
          </a:p>
        </p:txBody>
      </p:sp>
      <p:sp>
        <p:nvSpPr>
          <p:cNvPr id="472" name="Google Shape;472;p49"/>
          <p:cNvSpPr/>
          <p:nvPr/>
        </p:nvSpPr>
        <p:spPr>
          <a:xfrm>
            <a:off x="2831861" y="3397604"/>
            <a:ext cx="32641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Include multiple items within each measure</a:t>
            </a:r>
            <a:endParaRPr/>
          </a:p>
        </p:txBody>
      </p:sp>
      <p:sp>
        <p:nvSpPr>
          <p:cNvPr id="473" name="Google Shape;473;p49"/>
          <p:cNvSpPr/>
          <p:nvPr/>
        </p:nvSpPr>
        <p:spPr>
          <a:xfrm>
            <a:off x="2831861" y="1650008"/>
            <a:ext cx="41277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Have good operational definitions</a:t>
            </a:r>
            <a:endParaRPr/>
          </a:p>
        </p:txBody>
      </p:sp>
      <p:sp>
        <p:nvSpPr>
          <p:cNvPr id="474" name="Google Shape;474;p49"/>
          <p:cNvSpPr/>
          <p:nvPr/>
        </p:nvSpPr>
        <p:spPr>
          <a:xfrm>
            <a:off x="6430201" y="4934863"/>
            <a:ext cx="41148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rgbClr val="E46C0A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The Beck Depression Inventory</a:t>
            </a:r>
            <a:endParaRPr/>
          </a:p>
          <a:p>
            <a:pPr marL="342900" indent="-342900">
              <a:spcBef>
                <a:spcPts val="600"/>
              </a:spcBef>
              <a:buClr>
                <a:srgbClr val="E46C0A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Accelerometers (activity levels)</a:t>
            </a:r>
            <a:endParaRPr/>
          </a:p>
          <a:p>
            <a:pPr marL="342900" indent="-342900">
              <a:spcBef>
                <a:spcPts val="600"/>
              </a:spcBef>
              <a:buClr>
                <a:srgbClr val="E46C0A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Self-report of symptoms</a:t>
            </a:r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6468532" y="3108866"/>
            <a:ext cx="360679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Feelings of despair? </a:t>
            </a:r>
            <a:endParaRPr/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Sleeplessness? Fatigue?    </a:t>
            </a:r>
            <a:endParaRPr/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Lack of motivation? Anger?</a:t>
            </a: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6468531" y="1650008"/>
            <a:ext cx="38269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>
                <a:solidFill>
                  <a:srgbClr val="E46C0A"/>
                </a:solidFill>
                <a:latin typeface="Avenir"/>
                <a:ea typeface="Avenir"/>
                <a:cs typeface="Avenir"/>
                <a:sym typeface="Avenir"/>
              </a:rPr>
              <a:t>How do you operationalize “depression”?</a:t>
            </a:r>
            <a:endParaRPr/>
          </a:p>
        </p:txBody>
      </p:sp>
      <p:sp>
        <p:nvSpPr>
          <p:cNvPr id="477" name="Google Shape;477;p49"/>
          <p:cNvSpPr/>
          <p:nvPr/>
        </p:nvSpPr>
        <p:spPr>
          <a:xfrm>
            <a:off x="1879958" y="3538057"/>
            <a:ext cx="858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9"/>
          <p:cNvSpPr/>
          <p:nvPr/>
        </p:nvSpPr>
        <p:spPr>
          <a:xfrm>
            <a:off x="1951800" y="5257163"/>
            <a:ext cx="71519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3.</a:t>
            </a:r>
            <a:endParaRPr sz="32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9" name="Google Shape;479;p49"/>
          <p:cNvSpPr/>
          <p:nvPr/>
        </p:nvSpPr>
        <p:spPr>
          <a:xfrm>
            <a:off x="1879958" y="1776986"/>
            <a:ext cx="858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4C73B3"/>
              </a:buClr>
              <a:buSzPts val="4200"/>
            </a:pPr>
            <a:r>
              <a:rPr lang="en-US" sz="4200" b="1">
                <a:solidFill>
                  <a:srgbClr val="4C73B3"/>
                </a:solidFill>
                <a:latin typeface="Avenir"/>
                <a:ea typeface="Avenir"/>
                <a:cs typeface="Avenir"/>
                <a:sym typeface="Avenir"/>
              </a:rPr>
              <a:t>Sensitivity &amp; Range Effects</a:t>
            </a:r>
            <a:endParaRPr sz="4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" name="Google Shape;486;p50"/>
          <p:cNvSpPr txBox="1">
            <a:spLocks noGrp="1"/>
          </p:cNvSpPr>
          <p:nvPr>
            <p:ph type="body" idx="1"/>
          </p:nvPr>
        </p:nvSpPr>
        <p:spPr>
          <a:xfrm>
            <a:off x="1981200" y="1716315"/>
            <a:ext cx="8066314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US" sz="3000">
                <a:latin typeface="Avenir"/>
                <a:ea typeface="Avenir"/>
                <a:cs typeface="Avenir"/>
                <a:sym typeface="Avenir"/>
              </a:rPr>
              <a:t>Measurement tools must be sensitive enough to record real changes or differences in performance </a:t>
            </a:r>
            <a:endParaRPr sz="3000">
              <a:latin typeface="Avenir"/>
              <a:ea typeface="Avenir"/>
              <a:cs typeface="Avenir"/>
              <a:sym typeface="Avenir"/>
            </a:endParaRPr>
          </a:p>
          <a:p>
            <a:pPr marL="742950" lvl="1" indent="-285750">
              <a:spcBef>
                <a:spcPts val="2250"/>
              </a:spcBef>
              <a:buClr>
                <a:schemeClr val="dk1"/>
              </a:buClr>
              <a:buSzPts val="2600"/>
              <a:buChar char="–"/>
            </a:pPr>
            <a:r>
              <a:rPr lang="en-US" sz="2600" b="1">
                <a:latin typeface="Avenir"/>
                <a:ea typeface="Avenir"/>
                <a:cs typeface="Avenir"/>
                <a:sym typeface="Avenir"/>
              </a:rPr>
              <a:t>Ceiling Effect: </a:t>
            </a: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clustering of scores at high end of scale</a:t>
            </a:r>
            <a:endParaRPr/>
          </a:p>
          <a:p>
            <a:pPr marL="742950" lvl="1" indent="-285750">
              <a:spcBef>
                <a:spcPts val="2250"/>
              </a:spcBef>
              <a:buClr>
                <a:schemeClr val="dk1"/>
              </a:buClr>
              <a:buSzPts val="2600"/>
              <a:buChar char="–"/>
            </a:pPr>
            <a:r>
              <a:rPr lang="en-US" sz="2600" b="1">
                <a:latin typeface="Avenir"/>
                <a:ea typeface="Avenir"/>
                <a:cs typeface="Avenir"/>
                <a:sym typeface="Avenir"/>
              </a:rPr>
              <a:t>Floor Effect: </a:t>
            </a: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clustering of scores at low end of scale</a:t>
            </a:r>
            <a:endParaRPr sz="2600">
              <a:latin typeface="Avenir"/>
              <a:ea typeface="Avenir"/>
              <a:cs typeface="Avenir"/>
              <a:sym typeface="Avenir"/>
            </a:endParaRPr>
          </a:p>
          <a:p>
            <a:pPr marL="342900" indent="-152400">
              <a:spcBef>
                <a:spcPts val="2250"/>
              </a:spcBef>
              <a:buClr>
                <a:schemeClr val="dk1"/>
              </a:buClr>
              <a:buSzPts val="3000"/>
              <a:buNone/>
            </a:pPr>
            <a:endParaRPr sz="3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>
            <a:spLocks noGrp="1"/>
          </p:cNvSpPr>
          <p:nvPr>
            <p:ph type="body" idx="1"/>
          </p:nvPr>
        </p:nvSpPr>
        <p:spPr>
          <a:xfrm>
            <a:off x="2046294" y="2059227"/>
            <a:ext cx="7936657" cy="37761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14350" indent="-514350">
              <a:spcBef>
                <a:spcPts val="0"/>
              </a:spcBef>
              <a:buClr>
                <a:srgbClr val="1A1A1A"/>
              </a:buClr>
              <a:buSzPts val="3200"/>
              <a:buFont typeface="Calibri"/>
              <a:buAutoNum type="arabicPeriod"/>
            </a:pPr>
            <a:r>
              <a:rPr lang="en-US" b="1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Reliability</a:t>
            </a:r>
            <a:r>
              <a:rPr lang="en-US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The degree of consistency with which a test measures a variable/construct.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indent="-514350">
              <a:spcBef>
                <a:spcPts val="2440"/>
              </a:spcBef>
              <a:buClr>
                <a:srgbClr val="1A1A1A"/>
              </a:buClr>
              <a:buSzPts val="3200"/>
              <a:buFont typeface="Calibri"/>
              <a:buAutoNum type="arabicPeriod"/>
            </a:pPr>
            <a:r>
              <a:rPr lang="en-US" b="1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Construct</a:t>
            </a:r>
            <a:r>
              <a:rPr lang="en-US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b="1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Validity</a:t>
            </a:r>
            <a:r>
              <a:rPr lang="en-US">
                <a:solidFill>
                  <a:srgbClr val="1A1A1A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The extent to which a test measures what is supposed to measure</a:t>
            </a:r>
            <a:endParaRPr/>
          </a:p>
        </p:txBody>
      </p:sp>
      <p:sp>
        <p:nvSpPr>
          <p:cNvPr id="493" name="Google Shape;493;p51"/>
          <p:cNvSpPr txBox="1"/>
          <p:nvPr/>
        </p:nvSpPr>
        <p:spPr>
          <a:xfrm>
            <a:off x="2046293" y="3098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sz="4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Key Qualities in a Measure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569</Words>
  <Application>Microsoft Office PowerPoint</Application>
  <PresentationFormat>Widescreen</PresentationFormat>
  <Paragraphs>86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</vt:lpstr>
      <vt:lpstr>Calibri</vt:lpstr>
      <vt:lpstr>Calibri Light</vt:lpstr>
      <vt:lpstr>Century Gothic</vt:lpstr>
      <vt:lpstr>Georgia</vt:lpstr>
      <vt:lpstr>Office Theme</vt:lpstr>
      <vt:lpstr>Validity and Reliability</vt:lpstr>
      <vt:lpstr>Modes of Measurement in Psychology</vt:lpstr>
      <vt:lpstr>PowerPoint Presentation</vt:lpstr>
      <vt:lpstr>Reliability</vt:lpstr>
      <vt:lpstr>Reliable or Unreliable?</vt:lpstr>
      <vt:lpstr>Types of Reliability</vt:lpstr>
      <vt:lpstr>Ways to Increase Reliability</vt:lpstr>
      <vt:lpstr>Sensitivity &amp; Range Effects</vt:lpstr>
      <vt:lpstr>PowerPoint Presentation</vt:lpstr>
      <vt:lpstr>Construct Validity</vt:lpstr>
      <vt:lpstr>Construct Validity</vt:lpstr>
      <vt:lpstr>Content Validity</vt:lpstr>
      <vt:lpstr>Relationship Between Reliability &amp;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Validity and Reliability</dc:title>
  <dc:creator>Hess, Yanine</dc:creator>
  <cp:lastModifiedBy>Hess, Yanine</cp:lastModifiedBy>
  <cp:revision>5</cp:revision>
  <dcterms:created xsi:type="dcterms:W3CDTF">2021-10-10T17:02:25Z</dcterms:created>
  <dcterms:modified xsi:type="dcterms:W3CDTF">2021-10-27T15:25:09Z</dcterms:modified>
</cp:coreProperties>
</file>