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handoutMasterIdLst>
    <p:handoutMasterId r:id="rId15"/>
  </p:handoutMasterIdLst>
  <p:sldIdLst>
    <p:sldId id="256" r:id="rId2"/>
    <p:sldId id="270" r:id="rId3"/>
    <p:sldId id="259" r:id="rId4"/>
    <p:sldId id="260" r:id="rId5"/>
    <p:sldId id="267" r:id="rId6"/>
    <p:sldId id="261" r:id="rId7"/>
    <p:sldId id="268" r:id="rId8"/>
    <p:sldId id="258" r:id="rId9"/>
    <p:sldId id="262" r:id="rId10"/>
    <p:sldId id="263" r:id="rId11"/>
    <p:sldId id="264" r:id="rId12"/>
    <p:sldId id="265" r:id="rId13"/>
    <p:sldId id="266" r:id="rId1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21A295EC-C5AF-478A-B6B7-ACF964938DD4}" type="datetimeFigureOut">
              <a:rPr lang="en-US" smtClean="0"/>
              <a:t>4/5/2015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3FD152E7-7ED9-4FF5-9D56-F8182D8C767D}" type="slidenum">
              <a:rPr lang="en-US" smtClean="0"/>
              <a:t>‹#›</a:t>
            </a:fld>
            <a:endParaRPr lang="en-US"/>
          </a:p>
        </p:txBody>
      </p:sp>
    </p:spTree>
    <p:extLst>
      <p:ext uri="{BB962C8B-B14F-4D97-AF65-F5344CB8AC3E}">
        <p14:creationId xmlns:p14="http://schemas.microsoft.com/office/powerpoint/2010/main" val="201736874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F82005-8F97-448F-A12C-2EE43D7D0751}" type="datetimeFigureOut">
              <a:rPr lang="en-US" smtClean="0"/>
              <a:pPr/>
              <a:t>4/5/2015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341C66-CFEC-4265-AE6D-0633848B331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82005-8F97-448F-A12C-2EE43D7D0751}" type="datetimeFigureOut">
              <a:rPr lang="en-US" smtClean="0"/>
              <a:pPr/>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1C66-CFEC-4265-AE6D-0633848B33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1341C66-CFEC-4265-AE6D-0633848B331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82005-8F97-448F-A12C-2EE43D7D0751}" type="datetimeFigureOut">
              <a:rPr lang="en-US" smtClean="0"/>
              <a:pPr/>
              <a:t>4/5/2015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F82005-8F97-448F-A12C-2EE43D7D0751}" type="datetimeFigureOut">
              <a:rPr lang="en-US" smtClean="0"/>
              <a:pPr/>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1341C66-CFEC-4265-AE6D-0633848B331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7F82005-8F97-448F-A12C-2EE43D7D0751}" type="datetimeFigureOut">
              <a:rPr lang="en-US" smtClean="0"/>
              <a:pPr/>
              <a:t>4/5/2015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341C66-CFEC-4265-AE6D-0633848B331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7F82005-8F97-448F-A12C-2EE43D7D0751}" type="datetimeFigureOut">
              <a:rPr lang="en-US" smtClean="0"/>
              <a:pPr/>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41C66-CFEC-4265-AE6D-0633848B331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F82005-8F97-448F-A12C-2EE43D7D0751}" type="datetimeFigureOut">
              <a:rPr lang="en-US" smtClean="0"/>
              <a:pPr/>
              <a:t>4/5/2015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1341C66-CFEC-4265-AE6D-0633848B331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F82005-8F97-448F-A12C-2EE43D7D0751}" type="datetimeFigureOut">
              <a:rPr lang="en-US" smtClean="0"/>
              <a:pPr/>
              <a:t>4/5/2015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1341C66-CFEC-4265-AE6D-0633848B33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7F82005-8F97-448F-A12C-2EE43D7D0751}" type="datetimeFigureOut">
              <a:rPr lang="en-US" smtClean="0"/>
              <a:pPr/>
              <a:t>4/5/2015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1341C66-CFEC-4265-AE6D-0633848B33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1341C66-CFEC-4265-AE6D-0633848B331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7F82005-8F97-448F-A12C-2EE43D7D0751}" type="datetimeFigureOut">
              <a:rPr lang="en-US" smtClean="0"/>
              <a:pPr/>
              <a:t>4/5/2015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1341C66-CFEC-4265-AE6D-0633848B331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7F82005-8F97-448F-A12C-2EE43D7D0751}" type="datetimeFigureOut">
              <a:rPr lang="en-US" smtClean="0"/>
              <a:pPr/>
              <a:t>4/5/2015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7F82005-8F97-448F-A12C-2EE43D7D0751}" type="datetimeFigureOut">
              <a:rPr lang="en-US" smtClean="0"/>
              <a:pPr/>
              <a:t>4/5/2015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1341C66-CFEC-4265-AE6D-0633848B331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cs4351.cs.uh.edu/TEAM5OI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s4351.cs.uh.edu/TEAM5O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9144000" cy="2590800"/>
          </a:xfrm>
        </p:spPr>
        <p:txBody>
          <a:bodyPr>
            <a:normAutofit/>
          </a:bodyPr>
          <a:lstStyle/>
          <a:p>
            <a:r>
              <a:rPr lang="en-US" sz="3200" b="1" dirty="0" smtClean="0"/>
              <a:t>TEAM</a:t>
            </a:r>
            <a:r>
              <a:rPr lang="en-US" sz="3200" b="1" dirty="0" smtClean="0">
                <a:solidFill>
                  <a:srgbClr val="FF0000"/>
                </a:solidFill>
              </a:rPr>
              <a:t>?</a:t>
            </a:r>
            <a:r>
              <a:rPr lang="en-US" sz="3200" b="1" dirty="0" smtClean="0"/>
              <a:t>O</a:t>
            </a:r>
            <a:r>
              <a:rPr lang="en-US" sz="3200" b="1" dirty="0" smtClean="0">
                <a:solidFill>
                  <a:srgbClr val="FF0000"/>
                </a:solidFill>
              </a:rPr>
              <a:t>IE</a:t>
            </a:r>
            <a:r>
              <a:rPr lang="en-US" sz="3200" b="1" dirty="0" smtClean="0"/>
              <a:t>S</a:t>
            </a:r>
            <a:r>
              <a:rPr lang="en-US" sz="3200" dirty="0"/>
              <a:t/>
            </a:r>
            <a:br>
              <a:rPr lang="en-US" sz="3200" dirty="0"/>
            </a:br>
            <a:r>
              <a:rPr lang="en-US" sz="3200" b="1" dirty="0" smtClean="0">
                <a:solidFill>
                  <a:srgbClr val="FF0000"/>
                </a:solidFill>
              </a:rPr>
              <a:t>O</a:t>
            </a:r>
            <a:r>
              <a:rPr lang="en-US" sz="3200" dirty="0" smtClean="0"/>
              <a:t>nline </a:t>
            </a:r>
            <a:r>
              <a:rPr lang="en-US" sz="3200" b="1" dirty="0" smtClean="0">
                <a:solidFill>
                  <a:srgbClr val="FF0000"/>
                </a:solidFill>
              </a:rPr>
              <a:t>I</a:t>
            </a:r>
            <a:r>
              <a:rPr lang="en-US" sz="3200" dirty="0" smtClean="0"/>
              <a:t>nternational </a:t>
            </a:r>
            <a:r>
              <a:rPr lang="en-US" sz="3200" b="1" dirty="0" smtClean="0">
                <a:solidFill>
                  <a:srgbClr val="FF0000"/>
                </a:solidFill>
              </a:rPr>
              <a:t>E</a:t>
            </a:r>
            <a:r>
              <a:rPr lang="en-US" sz="3200" dirty="0" smtClean="0"/>
              <a:t>VAR </a:t>
            </a:r>
            <a:r>
              <a:rPr lang="en-US" sz="3200" b="1" dirty="0" smtClean="0">
                <a:solidFill>
                  <a:srgbClr val="FF0000"/>
                </a:solidFill>
              </a:rPr>
              <a:t>S</a:t>
            </a:r>
            <a:r>
              <a:rPr lang="en-US" sz="3200" dirty="0" smtClean="0"/>
              <a:t>ystem</a:t>
            </a:r>
            <a:br>
              <a:rPr lang="en-US" sz="3200" dirty="0" smtClean="0"/>
            </a:br>
            <a:r>
              <a:rPr lang="en-US" altLang="en-US" sz="2000" b="1" dirty="0" smtClean="0">
                <a:solidFill>
                  <a:srgbClr val="000000"/>
                </a:solidFill>
              </a:rPr>
              <a:t>(</a:t>
            </a:r>
            <a:r>
              <a:rPr lang="en-US" altLang="en-US" sz="2000" b="1" dirty="0" smtClean="0">
                <a:solidFill>
                  <a:srgbClr val="FF0000"/>
                </a:solidFill>
              </a:rPr>
              <a:t>ANONYMIZED </a:t>
            </a:r>
            <a:r>
              <a:rPr lang="en-US" altLang="en-US" sz="2000" b="1" dirty="0" smtClean="0">
                <a:solidFill>
                  <a:srgbClr val="000000"/>
                </a:solidFill>
              </a:rPr>
              <a:t>Long </a:t>
            </a:r>
            <a:r>
              <a:rPr lang="en-US" altLang="en-US" sz="2000" b="1" dirty="0">
                <a:solidFill>
                  <a:srgbClr val="000000"/>
                </a:solidFill>
              </a:rPr>
              <a:t>Term Follow up </a:t>
            </a:r>
            <a:r>
              <a:rPr lang="en-US" altLang="en-US" sz="2000" b="1" dirty="0" smtClean="0">
                <a:solidFill>
                  <a:srgbClr val="000000"/>
                </a:solidFill>
              </a:rPr>
              <a:t>EVAR Database)</a:t>
            </a:r>
            <a:r>
              <a:rPr lang="en-US" sz="3200" dirty="0" smtClean="0"/>
              <a:t> </a:t>
            </a:r>
            <a:br>
              <a:rPr lang="en-US" sz="3200" dirty="0" smtClean="0"/>
            </a:br>
            <a:r>
              <a:rPr lang="en-US" sz="3200" dirty="0" smtClean="0">
                <a:solidFill>
                  <a:srgbClr val="2323F7"/>
                </a:solidFill>
              </a:rPr>
              <a:t>PRESENTATION</a:t>
            </a:r>
            <a:r>
              <a:rPr lang="en-US" sz="3200" dirty="0"/>
              <a:t/>
            </a:r>
            <a:br>
              <a:rPr lang="en-US" sz="3200" dirty="0"/>
            </a:br>
            <a:r>
              <a:rPr lang="en-US" sz="3200" dirty="0" smtClean="0"/>
              <a:t>Spring 2015</a:t>
            </a:r>
            <a:endParaRPr lang="en-US" sz="3200" dirty="0"/>
          </a:p>
        </p:txBody>
      </p:sp>
      <p:sp>
        <p:nvSpPr>
          <p:cNvPr id="4" name="Title 1"/>
          <p:cNvSpPr txBox="1">
            <a:spLocks/>
          </p:cNvSpPr>
          <p:nvPr/>
        </p:nvSpPr>
        <p:spPr>
          <a:xfrm>
            <a:off x="5257800" y="3505200"/>
            <a:ext cx="9144000" cy="2590800"/>
          </a:xfrm>
          <a:prstGeom prst="rect">
            <a:avLst/>
          </a:prstGeom>
        </p:spPr>
        <p:txBody>
          <a:bodyPr vert="horz" anchor="b">
            <a:no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pPr algn="l"/>
            <a:endParaRPr lang="en-US" sz="1500" dirty="0" smtClean="0"/>
          </a:p>
          <a:p>
            <a:pPr algn="l"/>
            <a:endParaRPr lang="en-US" sz="1500" dirty="0"/>
          </a:p>
          <a:p>
            <a:pPr algn="l"/>
            <a:endParaRPr lang="en-US" sz="1500" dirty="0" smtClean="0"/>
          </a:p>
          <a:p>
            <a:pPr algn="l"/>
            <a:r>
              <a:rPr lang="en-US" sz="1500" dirty="0" smtClean="0"/>
              <a:t>	</a:t>
            </a:r>
          </a:p>
          <a:p>
            <a:pPr algn="l"/>
            <a:endParaRPr lang="en-US" sz="1500" dirty="0"/>
          </a:p>
          <a:p>
            <a:pPr algn="l"/>
            <a:endParaRPr lang="en-US" sz="1500" dirty="0" smtClean="0"/>
          </a:p>
          <a:p>
            <a:pPr algn="l"/>
            <a:endParaRPr lang="en-US" sz="1500" dirty="0"/>
          </a:p>
          <a:p>
            <a:pPr algn="l"/>
            <a:endParaRPr lang="en-US" sz="1500" dirty="0" smtClean="0"/>
          </a:p>
          <a:p>
            <a:pPr algn="l"/>
            <a:endParaRPr lang="en-US" sz="1500" dirty="0"/>
          </a:p>
          <a:p>
            <a:pPr algn="l"/>
            <a:endParaRPr lang="en-US" sz="1500" dirty="0" smtClean="0"/>
          </a:p>
          <a:p>
            <a:pPr algn="l"/>
            <a:endParaRPr lang="en-US" sz="1500" dirty="0"/>
          </a:p>
          <a:p>
            <a:pPr algn="l"/>
            <a:r>
              <a:rPr lang="en-US" sz="1500" dirty="0" smtClean="0"/>
              <a:t>                                                                                                                                                                                                                                       Team leader :	</a:t>
            </a:r>
            <a:r>
              <a:rPr lang="en-US" sz="1500" dirty="0" err="1" smtClean="0"/>
              <a:t>Obinna</a:t>
            </a:r>
            <a:r>
              <a:rPr lang="en-US" sz="1500" dirty="0" smtClean="0"/>
              <a:t> </a:t>
            </a:r>
            <a:r>
              <a:rPr lang="en-US" sz="1500" dirty="0" err="1" smtClean="0"/>
              <a:t>Ugwuzor</a:t>
            </a:r>
            <a:endParaRPr lang="en-US" sz="1500" dirty="0" smtClean="0"/>
          </a:p>
          <a:p>
            <a:pPr algn="l"/>
            <a:r>
              <a:rPr lang="en-US" sz="1500" dirty="0" smtClean="0"/>
              <a:t>	</a:t>
            </a:r>
          </a:p>
          <a:p>
            <a:pPr algn="l"/>
            <a:r>
              <a:rPr lang="en-US" sz="1500" dirty="0" smtClean="0"/>
              <a:t>DBAs:		Jessica </a:t>
            </a:r>
            <a:r>
              <a:rPr lang="en-US" sz="1500" dirty="0" err="1" smtClean="0"/>
              <a:t>Balanag</a:t>
            </a:r>
            <a:r>
              <a:rPr lang="en-US" sz="1500" dirty="0" smtClean="0"/>
              <a:t> </a:t>
            </a:r>
            <a:br>
              <a:rPr lang="en-US" sz="1500" dirty="0" smtClean="0"/>
            </a:br>
            <a:r>
              <a:rPr lang="en-US" sz="1500" dirty="0" smtClean="0"/>
              <a:t>		Kenny </a:t>
            </a:r>
            <a:r>
              <a:rPr lang="en-US" sz="1500" dirty="0" err="1" smtClean="0"/>
              <a:t>Loveall</a:t>
            </a:r>
            <a:r>
              <a:rPr lang="en-US" sz="1500" dirty="0" smtClean="0"/>
              <a:t> </a:t>
            </a:r>
          </a:p>
          <a:p>
            <a:pPr algn="l"/>
            <a:endParaRPr lang="en-US" sz="1500" dirty="0" smtClean="0"/>
          </a:p>
          <a:p>
            <a:pPr algn="l"/>
            <a:r>
              <a:rPr lang="en-US" sz="1500" dirty="0" smtClean="0"/>
              <a:t>SQAs:		Eddie Guevara </a:t>
            </a:r>
            <a:br>
              <a:rPr lang="en-US" sz="1500" dirty="0" smtClean="0"/>
            </a:br>
            <a:r>
              <a:rPr lang="en-US" sz="1500" dirty="0" smtClean="0"/>
              <a:t>		Shah </a:t>
            </a:r>
            <a:r>
              <a:rPr lang="en-US" sz="1500" dirty="0" err="1" smtClean="0"/>
              <a:t>Zaib</a:t>
            </a:r>
            <a:r>
              <a:rPr lang="en-US" sz="1500" dirty="0" smtClean="0"/>
              <a:t> </a:t>
            </a:r>
          </a:p>
          <a:p>
            <a:pPr algn="l"/>
            <a:endParaRPr lang="en-US" sz="1500" dirty="0" smtClean="0"/>
          </a:p>
          <a:p>
            <a:pPr algn="l"/>
            <a:r>
              <a:rPr lang="en-US" sz="1500" dirty="0" smtClean="0"/>
              <a:t>TMs:		Michelle George </a:t>
            </a:r>
            <a:br>
              <a:rPr lang="en-US" sz="1500" dirty="0" smtClean="0"/>
            </a:br>
            <a:r>
              <a:rPr lang="en-US" sz="1500" dirty="0" smtClean="0"/>
              <a:t>		Ryan </a:t>
            </a:r>
            <a:r>
              <a:rPr lang="en-US" sz="1500" dirty="0" err="1" smtClean="0"/>
              <a:t>Hornik</a:t>
            </a:r>
            <a:r>
              <a:rPr lang="en-US" sz="1500" dirty="0" smtClean="0"/>
              <a:t> </a:t>
            </a:r>
            <a:br>
              <a:rPr lang="en-US" sz="1500" dirty="0" smtClean="0"/>
            </a:br>
            <a:r>
              <a:rPr lang="en-US" sz="1500" dirty="0" smtClean="0"/>
              <a:t>		Joe Lu </a:t>
            </a:r>
            <a:br>
              <a:rPr lang="en-US" sz="1500" dirty="0" smtClean="0"/>
            </a:br>
            <a:r>
              <a:rPr lang="en-US" sz="1500" dirty="0" smtClean="0"/>
              <a:t>		Hector Reyna</a:t>
            </a:r>
            <a:endParaRPr lang="en-US" sz="1500" dirty="0"/>
          </a:p>
        </p:txBody>
      </p:sp>
      <p:sp>
        <p:nvSpPr>
          <p:cNvPr id="3" name="Rectangle 2"/>
          <p:cNvSpPr/>
          <p:nvPr/>
        </p:nvSpPr>
        <p:spPr>
          <a:xfrm>
            <a:off x="381000" y="2895600"/>
            <a:ext cx="4572000" cy="3416320"/>
          </a:xfrm>
          <a:prstGeom prst="rect">
            <a:avLst/>
          </a:prstGeom>
        </p:spPr>
        <p:txBody>
          <a:bodyPr>
            <a:spAutoFit/>
          </a:bodyPr>
          <a:lstStyle/>
          <a:p>
            <a:r>
              <a:rPr lang="en-US" dirty="0"/>
              <a:t>TEAM5OIES will allow doctors and researchers around the world to share data and analysis about endovascular aneurism repair (EVAR) patients. Specifically the CT scans and the results of simulations ran on the scans to identify indicators of serious long term complications with the newer less invasive method versus the older more invasive method. This will allow doctors to recommend the older method when a patient is at risk for long term complications with the newer method.</a:t>
            </a:r>
          </a:p>
        </p:txBody>
      </p:sp>
    </p:spTree>
    <p:extLst>
      <p:ext uri="{BB962C8B-B14F-4D97-AF65-F5344CB8AC3E}">
        <p14:creationId xmlns:p14="http://schemas.microsoft.com/office/powerpoint/2010/main" val="3026100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447800"/>
          </a:xfrm>
        </p:spPr>
        <p:txBody>
          <a:bodyPr>
            <a:normAutofit/>
          </a:bodyPr>
          <a:lstStyle/>
          <a:p>
            <a:r>
              <a:rPr lang="en-US" sz="2000" b="1" dirty="0">
                <a:solidFill>
                  <a:srgbClr val="8CADAE">
                    <a:shade val="75000"/>
                  </a:srgbClr>
                </a:solidFill>
              </a:rPr>
              <a:t>TEAM</a:t>
            </a:r>
            <a:r>
              <a:rPr lang="en-US" sz="2000" b="1" dirty="0">
                <a:solidFill>
                  <a:srgbClr val="FF0000"/>
                </a:solidFill>
              </a:rPr>
              <a:t>?</a:t>
            </a:r>
            <a:r>
              <a:rPr lang="en-US" sz="2000" b="1" dirty="0">
                <a:solidFill>
                  <a:srgbClr val="8CADAE">
                    <a:shade val="75000"/>
                  </a:srgbClr>
                </a:solidFill>
              </a:rPr>
              <a:t>O</a:t>
            </a:r>
            <a:r>
              <a:rPr lang="en-US" sz="2000" b="1" dirty="0">
                <a:solidFill>
                  <a:srgbClr val="FF0000"/>
                </a:solidFill>
              </a:rPr>
              <a:t>IE</a:t>
            </a:r>
            <a:r>
              <a:rPr lang="en-US" sz="2000" b="1" dirty="0">
                <a:solidFill>
                  <a:srgbClr val="8CADAE">
                    <a:shade val="75000"/>
                  </a:srgbClr>
                </a:solidFill>
              </a:rPr>
              <a:t>S</a:t>
            </a:r>
            <a:r>
              <a:rPr lang="en-US" sz="2000" dirty="0">
                <a:solidFill>
                  <a:srgbClr val="8CADAE">
                    <a:shade val="75000"/>
                  </a:srgbClr>
                </a:solidFill>
              </a:rPr>
              <a:t/>
            </a:r>
            <a:br>
              <a:rPr lang="en-US" sz="2000" dirty="0">
                <a:solidFill>
                  <a:srgbClr val="8CADAE">
                    <a:shade val="75000"/>
                  </a:srgbClr>
                </a:solidFill>
              </a:rPr>
            </a:br>
            <a:r>
              <a:rPr lang="en-US" sz="2000" b="1" dirty="0">
                <a:solidFill>
                  <a:srgbClr val="FF0000"/>
                </a:solidFill>
              </a:rPr>
              <a:t>O</a:t>
            </a:r>
            <a:r>
              <a:rPr lang="en-US" sz="2000" dirty="0">
                <a:solidFill>
                  <a:srgbClr val="8CADAE">
                    <a:shade val="75000"/>
                  </a:srgbClr>
                </a:solidFill>
              </a:rPr>
              <a:t>nline </a:t>
            </a:r>
            <a:r>
              <a:rPr lang="en-US" sz="2000" b="1" dirty="0">
                <a:solidFill>
                  <a:srgbClr val="FF0000"/>
                </a:solidFill>
              </a:rPr>
              <a:t>I</a:t>
            </a:r>
            <a:r>
              <a:rPr lang="en-US" sz="2000" dirty="0">
                <a:solidFill>
                  <a:srgbClr val="8CADAE">
                    <a:shade val="75000"/>
                  </a:srgbClr>
                </a:solidFill>
              </a:rPr>
              <a:t>nternational </a:t>
            </a:r>
            <a:r>
              <a:rPr lang="en-US" sz="2000" b="1" dirty="0">
                <a:solidFill>
                  <a:srgbClr val="FF0000"/>
                </a:solidFill>
              </a:rPr>
              <a:t>E</a:t>
            </a:r>
            <a:r>
              <a:rPr lang="en-US" sz="2000" dirty="0">
                <a:solidFill>
                  <a:srgbClr val="8CADAE">
                    <a:shade val="75000"/>
                  </a:srgbClr>
                </a:solidFill>
              </a:rPr>
              <a:t>VAR </a:t>
            </a:r>
            <a:r>
              <a:rPr lang="en-US" sz="2000" b="1" dirty="0">
                <a:solidFill>
                  <a:srgbClr val="FF0000"/>
                </a:solidFill>
              </a:rPr>
              <a:t>S</a:t>
            </a:r>
            <a:r>
              <a:rPr lang="en-US" sz="2000" dirty="0">
                <a:solidFill>
                  <a:srgbClr val="8CADAE">
                    <a:shade val="75000"/>
                  </a:srgbClr>
                </a:solidFill>
              </a:rPr>
              <a:t>ystem</a:t>
            </a:r>
            <a:br>
              <a:rPr lang="en-US" sz="2000" dirty="0">
                <a:solidFill>
                  <a:srgbClr val="8CADAE">
                    <a:shade val="75000"/>
                  </a:srgbClr>
                </a:solidFill>
              </a:rPr>
            </a:br>
            <a:r>
              <a:rPr lang="en-US" altLang="en-US" sz="1600" b="1" dirty="0">
                <a:solidFill>
                  <a:srgbClr val="000000"/>
                </a:solidFill>
              </a:rPr>
              <a:t>(</a:t>
            </a:r>
            <a:r>
              <a:rPr lang="en-US" altLang="en-US" sz="1600" b="1" dirty="0">
                <a:solidFill>
                  <a:srgbClr val="FF0000"/>
                </a:solidFill>
              </a:rPr>
              <a:t>ANONYMIZED </a:t>
            </a:r>
            <a:r>
              <a:rPr lang="en-US" altLang="en-US" sz="1600" b="1" dirty="0">
                <a:solidFill>
                  <a:srgbClr val="000000"/>
                </a:solidFill>
              </a:rPr>
              <a:t>Long Term Follow up EVAR Database)</a:t>
            </a:r>
            <a:r>
              <a:rPr lang="en-US" sz="1600" dirty="0">
                <a:solidFill>
                  <a:srgbClr val="8CADAE">
                    <a:shade val="75000"/>
                  </a:srgbClr>
                </a:solidFill>
              </a:rPr>
              <a:t> </a:t>
            </a:r>
            <a:r>
              <a:rPr lang="en-US" sz="2800" dirty="0" smtClean="0"/>
              <a:t/>
            </a:r>
            <a:br>
              <a:rPr lang="en-US" sz="2800" dirty="0" smtClean="0"/>
            </a:br>
            <a:r>
              <a:rPr lang="en-US" sz="2800" dirty="0" smtClean="0"/>
              <a:t>Contract: Software </a:t>
            </a:r>
            <a:r>
              <a:rPr lang="en-US" sz="2000" dirty="0" smtClean="0"/>
              <a:t>Requirements</a:t>
            </a:r>
            <a:r>
              <a:rPr lang="en-US" sz="2800" dirty="0" smtClean="0"/>
              <a:t> Specification</a:t>
            </a:r>
            <a:endParaRPr lang="en-US" sz="2800" dirty="0"/>
          </a:p>
        </p:txBody>
      </p:sp>
      <p:sp>
        <p:nvSpPr>
          <p:cNvPr id="3" name="Content Placeholder 2"/>
          <p:cNvSpPr>
            <a:spLocks noGrp="1"/>
          </p:cNvSpPr>
          <p:nvPr>
            <p:ph sz="quarter" idx="1"/>
          </p:nvPr>
        </p:nvSpPr>
        <p:spPr>
          <a:xfrm>
            <a:off x="-76200" y="1295400"/>
            <a:ext cx="9220200" cy="5257800"/>
          </a:xfrm>
        </p:spPr>
        <p:txBody>
          <a:bodyPr/>
          <a:lstStyle/>
          <a:p>
            <a:pPr marL="0" indent="0">
              <a:buNone/>
            </a:pPr>
            <a:r>
              <a:rPr lang="en-US" dirty="0"/>
              <a:t>	</a:t>
            </a:r>
            <a:r>
              <a:rPr lang="en-US" dirty="0" smtClean="0"/>
              <a:t>Functional				Non-Functional</a:t>
            </a:r>
          </a:p>
        </p:txBody>
      </p:sp>
      <p:pic>
        <p:nvPicPr>
          <p:cNvPr id="4" name="Picture 3"/>
          <p:cNvPicPr>
            <a:picLocks noChangeAspect="1"/>
          </p:cNvPicPr>
          <p:nvPr/>
        </p:nvPicPr>
        <p:blipFill>
          <a:blip r:embed="rId2"/>
          <a:stretch>
            <a:fillRect/>
          </a:stretch>
        </p:blipFill>
        <p:spPr>
          <a:xfrm>
            <a:off x="424028" y="1746529"/>
            <a:ext cx="3843172" cy="4623222"/>
          </a:xfrm>
          <a:prstGeom prst="rect">
            <a:avLst/>
          </a:prstGeom>
        </p:spPr>
      </p:pic>
      <p:pic>
        <p:nvPicPr>
          <p:cNvPr id="5" name="Picture 4"/>
          <p:cNvPicPr>
            <a:picLocks noChangeAspect="1"/>
          </p:cNvPicPr>
          <p:nvPr/>
        </p:nvPicPr>
        <p:blipFill>
          <a:blip r:embed="rId3"/>
          <a:stretch>
            <a:fillRect/>
          </a:stretch>
        </p:blipFill>
        <p:spPr>
          <a:xfrm>
            <a:off x="422486" y="6320820"/>
            <a:ext cx="4073314" cy="328654"/>
          </a:xfrm>
          <a:prstGeom prst="rect">
            <a:avLst/>
          </a:prstGeom>
        </p:spPr>
      </p:pic>
      <p:pic>
        <p:nvPicPr>
          <p:cNvPr id="6" name="Picture 5"/>
          <p:cNvPicPr>
            <a:picLocks noChangeAspect="1"/>
          </p:cNvPicPr>
          <p:nvPr/>
        </p:nvPicPr>
        <p:blipFill>
          <a:blip r:embed="rId4"/>
          <a:stretch>
            <a:fillRect/>
          </a:stretch>
        </p:blipFill>
        <p:spPr>
          <a:xfrm>
            <a:off x="4479801" y="1746529"/>
            <a:ext cx="4359399" cy="1301471"/>
          </a:xfrm>
          <a:prstGeom prst="rect">
            <a:avLst/>
          </a:prstGeom>
        </p:spPr>
      </p:pic>
    </p:spTree>
    <p:extLst>
      <p:ext uri="{BB962C8B-B14F-4D97-AF65-F5344CB8AC3E}">
        <p14:creationId xmlns:p14="http://schemas.microsoft.com/office/powerpoint/2010/main" val="3552573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a:solidFill>
                  <a:srgbClr val="8CADAE">
                    <a:shade val="75000"/>
                  </a:srgbClr>
                </a:solidFill>
              </a:rPr>
              <a:t>TEAM</a:t>
            </a:r>
            <a:r>
              <a:rPr lang="en-US" sz="2700" b="1" dirty="0">
                <a:solidFill>
                  <a:srgbClr val="FF0000"/>
                </a:solidFill>
              </a:rPr>
              <a:t>?</a:t>
            </a:r>
            <a:r>
              <a:rPr lang="en-US" sz="2700" b="1" dirty="0">
                <a:solidFill>
                  <a:srgbClr val="8CADAE">
                    <a:shade val="75000"/>
                  </a:srgbClr>
                </a:solidFill>
              </a:rPr>
              <a:t>O</a:t>
            </a:r>
            <a:r>
              <a:rPr lang="en-US" sz="2700" b="1" dirty="0">
                <a:solidFill>
                  <a:srgbClr val="FF0000"/>
                </a:solidFill>
              </a:rPr>
              <a:t>IE</a:t>
            </a:r>
            <a:r>
              <a:rPr lang="en-US" sz="2700" b="1" dirty="0">
                <a:solidFill>
                  <a:srgbClr val="8CADAE">
                    <a:shade val="75000"/>
                  </a:srgbClr>
                </a:solidFill>
              </a:rPr>
              <a:t>S</a:t>
            </a:r>
            <a:r>
              <a:rPr lang="en-US" sz="2700" dirty="0">
                <a:solidFill>
                  <a:srgbClr val="8CADAE">
                    <a:shade val="75000"/>
                  </a:srgbClr>
                </a:solidFill>
              </a:rPr>
              <a:t/>
            </a:r>
            <a:br>
              <a:rPr lang="en-US" sz="2700" dirty="0">
                <a:solidFill>
                  <a:srgbClr val="8CADAE">
                    <a:shade val="75000"/>
                  </a:srgbClr>
                </a:solidFill>
              </a:rPr>
            </a:br>
            <a:r>
              <a:rPr lang="en-US" sz="2700" b="1" dirty="0">
                <a:solidFill>
                  <a:srgbClr val="FF0000"/>
                </a:solidFill>
              </a:rPr>
              <a:t>O</a:t>
            </a:r>
            <a:r>
              <a:rPr lang="en-US" sz="2700" dirty="0">
                <a:solidFill>
                  <a:srgbClr val="8CADAE">
                    <a:shade val="75000"/>
                  </a:srgbClr>
                </a:solidFill>
              </a:rPr>
              <a:t>nline </a:t>
            </a:r>
            <a:r>
              <a:rPr lang="en-US" sz="2700" b="1" dirty="0">
                <a:solidFill>
                  <a:srgbClr val="FF0000"/>
                </a:solidFill>
              </a:rPr>
              <a:t>I</a:t>
            </a:r>
            <a:r>
              <a:rPr lang="en-US" sz="2700" dirty="0">
                <a:solidFill>
                  <a:srgbClr val="8CADAE">
                    <a:shade val="75000"/>
                  </a:srgbClr>
                </a:solidFill>
              </a:rPr>
              <a:t>nternational </a:t>
            </a:r>
            <a:r>
              <a:rPr lang="en-US" sz="2700" b="1" dirty="0">
                <a:solidFill>
                  <a:srgbClr val="FF0000"/>
                </a:solidFill>
              </a:rPr>
              <a:t>E</a:t>
            </a:r>
            <a:r>
              <a:rPr lang="en-US" sz="2700" dirty="0">
                <a:solidFill>
                  <a:srgbClr val="8CADAE">
                    <a:shade val="75000"/>
                  </a:srgbClr>
                </a:solidFill>
              </a:rPr>
              <a:t>VAR </a:t>
            </a:r>
            <a:r>
              <a:rPr lang="en-US" sz="2700" b="1" dirty="0">
                <a:solidFill>
                  <a:srgbClr val="FF0000"/>
                </a:solidFill>
              </a:rPr>
              <a:t>S</a:t>
            </a:r>
            <a:r>
              <a:rPr lang="en-US" sz="2700" dirty="0">
                <a:solidFill>
                  <a:srgbClr val="8CADAE">
                    <a:shade val="75000"/>
                  </a:srgbClr>
                </a:solidFill>
              </a:rPr>
              <a:t>ystem</a:t>
            </a:r>
            <a:br>
              <a:rPr lang="en-US" sz="2700" dirty="0">
                <a:solidFill>
                  <a:srgbClr val="8CADAE">
                    <a:shade val="75000"/>
                  </a:srgbClr>
                </a:solidFill>
              </a:rPr>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solidFill>
                  <a:srgbClr val="8CADAE">
                    <a:shade val="75000"/>
                  </a:srgbClr>
                </a:solidFill>
              </a:rPr>
              <a:t> </a:t>
            </a:r>
            <a:r>
              <a:rPr lang="en-US" sz="3600" dirty="0">
                <a:solidFill>
                  <a:srgbClr val="8CADAE">
                    <a:shade val="75000"/>
                  </a:srgbClr>
                </a:solidFill>
              </a:rPr>
              <a:t/>
            </a:r>
            <a:br>
              <a:rPr lang="en-US" sz="3600" dirty="0">
                <a:solidFill>
                  <a:srgbClr val="8CADAE">
                    <a:shade val="75000"/>
                  </a:srgbClr>
                </a:solidFill>
              </a:rPr>
            </a:br>
            <a:r>
              <a:rPr lang="en-US" sz="3600" dirty="0" smtClean="0"/>
              <a:t/>
            </a:r>
            <a:br>
              <a:rPr lang="en-US" sz="3600" dirty="0" smtClean="0"/>
            </a:br>
            <a:r>
              <a:rPr lang="en-US" dirty="0" smtClean="0"/>
              <a:t>Software Project Management Plan</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981200"/>
            <a:ext cx="4191000" cy="3810000"/>
          </a:xfrm>
          <a:prstGeom prst="rect">
            <a:avLst/>
          </a:prstGeom>
          <a:noFill/>
          <a:ln>
            <a:noFill/>
          </a:ln>
        </p:spPr>
      </p:pic>
      <p:sp>
        <p:nvSpPr>
          <p:cNvPr id="5" name="TextBox 4"/>
          <p:cNvSpPr txBox="1"/>
          <p:nvPr/>
        </p:nvSpPr>
        <p:spPr>
          <a:xfrm>
            <a:off x="304800" y="5791200"/>
            <a:ext cx="8610600" cy="646331"/>
          </a:xfrm>
          <a:prstGeom prst="rect">
            <a:avLst/>
          </a:prstGeom>
          <a:noFill/>
        </p:spPr>
        <p:txBody>
          <a:bodyPr wrap="square" rtlCol="0">
            <a:spAutoFit/>
          </a:bodyPr>
          <a:lstStyle/>
          <a:p>
            <a:r>
              <a:rPr lang="en-US" dirty="0" smtClean="0"/>
              <a:t>Estimated LOC: 1500	April 1 – 29 UC’s split amongst members of team</a:t>
            </a:r>
          </a:p>
          <a:p>
            <a:r>
              <a:rPr lang="en-US" dirty="0" smtClean="0"/>
              <a:t>Estimated Cost: </a:t>
            </a:r>
            <a:r>
              <a:rPr lang="en-US" dirty="0"/>
              <a:t>$</a:t>
            </a:r>
            <a:r>
              <a:rPr lang="en-US" dirty="0" smtClean="0"/>
              <a:t>256,252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952" y="1957316"/>
            <a:ext cx="4509448" cy="3833884"/>
          </a:xfrm>
          <a:prstGeom prst="rect">
            <a:avLst/>
          </a:prstGeom>
        </p:spPr>
      </p:pic>
    </p:spTree>
    <p:extLst>
      <p:ext uri="{BB962C8B-B14F-4D97-AF65-F5344CB8AC3E}">
        <p14:creationId xmlns:p14="http://schemas.microsoft.com/office/powerpoint/2010/main" val="1863565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a:solidFill>
                  <a:srgbClr val="8CADAE">
                    <a:shade val="75000"/>
                  </a:srgbClr>
                </a:solidFill>
              </a:rPr>
              <a:t>TEAM</a:t>
            </a:r>
            <a:r>
              <a:rPr lang="en-US" sz="2700" b="1" dirty="0">
                <a:solidFill>
                  <a:srgbClr val="FF0000"/>
                </a:solidFill>
              </a:rPr>
              <a:t>?</a:t>
            </a:r>
            <a:r>
              <a:rPr lang="en-US" sz="2700" b="1" dirty="0">
                <a:solidFill>
                  <a:srgbClr val="8CADAE">
                    <a:shade val="75000"/>
                  </a:srgbClr>
                </a:solidFill>
              </a:rPr>
              <a:t>O</a:t>
            </a:r>
            <a:r>
              <a:rPr lang="en-US" sz="2700" b="1" dirty="0">
                <a:solidFill>
                  <a:srgbClr val="FF0000"/>
                </a:solidFill>
              </a:rPr>
              <a:t>IE</a:t>
            </a:r>
            <a:r>
              <a:rPr lang="en-US" sz="2700" b="1" dirty="0">
                <a:solidFill>
                  <a:srgbClr val="8CADAE">
                    <a:shade val="75000"/>
                  </a:srgbClr>
                </a:solidFill>
              </a:rPr>
              <a:t>S</a:t>
            </a:r>
            <a:r>
              <a:rPr lang="en-US" sz="2700" dirty="0">
                <a:solidFill>
                  <a:srgbClr val="8CADAE">
                    <a:shade val="75000"/>
                  </a:srgbClr>
                </a:solidFill>
              </a:rPr>
              <a:t/>
            </a:r>
            <a:br>
              <a:rPr lang="en-US" sz="2700" dirty="0">
                <a:solidFill>
                  <a:srgbClr val="8CADAE">
                    <a:shade val="75000"/>
                  </a:srgbClr>
                </a:solidFill>
              </a:rPr>
            </a:br>
            <a:r>
              <a:rPr lang="en-US" sz="2700" b="1" dirty="0">
                <a:solidFill>
                  <a:srgbClr val="FF0000"/>
                </a:solidFill>
              </a:rPr>
              <a:t>O</a:t>
            </a:r>
            <a:r>
              <a:rPr lang="en-US" sz="2700" dirty="0">
                <a:solidFill>
                  <a:srgbClr val="8CADAE">
                    <a:shade val="75000"/>
                  </a:srgbClr>
                </a:solidFill>
              </a:rPr>
              <a:t>nline </a:t>
            </a:r>
            <a:r>
              <a:rPr lang="en-US" sz="2700" b="1" dirty="0">
                <a:solidFill>
                  <a:srgbClr val="FF0000"/>
                </a:solidFill>
              </a:rPr>
              <a:t>I</a:t>
            </a:r>
            <a:r>
              <a:rPr lang="en-US" sz="2700" dirty="0">
                <a:solidFill>
                  <a:srgbClr val="8CADAE">
                    <a:shade val="75000"/>
                  </a:srgbClr>
                </a:solidFill>
              </a:rPr>
              <a:t>nternational </a:t>
            </a:r>
            <a:r>
              <a:rPr lang="en-US" sz="2700" b="1" dirty="0">
                <a:solidFill>
                  <a:srgbClr val="FF0000"/>
                </a:solidFill>
              </a:rPr>
              <a:t>E</a:t>
            </a:r>
            <a:r>
              <a:rPr lang="en-US" sz="2700" dirty="0">
                <a:solidFill>
                  <a:srgbClr val="8CADAE">
                    <a:shade val="75000"/>
                  </a:srgbClr>
                </a:solidFill>
              </a:rPr>
              <a:t>VAR </a:t>
            </a:r>
            <a:r>
              <a:rPr lang="en-US" sz="2700" b="1" dirty="0">
                <a:solidFill>
                  <a:srgbClr val="FF0000"/>
                </a:solidFill>
              </a:rPr>
              <a:t>S</a:t>
            </a:r>
            <a:r>
              <a:rPr lang="en-US" sz="2700" dirty="0">
                <a:solidFill>
                  <a:srgbClr val="8CADAE">
                    <a:shade val="75000"/>
                  </a:srgbClr>
                </a:solidFill>
              </a:rPr>
              <a:t>ystem</a:t>
            </a:r>
            <a:br>
              <a:rPr lang="en-US" sz="2700" dirty="0">
                <a:solidFill>
                  <a:srgbClr val="8CADAE">
                    <a:shade val="75000"/>
                  </a:srgbClr>
                </a:solidFill>
              </a:rPr>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solidFill>
                  <a:srgbClr val="8CADAE">
                    <a:shade val="75000"/>
                  </a:srgbClr>
                </a:solidFill>
              </a:rPr>
              <a:t> </a:t>
            </a:r>
            <a:r>
              <a:rPr lang="en-US" sz="3600" dirty="0">
                <a:solidFill>
                  <a:srgbClr val="8CADAE">
                    <a:shade val="75000"/>
                  </a:srgbClr>
                </a:solidFill>
              </a:rPr>
              <a:t/>
            </a:r>
            <a:br>
              <a:rPr lang="en-US" sz="3600" dirty="0">
                <a:solidFill>
                  <a:srgbClr val="8CADAE">
                    <a:shade val="75000"/>
                  </a:srgbClr>
                </a:solidFill>
              </a:rPr>
            </a:br>
            <a:r>
              <a:rPr lang="en-US" sz="3600" dirty="0" smtClean="0"/>
              <a:t/>
            </a:r>
            <a:br>
              <a:rPr lang="en-US" sz="3600" dirty="0" smtClean="0"/>
            </a:br>
            <a:r>
              <a:rPr lang="en-US" dirty="0" smtClean="0"/>
              <a:t>Web Site</a:t>
            </a:r>
            <a:endParaRPr lang="en-US" dirty="0"/>
          </a:p>
        </p:txBody>
      </p:sp>
      <p:sp>
        <p:nvSpPr>
          <p:cNvPr id="4" name="TextBox 3">
            <a:hlinkClick r:id="rId2"/>
          </p:cNvPr>
          <p:cNvSpPr txBox="1"/>
          <p:nvPr/>
        </p:nvSpPr>
        <p:spPr>
          <a:xfrm>
            <a:off x="304800" y="5791200"/>
            <a:ext cx="2971800" cy="369332"/>
          </a:xfrm>
          <a:prstGeom prst="rect">
            <a:avLst/>
          </a:prstGeom>
          <a:noFill/>
        </p:spPr>
        <p:txBody>
          <a:bodyPr wrap="square" rtlCol="0">
            <a:spAutoFit/>
          </a:bodyPr>
          <a:lstStyle/>
          <a:p>
            <a:r>
              <a:rPr lang="en-US" dirty="0" smtClean="0"/>
              <a:t>        </a:t>
            </a:r>
            <a:r>
              <a:rPr lang="en-US" dirty="0" smtClean="0">
                <a:hlinkClick r:id="rId2"/>
              </a:rPr>
              <a:t>Go to Website</a:t>
            </a:r>
            <a:endParaRPr lang="en-US" dirty="0"/>
          </a:p>
        </p:txBody>
      </p:sp>
      <p:pic>
        <p:nvPicPr>
          <p:cNvPr id="6" name="Picture 5"/>
          <p:cNvPicPr>
            <a:picLocks noChangeAspect="1"/>
          </p:cNvPicPr>
          <p:nvPr/>
        </p:nvPicPr>
        <p:blipFill>
          <a:blip r:embed="rId3"/>
          <a:stretch>
            <a:fillRect/>
          </a:stretch>
        </p:blipFill>
        <p:spPr>
          <a:xfrm>
            <a:off x="1319212" y="2146300"/>
            <a:ext cx="6505575" cy="3657600"/>
          </a:xfrm>
          <a:prstGeom prst="rect">
            <a:avLst/>
          </a:prstGeom>
        </p:spPr>
      </p:pic>
    </p:spTree>
    <p:extLst>
      <p:ext uri="{BB962C8B-B14F-4D97-AF65-F5344CB8AC3E}">
        <p14:creationId xmlns:p14="http://schemas.microsoft.com/office/powerpoint/2010/main" val="1512007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a:solidFill>
                  <a:srgbClr val="8CADAE">
                    <a:shade val="75000"/>
                  </a:srgbClr>
                </a:solidFill>
              </a:rPr>
              <a:t>TEAM</a:t>
            </a:r>
            <a:r>
              <a:rPr lang="en-US" sz="2700" b="1" dirty="0">
                <a:solidFill>
                  <a:srgbClr val="FF0000"/>
                </a:solidFill>
              </a:rPr>
              <a:t>?</a:t>
            </a:r>
            <a:r>
              <a:rPr lang="en-US" sz="2700" b="1" dirty="0">
                <a:solidFill>
                  <a:srgbClr val="8CADAE">
                    <a:shade val="75000"/>
                  </a:srgbClr>
                </a:solidFill>
              </a:rPr>
              <a:t>O</a:t>
            </a:r>
            <a:r>
              <a:rPr lang="en-US" sz="2700" b="1" dirty="0">
                <a:solidFill>
                  <a:srgbClr val="FF0000"/>
                </a:solidFill>
              </a:rPr>
              <a:t>IE</a:t>
            </a:r>
            <a:r>
              <a:rPr lang="en-US" sz="2700" b="1" dirty="0">
                <a:solidFill>
                  <a:srgbClr val="8CADAE">
                    <a:shade val="75000"/>
                  </a:srgbClr>
                </a:solidFill>
              </a:rPr>
              <a:t>S</a:t>
            </a:r>
            <a:r>
              <a:rPr lang="en-US" sz="2700" dirty="0">
                <a:solidFill>
                  <a:srgbClr val="8CADAE">
                    <a:shade val="75000"/>
                  </a:srgbClr>
                </a:solidFill>
              </a:rPr>
              <a:t/>
            </a:r>
            <a:br>
              <a:rPr lang="en-US" sz="2700" dirty="0">
                <a:solidFill>
                  <a:srgbClr val="8CADAE">
                    <a:shade val="75000"/>
                  </a:srgbClr>
                </a:solidFill>
              </a:rPr>
            </a:br>
            <a:r>
              <a:rPr lang="en-US" sz="2700" b="1" dirty="0">
                <a:solidFill>
                  <a:srgbClr val="FF0000"/>
                </a:solidFill>
              </a:rPr>
              <a:t>O</a:t>
            </a:r>
            <a:r>
              <a:rPr lang="en-US" sz="2700" dirty="0">
                <a:solidFill>
                  <a:srgbClr val="8CADAE">
                    <a:shade val="75000"/>
                  </a:srgbClr>
                </a:solidFill>
              </a:rPr>
              <a:t>nline </a:t>
            </a:r>
            <a:r>
              <a:rPr lang="en-US" sz="2700" b="1" dirty="0">
                <a:solidFill>
                  <a:srgbClr val="FF0000"/>
                </a:solidFill>
              </a:rPr>
              <a:t>I</a:t>
            </a:r>
            <a:r>
              <a:rPr lang="en-US" sz="2700" dirty="0">
                <a:solidFill>
                  <a:srgbClr val="8CADAE">
                    <a:shade val="75000"/>
                  </a:srgbClr>
                </a:solidFill>
              </a:rPr>
              <a:t>nternational </a:t>
            </a:r>
            <a:r>
              <a:rPr lang="en-US" sz="2700" b="1" dirty="0">
                <a:solidFill>
                  <a:srgbClr val="FF0000"/>
                </a:solidFill>
              </a:rPr>
              <a:t>E</a:t>
            </a:r>
            <a:r>
              <a:rPr lang="en-US" sz="2700" dirty="0">
                <a:solidFill>
                  <a:srgbClr val="8CADAE">
                    <a:shade val="75000"/>
                  </a:srgbClr>
                </a:solidFill>
              </a:rPr>
              <a:t>VAR </a:t>
            </a:r>
            <a:r>
              <a:rPr lang="en-US" sz="2700" b="1" dirty="0">
                <a:solidFill>
                  <a:srgbClr val="FF0000"/>
                </a:solidFill>
              </a:rPr>
              <a:t>S</a:t>
            </a:r>
            <a:r>
              <a:rPr lang="en-US" sz="2700" dirty="0">
                <a:solidFill>
                  <a:srgbClr val="8CADAE">
                    <a:shade val="75000"/>
                  </a:srgbClr>
                </a:solidFill>
              </a:rPr>
              <a:t>ystem</a:t>
            </a:r>
            <a:br>
              <a:rPr lang="en-US" sz="2700" dirty="0">
                <a:solidFill>
                  <a:srgbClr val="8CADAE">
                    <a:shade val="75000"/>
                  </a:srgbClr>
                </a:solidFill>
              </a:rPr>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solidFill>
                  <a:srgbClr val="8CADAE">
                    <a:shade val="75000"/>
                  </a:srgbClr>
                </a:solidFill>
              </a:rPr>
              <a:t> </a:t>
            </a:r>
            <a:r>
              <a:rPr lang="en-US" sz="3600" dirty="0">
                <a:solidFill>
                  <a:srgbClr val="8CADAE">
                    <a:shade val="75000"/>
                  </a:srgbClr>
                </a:solidFill>
              </a:rPr>
              <a:t/>
            </a:r>
            <a:br>
              <a:rPr lang="en-US" sz="3600" dirty="0">
                <a:solidFill>
                  <a:srgbClr val="8CADAE">
                    <a:shade val="75000"/>
                  </a:srgbClr>
                </a:solidFill>
              </a:rPr>
            </a:br>
            <a:r>
              <a:rPr lang="en-US" sz="3600" dirty="0" smtClean="0"/>
              <a:t/>
            </a:r>
            <a:br>
              <a:rPr lang="en-US" sz="3600" dirty="0" smtClean="0"/>
            </a:br>
            <a:r>
              <a:rPr lang="en-US" dirty="0" smtClean="0"/>
              <a:t>Chat Demo</a:t>
            </a:r>
            <a:endParaRPr lang="en-US" dirty="0"/>
          </a:p>
        </p:txBody>
      </p:sp>
      <p:sp>
        <p:nvSpPr>
          <p:cNvPr id="3" name="Content Placeholder 2"/>
          <p:cNvSpPr>
            <a:spLocks noGrp="1"/>
          </p:cNvSpPr>
          <p:nvPr>
            <p:ph sz="quarter" idx="1"/>
          </p:nvPr>
        </p:nvSpPr>
        <p:spPr>
          <a:xfrm>
            <a:off x="30480" y="1981200"/>
            <a:ext cx="9220200" cy="4572000"/>
          </a:xfrm>
        </p:spPr>
        <p:txBody>
          <a:bodyPr/>
          <a:lstStyle/>
          <a:p>
            <a:pPr marL="0" indent="0">
              <a:buNone/>
            </a:pPr>
            <a:r>
              <a:rPr lang="en-US" sz="4400" dirty="0"/>
              <a:t/>
            </a:r>
            <a:br>
              <a:rPr lang="en-US" sz="4400" dirty="0"/>
            </a:br>
            <a:endParaRPr lang="en-US" dirty="0"/>
          </a:p>
          <a:p>
            <a:pPr marL="0" indent="0">
              <a:buNone/>
            </a:pPr>
            <a:endParaRPr lang="en-US" dirty="0">
              <a:hlinkClick r:id="rId2"/>
            </a:endParaRPr>
          </a:p>
          <a:p>
            <a:pPr marL="0" indent="0">
              <a:buNone/>
            </a:pPr>
            <a:endParaRPr lang="en-US" dirty="0" smtClean="0">
              <a:hlinkClick r:id="rId2"/>
            </a:endParaRPr>
          </a:p>
          <a:p>
            <a:pPr marL="0" indent="0">
              <a:buNone/>
            </a:pPr>
            <a:endParaRPr lang="en-US" dirty="0">
              <a:hlinkClick r:id="rId2"/>
            </a:endParaRPr>
          </a:p>
          <a:p>
            <a:pPr marL="0" indent="0">
              <a:buNone/>
            </a:pPr>
            <a:r>
              <a:rPr lang="en-US" dirty="0" smtClean="0">
                <a:hlinkClick r:id="rId2"/>
              </a:rPr>
              <a:t>Go To Demo</a:t>
            </a:r>
            <a:endParaRPr lang="en-US" dirty="0"/>
          </a:p>
        </p:txBody>
      </p:sp>
      <p:pic>
        <p:nvPicPr>
          <p:cNvPr id="4" name="Picture 3"/>
          <p:cNvPicPr>
            <a:picLocks noChangeAspect="1"/>
          </p:cNvPicPr>
          <p:nvPr/>
        </p:nvPicPr>
        <p:blipFill>
          <a:blip r:embed="rId3"/>
          <a:stretch>
            <a:fillRect/>
          </a:stretch>
        </p:blipFill>
        <p:spPr>
          <a:xfrm>
            <a:off x="3733800" y="4572000"/>
            <a:ext cx="4410075" cy="1576387"/>
          </a:xfrm>
          <a:prstGeom prst="rect">
            <a:avLst/>
          </a:prstGeom>
        </p:spPr>
      </p:pic>
    </p:spTree>
    <p:extLst>
      <p:ext uri="{BB962C8B-B14F-4D97-AF65-F5344CB8AC3E}">
        <p14:creationId xmlns:p14="http://schemas.microsoft.com/office/powerpoint/2010/main" val="469693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a:t>TEAM</a:t>
            </a:r>
            <a:r>
              <a:rPr lang="en-US" sz="2700" b="1" dirty="0">
                <a:solidFill>
                  <a:srgbClr val="FF0000"/>
                </a:solidFill>
              </a:rPr>
              <a:t>?</a:t>
            </a:r>
            <a:r>
              <a:rPr lang="en-US" sz="2700" b="1" dirty="0"/>
              <a:t>O</a:t>
            </a:r>
            <a:r>
              <a:rPr lang="en-US" sz="2700" b="1" dirty="0">
                <a:solidFill>
                  <a:srgbClr val="FF0000"/>
                </a:solidFill>
              </a:rPr>
              <a:t>IE</a:t>
            </a:r>
            <a:r>
              <a:rPr lang="en-US" sz="2700" b="1" dirty="0"/>
              <a:t>S</a:t>
            </a:r>
            <a:r>
              <a:rPr lang="en-US" sz="2700" dirty="0"/>
              <a:t/>
            </a:r>
            <a:br>
              <a:rPr lang="en-US" sz="2700" dirty="0"/>
            </a:br>
            <a:r>
              <a:rPr lang="en-US" sz="2700" b="1" dirty="0">
                <a:solidFill>
                  <a:srgbClr val="FF0000"/>
                </a:solidFill>
              </a:rPr>
              <a:t>O</a:t>
            </a:r>
            <a:r>
              <a:rPr lang="en-US" sz="2700" dirty="0"/>
              <a:t>nline </a:t>
            </a:r>
            <a:r>
              <a:rPr lang="en-US" sz="2700" b="1" dirty="0">
                <a:solidFill>
                  <a:srgbClr val="FF0000"/>
                </a:solidFill>
              </a:rPr>
              <a:t>I</a:t>
            </a:r>
            <a:r>
              <a:rPr lang="en-US" sz="2700" dirty="0"/>
              <a:t>nternational </a:t>
            </a:r>
            <a:r>
              <a:rPr lang="en-US" sz="2700" b="1" dirty="0">
                <a:solidFill>
                  <a:srgbClr val="FF0000"/>
                </a:solidFill>
              </a:rPr>
              <a:t>E</a:t>
            </a:r>
            <a:r>
              <a:rPr lang="en-US" sz="2700" dirty="0"/>
              <a:t>VAR </a:t>
            </a:r>
            <a:r>
              <a:rPr lang="en-US" sz="2700" b="1" dirty="0">
                <a:solidFill>
                  <a:srgbClr val="FF0000"/>
                </a:solidFill>
              </a:rPr>
              <a:t>S</a:t>
            </a:r>
            <a:r>
              <a:rPr lang="en-US" sz="2700" dirty="0"/>
              <a:t>ystem</a:t>
            </a:r>
            <a:br>
              <a:rPr lang="en-US" sz="2700" dirty="0"/>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t> </a:t>
            </a:r>
            <a:br>
              <a:rPr lang="en-US" sz="2000" dirty="0"/>
            </a:br>
            <a:r>
              <a:rPr lang="en-US" sz="3600" dirty="0"/>
              <a:t/>
            </a:r>
            <a:br>
              <a:rPr lang="en-US" sz="3600" dirty="0"/>
            </a:br>
            <a:r>
              <a:rPr lang="en-US" dirty="0" smtClean="0"/>
              <a:t>BACKEND</a:t>
            </a:r>
            <a:endParaRPr lang="en-US" dirty="0"/>
          </a:p>
        </p:txBody>
      </p:sp>
    </p:spTree>
    <p:extLst>
      <p:ext uri="{BB962C8B-B14F-4D97-AF65-F5344CB8AC3E}">
        <p14:creationId xmlns:p14="http://schemas.microsoft.com/office/powerpoint/2010/main" val="3375088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a:t>TEAM</a:t>
            </a:r>
            <a:r>
              <a:rPr lang="en-US" sz="2700" b="1" dirty="0">
                <a:solidFill>
                  <a:srgbClr val="FF0000"/>
                </a:solidFill>
              </a:rPr>
              <a:t>?</a:t>
            </a:r>
            <a:r>
              <a:rPr lang="en-US" sz="2700" b="1" dirty="0"/>
              <a:t>O</a:t>
            </a:r>
            <a:r>
              <a:rPr lang="en-US" sz="2700" b="1" dirty="0">
                <a:solidFill>
                  <a:srgbClr val="FF0000"/>
                </a:solidFill>
              </a:rPr>
              <a:t>IE</a:t>
            </a:r>
            <a:r>
              <a:rPr lang="en-US" sz="2700" b="1" dirty="0"/>
              <a:t>S</a:t>
            </a:r>
            <a:r>
              <a:rPr lang="en-US" sz="2700" dirty="0"/>
              <a:t/>
            </a:r>
            <a:br>
              <a:rPr lang="en-US" sz="2700" dirty="0"/>
            </a:br>
            <a:r>
              <a:rPr lang="en-US" sz="2700" b="1" dirty="0">
                <a:solidFill>
                  <a:srgbClr val="FF0000"/>
                </a:solidFill>
              </a:rPr>
              <a:t>O</a:t>
            </a:r>
            <a:r>
              <a:rPr lang="en-US" sz="2700" dirty="0"/>
              <a:t>nline </a:t>
            </a:r>
            <a:r>
              <a:rPr lang="en-US" sz="2700" b="1" dirty="0">
                <a:solidFill>
                  <a:srgbClr val="FF0000"/>
                </a:solidFill>
              </a:rPr>
              <a:t>I</a:t>
            </a:r>
            <a:r>
              <a:rPr lang="en-US" sz="2700" dirty="0"/>
              <a:t>nternational </a:t>
            </a:r>
            <a:r>
              <a:rPr lang="en-US" sz="2700" b="1" dirty="0">
                <a:solidFill>
                  <a:srgbClr val="FF0000"/>
                </a:solidFill>
              </a:rPr>
              <a:t>E</a:t>
            </a:r>
            <a:r>
              <a:rPr lang="en-US" sz="2700" dirty="0"/>
              <a:t>VAR </a:t>
            </a:r>
            <a:r>
              <a:rPr lang="en-US" sz="2700" b="1" dirty="0">
                <a:solidFill>
                  <a:srgbClr val="FF0000"/>
                </a:solidFill>
              </a:rPr>
              <a:t>S</a:t>
            </a:r>
            <a:r>
              <a:rPr lang="en-US" sz="2700" dirty="0"/>
              <a:t>ystem</a:t>
            </a:r>
            <a:br>
              <a:rPr lang="en-US" sz="2700" dirty="0"/>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t> </a:t>
            </a:r>
            <a:br>
              <a:rPr lang="en-US" sz="2000" dirty="0"/>
            </a:br>
            <a:r>
              <a:rPr lang="en-US" sz="3600" dirty="0"/>
              <a:t/>
            </a:r>
            <a:br>
              <a:rPr lang="en-US" sz="3600" dirty="0"/>
            </a:br>
            <a:r>
              <a:rPr lang="en-US" dirty="0" smtClean="0"/>
              <a:t>Data Analysis – ERD Model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981200"/>
            <a:ext cx="5791200" cy="4343400"/>
          </a:xfrm>
          <a:prstGeom prst="rect">
            <a:avLst/>
          </a:prstGeom>
        </p:spPr>
      </p:pic>
      <p:sp>
        <p:nvSpPr>
          <p:cNvPr id="4" name="TextBox 3"/>
          <p:cNvSpPr txBox="1"/>
          <p:nvPr/>
        </p:nvSpPr>
        <p:spPr>
          <a:xfrm>
            <a:off x="7391400" y="1981200"/>
            <a:ext cx="1600200" cy="923330"/>
          </a:xfrm>
          <a:prstGeom prst="rect">
            <a:avLst/>
          </a:prstGeom>
          <a:noFill/>
        </p:spPr>
        <p:txBody>
          <a:bodyPr wrap="square" rtlCol="0">
            <a:spAutoFit/>
          </a:bodyPr>
          <a:lstStyle/>
          <a:p>
            <a:r>
              <a:rPr lang="en-US" dirty="0" smtClean="0"/>
              <a:t>10 E’s</a:t>
            </a:r>
          </a:p>
          <a:p>
            <a:r>
              <a:rPr lang="en-US" dirty="0" smtClean="0"/>
              <a:t>8 R’s</a:t>
            </a:r>
          </a:p>
          <a:p>
            <a:r>
              <a:rPr lang="en-US" dirty="0" smtClean="0"/>
              <a:t>48 A’s </a:t>
            </a:r>
            <a:endParaRPr lang="en-US" dirty="0"/>
          </a:p>
        </p:txBody>
      </p:sp>
    </p:spTree>
    <p:extLst>
      <p:ext uri="{BB962C8B-B14F-4D97-AF65-F5344CB8AC3E}">
        <p14:creationId xmlns:p14="http://schemas.microsoft.com/office/powerpoint/2010/main" val="2922699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752600"/>
          </a:xfrm>
        </p:spPr>
        <p:txBody>
          <a:bodyPr>
            <a:normAutofit/>
          </a:bodyPr>
          <a:lstStyle/>
          <a:p>
            <a:r>
              <a:rPr lang="en-US" sz="2700" b="1" dirty="0"/>
              <a:t>TEAM</a:t>
            </a:r>
            <a:r>
              <a:rPr lang="en-US" sz="2700" b="1" dirty="0">
                <a:solidFill>
                  <a:srgbClr val="FF0000"/>
                </a:solidFill>
              </a:rPr>
              <a:t>?</a:t>
            </a:r>
            <a:r>
              <a:rPr lang="en-US" sz="2700" b="1" dirty="0"/>
              <a:t>O</a:t>
            </a:r>
            <a:r>
              <a:rPr lang="en-US" sz="2700" b="1" dirty="0">
                <a:solidFill>
                  <a:srgbClr val="FF0000"/>
                </a:solidFill>
              </a:rPr>
              <a:t>IE</a:t>
            </a:r>
            <a:r>
              <a:rPr lang="en-US" sz="2700" b="1" dirty="0"/>
              <a:t>S</a:t>
            </a:r>
            <a:r>
              <a:rPr lang="en-US" sz="2700" dirty="0"/>
              <a:t/>
            </a:r>
            <a:br>
              <a:rPr lang="en-US" sz="2700" dirty="0"/>
            </a:br>
            <a:r>
              <a:rPr lang="en-US" sz="2700" b="1" dirty="0">
                <a:solidFill>
                  <a:srgbClr val="FF0000"/>
                </a:solidFill>
              </a:rPr>
              <a:t>O</a:t>
            </a:r>
            <a:r>
              <a:rPr lang="en-US" sz="2700" dirty="0"/>
              <a:t>nline </a:t>
            </a:r>
            <a:r>
              <a:rPr lang="en-US" sz="2700" b="1" dirty="0">
                <a:solidFill>
                  <a:srgbClr val="FF0000"/>
                </a:solidFill>
              </a:rPr>
              <a:t>I</a:t>
            </a:r>
            <a:r>
              <a:rPr lang="en-US" sz="2700" dirty="0"/>
              <a:t>nternational </a:t>
            </a:r>
            <a:r>
              <a:rPr lang="en-US" sz="2700" b="1" dirty="0">
                <a:solidFill>
                  <a:srgbClr val="FF0000"/>
                </a:solidFill>
              </a:rPr>
              <a:t>E</a:t>
            </a:r>
            <a:r>
              <a:rPr lang="en-US" sz="2700" dirty="0"/>
              <a:t>VAR </a:t>
            </a:r>
            <a:r>
              <a:rPr lang="en-US" sz="2700" b="1" dirty="0">
                <a:solidFill>
                  <a:srgbClr val="FF0000"/>
                </a:solidFill>
              </a:rPr>
              <a:t>S</a:t>
            </a:r>
            <a:r>
              <a:rPr lang="en-US" sz="2700" dirty="0"/>
              <a:t>ystem</a:t>
            </a:r>
            <a:br>
              <a:rPr lang="en-US" sz="2700" dirty="0"/>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t> </a:t>
            </a:r>
            <a:r>
              <a:rPr lang="en-US" sz="3600" dirty="0"/>
              <a:t/>
            </a:r>
            <a:br>
              <a:rPr lang="en-US" sz="3600" dirty="0"/>
            </a:br>
            <a:r>
              <a:rPr lang="en-US" dirty="0" smtClean="0"/>
              <a:t>Contract – Data Requirements Specification</a:t>
            </a:r>
            <a:endParaRPr lang="en-US" dirty="0"/>
          </a:p>
        </p:txBody>
      </p:sp>
      <p:sp>
        <p:nvSpPr>
          <p:cNvPr id="3" name="Content Placeholder 2"/>
          <p:cNvSpPr>
            <a:spLocks noGrp="1"/>
          </p:cNvSpPr>
          <p:nvPr>
            <p:ph sz="quarter" idx="1"/>
          </p:nvPr>
        </p:nvSpPr>
        <p:spPr>
          <a:xfrm>
            <a:off x="152400" y="1600200"/>
            <a:ext cx="8503920" cy="4876800"/>
          </a:xfrm>
        </p:spPr>
        <p:txBody>
          <a:bodyPr/>
          <a:lstStyle/>
          <a:p>
            <a:pPr marL="0" indent="0">
              <a:buNone/>
            </a:pPr>
            <a:r>
              <a:rPr lang="en-US" dirty="0" smtClean="0"/>
              <a:t>                               Data Requirements</a:t>
            </a:r>
          </a:p>
          <a:p>
            <a:endParaRPr lang="en-US" dirty="0"/>
          </a:p>
        </p:txBody>
      </p:sp>
      <p:pic>
        <p:nvPicPr>
          <p:cNvPr id="4" name="Picture 3"/>
          <p:cNvPicPr>
            <a:picLocks noChangeAspect="1"/>
          </p:cNvPicPr>
          <p:nvPr/>
        </p:nvPicPr>
        <p:blipFill>
          <a:blip r:embed="rId2"/>
          <a:stretch>
            <a:fillRect/>
          </a:stretch>
        </p:blipFill>
        <p:spPr>
          <a:xfrm>
            <a:off x="300446" y="2057400"/>
            <a:ext cx="3545815" cy="4648200"/>
          </a:xfrm>
          <a:prstGeom prst="rect">
            <a:avLst/>
          </a:prstGeom>
        </p:spPr>
      </p:pic>
      <p:pic>
        <p:nvPicPr>
          <p:cNvPr id="7" name="Picture 6"/>
          <p:cNvPicPr>
            <a:picLocks noChangeAspect="1"/>
          </p:cNvPicPr>
          <p:nvPr/>
        </p:nvPicPr>
        <p:blipFill>
          <a:blip r:embed="rId3"/>
          <a:stretch>
            <a:fillRect/>
          </a:stretch>
        </p:blipFill>
        <p:spPr>
          <a:xfrm>
            <a:off x="4404360" y="1986809"/>
            <a:ext cx="3444240" cy="4490191"/>
          </a:xfrm>
          <a:prstGeom prst="rect">
            <a:avLst/>
          </a:prstGeom>
        </p:spPr>
      </p:pic>
    </p:spTree>
    <p:extLst>
      <p:ext uri="{BB962C8B-B14F-4D97-AF65-F5344CB8AC3E}">
        <p14:creationId xmlns:p14="http://schemas.microsoft.com/office/powerpoint/2010/main" val="170973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a:t>TEAM</a:t>
            </a:r>
            <a:r>
              <a:rPr lang="en-US" sz="2700" b="1" dirty="0">
                <a:solidFill>
                  <a:srgbClr val="FF0000"/>
                </a:solidFill>
              </a:rPr>
              <a:t>?</a:t>
            </a:r>
            <a:r>
              <a:rPr lang="en-US" sz="2700" b="1" dirty="0"/>
              <a:t>O</a:t>
            </a:r>
            <a:r>
              <a:rPr lang="en-US" sz="2700" b="1" dirty="0">
                <a:solidFill>
                  <a:srgbClr val="FF0000"/>
                </a:solidFill>
              </a:rPr>
              <a:t>IE</a:t>
            </a:r>
            <a:r>
              <a:rPr lang="en-US" sz="2700" b="1" dirty="0"/>
              <a:t>S</a:t>
            </a:r>
            <a:r>
              <a:rPr lang="en-US" sz="2700" dirty="0"/>
              <a:t/>
            </a:r>
            <a:br>
              <a:rPr lang="en-US" sz="2700" dirty="0"/>
            </a:br>
            <a:r>
              <a:rPr lang="en-US" sz="2700" b="1" dirty="0">
                <a:solidFill>
                  <a:srgbClr val="FF0000"/>
                </a:solidFill>
              </a:rPr>
              <a:t>O</a:t>
            </a:r>
            <a:r>
              <a:rPr lang="en-US" sz="2700" dirty="0"/>
              <a:t>nline </a:t>
            </a:r>
            <a:r>
              <a:rPr lang="en-US" sz="2700" b="1" dirty="0">
                <a:solidFill>
                  <a:srgbClr val="FF0000"/>
                </a:solidFill>
              </a:rPr>
              <a:t>I</a:t>
            </a:r>
            <a:r>
              <a:rPr lang="en-US" sz="2700" dirty="0"/>
              <a:t>nternational </a:t>
            </a:r>
            <a:r>
              <a:rPr lang="en-US" sz="2700" b="1" dirty="0">
                <a:solidFill>
                  <a:srgbClr val="FF0000"/>
                </a:solidFill>
              </a:rPr>
              <a:t>E</a:t>
            </a:r>
            <a:r>
              <a:rPr lang="en-US" sz="2700" dirty="0"/>
              <a:t>VAR </a:t>
            </a:r>
            <a:r>
              <a:rPr lang="en-US" sz="2700" b="1" dirty="0">
                <a:solidFill>
                  <a:srgbClr val="FF0000"/>
                </a:solidFill>
              </a:rPr>
              <a:t>S</a:t>
            </a:r>
            <a:r>
              <a:rPr lang="en-US" sz="2700" dirty="0"/>
              <a:t>ystem</a:t>
            </a:r>
            <a:br>
              <a:rPr lang="en-US" sz="2700" dirty="0"/>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t> </a:t>
            </a:r>
            <a:br>
              <a:rPr lang="en-US" sz="2000" dirty="0"/>
            </a:br>
            <a:r>
              <a:rPr lang="en-US" sz="3600" dirty="0"/>
              <a:t/>
            </a:r>
            <a:br>
              <a:rPr lang="en-US" sz="3600" dirty="0"/>
            </a:br>
            <a:r>
              <a:rPr lang="en-US" dirty="0" smtClean="0"/>
              <a:t>Contract – Data Requirements Specification</a:t>
            </a:r>
            <a:endParaRPr lang="en-US" dirty="0"/>
          </a:p>
        </p:txBody>
      </p:sp>
      <p:sp>
        <p:nvSpPr>
          <p:cNvPr id="3" name="Content Placeholder 2"/>
          <p:cNvSpPr>
            <a:spLocks noGrp="1"/>
          </p:cNvSpPr>
          <p:nvPr>
            <p:ph sz="quarter" idx="1"/>
          </p:nvPr>
        </p:nvSpPr>
        <p:spPr>
          <a:xfrm>
            <a:off x="320040" y="2261419"/>
            <a:ext cx="8503920" cy="4572000"/>
          </a:xfrm>
        </p:spPr>
        <p:txBody>
          <a:bodyPr/>
          <a:lstStyle/>
          <a:p>
            <a:pPr marL="0" indent="0">
              <a:buNone/>
            </a:pPr>
            <a:r>
              <a:rPr lang="en-US" dirty="0" smtClean="0"/>
              <a:t>Constraints</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3886200" y="2286000"/>
            <a:ext cx="3976687" cy="3919220"/>
          </a:xfrm>
          <a:prstGeom prst="rect">
            <a:avLst/>
          </a:prstGeom>
        </p:spPr>
      </p:pic>
    </p:spTree>
    <p:extLst>
      <p:ext uri="{BB962C8B-B14F-4D97-AF65-F5344CB8AC3E}">
        <p14:creationId xmlns:p14="http://schemas.microsoft.com/office/powerpoint/2010/main" val="1985806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a:t>TEAM</a:t>
            </a:r>
            <a:r>
              <a:rPr lang="en-US" sz="2700" b="1" dirty="0">
                <a:solidFill>
                  <a:srgbClr val="FF0000"/>
                </a:solidFill>
              </a:rPr>
              <a:t>?</a:t>
            </a:r>
            <a:r>
              <a:rPr lang="en-US" sz="2700" b="1" dirty="0"/>
              <a:t>O</a:t>
            </a:r>
            <a:r>
              <a:rPr lang="en-US" sz="2700" b="1" dirty="0">
                <a:solidFill>
                  <a:srgbClr val="FF0000"/>
                </a:solidFill>
              </a:rPr>
              <a:t>IE</a:t>
            </a:r>
            <a:r>
              <a:rPr lang="en-US" sz="2700" b="1" dirty="0"/>
              <a:t>S</a:t>
            </a:r>
            <a:r>
              <a:rPr lang="en-US" sz="2700" dirty="0"/>
              <a:t/>
            </a:r>
            <a:br>
              <a:rPr lang="en-US" sz="2700" dirty="0"/>
            </a:br>
            <a:r>
              <a:rPr lang="en-US" sz="2700" b="1" dirty="0">
                <a:solidFill>
                  <a:srgbClr val="FF0000"/>
                </a:solidFill>
              </a:rPr>
              <a:t>O</a:t>
            </a:r>
            <a:r>
              <a:rPr lang="en-US" sz="2700" dirty="0"/>
              <a:t>nline </a:t>
            </a:r>
            <a:r>
              <a:rPr lang="en-US" sz="2700" b="1" dirty="0">
                <a:solidFill>
                  <a:srgbClr val="FF0000"/>
                </a:solidFill>
              </a:rPr>
              <a:t>I</a:t>
            </a:r>
            <a:r>
              <a:rPr lang="en-US" sz="2700" dirty="0"/>
              <a:t>nternational </a:t>
            </a:r>
            <a:r>
              <a:rPr lang="en-US" sz="2700" b="1" dirty="0">
                <a:solidFill>
                  <a:srgbClr val="FF0000"/>
                </a:solidFill>
              </a:rPr>
              <a:t>E</a:t>
            </a:r>
            <a:r>
              <a:rPr lang="en-US" sz="2700" dirty="0"/>
              <a:t>VAR </a:t>
            </a:r>
            <a:r>
              <a:rPr lang="en-US" sz="2700" b="1" dirty="0">
                <a:solidFill>
                  <a:srgbClr val="FF0000"/>
                </a:solidFill>
              </a:rPr>
              <a:t>S</a:t>
            </a:r>
            <a:r>
              <a:rPr lang="en-US" sz="2700" dirty="0"/>
              <a:t>ystem</a:t>
            </a:r>
            <a:br>
              <a:rPr lang="en-US" sz="2700" dirty="0"/>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t> </a:t>
            </a:r>
            <a:br>
              <a:rPr lang="en-US" sz="2000" dirty="0"/>
            </a:br>
            <a:r>
              <a:rPr lang="en-US" sz="3600" dirty="0"/>
              <a:t/>
            </a:r>
            <a:br>
              <a:rPr lang="en-US" sz="3600" dirty="0"/>
            </a:br>
            <a:r>
              <a:rPr lang="en-US" dirty="0" smtClean="0"/>
              <a:t>Data Design – Relational Model</a:t>
            </a:r>
            <a:endParaRPr lang="en-US" dirty="0"/>
          </a:p>
        </p:txBody>
      </p:sp>
      <p:pic>
        <p:nvPicPr>
          <p:cNvPr id="2049" name="Picture 1" descr="Relational Model Diagram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4352"/>
            <a:ext cx="5480050" cy="4108450"/>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2"/>
          <p:cNvSpPr>
            <a:spLocks/>
          </p:cNvSpPr>
          <p:nvPr/>
        </p:nvSpPr>
        <p:spPr bwMode="auto">
          <a:xfrm>
            <a:off x="3960813" y="2054352"/>
            <a:ext cx="2463800" cy="1349375"/>
          </a:xfrm>
          <a:custGeom>
            <a:avLst/>
            <a:gdLst>
              <a:gd name="T0" fmla="*/ 732 w 3879"/>
              <a:gd name="T1" fmla="*/ 71 h 2124"/>
              <a:gd name="T2" fmla="*/ 818 w 3879"/>
              <a:gd name="T3" fmla="*/ 1188 h 2124"/>
              <a:gd name="T4" fmla="*/ 0 w 3879"/>
              <a:gd name="T5" fmla="*/ 1605 h 2124"/>
              <a:gd name="T6" fmla="*/ 102 w 3879"/>
              <a:gd name="T7" fmla="*/ 1904 h 2124"/>
              <a:gd name="T8" fmla="*/ 1188 w 3879"/>
              <a:gd name="T9" fmla="*/ 2124 h 2124"/>
              <a:gd name="T10" fmla="*/ 2109 w 3879"/>
              <a:gd name="T11" fmla="*/ 1880 h 2124"/>
              <a:gd name="T12" fmla="*/ 2156 w 3879"/>
              <a:gd name="T13" fmla="*/ 1172 h 2124"/>
              <a:gd name="T14" fmla="*/ 3879 w 3879"/>
              <a:gd name="T15" fmla="*/ 960 h 2124"/>
              <a:gd name="T16" fmla="*/ 3856 w 3879"/>
              <a:gd name="T17" fmla="*/ 0 h 2124"/>
              <a:gd name="T18" fmla="*/ 732 w 3879"/>
              <a:gd name="T19" fmla="*/ 71 h 2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9" h="2124">
                <a:moveTo>
                  <a:pt x="732" y="71"/>
                </a:moveTo>
                <a:lnTo>
                  <a:pt x="818" y="1188"/>
                </a:lnTo>
                <a:lnTo>
                  <a:pt x="0" y="1605"/>
                </a:lnTo>
                <a:lnTo>
                  <a:pt x="102" y="1904"/>
                </a:lnTo>
                <a:lnTo>
                  <a:pt x="1188" y="2124"/>
                </a:lnTo>
                <a:lnTo>
                  <a:pt x="2109" y="1880"/>
                </a:lnTo>
                <a:lnTo>
                  <a:pt x="2156" y="1172"/>
                </a:lnTo>
                <a:lnTo>
                  <a:pt x="3879" y="960"/>
                </a:lnTo>
                <a:lnTo>
                  <a:pt x="3856" y="0"/>
                </a:lnTo>
                <a:lnTo>
                  <a:pt x="732" y="71"/>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Freeform 3"/>
          <p:cNvSpPr>
            <a:spLocks/>
          </p:cNvSpPr>
          <p:nvPr/>
        </p:nvSpPr>
        <p:spPr bwMode="auto">
          <a:xfrm>
            <a:off x="1808162" y="2619502"/>
            <a:ext cx="2098676" cy="944563"/>
          </a:xfrm>
          <a:custGeom>
            <a:avLst/>
            <a:gdLst>
              <a:gd name="T0" fmla="*/ 70 w 3304"/>
              <a:gd name="T1" fmla="*/ 1409 h 1487"/>
              <a:gd name="T2" fmla="*/ 2258 w 3304"/>
              <a:gd name="T3" fmla="*/ 1432 h 1487"/>
              <a:gd name="T4" fmla="*/ 3304 w 3304"/>
              <a:gd name="T5" fmla="*/ 913 h 1487"/>
              <a:gd name="T6" fmla="*/ 2762 w 3304"/>
              <a:gd name="T7" fmla="*/ 323 h 1487"/>
              <a:gd name="T8" fmla="*/ 1581 w 3304"/>
              <a:gd name="T9" fmla="*/ 95 h 1487"/>
              <a:gd name="T10" fmla="*/ 362 w 3304"/>
              <a:gd name="T11" fmla="*/ 0 h 1487"/>
              <a:gd name="T12" fmla="*/ 0 w 3304"/>
              <a:gd name="T13" fmla="*/ 1487 h 1487"/>
              <a:gd name="T14" fmla="*/ 70 w 3304"/>
              <a:gd name="T15" fmla="*/ 1409 h 14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04" h="1487">
                <a:moveTo>
                  <a:pt x="70" y="1409"/>
                </a:moveTo>
                <a:lnTo>
                  <a:pt x="2258" y="1432"/>
                </a:lnTo>
                <a:lnTo>
                  <a:pt x="3304" y="913"/>
                </a:lnTo>
                <a:lnTo>
                  <a:pt x="2762" y="323"/>
                </a:lnTo>
                <a:lnTo>
                  <a:pt x="1581" y="95"/>
                </a:lnTo>
                <a:lnTo>
                  <a:pt x="362" y="0"/>
                </a:lnTo>
                <a:lnTo>
                  <a:pt x="0" y="1487"/>
                </a:lnTo>
                <a:lnTo>
                  <a:pt x="70" y="1409"/>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reeform 4"/>
          <p:cNvSpPr>
            <a:spLocks/>
          </p:cNvSpPr>
          <p:nvPr/>
        </p:nvSpPr>
        <p:spPr bwMode="auto">
          <a:xfrm>
            <a:off x="2182813" y="2054352"/>
            <a:ext cx="2268537" cy="939800"/>
          </a:xfrm>
          <a:custGeom>
            <a:avLst/>
            <a:gdLst>
              <a:gd name="T0" fmla="*/ 283 w 3572"/>
              <a:gd name="T1" fmla="*/ 47 h 1479"/>
              <a:gd name="T2" fmla="*/ 0 w 3572"/>
              <a:gd name="T3" fmla="*/ 991 h 1479"/>
              <a:gd name="T4" fmla="*/ 1762 w 3572"/>
              <a:gd name="T5" fmla="*/ 1204 h 1479"/>
              <a:gd name="T6" fmla="*/ 3006 w 3572"/>
              <a:gd name="T7" fmla="*/ 1479 h 1479"/>
              <a:gd name="T8" fmla="*/ 3572 w 3572"/>
              <a:gd name="T9" fmla="*/ 1243 h 1479"/>
              <a:gd name="T10" fmla="*/ 3493 w 3572"/>
              <a:gd name="T11" fmla="*/ 196 h 1479"/>
              <a:gd name="T12" fmla="*/ 267 w 3572"/>
              <a:gd name="T13" fmla="*/ 0 h 1479"/>
              <a:gd name="T14" fmla="*/ 283 w 3572"/>
              <a:gd name="T15" fmla="*/ 47 h 1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72" h="1479">
                <a:moveTo>
                  <a:pt x="283" y="47"/>
                </a:moveTo>
                <a:lnTo>
                  <a:pt x="0" y="991"/>
                </a:lnTo>
                <a:lnTo>
                  <a:pt x="1762" y="1204"/>
                </a:lnTo>
                <a:lnTo>
                  <a:pt x="3006" y="1479"/>
                </a:lnTo>
                <a:lnTo>
                  <a:pt x="3572" y="1243"/>
                </a:lnTo>
                <a:lnTo>
                  <a:pt x="3493" y="196"/>
                </a:lnTo>
                <a:lnTo>
                  <a:pt x="267" y="0"/>
                </a:lnTo>
                <a:lnTo>
                  <a:pt x="283" y="47"/>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3511550" y="2519490"/>
            <a:ext cx="4241800" cy="1109662"/>
          </a:xfrm>
          <a:custGeom>
            <a:avLst/>
            <a:gdLst>
              <a:gd name="T0" fmla="*/ 0 w 6680"/>
              <a:gd name="T1" fmla="*/ 1589 h 1747"/>
              <a:gd name="T2" fmla="*/ 913 w 6680"/>
              <a:gd name="T3" fmla="*/ 1747 h 1747"/>
              <a:gd name="T4" fmla="*/ 2872 w 6680"/>
              <a:gd name="T5" fmla="*/ 1424 h 1747"/>
              <a:gd name="T6" fmla="*/ 6680 w 6680"/>
              <a:gd name="T7" fmla="*/ 1290 h 1747"/>
              <a:gd name="T8" fmla="*/ 6641 w 6680"/>
              <a:gd name="T9" fmla="*/ 0 h 1747"/>
              <a:gd name="T10" fmla="*/ 4650 w 6680"/>
              <a:gd name="T11" fmla="*/ 157 h 1747"/>
              <a:gd name="T12" fmla="*/ 2896 w 6680"/>
              <a:gd name="T13" fmla="*/ 378 h 1747"/>
              <a:gd name="T14" fmla="*/ 2628 w 6680"/>
              <a:gd name="T15" fmla="*/ 1180 h 1747"/>
              <a:gd name="T16" fmla="*/ 944 w 6680"/>
              <a:gd name="T17" fmla="*/ 1172 h 1747"/>
              <a:gd name="T18" fmla="*/ 0 w 6680"/>
              <a:gd name="T19" fmla="*/ 1589 h 1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80" h="1747">
                <a:moveTo>
                  <a:pt x="0" y="1589"/>
                </a:moveTo>
                <a:lnTo>
                  <a:pt x="913" y="1747"/>
                </a:lnTo>
                <a:lnTo>
                  <a:pt x="2872" y="1424"/>
                </a:lnTo>
                <a:lnTo>
                  <a:pt x="6680" y="1290"/>
                </a:lnTo>
                <a:lnTo>
                  <a:pt x="6641" y="0"/>
                </a:lnTo>
                <a:lnTo>
                  <a:pt x="4650" y="157"/>
                </a:lnTo>
                <a:lnTo>
                  <a:pt x="2896" y="378"/>
                </a:lnTo>
                <a:lnTo>
                  <a:pt x="2628" y="1180"/>
                </a:lnTo>
                <a:lnTo>
                  <a:pt x="944" y="1172"/>
                </a:lnTo>
                <a:lnTo>
                  <a:pt x="0" y="1589"/>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762250" y="3429127"/>
            <a:ext cx="3787775" cy="1374775"/>
          </a:xfrm>
          <a:custGeom>
            <a:avLst/>
            <a:gdLst>
              <a:gd name="T0" fmla="*/ 0 w 5964"/>
              <a:gd name="T1" fmla="*/ 826 h 2164"/>
              <a:gd name="T2" fmla="*/ 763 w 5964"/>
              <a:gd name="T3" fmla="*/ 1046 h 2164"/>
              <a:gd name="T4" fmla="*/ 960 w 5964"/>
              <a:gd name="T5" fmla="*/ 1582 h 2164"/>
              <a:gd name="T6" fmla="*/ 3076 w 5964"/>
              <a:gd name="T7" fmla="*/ 2164 h 2164"/>
              <a:gd name="T8" fmla="*/ 3761 w 5964"/>
              <a:gd name="T9" fmla="*/ 2125 h 2164"/>
              <a:gd name="T10" fmla="*/ 5083 w 5964"/>
              <a:gd name="T11" fmla="*/ 1881 h 2164"/>
              <a:gd name="T12" fmla="*/ 5846 w 5964"/>
              <a:gd name="T13" fmla="*/ 1778 h 2164"/>
              <a:gd name="T14" fmla="*/ 5964 w 5964"/>
              <a:gd name="T15" fmla="*/ 968 h 2164"/>
              <a:gd name="T16" fmla="*/ 5830 w 5964"/>
              <a:gd name="T17" fmla="*/ 142 h 2164"/>
              <a:gd name="T18" fmla="*/ 4642 w 5964"/>
              <a:gd name="T19" fmla="*/ 0 h 2164"/>
              <a:gd name="T20" fmla="*/ 3202 w 5964"/>
              <a:gd name="T21" fmla="*/ 126 h 2164"/>
              <a:gd name="T22" fmla="*/ 802 w 5964"/>
              <a:gd name="T23" fmla="*/ 441 h 2164"/>
              <a:gd name="T24" fmla="*/ 0 w 5964"/>
              <a:gd name="T25" fmla="*/ 826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64" h="2164">
                <a:moveTo>
                  <a:pt x="0" y="826"/>
                </a:moveTo>
                <a:lnTo>
                  <a:pt x="763" y="1046"/>
                </a:lnTo>
                <a:lnTo>
                  <a:pt x="960" y="1582"/>
                </a:lnTo>
                <a:lnTo>
                  <a:pt x="3076" y="2164"/>
                </a:lnTo>
                <a:lnTo>
                  <a:pt x="3761" y="2125"/>
                </a:lnTo>
                <a:lnTo>
                  <a:pt x="5083" y="1881"/>
                </a:lnTo>
                <a:lnTo>
                  <a:pt x="5846" y="1778"/>
                </a:lnTo>
                <a:lnTo>
                  <a:pt x="5964" y="968"/>
                </a:lnTo>
                <a:lnTo>
                  <a:pt x="5830" y="142"/>
                </a:lnTo>
                <a:lnTo>
                  <a:pt x="4642" y="0"/>
                </a:lnTo>
                <a:lnTo>
                  <a:pt x="3202" y="126"/>
                </a:lnTo>
                <a:lnTo>
                  <a:pt x="802" y="441"/>
                </a:lnTo>
                <a:lnTo>
                  <a:pt x="0" y="826"/>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1808162" y="3938715"/>
            <a:ext cx="1663701" cy="723900"/>
          </a:xfrm>
          <a:custGeom>
            <a:avLst/>
            <a:gdLst>
              <a:gd name="T0" fmla="*/ 283 w 2620"/>
              <a:gd name="T1" fmla="*/ 865 h 1141"/>
              <a:gd name="T2" fmla="*/ 1699 w 2620"/>
              <a:gd name="T3" fmla="*/ 1141 h 1141"/>
              <a:gd name="T4" fmla="*/ 2620 w 2620"/>
              <a:gd name="T5" fmla="*/ 1109 h 1141"/>
              <a:gd name="T6" fmla="*/ 2250 w 2620"/>
              <a:gd name="T7" fmla="*/ 236 h 1141"/>
              <a:gd name="T8" fmla="*/ 1424 w 2620"/>
              <a:gd name="T9" fmla="*/ 0 h 1141"/>
              <a:gd name="T10" fmla="*/ 0 w 2620"/>
              <a:gd name="T11" fmla="*/ 377 h 1141"/>
              <a:gd name="T12" fmla="*/ 283 w 2620"/>
              <a:gd name="T13" fmla="*/ 865 h 1141"/>
            </a:gdLst>
            <a:ahLst/>
            <a:cxnLst>
              <a:cxn ang="0">
                <a:pos x="T0" y="T1"/>
              </a:cxn>
              <a:cxn ang="0">
                <a:pos x="T2" y="T3"/>
              </a:cxn>
              <a:cxn ang="0">
                <a:pos x="T4" y="T5"/>
              </a:cxn>
              <a:cxn ang="0">
                <a:pos x="T6" y="T7"/>
              </a:cxn>
              <a:cxn ang="0">
                <a:pos x="T8" y="T9"/>
              </a:cxn>
              <a:cxn ang="0">
                <a:pos x="T10" y="T11"/>
              </a:cxn>
              <a:cxn ang="0">
                <a:pos x="T12" y="T13"/>
              </a:cxn>
            </a:cxnLst>
            <a:rect l="0" t="0" r="r" b="b"/>
            <a:pathLst>
              <a:path w="2620" h="1141">
                <a:moveTo>
                  <a:pt x="283" y="865"/>
                </a:moveTo>
                <a:lnTo>
                  <a:pt x="1699" y="1141"/>
                </a:lnTo>
                <a:lnTo>
                  <a:pt x="2620" y="1109"/>
                </a:lnTo>
                <a:lnTo>
                  <a:pt x="2250" y="236"/>
                </a:lnTo>
                <a:lnTo>
                  <a:pt x="1424" y="0"/>
                </a:lnTo>
                <a:lnTo>
                  <a:pt x="0" y="377"/>
                </a:lnTo>
                <a:lnTo>
                  <a:pt x="283" y="865"/>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2032000" y="3629152"/>
            <a:ext cx="874713" cy="309563"/>
          </a:xfrm>
          <a:custGeom>
            <a:avLst/>
            <a:gdLst>
              <a:gd name="T0" fmla="*/ 0 w 1377"/>
              <a:gd name="T1" fmla="*/ 0 h 488"/>
              <a:gd name="T2" fmla="*/ 8 w 1377"/>
              <a:gd name="T3" fmla="*/ 488 h 488"/>
              <a:gd name="T4" fmla="*/ 1267 w 1377"/>
              <a:gd name="T5" fmla="*/ 354 h 488"/>
              <a:gd name="T6" fmla="*/ 1377 w 1377"/>
              <a:gd name="T7" fmla="*/ 0 h 488"/>
              <a:gd name="T8" fmla="*/ 0 w 1377"/>
              <a:gd name="T9" fmla="*/ 0 h 488"/>
            </a:gdLst>
            <a:ahLst/>
            <a:cxnLst>
              <a:cxn ang="0">
                <a:pos x="T0" y="T1"/>
              </a:cxn>
              <a:cxn ang="0">
                <a:pos x="T2" y="T3"/>
              </a:cxn>
              <a:cxn ang="0">
                <a:pos x="T4" y="T5"/>
              </a:cxn>
              <a:cxn ang="0">
                <a:pos x="T6" y="T7"/>
              </a:cxn>
              <a:cxn ang="0">
                <a:pos x="T8" y="T9"/>
              </a:cxn>
            </a:cxnLst>
            <a:rect l="0" t="0" r="r" b="b"/>
            <a:pathLst>
              <a:path w="1377" h="488">
                <a:moveTo>
                  <a:pt x="0" y="0"/>
                </a:moveTo>
                <a:lnTo>
                  <a:pt x="8" y="488"/>
                </a:lnTo>
                <a:lnTo>
                  <a:pt x="1267" y="354"/>
                </a:lnTo>
                <a:lnTo>
                  <a:pt x="1377" y="0"/>
                </a:lnTo>
                <a:lnTo>
                  <a:pt x="0"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1887537" y="4613402"/>
            <a:ext cx="3067051" cy="1419225"/>
          </a:xfrm>
          <a:custGeom>
            <a:avLst/>
            <a:gdLst>
              <a:gd name="T0" fmla="*/ 0 w 4831"/>
              <a:gd name="T1" fmla="*/ 677 h 2235"/>
              <a:gd name="T2" fmla="*/ 1527 w 4831"/>
              <a:gd name="T3" fmla="*/ 2235 h 2235"/>
              <a:gd name="T4" fmla="*/ 3077 w 4831"/>
              <a:gd name="T5" fmla="*/ 2187 h 2235"/>
              <a:gd name="T6" fmla="*/ 3305 w 4831"/>
              <a:gd name="T7" fmla="*/ 1440 h 2235"/>
              <a:gd name="T8" fmla="*/ 4831 w 4831"/>
              <a:gd name="T9" fmla="*/ 834 h 2235"/>
              <a:gd name="T10" fmla="*/ 2770 w 4831"/>
              <a:gd name="T11" fmla="*/ 0 h 2235"/>
              <a:gd name="T12" fmla="*/ 16 w 4831"/>
              <a:gd name="T13" fmla="*/ 197 h 2235"/>
              <a:gd name="T14" fmla="*/ 0 w 4831"/>
              <a:gd name="T15" fmla="*/ 677 h 2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31" h="2235">
                <a:moveTo>
                  <a:pt x="0" y="677"/>
                </a:moveTo>
                <a:lnTo>
                  <a:pt x="1527" y="2235"/>
                </a:lnTo>
                <a:lnTo>
                  <a:pt x="3077" y="2187"/>
                </a:lnTo>
                <a:lnTo>
                  <a:pt x="3305" y="1440"/>
                </a:lnTo>
                <a:lnTo>
                  <a:pt x="4831" y="834"/>
                </a:lnTo>
                <a:lnTo>
                  <a:pt x="2770" y="0"/>
                </a:lnTo>
                <a:lnTo>
                  <a:pt x="16" y="197"/>
                </a:lnTo>
                <a:lnTo>
                  <a:pt x="0" y="677"/>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905250" y="5132515"/>
            <a:ext cx="3473450" cy="1154112"/>
          </a:xfrm>
          <a:custGeom>
            <a:avLst/>
            <a:gdLst>
              <a:gd name="T0" fmla="*/ 197 w 5469"/>
              <a:gd name="T1" fmla="*/ 1574 h 1818"/>
              <a:gd name="T2" fmla="*/ 5461 w 5469"/>
              <a:gd name="T3" fmla="*/ 1818 h 1818"/>
              <a:gd name="T4" fmla="*/ 5469 w 5469"/>
              <a:gd name="T5" fmla="*/ 425 h 1818"/>
              <a:gd name="T6" fmla="*/ 4407 w 5469"/>
              <a:gd name="T7" fmla="*/ 291 h 1818"/>
              <a:gd name="T8" fmla="*/ 3636 w 5469"/>
              <a:gd name="T9" fmla="*/ 0 h 1818"/>
              <a:gd name="T10" fmla="*/ 1598 w 5469"/>
              <a:gd name="T11" fmla="*/ 134 h 1818"/>
              <a:gd name="T12" fmla="*/ 158 w 5469"/>
              <a:gd name="T13" fmla="*/ 645 h 1818"/>
              <a:gd name="T14" fmla="*/ 0 w 5469"/>
              <a:gd name="T15" fmla="*/ 1637 h 1818"/>
              <a:gd name="T16" fmla="*/ 197 w 5469"/>
              <a:gd name="T17" fmla="*/ 1574 h 1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9" h="1818">
                <a:moveTo>
                  <a:pt x="197" y="1574"/>
                </a:moveTo>
                <a:lnTo>
                  <a:pt x="5461" y="1818"/>
                </a:lnTo>
                <a:lnTo>
                  <a:pt x="5469" y="425"/>
                </a:lnTo>
                <a:lnTo>
                  <a:pt x="4407" y="291"/>
                </a:lnTo>
                <a:lnTo>
                  <a:pt x="3636" y="0"/>
                </a:lnTo>
                <a:lnTo>
                  <a:pt x="1598" y="134"/>
                </a:lnTo>
                <a:lnTo>
                  <a:pt x="158" y="645"/>
                </a:lnTo>
                <a:lnTo>
                  <a:pt x="0" y="1637"/>
                </a:lnTo>
                <a:lnTo>
                  <a:pt x="197" y="1574"/>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5035550" y="3464052"/>
            <a:ext cx="2717800" cy="1863725"/>
          </a:xfrm>
          <a:custGeom>
            <a:avLst/>
            <a:gdLst>
              <a:gd name="T0" fmla="*/ 275 w 4280"/>
              <a:gd name="T1" fmla="*/ 2707 h 2935"/>
              <a:gd name="T2" fmla="*/ 1857 w 4280"/>
              <a:gd name="T3" fmla="*/ 2628 h 2935"/>
              <a:gd name="T4" fmla="*/ 2644 w 4280"/>
              <a:gd name="T5" fmla="*/ 2911 h 2935"/>
              <a:gd name="T6" fmla="*/ 4280 w 4280"/>
              <a:gd name="T7" fmla="*/ 2935 h 2935"/>
              <a:gd name="T8" fmla="*/ 4092 w 4280"/>
              <a:gd name="T9" fmla="*/ 0 h 2935"/>
              <a:gd name="T10" fmla="*/ 2384 w 4280"/>
              <a:gd name="T11" fmla="*/ 47 h 2935"/>
              <a:gd name="T12" fmla="*/ 2290 w 4280"/>
              <a:gd name="T13" fmla="*/ 1660 h 2935"/>
              <a:gd name="T14" fmla="*/ 0 w 4280"/>
              <a:gd name="T15" fmla="*/ 2109 h 2935"/>
              <a:gd name="T16" fmla="*/ 275 w 4280"/>
              <a:gd name="T17" fmla="*/ 2707 h 2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0" h="2935">
                <a:moveTo>
                  <a:pt x="275" y="2707"/>
                </a:moveTo>
                <a:lnTo>
                  <a:pt x="1857" y="2628"/>
                </a:lnTo>
                <a:lnTo>
                  <a:pt x="2644" y="2911"/>
                </a:lnTo>
                <a:lnTo>
                  <a:pt x="4280" y="2935"/>
                </a:lnTo>
                <a:lnTo>
                  <a:pt x="4092" y="0"/>
                </a:lnTo>
                <a:lnTo>
                  <a:pt x="2384" y="47"/>
                </a:lnTo>
                <a:lnTo>
                  <a:pt x="2290" y="1660"/>
                </a:lnTo>
                <a:lnTo>
                  <a:pt x="0" y="2109"/>
                </a:lnTo>
                <a:lnTo>
                  <a:pt x="275" y="2707"/>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3756025" y="1972597"/>
            <a:ext cx="7889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Surgeon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3"/>
          <p:cNvSpPr>
            <a:spLocks noChangeArrowheads="1"/>
          </p:cNvSpPr>
          <p:nvPr/>
        </p:nvSpPr>
        <p:spPr bwMode="auto">
          <a:xfrm>
            <a:off x="6423820" y="2032216"/>
            <a:ext cx="788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Institution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4"/>
          <p:cNvSpPr>
            <a:spLocks noChangeArrowheads="1"/>
          </p:cNvSpPr>
          <p:nvPr/>
        </p:nvSpPr>
        <p:spPr bwMode="auto">
          <a:xfrm>
            <a:off x="7056438" y="2282952"/>
            <a:ext cx="788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Patient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5"/>
          <p:cNvSpPr>
            <a:spLocks noChangeArrowheads="1"/>
          </p:cNvSpPr>
          <p:nvPr/>
        </p:nvSpPr>
        <p:spPr bwMode="auto">
          <a:xfrm>
            <a:off x="1105693" y="2813074"/>
            <a:ext cx="7889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Testimonial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6"/>
          <p:cNvSpPr>
            <a:spLocks noChangeArrowheads="1"/>
          </p:cNvSpPr>
          <p:nvPr/>
        </p:nvSpPr>
        <p:spPr bwMode="auto">
          <a:xfrm>
            <a:off x="1395412" y="3668840"/>
            <a:ext cx="7889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Audit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7"/>
          <p:cNvSpPr>
            <a:spLocks noChangeArrowheads="1"/>
          </p:cNvSpPr>
          <p:nvPr/>
        </p:nvSpPr>
        <p:spPr bwMode="auto">
          <a:xfrm>
            <a:off x="1423987" y="4336605"/>
            <a:ext cx="788988" cy="18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Brand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1986708" y="5595819"/>
            <a:ext cx="7889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Image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7391400" y="5555584"/>
            <a:ext cx="788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Series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7056438" y="4153027"/>
            <a:ext cx="788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Study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5287963" y="3794252"/>
            <a:ext cx="788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Endograft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1981200" y="20543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5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1981200" y="20543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4"/>
          <p:cNvSpPr>
            <a:spLocks noChangeArrowheads="1"/>
          </p:cNvSpPr>
          <p:nvPr/>
        </p:nvSpPr>
        <p:spPr bwMode="auto">
          <a:xfrm>
            <a:off x="1981200" y="61628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641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a:t>TEAM</a:t>
            </a:r>
            <a:r>
              <a:rPr lang="en-US" sz="2700" b="1" dirty="0">
                <a:solidFill>
                  <a:srgbClr val="FF0000"/>
                </a:solidFill>
              </a:rPr>
              <a:t>?</a:t>
            </a:r>
            <a:r>
              <a:rPr lang="en-US" sz="2700" b="1" dirty="0"/>
              <a:t>O</a:t>
            </a:r>
            <a:r>
              <a:rPr lang="en-US" sz="2700" b="1" dirty="0">
                <a:solidFill>
                  <a:srgbClr val="FF0000"/>
                </a:solidFill>
              </a:rPr>
              <a:t>IE</a:t>
            </a:r>
            <a:r>
              <a:rPr lang="en-US" sz="2700" b="1" dirty="0"/>
              <a:t>S</a:t>
            </a:r>
            <a:r>
              <a:rPr lang="en-US" sz="2700" dirty="0"/>
              <a:t/>
            </a:r>
            <a:br>
              <a:rPr lang="en-US" sz="2700" dirty="0"/>
            </a:br>
            <a:r>
              <a:rPr lang="en-US" sz="2700" b="1" dirty="0">
                <a:solidFill>
                  <a:srgbClr val="FF0000"/>
                </a:solidFill>
              </a:rPr>
              <a:t>O</a:t>
            </a:r>
            <a:r>
              <a:rPr lang="en-US" sz="2700" dirty="0"/>
              <a:t>nline </a:t>
            </a:r>
            <a:r>
              <a:rPr lang="en-US" sz="2700" b="1" dirty="0">
                <a:solidFill>
                  <a:srgbClr val="FF0000"/>
                </a:solidFill>
              </a:rPr>
              <a:t>I</a:t>
            </a:r>
            <a:r>
              <a:rPr lang="en-US" sz="2700" dirty="0"/>
              <a:t>nternational </a:t>
            </a:r>
            <a:r>
              <a:rPr lang="en-US" sz="2700" b="1" dirty="0">
                <a:solidFill>
                  <a:srgbClr val="FF0000"/>
                </a:solidFill>
              </a:rPr>
              <a:t>E</a:t>
            </a:r>
            <a:r>
              <a:rPr lang="en-US" sz="2700" dirty="0"/>
              <a:t>VAR </a:t>
            </a:r>
            <a:r>
              <a:rPr lang="en-US" sz="2700" b="1" dirty="0">
                <a:solidFill>
                  <a:srgbClr val="FF0000"/>
                </a:solidFill>
              </a:rPr>
              <a:t>S</a:t>
            </a:r>
            <a:r>
              <a:rPr lang="en-US" sz="2700" dirty="0"/>
              <a:t>ystem</a:t>
            </a:r>
            <a:br>
              <a:rPr lang="en-US" sz="2700" dirty="0"/>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t> </a:t>
            </a:r>
            <a:br>
              <a:rPr lang="en-US" sz="2000" dirty="0"/>
            </a:br>
            <a:r>
              <a:rPr lang="en-US" sz="3600" dirty="0"/>
              <a:t/>
            </a:r>
            <a:br>
              <a:rPr lang="en-US" sz="3600" dirty="0"/>
            </a:br>
            <a:r>
              <a:rPr lang="en-US" dirty="0" smtClean="0"/>
              <a:t>Data Design – Relational Model</a:t>
            </a:r>
            <a:endParaRPr lang="en-US" dirty="0"/>
          </a:p>
        </p:txBody>
      </p:sp>
      <p:pic>
        <p:nvPicPr>
          <p:cNvPr id="6" name="Picture 5"/>
          <p:cNvPicPr>
            <a:picLocks noChangeAspect="1"/>
          </p:cNvPicPr>
          <p:nvPr/>
        </p:nvPicPr>
        <p:blipFill>
          <a:blip r:embed="rId2"/>
          <a:stretch>
            <a:fillRect/>
          </a:stretch>
        </p:blipFill>
        <p:spPr>
          <a:xfrm>
            <a:off x="152400" y="2031698"/>
            <a:ext cx="4857750" cy="4657725"/>
          </a:xfrm>
          <a:prstGeom prst="rect">
            <a:avLst/>
          </a:prstGeom>
        </p:spPr>
      </p:pic>
      <p:pic>
        <p:nvPicPr>
          <p:cNvPr id="7" name="Picture 6"/>
          <p:cNvPicPr>
            <a:picLocks noChangeAspect="1"/>
          </p:cNvPicPr>
          <p:nvPr/>
        </p:nvPicPr>
        <p:blipFill>
          <a:blip r:embed="rId3"/>
          <a:stretch>
            <a:fillRect/>
          </a:stretch>
        </p:blipFill>
        <p:spPr>
          <a:xfrm>
            <a:off x="5226136" y="2179335"/>
            <a:ext cx="3648075" cy="4362450"/>
          </a:xfrm>
          <a:prstGeom prst="rect">
            <a:avLst/>
          </a:prstGeom>
        </p:spPr>
      </p:pic>
    </p:spTree>
    <p:extLst>
      <p:ext uri="{BB962C8B-B14F-4D97-AF65-F5344CB8AC3E}">
        <p14:creationId xmlns:p14="http://schemas.microsoft.com/office/powerpoint/2010/main" val="2974107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a:solidFill>
                  <a:srgbClr val="8CADAE">
                    <a:shade val="75000"/>
                  </a:srgbClr>
                </a:solidFill>
              </a:rPr>
              <a:t>TEAM</a:t>
            </a:r>
            <a:r>
              <a:rPr lang="en-US" sz="2700" b="1" dirty="0">
                <a:solidFill>
                  <a:srgbClr val="FF0000"/>
                </a:solidFill>
              </a:rPr>
              <a:t>?</a:t>
            </a:r>
            <a:r>
              <a:rPr lang="en-US" sz="2700" b="1" dirty="0">
                <a:solidFill>
                  <a:srgbClr val="8CADAE">
                    <a:shade val="75000"/>
                  </a:srgbClr>
                </a:solidFill>
              </a:rPr>
              <a:t>O</a:t>
            </a:r>
            <a:r>
              <a:rPr lang="en-US" sz="2700" b="1" dirty="0">
                <a:solidFill>
                  <a:srgbClr val="FF0000"/>
                </a:solidFill>
              </a:rPr>
              <a:t>IE</a:t>
            </a:r>
            <a:r>
              <a:rPr lang="en-US" sz="2700" b="1" dirty="0">
                <a:solidFill>
                  <a:srgbClr val="8CADAE">
                    <a:shade val="75000"/>
                  </a:srgbClr>
                </a:solidFill>
              </a:rPr>
              <a:t>S</a:t>
            </a:r>
            <a:r>
              <a:rPr lang="en-US" sz="2700" dirty="0">
                <a:solidFill>
                  <a:srgbClr val="8CADAE">
                    <a:shade val="75000"/>
                  </a:srgbClr>
                </a:solidFill>
              </a:rPr>
              <a:t/>
            </a:r>
            <a:br>
              <a:rPr lang="en-US" sz="2700" dirty="0">
                <a:solidFill>
                  <a:srgbClr val="8CADAE">
                    <a:shade val="75000"/>
                  </a:srgbClr>
                </a:solidFill>
              </a:rPr>
            </a:br>
            <a:r>
              <a:rPr lang="en-US" sz="2700" b="1" dirty="0">
                <a:solidFill>
                  <a:srgbClr val="FF0000"/>
                </a:solidFill>
              </a:rPr>
              <a:t>O</a:t>
            </a:r>
            <a:r>
              <a:rPr lang="en-US" sz="2700" dirty="0">
                <a:solidFill>
                  <a:srgbClr val="8CADAE">
                    <a:shade val="75000"/>
                  </a:srgbClr>
                </a:solidFill>
              </a:rPr>
              <a:t>nline </a:t>
            </a:r>
            <a:r>
              <a:rPr lang="en-US" sz="2700" b="1" dirty="0">
                <a:solidFill>
                  <a:srgbClr val="FF0000"/>
                </a:solidFill>
              </a:rPr>
              <a:t>I</a:t>
            </a:r>
            <a:r>
              <a:rPr lang="en-US" sz="2700" dirty="0">
                <a:solidFill>
                  <a:srgbClr val="8CADAE">
                    <a:shade val="75000"/>
                  </a:srgbClr>
                </a:solidFill>
              </a:rPr>
              <a:t>nternational </a:t>
            </a:r>
            <a:r>
              <a:rPr lang="en-US" sz="2700" b="1" dirty="0">
                <a:solidFill>
                  <a:srgbClr val="FF0000"/>
                </a:solidFill>
              </a:rPr>
              <a:t>E</a:t>
            </a:r>
            <a:r>
              <a:rPr lang="en-US" sz="2700" dirty="0">
                <a:solidFill>
                  <a:srgbClr val="8CADAE">
                    <a:shade val="75000"/>
                  </a:srgbClr>
                </a:solidFill>
              </a:rPr>
              <a:t>VAR </a:t>
            </a:r>
            <a:r>
              <a:rPr lang="en-US" sz="2700" b="1" dirty="0">
                <a:solidFill>
                  <a:srgbClr val="FF0000"/>
                </a:solidFill>
              </a:rPr>
              <a:t>S</a:t>
            </a:r>
            <a:r>
              <a:rPr lang="en-US" sz="2700" dirty="0">
                <a:solidFill>
                  <a:srgbClr val="8CADAE">
                    <a:shade val="75000"/>
                  </a:srgbClr>
                </a:solidFill>
              </a:rPr>
              <a:t>ystem</a:t>
            </a:r>
            <a:br>
              <a:rPr lang="en-US" sz="2700" dirty="0">
                <a:solidFill>
                  <a:srgbClr val="8CADAE">
                    <a:shade val="75000"/>
                  </a:srgbClr>
                </a:solidFill>
              </a:rPr>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solidFill>
                  <a:srgbClr val="8CADAE">
                    <a:shade val="75000"/>
                  </a:srgbClr>
                </a:solidFill>
              </a:rPr>
              <a:t> </a:t>
            </a:r>
            <a:r>
              <a:rPr lang="en-US" sz="3600" dirty="0">
                <a:solidFill>
                  <a:srgbClr val="8CADAE">
                    <a:shade val="75000"/>
                  </a:srgbClr>
                </a:solidFill>
              </a:rPr>
              <a:t/>
            </a:r>
            <a:br>
              <a:rPr lang="en-US" sz="3600" dirty="0">
                <a:solidFill>
                  <a:srgbClr val="8CADAE">
                    <a:shade val="75000"/>
                  </a:srgbClr>
                </a:solidFill>
              </a:rPr>
            </a:br>
            <a:r>
              <a:rPr lang="en-US" sz="3600" dirty="0" smtClean="0"/>
              <a:t/>
            </a:r>
            <a:br>
              <a:rPr lang="en-US" sz="3600" dirty="0" smtClean="0"/>
            </a:br>
            <a:r>
              <a:rPr lang="en-US" dirty="0" smtClean="0"/>
              <a:t>FRONT END</a:t>
            </a:r>
            <a:endParaRPr lang="en-US" dirty="0"/>
          </a:p>
        </p:txBody>
      </p:sp>
    </p:spTree>
    <p:extLst>
      <p:ext uri="{BB962C8B-B14F-4D97-AF65-F5344CB8AC3E}">
        <p14:creationId xmlns:p14="http://schemas.microsoft.com/office/powerpoint/2010/main" val="3428671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a:solidFill>
                  <a:srgbClr val="8CADAE">
                    <a:shade val="75000"/>
                  </a:srgbClr>
                </a:solidFill>
              </a:rPr>
              <a:t>TEAM</a:t>
            </a:r>
            <a:r>
              <a:rPr lang="en-US" sz="2700" b="1" dirty="0">
                <a:solidFill>
                  <a:srgbClr val="FF0000"/>
                </a:solidFill>
              </a:rPr>
              <a:t>?</a:t>
            </a:r>
            <a:r>
              <a:rPr lang="en-US" sz="2700" b="1" dirty="0">
                <a:solidFill>
                  <a:srgbClr val="8CADAE">
                    <a:shade val="75000"/>
                  </a:srgbClr>
                </a:solidFill>
              </a:rPr>
              <a:t>O</a:t>
            </a:r>
            <a:r>
              <a:rPr lang="en-US" sz="2700" b="1" dirty="0">
                <a:solidFill>
                  <a:srgbClr val="FF0000"/>
                </a:solidFill>
              </a:rPr>
              <a:t>IE</a:t>
            </a:r>
            <a:r>
              <a:rPr lang="en-US" sz="2700" b="1" dirty="0">
                <a:solidFill>
                  <a:srgbClr val="8CADAE">
                    <a:shade val="75000"/>
                  </a:srgbClr>
                </a:solidFill>
              </a:rPr>
              <a:t>S</a:t>
            </a:r>
            <a:r>
              <a:rPr lang="en-US" sz="2700" dirty="0">
                <a:solidFill>
                  <a:srgbClr val="8CADAE">
                    <a:shade val="75000"/>
                  </a:srgbClr>
                </a:solidFill>
              </a:rPr>
              <a:t/>
            </a:r>
            <a:br>
              <a:rPr lang="en-US" sz="2700" dirty="0">
                <a:solidFill>
                  <a:srgbClr val="8CADAE">
                    <a:shade val="75000"/>
                  </a:srgbClr>
                </a:solidFill>
              </a:rPr>
            </a:br>
            <a:r>
              <a:rPr lang="en-US" sz="2700" b="1" dirty="0">
                <a:solidFill>
                  <a:srgbClr val="FF0000"/>
                </a:solidFill>
              </a:rPr>
              <a:t>O</a:t>
            </a:r>
            <a:r>
              <a:rPr lang="en-US" sz="2700" dirty="0">
                <a:solidFill>
                  <a:srgbClr val="8CADAE">
                    <a:shade val="75000"/>
                  </a:srgbClr>
                </a:solidFill>
              </a:rPr>
              <a:t>nline </a:t>
            </a:r>
            <a:r>
              <a:rPr lang="en-US" sz="2700" b="1" dirty="0">
                <a:solidFill>
                  <a:srgbClr val="FF0000"/>
                </a:solidFill>
              </a:rPr>
              <a:t>I</a:t>
            </a:r>
            <a:r>
              <a:rPr lang="en-US" sz="2700" dirty="0">
                <a:solidFill>
                  <a:srgbClr val="8CADAE">
                    <a:shade val="75000"/>
                  </a:srgbClr>
                </a:solidFill>
              </a:rPr>
              <a:t>nternational </a:t>
            </a:r>
            <a:r>
              <a:rPr lang="en-US" sz="2700" b="1" dirty="0">
                <a:solidFill>
                  <a:srgbClr val="FF0000"/>
                </a:solidFill>
              </a:rPr>
              <a:t>E</a:t>
            </a:r>
            <a:r>
              <a:rPr lang="en-US" sz="2700" dirty="0">
                <a:solidFill>
                  <a:srgbClr val="8CADAE">
                    <a:shade val="75000"/>
                  </a:srgbClr>
                </a:solidFill>
              </a:rPr>
              <a:t>VAR </a:t>
            </a:r>
            <a:r>
              <a:rPr lang="en-US" sz="2700" b="1" dirty="0">
                <a:solidFill>
                  <a:srgbClr val="FF0000"/>
                </a:solidFill>
              </a:rPr>
              <a:t>S</a:t>
            </a:r>
            <a:r>
              <a:rPr lang="en-US" sz="2700" dirty="0">
                <a:solidFill>
                  <a:srgbClr val="8CADAE">
                    <a:shade val="75000"/>
                  </a:srgbClr>
                </a:solidFill>
              </a:rPr>
              <a:t>ystem</a:t>
            </a:r>
            <a:br>
              <a:rPr lang="en-US" sz="2700" dirty="0">
                <a:solidFill>
                  <a:srgbClr val="8CADAE">
                    <a:shade val="75000"/>
                  </a:srgbClr>
                </a:solidFill>
              </a:rPr>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solidFill>
                  <a:srgbClr val="8CADAE">
                    <a:shade val="75000"/>
                  </a:srgbClr>
                </a:solidFill>
              </a:rPr>
              <a:t> </a:t>
            </a:r>
            <a:r>
              <a:rPr lang="en-US" sz="3600" dirty="0">
                <a:solidFill>
                  <a:srgbClr val="8CADAE">
                    <a:shade val="75000"/>
                  </a:srgbClr>
                </a:solidFill>
              </a:rPr>
              <a:t/>
            </a:r>
            <a:br>
              <a:rPr lang="en-US" sz="3600" dirty="0">
                <a:solidFill>
                  <a:srgbClr val="8CADAE">
                    <a:shade val="75000"/>
                  </a:srgbClr>
                </a:solidFill>
              </a:rPr>
            </a:br>
            <a:r>
              <a:rPr lang="en-US" sz="3600" dirty="0" smtClean="0"/>
              <a:t/>
            </a:r>
            <a:br>
              <a:rPr lang="en-US" sz="3600" dirty="0" smtClean="0"/>
            </a:br>
            <a:r>
              <a:rPr lang="en-US" sz="3600" dirty="0" smtClean="0"/>
              <a:t>Business Modeling: </a:t>
            </a:r>
            <a:r>
              <a:rPr lang="en-US" dirty="0" smtClean="0"/>
              <a:t>UML USE CASE Model</a:t>
            </a:r>
            <a:endParaRPr lang="en-US" dirty="0"/>
          </a:p>
        </p:txBody>
      </p:sp>
      <p:sp>
        <p:nvSpPr>
          <p:cNvPr id="4" name="Content Placeholder 2"/>
          <p:cNvSpPr txBox="1">
            <a:spLocks/>
          </p:cNvSpPr>
          <p:nvPr/>
        </p:nvSpPr>
        <p:spPr>
          <a:xfrm>
            <a:off x="4587858" y="2362200"/>
            <a:ext cx="3566160" cy="4264152"/>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35158"/>
            <a:ext cx="3437233" cy="2833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4876800" y="2021370"/>
            <a:ext cx="3639247" cy="4333875"/>
          </a:xfrm>
          <a:prstGeom prst="rect">
            <a:avLst/>
          </a:prstGeom>
        </p:spPr>
      </p:pic>
    </p:spTree>
    <p:extLst>
      <p:ext uri="{BB962C8B-B14F-4D97-AF65-F5344CB8AC3E}">
        <p14:creationId xmlns:p14="http://schemas.microsoft.com/office/powerpoint/2010/main" val="3145259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652</TotalTime>
  <Words>122</Words>
  <Application>Microsoft Office PowerPoint</Application>
  <PresentationFormat>On-screen Show (4:3)</PresentationFormat>
  <Paragraphs>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Georgia</vt:lpstr>
      <vt:lpstr>Times New Roman</vt:lpstr>
      <vt:lpstr>Wingdings</vt:lpstr>
      <vt:lpstr>Wingdings 2</vt:lpstr>
      <vt:lpstr>Civic</vt:lpstr>
      <vt:lpstr>TEAM?OIES Online International EVAR System (ANONYMIZED Long Term Follow up EVAR Database)  PRESENTATION Spring 2015</vt:lpstr>
      <vt:lpstr>TEAM?OIES Online International EVAR System (ANONYMIZED Long Term Follow up EVAR Database)   BACKEND</vt:lpstr>
      <vt:lpstr>TEAM?OIES Online International EVAR System (ANONYMIZED Long Term Follow up EVAR Database)   Data Analysis – ERD Model</vt:lpstr>
      <vt:lpstr>TEAM?OIES Online International EVAR System (ANONYMIZED Long Term Follow up EVAR Database)  Contract – Data Requirements Specification</vt:lpstr>
      <vt:lpstr>TEAM?OIES Online International EVAR System (ANONYMIZED Long Term Follow up EVAR Database)   Contract – Data Requirements Specification</vt:lpstr>
      <vt:lpstr>TEAM?OIES Online International EVAR System (ANONYMIZED Long Term Follow up EVAR Database)   Data Design – Relational Model</vt:lpstr>
      <vt:lpstr>TEAM?OIES Online International EVAR System (ANONYMIZED Long Term Follow up EVAR Database)   Data Design – Relational Model</vt:lpstr>
      <vt:lpstr>TEAM?OIES Online International EVAR System (ANONYMIZED Long Term Follow up EVAR Database)   FRONT END</vt:lpstr>
      <vt:lpstr>TEAM?OIES Online International EVAR System (ANONYMIZED Long Term Follow up EVAR Database)   Business Modeling: UML USE CASE Model</vt:lpstr>
      <vt:lpstr>TEAM?OIES Online International EVAR System (ANONYMIZED Long Term Follow up EVAR Database)  Contract: Software Requirements Specification</vt:lpstr>
      <vt:lpstr>TEAM?OIES Online International EVAR System (ANONYMIZED Long Term Follow up EVAR Database)   Software Project Management Plan</vt:lpstr>
      <vt:lpstr>TEAM?OIES Online International EVAR System (ANONYMIZED Long Term Follow up EVAR Database)   Web Site</vt:lpstr>
      <vt:lpstr>TEAM?OIES Online International EVAR System (ANONYMIZED Long Term Follow up EVAR Database)   Chat Demo</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Forusul</dc:creator>
  <cp:lastModifiedBy>Obinna Ugwuzor</cp:lastModifiedBy>
  <cp:revision>64</cp:revision>
  <cp:lastPrinted>2015-03-10T07:11:51Z</cp:lastPrinted>
  <dcterms:created xsi:type="dcterms:W3CDTF">2011-11-21T01:35:16Z</dcterms:created>
  <dcterms:modified xsi:type="dcterms:W3CDTF">2015-04-06T02:40:40Z</dcterms:modified>
</cp:coreProperties>
</file>