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5" r:id="rId12"/>
    <p:sldId id="266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5DEA2B-F321-FC46-B009-17F655A495DE}" v="117" dt="2024-07-30T12:24:26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94"/>
  </p:normalViewPr>
  <p:slideViewPr>
    <p:cSldViewPr snapToGrid="0">
      <p:cViewPr varScale="1">
        <p:scale>
          <a:sx n="68" d="100"/>
          <a:sy n="68" d="100"/>
        </p:scale>
        <p:origin x="23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1712E6-1EF1-4732-BF70-A9A2E3D11D8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BE2D37-2219-F440-9A14-29EC038DB1AB}">
      <dgm:prSet/>
      <dgm:spPr/>
      <dgm:t>
        <a:bodyPr/>
        <a:lstStyle/>
        <a:p>
          <a:endParaRPr lang="pt-BR"/>
        </a:p>
      </dgm:t>
    </dgm:pt>
    <dgm:pt modelId="{A3657E97-9B01-EC49-BF25-149CC5E035D4}" type="parTrans" cxnId="{D3990311-9B1E-1B4E-9ECC-DF0124BBF386}">
      <dgm:prSet/>
      <dgm:spPr/>
      <dgm:t>
        <a:bodyPr/>
        <a:lstStyle/>
        <a:p>
          <a:endParaRPr lang="pt-BR"/>
        </a:p>
      </dgm:t>
    </dgm:pt>
    <dgm:pt modelId="{E20DC91F-96A8-4741-B0CD-D00B78FEF64D}" type="sibTrans" cxnId="{D3990311-9B1E-1B4E-9ECC-DF0124BBF386}">
      <dgm:prSet/>
      <dgm:spPr/>
      <dgm:t>
        <a:bodyPr/>
        <a:lstStyle/>
        <a:p>
          <a:endParaRPr lang="pt-BR"/>
        </a:p>
      </dgm:t>
    </dgm:pt>
    <dgm:pt modelId="{2A37D202-19F7-6D4F-BD0B-AC230C058A08}">
      <dgm:prSet/>
      <dgm:spPr/>
      <dgm:t>
        <a:bodyPr/>
        <a:lstStyle/>
        <a:p>
          <a:endParaRPr lang="pt-BR"/>
        </a:p>
      </dgm:t>
    </dgm:pt>
    <dgm:pt modelId="{605952B3-4FD9-BA4C-96B1-1EC5695BCE60}" type="parTrans" cxnId="{511A24BE-E246-A547-AA5A-3C4A1221120F}">
      <dgm:prSet/>
      <dgm:spPr/>
      <dgm:t>
        <a:bodyPr/>
        <a:lstStyle/>
        <a:p>
          <a:endParaRPr lang="pt-BR"/>
        </a:p>
      </dgm:t>
    </dgm:pt>
    <dgm:pt modelId="{DE94738A-96EE-3040-88B3-761BB1A1EA82}" type="sibTrans" cxnId="{511A24BE-E246-A547-AA5A-3C4A1221120F}">
      <dgm:prSet/>
      <dgm:spPr/>
      <dgm:t>
        <a:bodyPr/>
        <a:lstStyle/>
        <a:p>
          <a:endParaRPr lang="pt-BR"/>
        </a:p>
      </dgm:t>
    </dgm:pt>
    <dgm:pt modelId="{EBBF37A8-0851-B64F-823A-3DB64423BA48}">
      <dgm:prSet/>
      <dgm:spPr/>
      <dgm:t>
        <a:bodyPr/>
        <a:lstStyle/>
        <a:p>
          <a:endParaRPr lang="pt-BR"/>
        </a:p>
      </dgm:t>
    </dgm:pt>
    <dgm:pt modelId="{7350D78E-91A4-E840-B50B-A5B4E9307493}" type="parTrans" cxnId="{911054B2-3F84-F140-9411-E9F2DDF18A36}">
      <dgm:prSet/>
      <dgm:spPr/>
      <dgm:t>
        <a:bodyPr/>
        <a:lstStyle/>
        <a:p>
          <a:endParaRPr lang="pt-BR"/>
        </a:p>
      </dgm:t>
    </dgm:pt>
    <dgm:pt modelId="{4B628751-0500-3A46-A903-215B48B1932F}" type="sibTrans" cxnId="{911054B2-3F84-F140-9411-E9F2DDF18A36}">
      <dgm:prSet/>
      <dgm:spPr/>
      <dgm:t>
        <a:bodyPr/>
        <a:lstStyle/>
        <a:p>
          <a:endParaRPr lang="pt-BR"/>
        </a:p>
      </dgm:t>
    </dgm:pt>
    <dgm:pt modelId="{F562C6FC-C4C6-5647-8601-0E26DFFED9BE}">
      <dgm:prSet custT="1"/>
      <dgm:spPr/>
      <dgm:t>
        <a:bodyPr/>
        <a:lstStyle/>
        <a:p>
          <a:r>
            <a:rPr lang="pt-BR" sz="1050" dirty="0"/>
            <a:t> </a:t>
          </a:r>
          <a:r>
            <a:rPr lang="pt-BR" sz="1400" b="1" dirty="0"/>
            <a:t>Problema a Ser Resolvido:</a:t>
          </a:r>
          <a:r>
            <a:rPr lang="pt-BR" sz="1050" dirty="0"/>
            <a:t>
</a:t>
          </a:r>
          <a:r>
            <a:rPr lang="pt-BR" sz="1200" dirty="0">
              <a:latin typeface="Arial" panose="020B0604020202020204" pitchFamily="34" charset="0"/>
              <a:cs typeface="Arial" panose="020B0604020202020204" pitchFamily="34" charset="0"/>
            </a:rPr>
            <a:t>O problema central que a aplicação </a:t>
          </a:r>
          <a:r>
            <a:rPr lang="pt-BR" sz="1200" dirty="0" err="1">
              <a:latin typeface="Arial" panose="020B0604020202020204" pitchFamily="34" charset="0"/>
              <a:cs typeface="Arial" panose="020B0604020202020204" pitchFamily="34" charset="0"/>
            </a:rPr>
            <a:t>SportFinder</a:t>
          </a:r>
          <a:r>
            <a:rPr lang="pt-BR" sz="1200" dirty="0">
              <a:latin typeface="Arial" panose="020B0604020202020204" pitchFamily="34" charset="0"/>
              <a:cs typeface="Arial" panose="020B0604020202020204" pitchFamily="34" charset="0"/>
            </a:rPr>
            <a:t> visa resolver é a dificuldade que as pessoas enfrentam em encontrar ginásios que atendam às suas necessidades e preferências específicas. </a:t>
          </a:r>
        </a:p>
        <a:p>
          <a:endParaRPr lang="pt-BR" sz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pt-BR" sz="1200" dirty="0">
              <a:latin typeface="Arial" panose="020B0604020202020204" pitchFamily="34" charset="0"/>
              <a:cs typeface="Arial" panose="020B0604020202020204" pitchFamily="34" charset="0"/>
            </a:rPr>
            <a:t>As principais dificuldades incluem:</a:t>
          </a:r>
        </a:p>
        <a:p>
          <a:endParaRPr lang="pt-BR" sz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pt-BR" sz="1200" dirty="0">
              <a:latin typeface="Arial" panose="020B0604020202020204" pitchFamily="34" charset="0"/>
              <a:cs typeface="Arial" panose="020B0604020202020204" pitchFamily="34" charset="0"/>
            </a:rPr>
            <a:t>
	</a:t>
          </a:r>
        </a:p>
        <a:p>
          <a:r>
            <a:rPr lang="pt-BR" sz="1200" dirty="0">
              <a:latin typeface="Arial" panose="020B0604020202020204" pitchFamily="34" charset="0"/>
              <a:cs typeface="Arial" panose="020B0604020202020204" pitchFamily="34" charset="0"/>
            </a:rPr>
            <a:t>1.	Tipo de Atividade: Encontrar ginásios que ofereçam atividades específicas, como yoga, </a:t>
          </a:r>
          <a:r>
            <a:rPr lang="pt-BR" sz="1200" dirty="0" err="1">
              <a:latin typeface="Arial" panose="020B0604020202020204" pitchFamily="34" charset="0"/>
              <a:cs typeface="Arial" panose="020B0604020202020204" pitchFamily="34" charset="0"/>
            </a:rPr>
            <a:t>pilates</a:t>
          </a:r>
          <a:r>
            <a:rPr lang="pt-BR" sz="1200" dirty="0">
              <a:latin typeface="Arial" panose="020B0604020202020204" pitchFamily="34" charset="0"/>
              <a:cs typeface="Arial" panose="020B0604020202020204" pitchFamily="34" charset="0"/>
            </a:rPr>
            <a:t>, ou alta intensidade.</a:t>
          </a:r>
        </a:p>
        <a:p>
          <a:endParaRPr lang="pt-BR" sz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pt-BR" sz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pt-BR" sz="1200" dirty="0">
              <a:latin typeface="Arial" panose="020B0604020202020204" pitchFamily="34" charset="0"/>
              <a:cs typeface="Arial" panose="020B0604020202020204" pitchFamily="34" charset="0"/>
            </a:rPr>
            <a:t>
	3.	Horários de Funcionamento: Verificar se os horários dos ginásios são compatíveis com a agenda do usuário.</a:t>
          </a:r>
        </a:p>
        <a:p>
          <a:endParaRPr lang="pt-BR" sz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pt-BR" sz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pt-BR" sz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pt-BR" sz="1200" dirty="0">
              <a:latin typeface="Arial" panose="020B0604020202020204" pitchFamily="34" charset="0"/>
              <a:cs typeface="Arial" panose="020B0604020202020204" pitchFamily="34" charset="0"/>
            </a:rPr>
            <a:t>
	4.	Informações Detalhadas: Acesso a informações detalhadas sobre o ginásio, como fotos, vídeos e avaliações de outros usuários.</a:t>
          </a:r>
        </a:p>
      </dgm:t>
    </dgm:pt>
    <dgm:pt modelId="{AD6A1344-2BCC-F045-83D6-1CF035F62DF1}" type="parTrans" cxnId="{92D5069A-F534-4E49-BF96-DE8CF3042630}">
      <dgm:prSet/>
      <dgm:spPr/>
      <dgm:t>
        <a:bodyPr/>
        <a:lstStyle/>
        <a:p>
          <a:endParaRPr lang="pt-BR"/>
        </a:p>
      </dgm:t>
    </dgm:pt>
    <dgm:pt modelId="{350F7A87-266F-FE4B-94B2-217B87174B07}" type="sibTrans" cxnId="{92D5069A-F534-4E49-BF96-DE8CF3042630}">
      <dgm:prSet/>
      <dgm:spPr/>
      <dgm:t>
        <a:bodyPr/>
        <a:lstStyle/>
        <a:p>
          <a:endParaRPr lang="pt-BR"/>
        </a:p>
      </dgm:t>
    </dgm:pt>
    <dgm:pt modelId="{0F0D6832-F9B8-C642-985A-8582A0F8FE4D}" type="pres">
      <dgm:prSet presAssocID="{B61712E6-1EF1-4732-BF70-A9A2E3D11D8D}" presName="vert0" presStyleCnt="0">
        <dgm:presLayoutVars>
          <dgm:dir/>
          <dgm:animOne val="branch"/>
          <dgm:animLvl val="lvl"/>
        </dgm:presLayoutVars>
      </dgm:prSet>
      <dgm:spPr/>
    </dgm:pt>
    <dgm:pt modelId="{738D981E-1A24-F846-8916-B7DFCC5BA555}" type="pres">
      <dgm:prSet presAssocID="{75BE2D37-2219-F440-9A14-29EC038DB1AB}" presName="thickLine" presStyleLbl="alignNode1" presStyleIdx="0" presStyleCnt="4"/>
      <dgm:spPr/>
    </dgm:pt>
    <dgm:pt modelId="{03E98064-B91D-9544-A8D5-693D34762F76}" type="pres">
      <dgm:prSet presAssocID="{75BE2D37-2219-F440-9A14-29EC038DB1AB}" presName="horz1" presStyleCnt="0"/>
      <dgm:spPr/>
    </dgm:pt>
    <dgm:pt modelId="{CCB40962-87BE-1847-AFFB-838DD2083333}" type="pres">
      <dgm:prSet presAssocID="{75BE2D37-2219-F440-9A14-29EC038DB1AB}" presName="tx1" presStyleLbl="revTx" presStyleIdx="0" presStyleCnt="4"/>
      <dgm:spPr/>
    </dgm:pt>
    <dgm:pt modelId="{9755AF45-CFD5-8845-AD74-2DAEE39E1AF9}" type="pres">
      <dgm:prSet presAssocID="{75BE2D37-2219-F440-9A14-29EC038DB1AB}" presName="vert1" presStyleCnt="0"/>
      <dgm:spPr/>
    </dgm:pt>
    <dgm:pt modelId="{C1CD2C6E-6979-BB45-8E8E-82D02AC65B7F}" type="pres">
      <dgm:prSet presAssocID="{2A37D202-19F7-6D4F-BD0B-AC230C058A08}" presName="thickLine" presStyleLbl="alignNode1" presStyleIdx="1" presStyleCnt="4"/>
      <dgm:spPr/>
    </dgm:pt>
    <dgm:pt modelId="{5CFAA93A-C69F-D542-95B1-8929AFFC97C1}" type="pres">
      <dgm:prSet presAssocID="{2A37D202-19F7-6D4F-BD0B-AC230C058A08}" presName="horz1" presStyleCnt="0"/>
      <dgm:spPr/>
    </dgm:pt>
    <dgm:pt modelId="{44ABA0F2-81FE-2B48-8BBE-6B255D6A847B}" type="pres">
      <dgm:prSet presAssocID="{2A37D202-19F7-6D4F-BD0B-AC230C058A08}" presName="tx1" presStyleLbl="revTx" presStyleIdx="1" presStyleCnt="4"/>
      <dgm:spPr/>
    </dgm:pt>
    <dgm:pt modelId="{DB3080BC-8832-7D49-90D2-16106EAF0AD4}" type="pres">
      <dgm:prSet presAssocID="{2A37D202-19F7-6D4F-BD0B-AC230C058A08}" presName="vert1" presStyleCnt="0"/>
      <dgm:spPr/>
    </dgm:pt>
    <dgm:pt modelId="{96E12B65-DCF9-4041-8041-13028D9628CA}" type="pres">
      <dgm:prSet presAssocID="{EBBF37A8-0851-B64F-823A-3DB64423BA48}" presName="thickLine" presStyleLbl="alignNode1" presStyleIdx="2" presStyleCnt="4"/>
      <dgm:spPr/>
    </dgm:pt>
    <dgm:pt modelId="{A85969ED-04A1-5F43-A4AE-FB8BBD818573}" type="pres">
      <dgm:prSet presAssocID="{EBBF37A8-0851-B64F-823A-3DB64423BA48}" presName="horz1" presStyleCnt="0"/>
      <dgm:spPr/>
    </dgm:pt>
    <dgm:pt modelId="{196B989F-4DFB-3548-AEB3-F98A4F73A876}" type="pres">
      <dgm:prSet presAssocID="{EBBF37A8-0851-B64F-823A-3DB64423BA48}" presName="tx1" presStyleLbl="revTx" presStyleIdx="2" presStyleCnt="4"/>
      <dgm:spPr/>
    </dgm:pt>
    <dgm:pt modelId="{60CB5227-3635-4C4C-A35C-FF85FCE30DC0}" type="pres">
      <dgm:prSet presAssocID="{EBBF37A8-0851-B64F-823A-3DB64423BA48}" presName="vert1" presStyleCnt="0"/>
      <dgm:spPr/>
    </dgm:pt>
    <dgm:pt modelId="{B8097BEC-186F-F948-BD79-677917591C4E}" type="pres">
      <dgm:prSet presAssocID="{F562C6FC-C4C6-5647-8601-0E26DFFED9BE}" presName="thickLine" presStyleLbl="alignNode1" presStyleIdx="3" presStyleCnt="4"/>
      <dgm:spPr/>
    </dgm:pt>
    <dgm:pt modelId="{9A5FF48D-0712-124E-86D4-987F77165E1C}" type="pres">
      <dgm:prSet presAssocID="{F562C6FC-C4C6-5647-8601-0E26DFFED9BE}" presName="horz1" presStyleCnt="0"/>
      <dgm:spPr/>
    </dgm:pt>
    <dgm:pt modelId="{9218396E-FA48-2548-9C57-15552491D039}" type="pres">
      <dgm:prSet presAssocID="{F562C6FC-C4C6-5647-8601-0E26DFFED9BE}" presName="tx1" presStyleLbl="revTx" presStyleIdx="3" presStyleCnt="4" custScaleY="300551" custLinFactY="-103039" custLinFactNeighborX="-1651" custLinFactNeighborY="-200000"/>
      <dgm:spPr/>
    </dgm:pt>
    <dgm:pt modelId="{4017E574-C075-4341-84B3-71A23662B640}" type="pres">
      <dgm:prSet presAssocID="{F562C6FC-C4C6-5647-8601-0E26DFFED9BE}" presName="vert1" presStyleCnt="0"/>
      <dgm:spPr/>
    </dgm:pt>
  </dgm:ptLst>
  <dgm:cxnLst>
    <dgm:cxn modelId="{D3990311-9B1E-1B4E-9ECC-DF0124BBF386}" srcId="{B61712E6-1EF1-4732-BF70-A9A2E3D11D8D}" destId="{75BE2D37-2219-F440-9A14-29EC038DB1AB}" srcOrd="0" destOrd="0" parTransId="{A3657E97-9B01-EC49-BF25-149CC5E035D4}" sibTransId="{E20DC91F-96A8-4741-B0CD-D00B78FEF64D}"/>
    <dgm:cxn modelId="{45029D27-5DBD-8D43-8C65-61C1B598C072}" type="presOf" srcId="{EBBF37A8-0851-B64F-823A-3DB64423BA48}" destId="{196B989F-4DFB-3548-AEB3-F98A4F73A876}" srcOrd="0" destOrd="0" presId="urn:microsoft.com/office/officeart/2008/layout/LinedList"/>
    <dgm:cxn modelId="{CC832D6D-DBAF-7949-93E8-171569762A2B}" type="presOf" srcId="{B61712E6-1EF1-4732-BF70-A9A2E3D11D8D}" destId="{0F0D6832-F9B8-C642-985A-8582A0F8FE4D}" srcOrd="0" destOrd="0" presId="urn:microsoft.com/office/officeart/2008/layout/LinedList"/>
    <dgm:cxn modelId="{92D5069A-F534-4E49-BF96-DE8CF3042630}" srcId="{B61712E6-1EF1-4732-BF70-A9A2E3D11D8D}" destId="{F562C6FC-C4C6-5647-8601-0E26DFFED9BE}" srcOrd="3" destOrd="0" parTransId="{AD6A1344-2BCC-F045-83D6-1CF035F62DF1}" sibTransId="{350F7A87-266F-FE4B-94B2-217B87174B07}"/>
    <dgm:cxn modelId="{9CC8079C-5C69-524F-9120-653F178534C1}" type="presOf" srcId="{75BE2D37-2219-F440-9A14-29EC038DB1AB}" destId="{CCB40962-87BE-1847-AFFB-838DD2083333}" srcOrd="0" destOrd="0" presId="urn:microsoft.com/office/officeart/2008/layout/LinedList"/>
    <dgm:cxn modelId="{911054B2-3F84-F140-9411-E9F2DDF18A36}" srcId="{B61712E6-1EF1-4732-BF70-A9A2E3D11D8D}" destId="{EBBF37A8-0851-B64F-823A-3DB64423BA48}" srcOrd="2" destOrd="0" parTransId="{7350D78E-91A4-E840-B50B-A5B4E9307493}" sibTransId="{4B628751-0500-3A46-A903-215B48B1932F}"/>
    <dgm:cxn modelId="{511A24BE-E246-A547-AA5A-3C4A1221120F}" srcId="{B61712E6-1EF1-4732-BF70-A9A2E3D11D8D}" destId="{2A37D202-19F7-6D4F-BD0B-AC230C058A08}" srcOrd="1" destOrd="0" parTransId="{605952B3-4FD9-BA4C-96B1-1EC5695BCE60}" sibTransId="{DE94738A-96EE-3040-88B3-761BB1A1EA82}"/>
    <dgm:cxn modelId="{A3B3BCE4-7DE2-3A45-9F4C-EA1544BC0166}" type="presOf" srcId="{F562C6FC-C4C6-5647-8601-0E26DFFED9BE}" destId="{9218396E-FA48-2548-9C57-15552491D039}" srcOrd="0" destOrd="0" presId="urn:microsoft.com/office/officeart/2008/layout/LinedList"/>
    <dgm:cxn modelId="{C591A3E7-794D-9344-935D-AA18DAEF5F0C}" type="presOf" srcId="{2A37D202-19F7-6D4F-BD0B-AC230C058A08}" destId="{44ABA0F2-81FE-2B48-8BBE-6B255D6A847B}" srcOrd="0" destOrd="0" presId="urn:microsoft.com/office/officeart/2008/layout/LinedList"/>
    <dgm:cxn modelId="{908EA797-D254-2D49-990E-0E3DD098D9FC}" type="presParOf" srcId="{0F0D6832-F9B8-C642-985A-8582A0F8FE4D}" destId="{738D981E-1A24-F846-8916-B7DFCC5BA555}" srcOrd="0" destOrd="0" presId="urn:microsoft.com/office/officeart/2008/layout/LinedList"/>
    <dgm:cxn modelId="{64363441-5987-E743-8E3A-D7553215AE15}" type="presParOf" srcId="{0F0D6832-F9B8-C642-985A-8582A0F8FE4D}" destId="{03E98064-B91D-9544-A8D5-693D34762F76}" srcOrd="1" destOrd="0" presId="urn:microsoft.com/office/officeart/2008/layout/LinedList"/>
    <dgm:cxn modelId="{68E6B680-F043-F340-943D-A7E0C61B6142}" type="presParOf" srcId="{03E98064-B91D-9544-A8D5-693D34762F76}" destId="{CCB40962-87BE-1847-AFFB-838DD2083333}" srcOrd="0" destOrd="0" presId="urn:microsoft.com/office/officeart/2008/layout/LinedList"/>
    <dgm:cxn modelId="{0FBE4731-1DAB-6849-8B57-DC29F70F47FB}" type="presParOf" srcId="{03E98064-B91D-9544-A8D5-693D34762F76}" destId="{9755AF45-CFD5-8845-AD74-2DAEE39E1AF9}" srcOrd="1" destOrd="0" presId="urn:microsoft.com/office/officeart/2008/layout/LinedList"/>
    <dgm:cxn modelId="{8B81411B-C92F-5047-A7C1-45E4A29B3698}" type="presParOf" srcId="{0F0D6832-F9B8-C642-985A-8582A0F8FE4D}" destId="{C1CD2C6E-6979-BB45-8E8E-82D02AC65B7F}" srcOrd="2" destOrd="0" presId="urn:microsoft.com/office/officeart/2008/layout/LinedList"/>
    <dgm:cxn modelId="{35BCCB4F-F030-6F41-8B00-511DA9CDF384}" type="presParOf" srcId="{0F0D6832-F9B8-C642-985A-8582A0F8FE4D}" destId="{5CFAA93A-C69F-D542-95B1-8929AFFC97C1}" srcOrd="3" destOrd="0" presId="urn:microsoft.com/office/officeart/2008/layout/LinedList"/>
    <dgm:cxn modelId="{9CD716E8-A425-EF4C-8033-A1AED018444F}" type="presParOf" srcId="{5CFAA93A-C69F-D542-95B1-8929AFFC97C1}" destId="{44ABA0F2-81FE-2B48-8BBE-6B255D6A847B}" srcOrd="0" destOrd="0" presId="urn:microsoft.com/office/officeart/2008/layout/LinedList"/>
    <dgm:cxn modelId="{6A4D16F4-1A14-AE4D-9909-C560E612A47E}" type="presParOf" srcId="{5CFAA93A-C69F-D542-95B1-8929AFFC97C1}" destId="{DB3080BC-8832-7D49-90D2-16106EAF0AD4}" srcOrd="1" destOrd="0" presId="urn:microsoft.com/office/officeart/2008/layout/LinedList"/>
    <dgm:cxn modelId="{00509DF3-18BE-174A-82B3-18CF8FB6A9F3}" type="presParOf" srcId="{0F0D6832-F9B8-C642-985A-8582A0F8FE4D}" destId="{96E12B65-DCF9-4041-8041-13028D9628CA}" srcOrd="4" destOrd="0" presId="urn:microsoft.com/office/officeart/2008/layout/LinedList"/>
    <dgm:cxn modelId="{DB6C2F82-DA2A-6B4A-8400-EACB83D18E5F}" type="presParOf" srcId="{0F0D6832-F9B8-C642-985A-8582A0F8FE4D}" destId="{A85969ED-04A1-5F43-A4AE-FB8BBD818573}" srcOrd="5" destOrd="0" presId="urn:microsoft.com/office/officeart/2008/layout/LinedList"/>
    <dgm:cxn modelId="{2DFFD576-84BA-D240-9FDF-B58A3FCD9836}" type="presParOf" srcId="{A85969ED-04A1-5F43-A4AE-FB8BBD818573}" destId="{196B989F-4DFB-3548-AEB3-F98A4F73A876}" srcOrd="0" destOrd="0" presId="urn:microsoft.com/office/officeart/2008/layout/LinedList"/>
    <dgm:cxn modelId="{0C9FF887-1A3A-BE41-BA1D-3ED5D56720C0}" type="presParOf" srcId="{A85969ED-04A1-5F43-A4AE-FB8BBD818573}" destId="{60CB5227-3635-4C4C-A35C-FF85FCE30DC0}" srcOrd="1" destOrd="0" presId="urn:microsoft.com/office/officeart/2008/layout/LinedList"/>
    <dgm:cxn modelId="{987F2ED4-0225-BB4A-A4B8-18C8F5B3E8DC}" type="presParOf" srcId="{0F0D6832-F9B8-C642-985A-8582A0F8FE4D}" destId="{B8097BEC-186F-F948-BD79-677917591C4E}" srcOrd="6" destOrd="0" presId="urn:microsoft.com/office/officeart/2008/layout/LinedList"/>
    <dgm:cxn modelId="{BE50533A-88FD-D64A-ACA2-B0D047824C79}" type="presParOf" srcId="{0F0D6832-F9B8-C642-985A-8582A0F8FE4D}" destId="{9A5FF48D-0712-124E-86D4-987F77165E1C}" srcOrd="7" destOrd="0" presId="urn:microsoft.com/office/officeart/2008/layout/LinedList"/>
    <dgm:cxn modelId="{322C2FAA-337E-314E-BAEF-4133183AE62F}" type="presParOf" srcId="{9A5FF48D-0712-124E-86D4-987F77165E1C}" destId="{9218396E-FA48-2548-9C57-15552491D039}" srcOrd="0" destOrd="0" presId="urn:microsoft.com/office/officeart/2008/layout/LinedList"/>
    <dgm:cxn modelId="{6F11C1F1-C4D1-E748-9560-D694FA7D77A1}" type="presParOf" srcId="{9A5FF48D-0712-124E-86D4-987F77165E1C}" destId="{4017E574-C075-4341-84B3-71A23662B6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D981E-1A24-F846-8916-B7DFCC5BA555}">
      <dsp:nvSpPr>
        <dsp:cNvPr id="0" name=""/>
        <dsp:cNvSpPr/>
      </dsp:nvSpPr>
      <dsp:spPr>
        <a:xfrm>
          <a:off x="0" y="158"/>
          <a:ext cx="5257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40962-87BE-1847-AFFB-838DD2083333}">
      <dsp:nvSpPr>
        <dsp:cNvPr id="0" name=""/>
        <dsp:cNvSpPr/>
      </dsp:nvSpPr>
      <dsp:spPr>
        <a:xfrm>
          <a:off x="0" y="158"/>
          <a:ext cx="5257798" cy="894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100" kern="1200"/>
        </a:p>
      </dsp:txBody>
      <dsp:txXfrm>
        <a:off x="0" y="158"/>
        <a:ext cx="5257798" cy="894775"/>
      </dsp:txXfrm>
    </dsp:sp>
    <dsp:sp modelId="{C1CD2C6E-6979-BB45-8E8E-82D02AC65B7F}">
      <dsp:nvSpPr>
        <dsp:cNvPr id="0" name=""/>
        <dsp:cNvSpPr/>
      </dsp:nvSpPr>
      <dsp:spPr>
        <a:xfrm>
          <a:off x="0" y="894934"/>
          <a:ext cx="5257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BA0F2-81FE-2B48-8BBE-6B255D6A847B}">
      <dsp:nvSpPr>
        <dsp:cNvPr id="0" name=""/>
        <dsp:cNvSpPr/>
      </dsp:nvSpPr>
      <dsp:spPr>
        <a:xfrm>
          <a:off x="0" y="894934"/>
          <a:ext cx="5257798" cy="894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100" kern="1200"/>
        </a:p>
      </dsp:txBody>
      <dsp:txXfrm>
        <a:off x="0" y="894934"/>
        <a:ext cx="5257798" cy="894775"/>
      </dsp:txXfrm>
    </dsp:sp>
    <dsp:sp modelId="{96E12B65-DCF9-4041-8041-13028D9628CA}">
      <dsp:nvSpPr>
        <dsp:cNvPr id="0" name=""/>
        <dsp:cNvSpPr/>
      </dsp:nvSpPr>
      <dsp:spPr>
        <a:xfrm>
          <a:off x="0" y="1789709"/>
          <a:ext cx="5257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B989F-4DFB-3548-AEB3-F98A4F73A876}">
      <dsp:nvSpPr>
        <dsp:cNvPr id="0" name=""/>
        <dsp:cNvSpPr/>
      </dsp:nvSpPr>
      <dsp:spPr>
        <a:xfrm>
          <a:off x="0" y="1789709"/>
          <a:ext cx="5257798" cy="894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100" kern="1200"/>
        </a:p>
      </dsp:txBody>
      <dsp:txXfrm>
        <a:off x="0" y="1789709"/>
        <a:ext cx="5257798" cy="894775"/>
      </dsp:txXfrm>
    </dsp:sp>
    <dsp:sp modelId="{B8097BEC-186F-F948-BD79-677917591C4E}">
      <dsp:nvSpPr>
        <dsp:cNvPr id="0" name=""/>
        <dsp:cNvSpPr/>
      </dsp:nvSpPr>
      <dsp:spPr>
        <a:xfrm>
          <a:off x="0" y="2684484"/>
          <a:ext cx="5257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8396E-FA48-2548-9C57-15552491D039}">
      <dsp:nvSpPr>
        <dsp:cNvPr id="0" name=""/>
        <dsp:cNvSpPr/>
      </dsp:nvSpPr>
      <dsp:spPr>
        <a:xfrm>
          <a:off x="0" y="0"/>
          <a:ext cx="5252664" cy="2689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50" kern="1200" dirty="0"/>
            <a:t> </a:t>
          </a:r>
          <a:r>
            <a:rPr lang="pt-BR" sz="1400" b="1" kern="1200" dirty="0"/>
            <a:t>Problema a Ser Resolvido:</a:t>
          </a:r>
          <a:r>
            <a:rPr lang="pt-BR" sz="1050" kern="1200" dirty="0"/>
            <a:t>
</a:t>
          </a:r>
          <a:r>
            <a:rPr lang="pt-BR" sz="1200" kern="1200" dirty="0">
              <a:latin typeface="Arial" panose="020B0604020202020204" pitchFamily="34" charset="0"/>
              <a:cs typeface="Arial" panose="020B0604020202020204" pitchFamily="34" charset="0"/>
            </a:rPr>
            <a:t>O problema central que a aplicação </a:t>
          </a:r>
          <a:r>
            <a:rPr lang="pt-BR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SportFinder</a:t>
          </a:r>
          <a:r>
            <a:rPr lang="pt-BR" sz="1200" kern="1200" dirty="0">
              <a:latin typeface="Arial" panose="020B0604020202020204" pitchFamily="34" charset="0"/>
              <a:cs typeface="Arial" panose="020B0604020202020204" pitchFamily="34" charset="0"/>
            </a:rPr>
            <a:t> visa resolver é a dificuldade que as pessoas enfrentam em encontrar ginásios que atendam às suas necessidades e preferências específicas. 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Arial" panose="020B0604020202020204" pitchFamily="34" charset="0"/>
              <a:cs typeface="Arial" panose="020B0604020202020204" pitchFamily="34" charset="0"/>
            </a:rPr>
            <a:t>As principais dificuldades incluem: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Arial" panose="020B0604020202020204" pitchFamily="34" charset="0"/>
              <a:cs typeface="Arial" panose="020B0604020202020204" pitchFamily="34" charset="0"/>
            </a:rPr>
            <a:t>
	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Arial" panose="020B0604020202020204" pitchFamily="34" charset="0"/>
              <a:cs typeface="Arial" panose="020B0604020202020204" pitchFamily="34" charset="0"/>
            </a:rPr>
            <a:t>1.	Tipo de Atividade: Encontrar ginásios que ofereçam atividades específicas, como yoga, </a:t>
          </a:r>
          <a:r>
            <a:rPr lang="pt-BR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pilates</a:t>
          </a:r>
          <a:r>
            <a:rPr lang="pt-BR" sz="1200" kern="1200" dirty="0">
              <a:latin typeface="Arial" panose="020B0604020202020204" pitchFamily="34" charset="0"/>
              <a:cs typeface="Arial" panose="020B0604020202020204" pitchFamily="34" charset="0"/>
            </a:rPr>
            <a:t>, ou alta intensidade.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Arial" panose="020B0604020202020204" pitchFamily="34" charset="0"/>
              <a:cs typeface="Arial" panose="020B0604020202020204" pitchFamily="34" charset="0"/>
            </a:rPr>
            <a:t>
	3.	Horários de Funcionamento: Verificar se os horários dos ginásios são compatíveis com a agenda do usuário.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Arial" panose="020B0604020202020204" pitchFamily="34" charset="0"/>
              <a:cs typeface="Arial" panose="020B0604020202020204" pitchFamily="34" charset="0"/>
            </a:rPr>
            <a:t>
	4.	Informações Detalhadas: Acesso a informações detalhadas sobre o ginásio, como fotos, vídeos e avaliações de outros usuários.</a:t>
          </a:r>
        </a:p>
      </dsp:txBody>
      <dsp:txXfrm>
        <a:off x="0" y="0"/>
        <a:ext cx="5252664" cy="2689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6A52B-F86F-9F49-97E2-4A30FA0CDD16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D1487-4836-8E44-99BD-103E2D1F0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96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D1487-4836-8E44-99BD-103E2D1F037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43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D1487-4836-8E44-99BD-103E2D1F037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62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76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22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07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13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50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41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57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25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00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0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4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7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4825B7-D993-E30C-3E4D-FBB066C9F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7" y="1573667"/>
            <a:ext cx="5334930" cy="3004145"/>
          </a:xfrm>
        </p:spPr>
        <p:txBody>
          <a:bodyPr>
            <a:normAutofit/>
          </a:bodyPr>
          <a:lstStyle/>
          <a:p>
            <a:r>
              <a:rPr lang="pt-BR" sz="51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Programação de Aplicação do Lado do Cliente</a:t>
            </a:r>
            <a:br>
              <a:rPr lang="pt-BR" sz="5100" b="0" i="0" u="none" strike="noStrike" dirty="0">
                <a:effectLst/>
                <a:latin typeface="-apple-system"/>
              </a:rPr>
            </a:br>
            <a:endParaRPr lang="pt-BR" sz="5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7D0B03-E43E-55F5-0733-F075DC91B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011" y="4623299"/>
            <a:ext cx="5334931" cy="2189214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David silva/23447</a:t>
            </a:r>
          </a:p>
        </p:txBody>
      </p:sp>
      <p:sp>
        <p:nvSpPr>
          <p:cNvPr id="41" name="Freeform: Shape 1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3F06F-09EF-96A3-D2E4-6FDA9A470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16" r="29433" b="-2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60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>
            <a:extLst>
              <a:ext uri="{FF2B5EF4-FFF2-40B4-BE49-F238E27FC236}">
                <a16:creationId xmlns:a16="http://schemas.microsoft.com/office/drawing/2014/main" id="{F471F6F3-D706-2543-CACB-6AE79C2BCE8A}"/>
              </a:ext>
            </a:extLst>
          </p:cNvPr>
          <p:cNvSpPr txBox="1"/>
          <p:nvPr/>
        </p:nvSpPr>
        <p:spPr>
          <a:xfrm>
            <a:off x="946645" y="4665944"/>
            <a:ext cx="2385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BR" sz="1200" b="1" dirty="0">
                <a:effectLst/>
                <a:latin typeface="Helvetica Neue" panose="02000503000000020004" pitchFamily="2" charset="0"/>
              </a:rPr>
              <a:t>Registro:</a:t>
            </a:r>
            <a:r>
              <a:rPr lang="pt-BR" sz="1200" dirty="0">
                <a:effectLst/>
                <a:latin typeface="Helvetica Neue" panose="02000503000000020004" pitchFamily="2" charset="0"/>
              </a:rPr>
              <a:t> Permite que novos usuários se registrem na aplicação.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CF23F3C-19BF-C542-EBC4-A3CB8C4BA463}"/>
              </a:ext>
            </a:extLst>
          </p:cNvPr>
          <p:cNvSpPr txBox="1"/>
          <p:nvPr/>
        </p:nvSpPr>
        <p:spPr>
          <a:xfrm>
            <a:off x="2948476" y="4296611"/>
            <a:ext cx="23858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Helvetica Neue" panose="02000503000000020004" pitchFamily="2" charset="0"/>
              </a:rPr>
              <a:t>Login:</a:t>
            </a:r>
            <a:r>
              <a:rPr lang="pt-BR" sz="1200" dirty="0">
                <a:effectLst/>
                <a:latin typeface="Helvetica Neue" panose="02000503000000020004" pitchFamily="2" charset="0"/>
              </a:rPr>
              <a:t> Após o registro, os usuários podem inserir seus dados para acessar</a:t>
            </a:r>
          </a:p>
          <a:p>
            <a:pPr lvl="1"/>
            <a:r>
              <a:rPr lang="pt-BR" sz="1200" dirty="0">
                <a:effectLst/>
                <a:latin typeface="Helvetica Neue" panose="02000503000000020004" pitchFamily="2" charset="0"/>
              </a:rPr>
              <a:t>       a aplicação</a:t>
            </a:r>
            <a:r>
              <a:rPr lang="pt-BR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pic>
        <p:nvPicPr>
          <p:cNvPr id="5" name="Espaço Reservado para Conteúdo 4" descr="Forma&#10;&#10;Descrição gerada automaticamente com confiança média">
            <a:extLst>
              <a:ext uri="{FF2B5EF4-FFF2-40B4-BE49-F238E27FC236}">
                <a16:creationId xmlns:a16="http://schemas.microsoft.com/office/drawing/2014/main" id="{5C704F08-5A80-B3CA-0184-889876E53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1552" y="680285"/>
            <a:ext cx="1762772" cy="3859213"/>
          </a:xfrm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4F30581-670F-0C32-F320-FA706EAE0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615" y="680284"/>
            <a:ext cx="1903878" cy="3859213"/>
          </a:xfrm>
          <a:prstGeom prst="rect">
            <a:avLst/>
          </a:prstGeom>
        </p:spPr>
      </p:pic>
      <p:pic>
        <p:nvPicPr>
          <p:cNvPr id="10" name="Imagem 9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55950B43-AAC1-6E9A-1539-B194B8661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525" y="680283"/>
            <a:ext cx="1863069" cy="385921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989D446-C9D7-92F4-30A7-6C42723A017F}"/>
              </a:ext>
            </a:extLst>
          </p:cNvPr>
          <p:cNvSpPr txBox="1"/>
          <p:nvPr/>
        </p:nvSpPr>
        <p:spPr>
          <a:xfrm>
            <a:off x="5582546" y="4665943"/>
            <a:ext cx="2081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effectLst/>
                <a:latin typeface="Helvetica Neue" panose="02000503000000020004" pitchFamily="2" charset="0"/>
              </a:rPr>
              <a:t>Lista de Academias:</a:t>
            </a:r>
            <a:r>
              <a:rPr lang="pt-BR" sz="1200" dirty="0">
                <a:effectLst/>
                <a:latin typeface="Helvetica Neue" panose="02000503000000020004" pitchFamily="2" charset="0"/>
              </a:rPr>
              <a:t> Mostra uma lista com as academias mais próximas</a:t>
            </a:r>
            <a:r>
              <a:rPr lang="pt-BR" sz="1200" dirty="0">
                <a:latin typeface="Helvetica Neue" panose="02000503000000020004" pitchFamily="2" charset="0"/>
              </a:rPr>
              <a:t>.</a:t>
            </a:r>
            <a:endParaRPr lang="pt-BR" sz="1200" dirty="0">
              <a:effectLst/>
              <a:latin typeface="Helvetica Neue" panose="02000503000000020004" pitchFamily="2" charset="0"/>
            </a:endParaRPr>
          </a:p>
        </p:txBody>
      </p:sp>
      <p:pic>
        <p:nvPicPr>
          <p:cNvPr id="15" name="Imagem 14" descr="Forma, Quadrado&#10;&#10;Descrição gerada automaticamente">
            <a:extLst>
              <a:ext uri="{FF2B5EF4-FFF2-40B4-BE49-F238E27FC236}">
                <a16:creationId xmlns:a16="http://schemas.microsoft.com/office/drawing/2014/main" id="{EDD4CDB9-4A5B-54D8-0489-726A286512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4341" y="680283"/>
            <a:ext cx="1770922" cy="3859213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46D7715-8346-DFE1-2650-7E78ED492630}"/>
              </a:ext>
            </a:extLst>
          </p:cNvPr>
          <p:cNvSpPr txBox="1"/>
          <p:nvPr/>
        </p:nvSpPr>
        <p:spPr>
          <a:xfrm>
            <a:off x="7643611" y="4296611"/>
            <a:ext cx="257036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Helvetica Neue" panose="02000503000000020004" pitchFamily="2" charset="0"/>
              </a:rPr>
              <a:t>Tela de Detalhes da Academia:</a:t>
            </a:r>
            <a:r>
              <a:rPr lang="pt-B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pt-BR" sz="1200" dirty="0">
                <a:latin typeface="Helvetica Neue" panose="02000503000000020004" pitchFamily="2" charset="0"/>
              </a:rPr>
              <a:t>Mostra as </a:t>
            </a:r>
            <a:r>
              <a:rPr lang="pt-BR" sz="1200" dirty="0">
                <a:effectLst/>
                <a:latin typeface="Helvetica Neue" panose="02000503000000020004" pitchFamily="2" charset="0"/>
              </a:rPr>
              <a:t> informações detalhadas da academia selecionada, incluindo  localização no </a:t>
            </a:r>
            <a:r>
              <a:rPr lang="pt-BR" sz="1200" dirty="0">
                <a:latin typeface="Helvetica Neue" panose="02000503000000020004" pitchFamily="2" charset="0"/>
              </a:rPr>
              <a:t>contacto </a:t>
            </a:r>
            <a:endParaRPr lang="pt-BR" sz="1200" dirty="0">
              <a:effectLst/>
              <a:latin typeface="Helvetica Neue" panose="02000503000000020004" pitchFamily="2" charset="0"/>
            </a:endParaRPr>
          </a:p>
          <a:p>
            <a:br>
              <a:rPr lang="pt-BR" sz="1200" dirty="0">
                <a:effectLst/>
                <a:latin typeface="Helvetica Neue" panose="02000503000000020004" pitchFamily="2" charset="0"/>
              </a:rPr>
            </a:br>
            <a:endParaRPr lang="pt-BR" sz="12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5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84959-B372-FB47-8E82-E483A7D8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55" y="294290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Desenho da base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0F4EE9-02C2-DCE4-A35B-F8EF785C8135}"/>
              </a:ext>
            </a:extLst>
          </p:cNvPr>
          <p:cNvSpPr txBox="1"/>
          <p:nvPr/>
        </p:nvSpPr>
        <p:spPr>
          <a:xfrm>
            <a:off x="5173060" y="1295400"/>
            <a:ext cx="77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N:N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F22C7E-916B-8392-1EC5-6BA33FC4A4AC}"/>
              </a:ext>
            </a:extLst>
          </p:cNvPr>
          <p:cNvSpPr txBox="1"/>
          <p:nvPr/>
        </p:nvSpPr>
        <p:spPr>
          <a:xfrm>
            <a:off x="9563100" y="1943100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1:1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31DA753-2FF0-6D0B-6011-84044C7E3846}"/>
              </a:ext>
            </a:extLst>
          </p:cNvPr>
          <p:cNvSpPr txBox="1"/>
          <p:nvPr/>
        </p:nvSpPr>
        <p:spPr>
          <a:xfrm>
            <a:off x="2590800" y="4972050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1:N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30F8F17-CC04-227B-BB55-D77E433C8EEE}"/>
              </a:ext>
            </a:extLst>
          </p:cNvPr>
          <p:cNvSpPr txBox="1"/>
          <p:nvPr/>
        </p:nvSpPr>
        <p:spPr>
          <a:xfrm>
            <a:off x="9315450" y="4806434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1:N</a:t>
            </a:r>
          </a:p>
        </p:txBody>
      </p:sp>
      <p:pic>
        <p:nvPicPr>
          <p:cNvPr id="16" name="Espaço Reservado para Conteúdo 15" descr="Diagrama&#10;&#10;Descrição gerada automaticamente">
            <a:extLst>
              <a:ext uri="{FF2B5EF4-FFF2-40B4-BE49-F238E27FC236}">
                <a16:creationId xmlns:a16="http://schemas.microsoft.com/office/drawing/2014/main" id="{014DCFD7-3775-B8F7-5F20-3FB581A80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550" y="1825625"/>
            <a:ext cx="7200900" cy="4289425"/>
          </a:xfrm>
        </p:spPr>
      </p:pic>
    </p:spTree>
    <p:extLst>
      <p:ext uri="{BB962C8B-B14F-4D97-AF65-F5344CB8AC3E}">
        <p14:creationId xmlns:p14="http://schemas.microsoft.com/office/powerpoint/2010/main" val="403989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2EB73F-BB46-16BF-568C-727FA07B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Conceção da Base de Dados</a:t>
            </a:r>
            <a:br>
              <a:rPr lang="pt-BR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</a:b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0BF680B7-59F6-00EA-C04E-D56CC55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797" y="0"/>
            <a:ext cx="7341038" cy="79740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Conceção da Base de Dados com Room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050" dirty="0">
              <a:latin typeface="UICTFontTextStyleBody"/>
            </a:endParaRPr>
          </a:p>
          <a:p>
            <a:pPr marL="0" indent="0">
              <a:buNone/>
            </a:pPr>
            <a:endParaRPr lang="pt-BR" sz="1050" dirty="0">
              <a:effectLst/>
              <a:latin typeface=".AppleSystemUIFont"/>
            </a:endParaRPr>
          </a:p>
          <a:p>
            <a:r>
              <a:rPr lang="pt-BR" sz="1050" b="0" i="0" dirty="0">
                <a:effectLst/>
                <a:latin typeface="UICTFontTextStyleBody"/>
              </a:rPr>
              <a:t>Comandos SQL para Criação da Base de Dados</a:t>
            </a:r>
            <a:endParaRPr lang="pt-BR" sz="1050" dirty="0">
              <a:effectLst/>
              <a:latin typeface=".AppleSystemUIFont"/>
            </a:endParaRPr>
          </a:p>
          <a:p>
            <a:r>
              <a:rPr lang="pt-BR" sz="1050" b="0" i="0" dirty="0">
                <a:effectLst/>
                <a:latin typeface="UICTFontTextStyleBody"/>
              </a:rPr>
              <a:t>Criação da tabela de usuários</a:t>
            </a:r>
            <a:endParaRPr lang="pt-BR" sz="1050" dirty="0">
              <a:effectLst/>
              <a:latin typeface=".AppleSystemUIFont"/>
            </a:endParaRPr>
          </a:p>
          <a:p>
            <a:r>
              <a:rPr lang="pt-BR" sz="1050" b="0" i="0" dirty="0">
                <a:effectLst/>
                <a:latin typeface="UICTFontTextStyleBody"/>
              </a:rPr>
              <a:t>CREATE TABLE </a:t>
            </a:r>
            <a:r>
              <a:rPr lang="pt-BR" sz="1050" b="0" i="0" dirty="0" err="1">
                <a:effectLst/>
                <a:latin typeface="UICTFontTextStyleBody"/>
              </a:rPr>
              <a:t>usuarios</a:t>
            </a:r>
            <a:r>
              <a:rPr lang="pt-BR" sz="1050" b="0" i="0" dirty="0">
                <a:effectLst/>
                <a:latin typeface="UICTFontTextStyleBody"/>
              </a:rPr>
              <a:t> (</a:t>
            </a:r>
            <a:endParaRPr lang="pt-BR" sz="1050" dirty="0">
              <a:effectLst/>
              <a:latin typeface=".AppleSystemUIFont"/>
            </a:endParaRPr>
          </a:p>
          <a:p>
            <a:r>
              <a:rPr lang="pt-BR" sz="1050" b="0" i="0" dirty="0">
                <a:effectLst/>
                <a:latin typeface="UICTFontTextStyleBody"/>
              </a:rPr>
              <a:t>    id INTEGER PRIMARY KEY AUTOINCREMENT,</a:t>
            </a:r>
            <a:endParaRPr lang="pt-BR" sz="1050" dirty="0">
              <a:effectLst/>
              <a:latin typeface=".AppleSystemUIFont"/>
            </a:endParaRPr>
          </a:p>
          <a:p>
            <a:r>
              <a:rPr lang="pt-BR" sz="1050" b="0" i="0" dirty="0">
                <a:effectLst/>
                <a:latin typeface="UICTFontTextStyleBody"/>
              </a:rPr>
              <a:t>    nome TEXT NOT NULL,</a:t>
            </a:r>
            <a:endParaRPr lang="pt-BR" sz="1050" dirty="0">
              <a:effectLst/>
              <a:latin typeface=".AppleSystemUIFont"/>
            </a:endParaRPr>
          </a:p>
          <a:p>
            <a:r>
              <a:rPr lang="pt-BR" sz="1050" b="0" i="0" dirty="0">
                <a:effectLst/>
                <a:latin typeface="UICTFontTextStyleBody"/>
              </a:rPr>
              <a:t>    </a:t>
            </a:r>
            <a:r>
              <a:rPr lang="pt-BR" sz="1050" b="0" i="0" dirty="0" err="1">
                <a:effectLst/>
                <a:latin typeface="UICTFontTextStyleBody"/>
              </a:rPr>
              <a:t>email</a:t>
            </a:r>
            <a:r>
              <a:rPr lang="pt-BR" sz="1050" b="0" i="0" dirty="0">
                <a:effectLst/>
                <a:latin typeface="UICTFontTextStyleBody"/>
              </a:rPr>
              <a:t> TEXT NOT NULL UNIQUE,</a:t>
            </a:r>
            <a:endParaRPr lang="pt-BR" sz="1050" dirty="0">
              <a:effectLst/>
              <a:latin typeface=".AppleSystemUIFont"/>
            </a:endParaRPr>
          </a:p>
          <a:p>
            <a:r>
              <a:rPr lang="pt-BR" sz="1050" b="0" i="0" dirty="0">
                <a:effectLst/>
                <a:latin typeface="UICTFontTextStyleBody"/>
              </a:rPr>
              <a:t>    senha TEXT NOT NULL</a:t>
            </a:r>
            <a:endParaRPr lang="pt-BR" sz="1050" dirty="0">
              <a:effectLst/>
              <a:latin typeface=".AppleSystemUIFont"/>
            </a:endParaRPr>
          </a:p>
          <a:p>
            <a:r>
              <a:rPr lang="pt-BR" sz="1050" b="0" i="0" dirty="0">
                <a:effectLst/>
                <a:latin typeface="UICTFontTextStyleBody"/>
              </a:rPr>
              <a:t>);</a:t>
            </a:r>
            <a:endParaRPr lang="pt-BR" sz="1050" dirty="0">
              <a:effectLst/>
              <a:latin typeface=".AppleSystemUIFont"/>
            </a:endParaRPr>
          </a:p>
          <a:p>
            <a:br>
              <a:rPr lang="pt-BR" sz="1050" dirty="0">
                <a:effectLst/>
                <a:latin typeface=".AppleSystemUIFont"/>
              </a:rPr>
            </a:br>
            <a:endParaRPr lang="pt-BR" sz="1050" dirty="0">
              <a:effectLst/>
              <a:latin typeface=".AppleSystemUIFont"/>
            </a:endParaRPr>
          </a:p>
          <a:p>
            <a:r>
              <a:rPr lang="pt-BR" sz="1050" b="0" i="0" dirty="0">
                <a:effectLst/>
                <a:latin typeface="UICTFontTextStyleBody"/>
              </a:rPr>
              <a:t>Criação da tabela de academias</a:t>
            </a:r>
            <a:endParaRPr lang="pt-BR" sz="1050" dirty="0">
              <a:effectLst/>
              <a:latin typeface=".AppleSystemUIFont"/>
            </a:endParaRPr>
          </a:p>
          <a:p>
            <a:r>
              <a:rPr lang="pt-BR" sz="1050" b="0" i="0" dirty="0">
                <a:effectLst/>
                <a:latin typeface="UICTFontTextStyleBody"/>
              </a:rPr>
              <a:t>CREATE TABLE academias (</a:t>
            </a:r>
            <a:endParaRPr lang="pt-BR" sz="1050" dirty="0">
              <a:effectLst/>
              <a:latin typeface=".AppleSystemUIFont"/>
            </a:endParaRPr>
          </a:p>
          <a:p>
            <a:r>
              <a:rPr lang="pt-BR" sz="1050" b="0" i="0" dirty="0">
                <a:effectLst/>
                <a:latin typeface="UICTFontTextStyleBody"/>
              </a:rPr>
              <a:t>    id INTEGER PRIMARY KEY AUTOINCREMENT,</a:t>
            </a:r>
            <a:endParaRPr lang="pt-BR" sz="1050" dirty="0">
              <a:effectLst/>
              <a:latin typeface=".AppleSystemUIFont"/>
            </a:endParaRPr>
          </a:p>
          <a:p>
            <a:r>
              <a:rPr lang="pt-BR" sz="1050" b="0" i="0" dirty="0">
                <a:effectLst/>
                <a:latin typeface="UICTFontTextStyleBody"/>
              </a:rPr>
              <a:t>    nome TEXT NOT NULL,</a:t>
            </a:r>
            <a:endParaRPr lang="pt-BR" sz="1050" dirty="0">
              <a:effectLst/>
              <a:latin typeface=".AppleSystemUIFont"/>
            </a:endParaRPr>
          </a:p>
          <a:p>
            <a:r>
              <a:rPr lang="pt-BR" sz="1050" b="0" i="0" dirty="0">
                <a:effectLst/>
                <a:latin typeface="UICTFontTextStyleBody"/>
              </a:rPr>
              <a:t>    </a:t>
            </a:r>
            <a:r>
              <a:rPr lang="pt-BR" sz="1050" b="0" i="0" dirty="0" err="1">
                <a:effectLst/>
                <a:latin typeface="UICTFontTextStyleBody"/>
              </a:rPr>
              <a:t>localizacao</a:t>
            </a:r>
            <a:r>
              <a:rPr lang="pt-BR" sz="1050" b="0" i="0" dirty="0">
                <a:effectLst/>
                <a:latin typeface="UICTFontTextStyleBody"/>
              </a:rPr>
              <a:t> TEXT NOT NULL,</a:t>
            </a:r>
            <a:endParaRPr lang="pt-BR" sz="1050" dirty="0">
              <a:effectLst/>
              <a:latin typeface=".AppleSystemUIFont"/>
            </a:endParaRPr>
          </a:p>
          <a:p>
            <a:r>
              <a:rPr lang="pt-BR" sz="1050" b="0" i="0" dirty="0">
                <a:effectLst/>
                <a:latin typeface="UICTFontTextStyleBody"/>
              </a:rPr>
              <a:t>    contato TEXT NOT NULL</a:t>
            </a:r>
            <a:endParaRPr lang="pt-BR" sz="1050" dirty="0">
              <a:effectLst/>
              <a:latin typeface=".AppleSystemUIFont"/>
            </a:endParaRPr>
          </a:p>
          <a:p>
            <a:r>
              <a:rPr lang="pt-BR" sz="1050" b="0" i="0" dirty="0">
                <a:effectLst/>
                <a:latin typeface="UICTFontTextStyleBody"/>
              </a:rPr>
              <a:t>);</a:t>
            </a:r>
            <a:endParaRPr lang="pt-BR" sz="1050" dirty="0">
              <a:effectLst/>
              <a:latin typeface=".AppleSystemUIFont"/>
            </a:endParaRPr>
          </a:p>
          <a:p>
            <a:pPr marL="4572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pt-BR" sz="14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endParaRPr lang="pt-BR" sz="700" dirty="0"/>
          </a:p>
          <a:p>
            <a:endParaRPr lang="pt-BR" sz="700" dirty="0"/>
          </a:p>
          <a:p>
            <a:endParaRPr lang="pt-BR" sz="700" dirty="0"/>
          </a:p>
          <a:p>
            <a:endParaRPr lang="pt-BR" sz="700" dirty="0"/>
          </a:p>
          <a:p>
            <a:endParaRPr lang="pt-BR" sz="700" dirty="0"/>
          </a:p>
          <a:p>
            <a:endParaRPr lang="pt-BR" sz="700" dirty="0"/>
          </a:p>
          <a:p>
            <a:endParaRPr lang="pt-BR" sz="700" dirty="0"/>
          </a:p>
          <a:p>
            <a:endParaRPr lang="pt-BR" sz="700" dirty="0"/>
          </a:p>
          <a:p>
            <a:endParaRPr lang="pt-BR" sz="700" dirty="0"/>
          </a:p>
          <a:p>
            <a:endParaRPr lang="pt-BR" sz="700" dirty="0"/>
          </a:p>
          <a:p>
            <a:endParaRPr lang="pt-BR" sz="700" dirty="0"/>
          </a:p>
        </p:txBody>
      </p:sp>
      <p:sp>
        <p:nvSpPr>
          <p:cNvPr id="3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519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94BDC-B0E3-BBD4-6783-76C4D105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72" y="-223455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0" i="0" dirty="0">
                <a:effectLst/>
                <a:latin typeface="UICTFontTextStyleBody"/>
              </a:rPr>
              <a:t>Programação da Lógica da Aplicação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99401C-3654-4B7F-ACE8-5A0ECCE3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52" y="451945"/>
            <a:ext cx="10515600" cy="595411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br>
              <a:rPr lang="pt-BR" dirty="0">
                <a:effectLst/>
                <a:latin typeface=".AppleSystemUIFont"/>
              </a:rPr>
            </a:br>
            <a:endParaRPr lang="pt-BR" sz="4400" dirty="0">
              <a:effectLst/>
              <a:latin typeface=".AppleSystemUIFont"/>
            </a:endParaRPr>
          </a:p>
          <a:p>
            <a:r>
              <a:rPr lang="pt-BR" sz="5000" b="1" i="0" dirty="0">
                <a:effectLst/>
                <a:latin typeface="UICTFontTextStyleBody"/>
              </a:rPr>
              <a:t>Objetivo:</a:t>
            </a:r>
            <a:endParaRPr lang="pt-BR" sz="5000" b="1" dirty="0">
              <a:effectLst/>
              <a:latin typeface=".AppleSystemUIFon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Desenvolver um aplicativo interativo para ajudar utilizadores a encontrar academias próximas com base em suas necessidades e    preferências.</a:t>
            </a:r>
            <a:br>
              <a:rPr lang="pt-BR" sz="4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Principais Funcionalidades:</a:t>
            </a:r>
            <a:endParaRPr lang="pt-BR" sz="4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Registro e Login:</a:t>
            </a:r>
            <a:endParaRPr lang="pt-BR" sz="4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Registro: Permite  utilizadores se cadastrem fornecendo nome, e-mail e senha.</a:t>
            </a:r>
            <a:endParaRPr lang="pt-BR" sz="4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Login: Utilizadores registrados podem acessar o aplicativo inserindo suas credenciais.</a:t>
            </a:r>
            <a:endParaRPr lang="pt-BR" sz="4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Lista academias próximas à localização atual do utilizadores.</a:t>
            </a:r>
            <a:endParaRPr lang="pt-BR" sz="4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pt-BR" sz="4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Lista dos </a:t>
            </a:r>
            <a:r>
              <a:rPr lang="pt-BR" sz="4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ginasios</a:t>
            </a:r>
            <a:r>
              <a:rPr lang="pt-BR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4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Mostra uma lista de academias com imagens, nomes.</a:t>
            </a:r>
            <a:endParaRPr lang="pt-BR" sz="4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Utilizadores  podem clicar em uma academia para ver mais detalhes.</a:t>
            </a:r>
            <a:endParaRPr lang="pt-BR" sz="4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pt-BR" sz="4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Detalhes dos 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ginásios </a:t>
            </a:r>
            <a:r>
              <a:rPr lang="pt-BR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4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Fornece informações detalhadas sobre a academia, incluindo endereço site.</a:t>
            </a:r>
            <a:endParaRPr lang="pt-BR" sz="4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Mostra a localização da academia.</a:t>
            </a:r>
            <a:endParaRPr lang="pt-BR" sz="4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Permite que os utilizadores marquem uma visita diretamente pelo aplicativo.</a:t>
            </a:r>
            <a:endParaRPr lang="pt-BR" sz="4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pt-BR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0424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3B11B-2DEF-BEFC-37B2-AD93C5A5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290" y="229902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2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Interface do Utilizador:</a:t>
            </a:r>
            <a:br>
              <a:rPr lang="pt-BR" sz="2000" dirty="0">
                <a:effectLst/>
                <a:latin typeface=".AppleSystemUIFont"/>
              </a:rPr>
            </a:br>
            <a:br>
              <a:rPr lang="pt-BR" sz="2000" dirty="0">
                <a:latin typeface=".AppleSystemUIFont"/>
              </a:rPr>
            </a:br>
            <a:r>
              <a:rPr lang="pt-BR" b="0" i="0" dirty="0">
                <a:effectLst/>
                <a:latin typeface="UICTFontTextStyleBody"/>
              </a:rPr>
              <a:t> </a:t>
            </a: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crã</a:t>
            </a: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Abertura:</a:t>
            </a:r>
            <a:b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Tela de Registro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/Login</a:t>
            </a:r>
            <a:b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Campos para e-mail e senha, e botão “Registrar” </a:t>
            </a:r>
            <a:b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Ecrã </a:t>
            </a: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Lista de Academias:</a:t>
            </a:r>
            <a:b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 Ecrã de Detalhes da Academia:</a:t>
            </a:r>
            <a:b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Informações detalhadas, endereço, mapa e opções de contactar marcação</a:t>
            </a:r>
            <a:br>
              <a:rPr lang="pt-BR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71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8C47A-8786-1E5A-F261-F7D8F177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Conceção da Página Web da Aplicação</a:t>
            </a:r>
            <a:br>
              <a:rPr lang="pt-BR" b="1" i="0" u="none" strike="noStrike" dirty="0">
                <a:solidFill>
                  <a:srgbClr val="000000"/>
                </a:solidFill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E595DE-4FEB-070B-A1E5-B8CF3339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413615"/>
          </a:xfrm>
        </p:spPr>
        <p:txBody>
          <a:bodyPr>
            <a:normAutofit/>
          </a:bodyPr>
          <a:lstStyle/>
          <a:p>
            <a:pPr algn="l"/>
            <a:r>
              <a:rPr lang="pt-BR" sz="1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Objetivos da Aplicação</a:t>
            </a:r>
          </a:p>
          <a:p>
            <a:pPr algn="l"/>
            <a:r>
              <a:rPr lang="pt-BR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seção dedicada aos objetivos da aplicação deve explicar claramente o propósito da aplicação e os benefícios que ela oferece aos </a:t>
            </a:r>
            <a:r>
              <a:rPr lang="pt-BR" sz="1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utilizdores</a:t>
            </a:r>
            <a:r>
              <a:rPr lang="pt-BR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Por exemplo:</a:t>
            </a:r>
          </a:p>
          <a:p>
            <a:pPr algn="l"/>
            <a:endParaRPr lang="pt-BR" sz="15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Facilidade de Uso:</a:t>
            </a:r>
            <a:r>
              <a:rPr lang="pt-BR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Destacar que a aplicação é intuitiva e fácil de usar, permitindo que os utilizadores encontrem o que precisam rapidamente.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5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Precisão:</a:t>
            </a:r>
            <a:r>
              <a:rPr lang="pt-BR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Enfatizar a precisão das informações fornecidas, garantindo que os utilizadores recebam dados atualizados e confiáveis sobre ginásios e atividades.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5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Conexão:</a:t>
            </a:r>
            <a:r>
              <a:rPr lang="pt-BR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Ressaltar a capacidade da aplicação de conectar os utilizadores com outros entusiastas do esporte, promovendo uma comunidade ativa e engajada.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0685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4443B-2E91-0DF7-A0C6-656C7C63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490" y="-27190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Funcionalidades da Aplicação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C32CA-EFCC-8731-178C-9F51C44B7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407" y="948559"/>
            <a:ext cx="10515600" cy="4960882"/>
          </a:xfrm>
        </p:spPr>
        <p:txBody>
          <a:bodyPr>
            <a:normAutofit/>
          </a:bodyPr>
          <a:lstStyle/>
          <a:p>
            <a:pPr algn="l"/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seção de funcionalidades deve detalhar os principais recursos que a aplicação oferece. Alguns exemplos de funcionalidades podem incluir:</a:t>
            </a:r>
          </a:p>
          <a:p>
            <a:pPr algn="l"/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Busca de Ginásios: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Permitir que os utilizadores encontrem ginásios próximos com base em localização, tipo de atividades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oferecidas,etc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Atividades Esportivas: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Oferecer uma lista de atividades esportivas disponíveis, com detalhes sobre, locais e marcações.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77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8D106-FF28-2446-B99E-A8A368A8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062" y="217981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Testes com a aplicação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28B33B-688C-5A7E-5F0E-AABBA9026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324"/>
            <a:ext cx="10515600" cy="4876800"/>
          </a:xfrm>
        </p:spPr>
        <p:txBody>
          <a:bodyPr/>
          <a:lstStyle/>
          <a:p>
            <a:r>
              <a:rPr lang="pt-BR" sz="1800" dirty="0">
                <a:latin typeface="Helvetica Neue" panose="02000503000000020004" pitchFamily="2" charset="0"/>
              </a:rPr>
              <a:t>O teste </a:t>
            </a:r>
            <a:r>
              <a:rPr lang="pt-BR" sz="1800" dirty="0">
                <a:effectLst/>
                <a:latin typeface="Helvetica Neue" panose="02000503000000020004" pitchFamily="2" charset="0"/>
              </a:rPr>
              <a:t> do protótipo foi realizada com 4 colegas, que participaram como utilizadores de </a:t>
            </a:r>
            <a:endParaRPr lang="pt-BR" dirty="0"/>
          </a:p>
          <a:p>
            <a:r>
              <a:rPr lang="pt-BR" sz="1800" dirty="0">
                <a:effectLst/>
                <a:latin typeface="Helvetica Neue" panose="02000503000000020004" pitchFamily="2" charset="0"/>
              </a:rPr>
              <a:t>teste em dois projetos de outros colegas. A sessão do teste  foi analisada para coleta de </a:t>
            </a:r>
            <a:endParaRPr lang="pt-BR" dirty="0"/>
          </a:p>
          <a:p>
            <a:r>
              <a:rPr lang="pt-BR" sz="1800" dirty="0">
                <a:effectLst/>
                <a:latin typeface="Helvetica Neue" panose="02000503000000020004" pitchFamily="2" charset="0"/>
              </a:rPr>
              <a:t>análises sobre </a:t>
            </a:r>
            <a:r>
              <a:rPr lang="pt-BR" sz="1800" dirty="0">
                <a:latin typeface="Helvetica Neue" panose="02000503000000020004" pitchFamily="2" charset="0"/>
              </a:rPr>
              <a:t>os testes que foram </a:t>
            </a:r>
            <a:r>
              <a:rPr lang="pt-BR" sz="1800" dirty="0">
                <a:effectLst/>
                <a:latin typeface="Helvetica Neue" panose="02000503000000020004" pitchFamily="2" charset="0"/>
              </a:rPr>
              <a:t> realizados.</a:t>
            </a:r>
          </a:p>
          <a:p>
            <a:pPr marL="0" indent="0">
              <a:buNone/>
            </a:pPr>
            <a:endParaRPr lang="pt-BR" sz="1800" b="1" dirty="0">
              <a:latin typeface="ArialMT"/>
            </a:endParaRPr>
          </a:p>
          <a:p>
            <a:r>
              <a:rPr lang="pt-BR" sz="1800" b="1" dirty="0">
                <a:effectLst/>
                <a:latin typeface="Helvetica Neue Bold" panose="02000503000000020004" pitchFamily="2" charset="0"/>
              </a:rPr>
              <a:t>Resultados da Avaliação </a:t>
            </a:r>
            <a:endParaRPr lang="pt-BR" dirty="0"/>
          </a:p>
          <a:p>
            <a:r>
              <a:rPr lang="pt-BR" sz="1800" dirty="0">
                <a:effectLst/>
                <a:latin typeface="Helvetica Neue" panose="02000503000000020004" pitchFamily="2" charset="0"/>
              </a:rPr>
              <a:t>Os resultados da avaliação mostram que: </a:t>
            </a:r>
            <a:endParaRPr lang="pt-BR" dirty="0"/>
          </a:p>
          <a:p>
            <a:r>
              <a:rPr lang="pt-BR" sz="1800" dirty="0">
                <a:effectLst/>
                <a:latin typeface="Helvetica Neue" panose="02000503000000020004" pitchFamily="2" charset="0"/>
              </a:rPr>
              <a:t>A interface do sistema é intuitiva e fácil de utilização </a:t>
            </a:r>
            <a:endParaRPr lang="pt-BR" dirty="0"/>
          </a:p>
          <a:p>
            <a:r>
              <a:rPr lang="pt-BR" sz="1800" dirty="0">
                <a:effectLst/>
                <a:latin typeface="Helvetica Neue" panose="02000503000000020004" pitchFamily="2" charset="0"/>
              </a:rPr>
              <a:t>As funcionalidades adotadas são úteis e relevantes para os utilizadores.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3137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C91AAF-1016-1F6B-5EAD-A9CF078B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03"/>
            <a:ext cx="11059510" cy="6064469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 startAt="3"/>
            </a:pPr>
            <a:endParaRPr lang="pt-BR" b="0" i="0" u="none" strike="noStrike" dirty="0">
              <a:solidFill>
                <a:srgbClr val="000000"/>
              </a:solidFill>
              <a:effectLst/>
            </a:endParaRPr>
          </a:p>
          <a:p>
            <a:pPr marL="457200" lvl="1" indent="0" algn="l">
              <a:buNone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Nível  de Funcionalidades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 algn="l">
              <a:buNone/>
            </a:pPr>
            <a:endParaRPr lang="pt-BR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l">
              <a:buNone/>
            </a:pPr>
            <a:r>
              <a:rPr lang="pt-BR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1.Registro e Login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Os utilizadores devem testar o processo de registro e login.</a:t>
            </a:r>
          </a:p>
          <a:p>
            <a:pPr marL="1143000" lvl="2" indent="-228600" algn="l">
              <a:buFont typeface="+mj-lt"/>
              <a:buAutoNum type="arabicPeriod" startAt="3"/>
            </a:pPr>
            <a:endParaRPr lang="pt-BR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l">
              <a:buNone/>
            </a:pPr>
            <a:r>
              <a:rPr lang="pt-BR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2.lista de Ginásios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cada ginásio com o seu respectivo nome e imagem.</a:t>
            </a:r>
          </a:p>
          <a:p>
            <a:pPr marL="914400" lvl="2" indent="0" algn="l">
              <a:buNone/>
            </a:pPr>
            <a:endParaRPr lang="pt-BR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algn="l">
              <a:buFont typeface="+mj-lt"/>
              <a:buAutoNum type="arabicPeriod" startAt="3"/>
            </a:pPr>
            <a:r>
              <a:rPr lang="pt-B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</a:t>
            </a:r>
            <a:r>
              <a:rPr lang="pt-BR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Detalhes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localização especifica com 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mapa.</a:t>
            </a:r>
            <a:endParaRPr lang="pt-BR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algn="l">
              <a:buFont typeface="+mj-lt"/>
              <a:buAutoNum type="arabicPeriod" startAt="3"/>
            </a:pPr>
            <a:endParaRPr lang="pt-BR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algn="l">
              <a:buFont typeface="+mj-lt"/>
              <a:buAutoNum type="arabicPeriod" startAt="3"/>
            </a:pPr>
            <a:r>
              <a:rPr lang="pt-BR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Marcar 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site e numero.</a:t>
            </a:r>
          </a:p>
          <a:p>
            <a:pPr marL="1143000" lvl="2" indent="-228600" algn="l">
              <a:buFont typeface="+mj-lt"/>
              <a:buAutoNum type="arabicPeriod" startAt="3"/>
            </a:pPr>
            <a:endParaRPr lang="pt-BR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t-BR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Coleta de Dados</a:t>
            </a:r>
          </a:p>
          <a:p>
            <a:pPr marL="0" indent="0" algn="l">
              <a:buNone/>
            </a:pPr>
            <a:r>
              <a:rPr lang="pt-BR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Número de Participantes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4 colegas.</a:t>
            </a:r>
          </a:p>
          <a:p>
            <a:pPr marL="0" indent="0" algn="l">
              <a:buNone/>
            </a:pPr>
            <a:r>
              <a:rPr lang="pt-BR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Projetos Testados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2 projetos de outros colegas.</a:t>
            </a:r>
          </a:p>
          <a:p>
            <a:pPr marL="0" indent="0" algn="l">
              <a:buNone/>
            </a:pPr>
            <a:r>
              <a:rPr lang="pt-BR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Sessão de Teste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Inclui análise de registro e login, lista de ginásios, detalhes de localização, e capacidade de     marcar (site e número).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133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50A3BF-10B3-17BB-8C0D-482AD691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pt-BR" dirty="0"/>
              <a:t>Subtemas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AB92DD-80E4-61CA-868B-DDAD5264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pt-BR" dirty="0">
                <a:effectLst/>
                <a:latin typeface="Helvetica Neue" panose="02000503000000020004" pitchFamily="2" charset="0"/>
              </a:rPr>
              <a:t>Revisão da aplicação desktop</a:t>
            </a:r>
          </a:p>
          <a:p>
            <a:pPr>
              <a:lnSpc>
                <a:spcPct val="120000"/>
              </a:lnSpc>
            </a:pPr>
            <a:r>
              <a:rPr lang="pt-BR" dirty="0">
                <a:effectLst/>
                <a:latin typeface="Helvetica Neue" panose="02000503000000020004" pitchFamily="2" charset="0"/>
              </a:rPr>
              <a:t>2. Organização do trabalho e ferramentas</a:t>
            </a:r>
          </a:p>
          <a:p>
            <a:pPr>
              <a:lnSpc>
                <a:spcPct val="120000"/>
              </a:lnSpc>
            </a:pPr>
            <a:r>
              <a:rPr lang="pt-BR" dirty="0">
                <a:effectLst/>
                <a:latin typeface="Helvetica Neue" panose="02000503000000020004" pitchFamily="2" charset="0"/>
              </a:rPr>
              <a:t>3. Análise do problema</a:t>
            </a:r>
          </a:p>
          <a:p>
            <a:pPr>
              <a:lnSpc>
                <a:spcPct val="120000"/>
              </a:lnSpc>
            </a:pPr>
            <a:r>
              <a:rPr lang="pt-BR" dirty="0">
                <a:effectLst/>
                <a:latin typeface="Helvetica Neue" panose="02000503000000020004" pitchFamily="2" charset="0"/>
              </a:rPr>
              <a:t>4. Identificação das funcionalidades da aplicação</a:t>
            </a:r>
          </a:p>
          <a:p>
            <a:pPr>
              <a:lnSpc>
                <a:spcPct val="120000"/>
              </a:lnSpc>
            </a:pPr>
            <a:r>
              <a:rPr lang="pt-BR" dirty="0">
                <a:effectLst/>
                <a:latin typeface="Helvetica Neue" panose="02000503000000020004" pitchFamily="2" charset="0"/>
              </a:rPr>
              <a:t>5. Desenho dos ecrãs da aplicação</a:t>
            </a:r>
          </a:p>
          <a:p>
            <a:pPr>
              <a:lnSpc>
                <a:spcPct val="120000"/>
              </a:lnSpc>
            </a:pPr>
            <a:r>
              <a:rPr lang="pt-BR" dirty="0">
                <a:effectLst/>
                <a:latin typeface="Helvetica Neue" panose="02000503000000020004" pitchFamily="2" charset="0"/>
              </a:rPr>
              <a:t>6. Desenho da base de dados</a:t>
            </a:r>
          </a:p>
          <a:p>
            <a:pPr>
              <a:lnSpc>
                <a:spcPct val="120000"/>
              </a:lnSpc>
            </a:pPr>
            <a:r>
              <a:rPr lang="pt-BR" dirty="0">
                <a:effectLst/>
                <a:latin typeface="Helvetica Neue" panose="02000503000000020004" pitchFamily="2" charset="0"/>
              </a:rPr>
              <a:t>7. Conceção da base de dados</a:t>
            </a:r>
          </a:p>
          <a:p>
            <a:pPr>
              <a:lnSpc>
                <a:spcPct val="120000"/>
              </a:lnSpc>
            </a:pPr>
            <a:r>
              <a:rPr lang="pt-BR" dirty="0">
                <a:effectLst/>
                <a:latin typeface="Helvetica Neue" panose="02000503000000020004" pitchFamily="2" charset="0"/>
              </a:rPr>
              <a:t>8. Programação da lógica da aplicação</a:t>
            </a:r>
          </a:p>
          <a:p>
            <a:pPr>
              <a:lnSpc>
                <a:spcPct val="120000"/>
              </a:lnSpc>
            </a:pPr>
            <a:r>
              <a:rPr lang="pt-BR" dirty="0">
                <a:effectLst/>
                <a:latin typeface="Helvetica Neue" panose="02000503000000020004" pitchFamily="2" charset="0"/>
              </a:rPr>
              <a:t>9. Desenvolvimento da página web e </a:t>
            </a:r>
            <a:r>
              <a:rPr lang="pt-BR" dirty="0" err="1">
                <a:effectLst/>
                <a:latin typeface="Helvetica Neue" panose="02000503000000020004" pitchFamily="2" charset="0"/>
              </a:rPr>
              <a:t>screencast</a:t>
            </a:r>
            <a:r>
              <a:rPr lang="pt-BR" dirty="0">
                <a:effectLst/>
                <a:latin typeface="Helvetica Neue" panose="02000503000000020004" pitchFamily="2" charset="0"/>
              </a:rPr>
              <a:t> da aplicação</a:t>
            </a:r>
          </a:p>
          <a:p>
            <a:pPr>
              <a:lnSpc>
                <a:spcPct val="120000"/>
              </a:lnSpc>
            </a:pPr>
            <a:r>
              <a:rPr lang="pt-BR" dirty="0">
                <a:effectLst/>
                <a:latin typeface="Helvetica Neue" panose="02000503000000020004" pitchFamily="2" charset="0"/>
              </a:rPr>
              <a:t>10. Testes com a aplicação</a:t>
            </a:r>
          </a:p>
          <a:p>
            <a:pPr>
              <a:lnSpc>
                <a:spcPct val="120000"/>
              </a:lnSpc>
            </a:pPr>
            <a:r>
              <a:rPr lang="pt-BR" dirty="0">
                <a:effectLst/>
                <a:latin typeface="Helvetica Neue" panose="02000503000000020004" pitchFamily="2" charset="0"/>
              </a:rPr>
              <a:t>11. Apresentação do projeto</a:t>
            </a:r>
          </a:p>
          <a:p>
            <a:endParaRPr lang="pt-BR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33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68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3" name="Graphic 6" descr="Unhas">
            <a:extLst>
              <a:ext uri="{FF2B5EF4-FFF2-40B4-BE49-F238E27FC236}">
                <a16:creationId xmlns:a16="http://schemas.microsoft.com/office/drawing/2014/main" id="{5CFE6DC9-3E40-9129-2F2D-9AF0EC677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2896" y="1338898"/>
            <a:ext cx="5519103" cy="5519103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Arc 72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9B4357-639B-4EA6-E4D7-48AE0CF5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>
                <a:effectLst/>
                <a:latin typeface="Helvetica Neue" panose="02000503000000020004" pitchFamily="2" charset="0"/>
              </a:rPr>
              <a:t> 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Revisão da aplicação</a:t>
            </a:r>
            <a:r>
              <a:rPr lang="pt-BR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desktop</a:t>
            </a: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0676C8-51C9-A988-48C5-B02AB564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35" y="1729125"/>
            <a:ext cx="6033854" cy="5519103"/>
          </a:xfrm>
        </p:spPr>
        <p:txBody>
          <a:bodyPr>
            <a:normAutofit/>
          </a:bodyPr>
          <a:lstStyle/>
          <a:p>
            <a:r>
              <a:rPr lang="pt-BR" sz="1300" dirty="0">
                <a:latin typeface="Helvetica Neue" panose="02000503000000020004" pitchFamily="2" charset="0"/>
              </a:rPr>
              <a:t>A</a:t>
            </a:r>
            <a:r>
              <a:rPr lang="pt-BR" sz="1300" dirty="0">
                <a:effectLst/>
                <a:latin typeface="Helvetica Neue" panose="02000503000000020004" pitchFamily="2" charset="0"/>
              </a:rPr>
              <a:t>plicativo desktop </a:t>
            </a:r>
            <a:r>
              <a:rPr lang="pt-BR" sz="1300" dirty="0" err="1">
                <a:effectLst/>
                <a:latin typeface="Helvetica Neue" panose="02000503000000020004" pitchFamily="2" charset="0"/>
              </a:rPr>
              <a:t>Sportfinder</a:t>
            </a:r>
            <a:r>
              <a:rPr lang="pt-BR" sz="1300" dirty="0">
                <a:effectLst/>
                <a:latin typeface="Helvetica Neue" panose="02000503000000020004" pitchFamily="2" charset="0"/>
              </a:rPr>
              <a:t>:</a:t>
            </a:r>
          </a:p>
          <a:p>
            <a:pPr marL="0" indent="0">
              <a:buNone/>
            </a:pPr>
            <a:endParaRPr lang="pt-BR" sz="1300" dirty="0">
              <a:effectLst/>
              <a:latin typeface="Helvetica Neue" panose="02000503000000020004" pitchFamily="2" charset="0"/>
            </a:endParaRPr>
          </a:p>
          <a:p>
            <a:r>
              <a:rPr lang="pt-BR" sz="1300" b="1" dirty="0">
                <a:effectLst/>
                <a:latin typeface="Helvetica Neue" panose="02000503000000020004" pitchFamily="2" charset="0"/>
              </a:rPr>
              <a:t>Pontos Fortes:</a:t>
            </a:r>
            <a:endParaRPr lang="pt-BR" sz="13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Interface amigável e fácil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Funcionalidades úteis e relevantes para os usuários.</a:t>
            </a:r>
          </a:p>
          <a:p>
            <a:pPr marL="0" indent="0">
              <a:buNone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300" b="1" dirty="0">
                <a:effectLst/>
                <a:latin typeface="Helvetica Neue" panose="02000503000000020004" pitchFamily="2" charset="0"/>
              </a:rPr>
              <a:t>Pontos a serem melhorados:</a:t>
            </a:r>
            <a:endParaRPr lang="pt-BR" sz="13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Dificuldades na abertura da lista de ginásio 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300" dirty="0">
              <a:effectLst/>
              <a:latin typeface="Helvetica Neue" panose="02000503000000020004" pitchFamily="2" charset="0"/>
            </a:endParaRPr>
          </a:p>
          <a:p>
            <a:r>
              <a:rPr lang="pt-BR" sz="1300" b="1" dirty="0">
                <a:effectLst/>
                <a:latin typeface="Helvetica Neue" panose="02000503000000020004" pitchFamily="2" charset="0"/>
              </a:rPr>
              <a:t>Sugestões para Melhoria:</a:t>
            </a:r>
            <a:endParaRPr lang="pt-BR" sz="13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Melhorar a navegação da lista de ginásio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Adicionar  mas alguns detalhes sobre nós</a:t>
            </a:r>
          </a:p>
          <a:p>
            <a:pPr marL="0" indent="0">
              <a:buNone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300" b="1" dirty="0">
                <a:effectLst/>
                <a:latin typeface="Helvetica Neue" panose="02000503000000020004" pitchFamily="2" charset="0"/>
              </a:rPr>
              <a:t>Integração</a:t>
            </a:r>
          </a:p>
          <a:p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Sportfinder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apresenta um bom ponto de partida, mas precisa de melhorias para se tornar uma ferramenta mais completa e eficiente.</a:t>
            </a:r>
          </a:p>
          <a:p>
            <a:pPr marL="0" indent="0">
              <a:buNone/>
            </a:pP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408914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02254-A2C3-C5EE-E97C-C37EB2F8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sz="3700" b="1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Organização do Trabalho e Ferramentas</a:t>
            </a:r>
            <a:br>
              <a:rPr lang="pt-BR" sz="370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</a:br>
            <a:endParaRPr lang="pt-BR" sz="37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B4A4CA-877E-D85E-AC71-812C7737B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52" y="0"/>
            <a:ext cx="7094482" cy="665304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Criar um sistema interativo para procurar ginásios,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Público-alvo: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Profissionais de escritório, estudantes universitários e pessoas em busca de bem-estar.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Funcionalidades chave: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Localização,, horários, fotos e marcação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Interface do </a:t>
            </a:r>
            <a:r>
              <a:rPr lang="pt-BR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SportFinder</a:t>
            </a:r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Tela inicial: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Apresentação do </a:t>
            </a:r>
            <a:r>
              <a:rPr lang="pt-BR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SportFinder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botões "Entrar" e "Registrar".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Tela de login/registro: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Campos para inserir dados como nome, e-mail e senha.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Tela de lista de ginásios: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Exiba ginásios próximos, com imagem, nome e distância e 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Tela de resultados: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Mostrar detalhes.</a:t>
            </a:r>
          </a:p>
          <a:p>
            <a:endParaRPr lang="pt-BR" sz="1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Design do Sistema:</a:t>
            </a: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Ferramentas: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Software de prototipagem como de baixa fidelidade em papel, </a:t>
            </a:r>
            <a:r>
              <a:rPr lang="pt-BR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prototipagem de alta fidelidade.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Fluxograma: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Diagramas para visualizar o fluxo de dados</a:t>
            </a:r>
          </a:p>
          <a:p>
            <a:pPr marL="0" indent="0">
              <a:buNone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Desenvolvimento:</a:t>
            </a: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Linguagem de programação: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Escolha a linguagem </a:t>
            </a:r>
            <a:r>
              <a:rPr lang="pt-BR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Banco de dados: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Utilize um sistema gerenciador de banco de dados ( </a:t>
            </a:r>
            <a:r>
              <a:rPr lang="pt-BR" sz="1400" b="1" i="0" u="none" strike="noStrike" dirty="0">
                <a:effectLst/>
                <a:latin typeface="Arial" panose="020B0604020202020204" pitchFamily="34" charset="0"/>
              </a:rPr>
              <a:t>Room </a:t>
            </a:r>
            <a:r>
              <a:rPr lang="pt-BR" sz="1400" b="1" i="0" u="none" strike="noStrike" dirty="0" err="1">
                <a:effectLst/>
                <a:latin typeface="Arial" panose="020B0604020202020204" pitchFamily="34" charset="0"/>
              </a:rPr>
              <a:t>Database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para armazenar as informações dos ginásios.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37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3BE81B-91A1-984F-1077-D10E80BA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Análise do Problema</a:t>
            </a:r>
            <a:br>
              <a:rPr lang="pt-BR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2" name="Espaço Reservado para Conteúdo 2">
            <a:extLst>
              <a:ext uri="{FF2B5EF4-FFF2-40B4-BE49-F238E27FC236}">
                <a16:creationId xmlns:a16="http://schemas.microsoft.com/office/drawing/2014/main" id="{18173B3A-EE4D-471F-B4BA-0D981885EC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470855"/>
              </p:ext>
            </p:extLst>
          </p:nvPr>
        </p:nvGraphicFramePr>
        <p:xfrm>
          <a:off x="6009216" y="295504"/>
          <a:ext cx="5257799" cy="5373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3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71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C9613-58A4-9E93-C1C2-4608875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Sistemas Semelhantes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316353-20C3-F226-E964-DE02843D0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2" y="1438440"/>
            <a:ext cx="10058400" cy="4184595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6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Gympass</a:t>
            </a:r>
            <a:endParaRPr lang="pt-BR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Pontos Positivos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Rede Ampla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Grande variedade de academias e estúdios parceiros, oferecendo mais opções aos utilizadores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endParaRPr lang="pt-BR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Pontos Negativos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Custos Variáveis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Planos e preços podem variar significativamente, o que pode ser confuso para alguns utilizadores.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endParaRPr lang="pt-BR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Caracterização dos Utilizadores</a:t>
            </a:r>
          </a:p>
          <a:p>
            <a:pPr algn="l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utilizadores do </a:t>
            </a:r>
            <a:r>
              <a:rPr lang="pt-BR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SportFinder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foram divididos em diferentes perfis:</a:t>
            </a:r>
          </a:p>
          <a:p>
            <a:pPr algn="l">
              <a:buFont typeface="+mj-lt"/>
              <a:buAutoNum type="arabicPeriod"/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Profissionais de Escritório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Necessidades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Academias próximas ao local de trabalho com horários flexíveis.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João, 32 anos, Analista de TI, busca opções de aulas de alta intensidade para aliviar o estresse do trabalho.</a:t>
            </a:r>
          </a:p>
          <a:p>
            <a:pPr marL="457200" lvl="1" indent="0" algn="l">
              <a:buNone/>
            </a:pPr>
            <a:endParaRPr lang="pt-BR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Estudantes Universitários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Necessidades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Academias próximas às universidades com horários compatíveis com as agendas de estudo.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Ana, 24 anos, Estudante de Medicina, procura academias com aulas de yoga e </a:t>
            </a:r>
            <a:r>
              <a:rPr lang="pt-BR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pilates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13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1524A-78CE-D193-742E-060F9139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Cenários de Utilização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3E70B9-9A0B-5D2D-1E93-BE4298D2D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principais cenários de utilização do aplicativo foram descritos para 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como diferentes perfis de usuários interagem com a aplicação:</a:t>
            </a:r>
          </a:p>
          <a:p>
            <a:pPr algn="l"/>
            <a:endParaRPr lang="pt-BR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Cenário 1: João procurando uma academia próxima ao trabalho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João abre o aplicativo e utiliza abre a lista   para encontrar academias perto de seu escritório. Ele verifica o mapa pra ver exatamente o local 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o contacto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seleciona  uma marcação compatíveis com seu horário de trabalho.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pt-BR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Cenário 2: Ana procurando uma academia perto da universidade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 abre o aplicativo e usa a lista para encontrar academias  próxima para fazer  yoga e </a:t>
            </a:r>
            <a:r>
              <a:rPr lang="pt-BR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pilates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, Ela verifica os nomes e 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sites e o contacto 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poder  garantir que o ambiente é adequado ao interesse dela.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057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BAC06-4461-E006-8AE6-C722DAC7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Funcionalidades da Aplicação </a:t>
            </a:r>
            <a:br>
              <a:rPr lang="pt-BR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3F7219-455D-ADC5-9640-3750DD0CB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48" y="1499804"/>
            <a:ext cx="10439400" cy="4667250"/>
          </a:xfrm>
        </p:spPr>
        <p:txBody>
          <a:bodyPr>
            <a:normAutofit fontScale="62500" lnSpcReduction="20000"/>
          </a:bodyPr>
          <a:lstStyle/>
          <a:p>
            <a:r>
              <a:rPr lang="pt-BR" dirty="0">
                <a:effectLst/>
                <a:latin typeface="Helvetica Neue" panose="02000503000000020004" pitchFamily="2" charset="0"/>
              </a:rPr>
              <a:t>A aplicação </a:t>
            </a:r>
            <a:r>
              <a:rPr lang="pt-BR" dirty="0" err="1">
                <a:effectLst/>
                <a:latin typeface="Helvetica Neue" panose="02000503000000020004" pitchFamily="2" charset="0"/>
              </a:rPr>
              <a:t>SportFinder</a:t>
            </a:r>
            <a:r>
              <a:rPr lang="pt-BR" dirty="0">
                <a:effectLst/>
                <a:latin typeface="Helvetica Neue" panose="02000503000000020004" pitchFamily="2" charset="0"/>
              </a:rPr>
              <a:t> possui diversas funcionalidades</a:t>
            </a:r>
          </a:p>
          <a:p>
            <a:pPr marL="0" indent="0">
              <a:buNone/>
            </a:pPr>
            <a:r>
              <a:rPr lang="pt-BR" dirty="0">
                <a:effectLst/>
                <a:latin typeface="Helvetica Neue" panose="02000503000000020004" pitchFamily="2" charset="0"/>
              </a:rPr>
              <a:t> </a:t>
            </a:r>
          </a:p>
          <a:p>
            <a:r>
              <a:rPr lang="pt-BR" b="1" dirty="0">
                <a:effectLst/>
                <a:latin typeface="Helvetica Neue" panose="02000503000000020004" pitchFamily="2" charset="0"/>
              </a:rPr>
              <a:t>Registro e Login:</a:t>
            </a:r>
            <a:endParaRPr lang="pt-BR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effectLst/>
                <a:latin typeface="Helvetica Neue" panose="02000503000000020004" pitchFamily="2" charset="0"/>
              </a:rPr>
              <a:t>Registro:</a:t>
            </a:r>
            <a:r>
              <a:rPr lang="pt-BR" dirty="0">
                <a:effectLst/>
                <a:latin typeface="Helvetica Neue" panose="02000503000000020004" pitchFamily="2" charset="0"/>
              </a:rPr>
              <a:t> Permite que novos utilizadores se registrem na aplicação.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effectLst/>
                <a:latin typeface="Helvetica Neue" panose="02000503000000020004" pitchFamily="2" charset="0"/>
              </a:rPr>
              <a:t>Login:</a:t>
            </a:r>
            <a:r>
              <a:rPr lang="pt-BR" dirty="0">
                <a:effectLst/>
                <a:latin typeface="Helvetica Neue" panose="02000503000000020004" pitchFamily="2" charset="0"/>
              </a:rPr>
              <a:t> Após o registro, os usuários podem inserir seus dados para acessar a aplicação.</a:t>
            </a:r>
          </a:p>
          <a:p>
            <a:pPr>
              <a:buFont typeface="+mj-lt"/>
              <a:buAutoNum type="arabicPeriod"/>
            </a:pPr>
            <a:r>
              <a:rPr lang="pt-BR" b="1" dirty="0">
                <a:effectLst/>
                <a:latin typeface="Helvetica Neue" panose="02000503000000020004" pitchFamily="2" charset="0"/>
              </a:rPr>
              <a:t>Lista dos ginásios :</a:t>
            </a:r>
          </a:p>
          <a:p>
            <a:pPr marL="0" indent="0">
              <a:buNone/>
            </a:pPr>
            <a:r>
              <a:rPr lang="pt-BR" dirty="0">
                <a:effectLst/>
                <a:latin typeface="Helvetica Neue" panose="02000503000000020004" pitchFamily="2" charset="0"/>
              </a:rPr>
              <a:t>             </a:t>
            </a:r>
            <a:r>
              <a:rPr lang="pt-BR" sz="2600" b="1" dirty="0">
                <a:latin typeface="Helvetica Neue" panose="02000503000000020004" pitchFamily="2" charset="0"/>
              </a:rPr>
              <a:t>Nome: </a:t>
            </a:r>
            <a:r>
              <a:rPr lang="pt-BR" sz="2600" dirty="0">
                <a:latin typeface="Helvetica Neue" panose="02000503000000020004" pitchFamily="2" charset="0"/>
              </a:rPr>
              <a:t>Mostra todos os nomes dos ginásios que estão disponíveis na sua área </a:t>
            </a:r>
            <a:endParaRPr lang="pt-BR" sz="2600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pt-BR" b="1" dirty="0">
                <a:effectLst/>
                <a:latin typeface="Helvetica Neue" panose="02000503000000020004" pitchFamily="2" charset="0"/>
              </a:rPr>
              <a:t>Informações Detalhadas das Academias:</a:t>
            </a:r>
          </a:p>
          <a:p>
            <a:pPr marL="457200" lvl="1" indent="0">
              <a:buNone/>
            </a:pPr>
            <a:endParaRPr lang="pt-BR" dirty="0">
              <a:latin typeface="Helvetica Neue" panose="02000503000000020004" pitchFamily="2" charset="0"/>
            </a:endParaRPr>
          </a:p>
          <a:p>
            <a:pPr marL="457200" lvl="1" indent="0">
              <a:buNone/>
            </a:pPr>
            <a:r>
              <a:rPr lang="pt-BR" b="1" dirty="0">
                <a:effectLst/>
                <a:latin typeface="Helvetica Neue" panose="02000503000000020004" pitchFamily="2" charset="0"/>
              </a:rPr>
              <a:t>Detalhes da Academia:</a:t>
            </a:r>
            <a:r>
              <a:rPr lang="pt-BR" dirty="0">
                <a:effectLst/>
                <a:latin typeface="Helvetica Neue" panose="02000503000000020004" pitchFamily="2" charset="0"/>
              </a:rPr>
              <a:t> Inclui informações como endereço, fotos do mapa da localização , site e contacto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pt-BR" b="1" dirty="0">
                <a:effectLst/>
                <a:latin typeface="Helvetica Neue" panose="02000503000000020004" pitchFamily="2" charset="0"/>
              </a:rPr>
              <a:t>Interface de Utilizadores :</a:t>
            </a:r>
            <a:endParaRPr lang="pt-BR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b="1" dirty="0" err="1">
                <a:latin typeface="Helvetica Neue" panose="02000503000000020004" pitchFamily="2" charset="0"/>
              </a:rPr>
              <a:t>Ecra</a:t>
            </a:r>
            <a:r>
              <a:rPr lang="pt-BR" b="1" dirty="0">
                <a:latin typeface="Helvetica Neue" panose="02000503000000020004" pitchFamily="2" charset="0"/>
              </a:rPr>
              <a:t> </a:t>
            </a:r>
            <a:r>
              <a:rPr lang="pt-BR" b="1" dirty="0">
                <a:effectLst/>
                <a:latin typeface="Helvetica Neue" panose="02000503000000020004" pitchFamily="2" charset="0"/>
              </a:rPr>
              <a:t>de Login/Registro:</a:t>
            </a:r>
            <a:r>
              <a:rPr lang="pt-BR" dirty="0">
                <a:effectLst/>
                <a:latin typeface="Helvetica Neue" panose="02000503000000020004" pitchFamily="2" charset="0"/>
              </a:rPr>
              <a:t> Contém campos para e-mail e senha, e botões para "Entrar" ou "Registrar".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b="1" dirty="0">
                <a:effectLst/>
                <a:latin typeface="Helvetica Neue" panose="02000503000000020004" pitchFamily="2" charset="0"/>
              </a:rPr>
              <a:t>Lista de Academias:</a:t>
            </a:r>
            <a:r>
              <a:rPr lang="pt-BR" dirty="0">
                <a:effectLst/>
                <a:latin typeface="Helvetica Neue" panose="02000503000000020004" pitchFamily="2" charset="0"/>
              </a:rPr>
              <a:t> Mostra uma lista com as academias mais próximas, incluindo imagem pequena, nome.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b="1" dirty="0" err="1">
                <a:latin typeface="Helvetica Neue" panose="02000503000000020004" pitchFamily="2" charset="0"/>
              </a:rPr>
              <a:t>Ecra</a:t>
            </a:r>
            <a:r>
              <a:rPr lang="pt-BR" b="1" dirty="0">
                <a:latin typeface="Helvetica Neue" panose="02000503000000020004" pitchFamily="2" charset="0"/>
              </a:rPr>
              <a:t> </a:t>
            </a:r>
            <a:r>
              <a:rPr lang="pt-BR" b="1" dirty="0">
                <a:effectLst/>
                <a:latin typeface="Helvetica Neue" panose="02000503000000020004" pitchFamily="2" charset="0"/>
              </a:rPr>
              <a:t> de Detalhes da Academia:</a:t>
            </a:r>
            <a:r>
              <a:rPr lang="pt-BR" dirty="0">
                <a:effectLst/>
                <a:latin typeface="Helvetica Neue" panose="02000503000000020004" pitchFamily="2" charset="0"/>
              </a:rPr>
              <a:t> Exibe informações detalhadas da academia selecionada, incluindo site , </a:t>
            </a:r>
            <a:r>
              <a:rPr lang="pt-BR" dirty="0">
                <a:latin typeface="Helvetica Neue" panose="02000503000000020004" pitchFamily="2" charset="0"/>
              </a:rPr>
              <a:t>contacto</a:t>
            </a:r>
            <a:r>
              <a:rPr lang="pt-BR" dirty="0">
                <a:effectLst/>
                <a:latin typeface="Helvetica Neue" panose="02000503000000020004" pitchFamily="2" charset="0"/>
              </a:rPr>
              <a:t> e localização no mapa.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587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8CE20-24DE-51E2-F929-3FB08411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Desenho da interface aplicação</a:t>
            </a:r>
          </a:p>
        </p:txBody>
      </p:sp>
      <p:pic>
        <p:nvPicPr>
          <p:cNvPr id="7" name="Espaço Reservado para Conteúdo 6" descr="Lous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F4DB2A48-419B-11C2-8B92-51415C2F9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986" y="1825625"/>
            <a:ext cx="6862027" cy="3859213"/>
          </a:xfrm>
        </p:spPr>
      </p:pic>
    </p:spTree>
    <p:extLst>
      <p:ext uri="{BB962C8B-B14F-4D97-AF65-F5344CB8AC3E}">
        <p14:creationId xmlns:p14="http://schemas.microsoft.com/office/powerpoint/2010/main" val="275845891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Mesh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Malha</Template>
  <TotalTime>3264</TotalTime>
  <Words>1610</Words>
  <Application>Microsoft Macintosh PowerPoint</Application>
  <PresentationFormat>Widescreen</PresentationFormat>
  <Paragraphs>208</Paragraphs>
  <Slides>18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32" baseType="lpstr">
      <vt:lpstr>-apple-system</vt:lpstr>
      <vt:lpstr>-webkit-standard</vt:lpstr>
      <vt:lpstr>.AppleSystemUIFont</vt:lpstr>
      <vt:lpstr>Aptos</vt:lpstr>
      <vt:lpstr>Arial</vt:lpstr>
      <vt:lpstr>ArialMT</vt:lpstr>
      <vt:lpstr>Avenir Next LT Pro</vt:lpstr>
      <vt:lpstr>Calibri</vt:lpstr>
      <vt:lpstr>Courier New</vt:lpstr>
      <vt:lpstr>Helvetica Neue</vt:lpstr>
      <vt:lpstr>Helvetica Neue Bold</vt:lpstr>
      <vt:lpstr>Tw Cen MT</vt:lpstr>
      <vt:lpstr>UICTFontTextStyleBody</vt:lpstr>
      <vt:lpstr>ShapesVTI</vt:lpstr>
      <vt:lpstr>Programação de Aplicação do Lado do Cliente </vt:lpstr>
      <vt:lpstr>Subtemas</vt:lpstr>
      <vt:lpstr> Revisão da aplicação desktop</vt:lpstr>
      <vt:lpstr>Organização do Trabalho e Ferramentas </vt:lpstr>
      <vt:lpstr>Análise do Problema </vt:lpstr>
      <vt:lpstr>Sistemas Semelhantes</vt:lpstr>
      <vt:lpstr>  Cenários de Utilização</vt:lpstr>
      <vt:lpstr>Funcionalidades da Aplicação  </vt:lpstr>
      <vt:lpstr>Desenho da interface aplicação</vt:lpstr>
      <vt:lpstr>Apresentação do PowerPoint</vt:lpstr>
      <vt:lpstr>Desenho da base de dados</vt:lpstr>
      <vt:lpstr>Conceção da Base de Dados </vt:lpstr>
      <vt:lpstr>Programação da Lógica da Aplicação</vt:lpstr>
      <vt:lpstr>Interface do Utilizador:   Ecrã de Abertura:  • Tela de Registro/Login  • Campos para e-mail e senha, e botão “Registrar”   • Ecrã de Lista de Academias:  •  Ecrã de Detalhes da Academia:  • Informações detalhadas, endereço, mapa e opções de contactar marcação </vt:lpstr>
      <vt:lpstr>Conceção da Página Web da Aplicação </vt:lpstr>
      <vt:lpstr>Funcionalidades da Aplicação</vt:lpstr>
      <vt:lpstr>Testes com a aplicação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Fernando Capela da Siilva</dc:creator>
  <cp:lastModifiedBy>David Fernando Capela da Siilva</cp:lastModifiedBy>
  <cp:revision>2</cp:revision>
  <dcterms:created xsi:type="dcterms:W3CDTF">2024-07-13T04:49:30Z</dcterms:created>
  <dcterms:modified xsi:type="dcterms:W3CDTF">2024-07-30T12:28:03Z</dcterms:modified>
</cp:coreProperties>
</file>