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25" r:id="rId2"/>
    <p:sldId id="721" r:id="rId3"/>
    <p:sldId id="573" r:id="rId4"/>
    <p:sldId id="533" r:id="rId5"/>
    <p:sldId id="550" r:id="rId6"/>
    <p:sldId id="726" r:id="rId7"/>
    <p:sldId id="727" r:id="rId8"/>
    <p:sldId id="728" r:id="rId9"/>
    <p:sldId id="729" r:id="rId10"/>
    <p:sldId id="730" r:id="rId11"/>
    <p:sldId id="731" r:id="rId12"/>
    <p:sldId id="588" r:id="rId13"/>
    <p:sldId id="732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DATABASE PROJECTS AND OPERATIONS</a:t>
            </a: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>
            <a:extLst>
              <a:ext uri="{FF2B5EF4-FFF2-40B4-BE49-F238E27FC236}">
                <a16:creationId xmlns:a16="http://schemas.microsoft.com/office/drawing/2014/main" id="{3A4C623C-2A78-40AB-8794-ABB85CFAE67C}"/>
              </a:ext>
            </a:extLst>
          </p:cNvPr>
          <p:cNvSpPr/>
          <p:nvPr/>
        </p:nvSpPr>
        <p:spPr>
          <a:xfrm>
            <a:off x="684213" y="2420938"/>
            <a:ext cx="7704137" cy="12366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" name="Retângulo de cantos arredondados 14">
            <a:extLst>
              <a:ext uri="{FF2B5EF4-FFF2-40B4-BE49-F238E27FC236}">
                <a16:creationId xmlns:a16="http://schemas.microsoft.com/office/drawing/2014/main" id="{0128EDAA-767E-4D47-88EB-7B2C9C76C409}"/>
              </a:ext>
            </a:extLst>
          </p:cNvPr>
          <p:cNvSpPr/>
          <p:nvPr/>
        </p:nvSpPr>
        <p:spPr>
          <a:xfrm>
            <a:off x="684213" y="4005263"/>
            <a:ext cx="7704137" cy="143986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365" name="CaixaDeTexto 15">
            <a:extLst>
              <a:ext uri="{FF2B5EF4-FFF2-40B4-BE49-F238E27FC236}">
                <a16:creationId xmlns:a16="http://schemas.microsoft.com/office/drawing/2014/main" id="{A3E9298B-F107-4C05-B621-9B0287335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24325"/>
            <a:ext cx="29543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>
                <a:latin typeface="Calibri" panose="020F0502020204030204" pitchFamily="34" charset="0"/>
              </a:rPr>
              <a:t>PROFESSOR: </a:t>
            </a:r>
          </a:p>
          <a:p>
            <a:r>
              <a:rPr lang="pt-BR" altLang="pt-BR" sz="1800" b="1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5366" name="CaixaDeTexto 11">
            <a:extLst>
              <a:ext uri="{FF2B5EF4-FFF2-40B4-BE49-F238E27FC236}">
                <a16:creationId xmlns:a16="http://schemas.microsoft.com/office/drawing/2014/main" id="{05ACDC2A-2AA6-4DD1-93A6-44D62ED82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013325"/>
            <a:ext cx="3063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400"/>
              <a:t>PROFRENATO.PARDUCCI@FIAP.COM.BR</a:t>
            </a:r>
          </a:p>
        </p:txBody>
      </p:sp>
      <p:sp>
        <p:nvSpPr>
          <p:cNvPr id="18" name="Retângulo de cantos arredondados 17">
            <a:extLst>
              <a:ext uri="{FF2B5EF4-FFF2-40B4-BE49-F238E27FC236}">
                <a16:creationId xmlns:a16="http://schemas.microsoft.com/office/drawing/2014/main" id="{EE0C2F1D-9633-4B7B-B68B-368E22520A75}"/>
              </a:ext>
            </a:extLst>
          </p:cNvPr>
          <p:cNvSpPr/>
          <p:nvPr/>
        </p:nvSpPr>
        <p:spPr>
          <a:xfrm>
            <a:off x="684213" y="1247775"/>
            <a:ext cx="7704137" cy="8858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CaixaDeTexto 13">
            <a:extLst>
              <a:ext uri="{FF2B5EF4-FFF2-40B4-BE49-F238E27FC236}">
                <a16:creationId xmlns:a16="http://schemas.microsoft.com/office/drawing/2014/main" id="{23637726-B1A5-8A95-03B2-61CFADA1D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40000"/>
            <a:ext cx="7488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b="1" dirty="0">
                <a:latin typeface="Calibri" panose="020F0502020204030204" pitchFamily="34" charset="0"/>
              </a:rPr>
              <a:t>CANVAS, PITCH e FLUXO FINANCEIRO DE CAIXA para Projetos e Operações</a:t>
            </a:r>
            <a:endParaRPr lang="pt-BR" altLang="pt-BR" sz="18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18">
            <a:extLst>
              <a:ext uri="{FF2B5EF4-FFF2-40B4-BE49-F238E27FC236}">
                <a16:creationId xmlns:a16="http://schemas.microsoft.com/office/drawing/2014/main" id="{652E0FA3-A12B-1BDC-7EC0-F8D841D6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366838"/>
            <a:ext cx="239712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b="1">
                <a:latin typeface="Calibri" panose="020F0502020204030204" pitchFamily="34" charset="0"/>
              </a:rPr>
              <a:t>APOIO AO CHALLENGE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5F0D5CEA-B3A7-4ECC-8ADB-78B4AA5A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620713"/>
            <a:ext cx="9091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b="1" i="1" dirty="0">
                <a:solidFill>
                  <a:schemeClr val="bg1"/>
                </a:solidFill>
              </a:rPr>
              <a:t>PITCH.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E33B95-88EB-4521-B84B-5E2AC9F7AB80}"/>
              </a:ext>
            </a:extLst>
          </p:cNvPr>
          <p:cNvSpPr/>
          <p:nvPr/>
        </p:nvSpPr>
        <p:spPr>
          <a:xfrm>
            <a:off x="107504" y="1124744"/>
            <a:ext cx="9036496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PROJEÇÕES FINANCEIRAS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1ED140-0336-465D-8B05-8A7D241962DC}"/>
              </a:ext>
            </a:extLst>
          </p:cNvPr>
          <p:cNvSpPr/>
          <p:nvPr/>
        </p:nvSpPr>
        <p:spPr>
          <a:xfrm>
            <a:off x="107504" y="1556792"/>
            <a:ext cx="9036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FASE DE LANÇAMENTO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 de R$ 390.000,00 no projeto piloto.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Remuneração de R$ 20,00 por condômino atendido – o piloto deve ocorrer com 10 condomínios de pelo menos 2.000 moradores para gerar uma receita inicial de R$ 400.000,00 – o piloto vai durar 10 meses com a adição de 1 condomínio por mês.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Piloto na zona sul da cidade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FASE DE OPERAÇÃO EM REGIME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Busca-se manter em torno de 100 condomínios com aprox. 2.000 moradores para gerar uma receita inicial de R$ 4.000.000,00 mensais.</a:t>
            </a:r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8A6CF7C-E11D-4016-BFF9-4AC70375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717032"/>
            <a:ext cx="3845049" cy="21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5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5F0D5CEA-B3A7-4ECC-8ADB-78B4AA5A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620713"/>
            <a:ext cx="9091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b="1" i="1" dirty="0">
                <a:solidFill>
                  <a:schemeClr val="bg1"/>
                </a:solidFill>
              </a:rPr>
              <a:t>PITCH.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E33B95-88EB-4521-B84B-5E2AC9F7AB80}"/>
              </a:ext>
            </a:extLst>
          </p:cNvPr>
          <p:cNvSpPr/>
          <p:nvPr/>
        </p:nvSpPr>
        <p:spPr>
          <a:xfrm>
            <a:off x="107504" y="1124744"/>
            <a:ext cx="9036496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PRÓXIMOS PASSOS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1ED140-0336-465D-8B05-8A7D241962DC}"/>
              </a:ext>
            </a:extLst>
          </p:cNvPr>
          <p:cNvSpPr/>
          <p:nvPr/>
        </p:nvSpPr>
        <p:spPr>
          <a:xfrm>
            <a:off x="107504" y="1556792"/>
            <a:ext cx="90364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FASE DE LANÇAMENTO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Integrar os serviços e sistema oferecido com a administração municipal para criar programas de incentivo à reciclagem e geração de benefícios tributários aos que cumprirem metas de reaproveitamento do lixo.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Ampliação dos negócios para empresas industriais e comerciais.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Expansão do território de atuação para o nível nacional.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6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tângulo 1">
            <a:extLst>
              <a:ext uri="{FF2B5EF4-FFF2-40B4-BE49-F238E27FC236}">
                <a16:creationId xmlns:a16="http://schemas.microsoft.com/office/drawing/2014/main" id="{0B660978-F3D7-4594-8D14-BDE2F9182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819275"/>
            <a:ext cx="9001125" cy="4705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000" dirty="0"/>
              <a:t>Faça o FLUXO DE CAIXA PREVISO para o projeto a seguir.</a:t>
            </a:r>
          </a:p>
          <a:p>
            <a:r>
              <a:rPr lang="pt-BR" altLang="pt-BR" sz="2000" dirty="0"/>
              <a:t>“O custo do empreendimento para o primeiro piloto operacional da empresa de robô de reciclagem é de R$ 390.000,00, sendo R$ 120.000 com pessoal, R$ 170.000 com compra de materiais produtivos , R$ 50.000 com locação de imóvel, R$ 20.000 com compra de mobiliário e R$ 30.000 com outras despesas condominiais e de comunicações. O faturamento da empresa virá de uma contribuição mensal de R$ 20,00 por morador do condomínio beneficiado, que terá no mínimo 1.000 moradores atendidos. A divulgação do serviço/produto se dará por parceria com as empresas de coleta de lixo reciclável que se beneficiarão da redução de custo de separação. Após o primeiro piloto, estima-se um custo de construção e ativação por novo robô/condomínio de R$ 150.000, sendo que cada robô tem capacidade de processar o lixo diário de até 2.000 pessoas (se o condomínio tiver mais pessoas, deve adquirir mais robôs). O piloto dura 10 meses, ativando 1 condomínio de 2,000 pessoas por mês. Após o piloto, o custo fixo mensal de pessoal fica na casa de R$ 50.000 por mês, o de manutenção do escritório fica em R$ 3.000, locação mensal de R$ 5,000.”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18444F-49DD-4E2F-87F7-5B9236E4C74A}"/>
              </a:ext>
            </a:extLst>
          </p:cNvPr>
          <p:cNvSpPr txBox="1"/>
          <p:nvPr/>
        </p:nvSpPr>
        <p:spPr>
          <a:xfrm>
            <a:off x="724142" y="1243211"/>
            <a:ext cx="3409908" cy="36933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ESTUDO DE CASO SIMULADO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355A56-41B4-4E26-AC66-D9D325B1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955179"/>
            <a:ext cx="105327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5F0D5CEA-B3A7-4ECC-8ADB-78B4AA5A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620713"/>
            <a:ext cx="9091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b="1" i="1" dirty="0">
                <a:solidFill>
                  <a:schemeClr val="bg1"/>
                </a:solidFill>
              </a:rPr>
              <a:t>FLUXO DE CAIXA.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E33B95-88EB-4521-B84B-5E2AC9F7AB80}"/>
              </a:ext>
            </a:extLst>
          </p:cNvPr>
          <p:cNvSpPr/>
          <p:nvPr/>
        </p:nvSpPr>
        <p:spPr>
          <a:xfrm>
            <a:off x="107504" y="1124744"/>
            <a:ext cx="9036496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1FC7C9-60D0-4F9E-9AFB-DA569D01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340768"/>
            <a:ext cx="8820472" cy="217247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792E5B8-0D06-4A81-850C-DAF36840FF25}"/>
              </a:ext>
            </a:extLst>
          </p:cNvPr>
          <p:cNvSpPr/>
          <p:nvPr/>
        </p:nvSpPr>
        <p:spPr>
          <a:xfrm>
            <a:off x="215516" y="3995678"/>
            <a:ext cx="9036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Documentado em ...</a:t>
            </a:r>
          </a:p>
          <a:p>
            <a:r>
              <a:rPr lang="pt-BR" dirty="0"/>
              <a:t>CashFlow-EstudoCaso.xlsx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11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22993" y="908720"/>
            <a:ext cx="3409908" cy="36933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ESTUDO DE CASO SIMULADO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0A4E40B-168B-4FB7-949C-DA2A137AE6DA}"/>
              </a:ext>
            </a:extLst>
          </p:cNvPr>
          <p:cNvSpPr/>
          <p:nvPr/>
        </p:nvSpPr>
        <p:spPr>
          <a:xfrm>
            <a:off x="107504" y="1484784"/>
            <a:ext cx="8856984" cy="5040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GM (gerência de marketing) da software </a:t>
            </a:r>
            <a:r>
              <a:rPr lang="pt-BR" dirty="0" err="1">
                <a:solidFill>
                  <a:schemeClr val="tx1"/>
                </a:solidFill>
              </a:rPr>
              <a:t>house</a:t>
            </a:r>
            <a:r>
              <a:rPr lang="pt-BR" dirty="0">
                <a:solidFill>
                  <a:schemeClr val="tx1"/>
                </a:solidFill>
              </a:rPr>
              <a:t> está com uma ideia de desenvolver um sistema ligado à responsabilidade social, que possa alavancar a imagem da empresa de produção de software diante do consumidor.</a:t>
            </a:r>
          </a:p>
          <a:p>
            <a:pPr algn="ctr"/>
            <a:endParaRPr lang="pt-BR" sz="1800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Ela pretende desenvolver um projeto em parceria com uma prefeitura municipal e a descrição da motivação do projeto vem a seguir...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60137C-B000-4FDE-8B21-F9189E00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39" y="620688"/>
            <a:ext cx="105327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tângulo 1">
            <a:extLst>
              <a:ext uri="{FF2B5EF4-FFF2-40B4-BE49-F238E27FC236}">
                <a16:creationId xmlns:a16="http://schemas.microsoft.com/office/drawing/2014/main" id="{BAB9F345-BF72-4634-A40E-F2DC0BF9C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819275"/>
            <a:ext cx="9001125" cy="4705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/>
              <a:t>Faça o CANVAS e o PITCH para o projeto a seguir.</a:t>
            </a:r>
          </a:p>
          <a:p>
            <a:r>
              <a:rPr lang="pt-BR" altLang="pt-BR" sz="2200"/>
              <a:t>“</a:t>
            </a:r>
            <a:r>
              <a:rPr lang="pt-BR" altLang="pt-BR" sz="2100"/>
              <a:t>Mais de 80% dos lixo produzido no mundo ainda não é reciclado, segundo a XPT Pesquisas. O maior motivo é a falta de separação adequada. O nosso projeto prevê um robô doméstico de separação de lixo, conforme detritos são jogados dentro ele (embalagens plásticas, vidros, papel). Esse robô terá tambores de armazenamento e avisará quando os tambores precisarem ser removidos para envio ao recolhimento. Esse sinal será enviado a uma empresa de coleta seletiva que opera dentro de condomínios residenciais com mais de 1.000 moradores. A tecnologia do robô separador será proprietária da empresa mas os tambores de lixo serão fornecidos por terceiros. O custo do empreendimento para o primeiro piloto operacional é de R$ 390.000,00 e o faturamento da empresa virá de uma contribuição mensal de R$ 20,00 por morador do condomínio beneficiado. A divulgação do serviço/produto se dará por parceria com as empresas de coleta de lixo reciclável e o suporte técnico será prestado por uma equipe própria</a:t>
            </a:r>
            <a:r>
              <a:rPr lang="pt-BR" altLang="pt-BR" sz="2200"/>
              <a:t>”</a:t>
            </a:r>
          </a:p>
          <a:p>
            <a:endParaRPr lang="pt-BR" altLang="pt-BR" sz="20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138426-2394-4C81-BDFB-DB0E6469D01F}"/>
              </a:ext>
            </a:extLst>
          </p:cNvPr>
          <p:cNvSpPr txBox="1"/>
          <p:nvPr/>
        </p:nvSpPr>
        <p:spPr>
          <a:xfrm>
            <a:off x="724142" y="1243211"/>
            <a:ext cx="3409908" cy="369332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ESTUDO DE CASO SIMULADO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531C00-73FA-48B5-9440-D92DA8E9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955179"/>
            <a:ext cx="1053277" cy="864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5F0D5CEA-B3A7-4ECC-8ADB-78B4AA5A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620713"/>
            <a:ext cx="9091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b="1" i="1" dirty="0">
                <a:solidFill>
                  <a:schemeClr val="bg1"/>
                </a:solidFill>
              </a:rPr>
              <a:t>Business </a:t>
            </a:r>
            <a:r>
              <a:rPr lang="pt-BR" altLang="pt-BR" b="1" i="1" dirty="0" err="1">
                <a:solidFill>
                  <a:schemeClr val="bg1"/>
                </a:solidFill>
              </a:rPr>
              <a:t>Model</a:t>
            </a:r>
            <a:r>
              <a:rPr lang="pt-BR" altLang="pt-BR" b="1" i="1" dirty="0">
                <a:solidFill>
                  <a:schemeClr val="bg1"/>
                </a:solidFill>
              </a:rPr>
              <a:t> CANVAS.</a:t>
            </a:r>
          </a:p>
        </p:txBody>
      </p:sp>
      <p:pic>
        <p:nvPicPr>
          <p:cNvPr id="22531" name="Imagem 1" descr="Recorte de Tela">
            <a:extLst>
              <a:ext uri="{FF2B5EF4-FFF2-40B4-BE49-F238E27FC236}">
                <a16:creationId xmlns:a16="http://schemas.microsoft.com/office/drawing/2014/main" id="{58ED7960-75B9-4A75-9B79-570027C3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82675"/>
            <a:ext cx="896461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B171C43-28E9-4C09-9639-62E8B4B2744F}"/>
              </a:ext>
            </a:extLst>
          </p:cNvPr>
          <p:cNvSpPr txBox="1"/>
          <p:nvPr/>
        </p:nvSpPr>
        <p:spPr>
          <a:xfrm>
            <a:off x="7236296" y="1772816"/>
            <a:ext cx="1728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Condomínios com mais de 1.000 moradores</a:t>
            </a:r>
          </a:p>
          <a:p>
            <a:endParaRPr lang="pt-BR" sz="1200" dirty="0"/>
          </a:p>
          <a:p>
            <a:r>
              <a:rPr lang="pt-BR" sz="1200" dirty="0"/>
              <a:t>Empresas de reciclagem</a:t>
            </a:r>
          </a:p>
          <a:p>
            <a:endParaRPr lang="pt-BR" sz="1200" dirty="0"/>
          </a:p>
          <a:p>
            <a:r>
              <a:rPr lang="pt-BR" sz="1200" dirty="0"/>
              <a:t>Empresas de coleta seletiva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1868BB-6264-4877-B239-2F4400A1674A}"/>
              </a:ext>
            </a:extLst>
          </p:cNvPr>
          <p:cNvSpPr txBox="1"/>
          <p:nvPr/>
        </p:nvSpPr>
        <p:spPr>
          <a:xfrm>
            <a:off x="395536" y="1772816"/>
            <a:ext cx="1728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Prefeitura</a:t>
            </a:r>
          </a:p>
          <a:p>
            <a:endParaRPr lang="pt-BR" sz="1200" dirty="0"/>
          </a:p>
          <a:p>
            <a:r>
              <a:rPr lang="pt-BR" sz="1200" dirty="0"/>
              <a:t>Administração de condomínio</a:t>
            </a:r>
          </a:p>
          <a:p>
            <a:endParaRPr lang="pt-BR" sz="1200" dirty="0"/>
          </a:p>
          <a:p>
            <a:r>
              <a:rPr lang="pt-BR" sz="1200" dirty="0"/>
              <a:t>Empresas de coleta seletiva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0108C6-D60B-4D33-A150-745001D0F342}"/>
              </a:ext>
            </a:extLst>
          </p:cNvPr>
          <p:cNvSpPr txBox="1"/>
          <p:nvPr/>
        </p:nvSpPr>
        <p:spPr>
          <a:xfrm>
            <a:off x="1979526" y="1579622"/>
            <a:ext cx="1728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Relação com condomínios</a:t>
            </a:r>
          </a:p>
          <a:p>
            <a:endParaRPr lang="pt-BR" sz="1200" dirty="0"/>
          </a:p>
          <a:p>
            <a:r>
              <a:rPr lang="pt-BR" sz="1200" dirty="0"/>
              <a:t>Relação com empresas da cadeia de reciclagem</a:t>
            </a:r>
          </a:p>
          <a:p>
            <a:endParaRPr lang="pt-BR" sz="1200" dirty="0"/>
          </a:p>
          <a:p>
            <a:r>
              <a:rPr lang="pt-BR" sz="1200" dirty="0" err="1"/>
              <a:t>Desenv</a:t>
            </a:r>
            <a:r>
              <a:rPr lang="pt-BR" sz="1200" dirty="0"/>
              <a:t>. Software e hardware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9B78D-E0CD-40F8-982B-7EA9E628442F}"/>
              </a:ext>
            </a:extLst>
          </p:cNvPr>
          <p:cNvSpPr txBox="1"/>
          <p:nvPr/>
        </p:nvSpPr>
        <p:spPr>
          <a:xfrm>
            <a:off x="1979526" y="3611244"/>
            <a:ext cx="1728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Programadores</a:t>
            </a:r>
          </a:p>
          <a:p>
            <a:endParaRPr lang="pt-BR" sz="1200" dirty="0"/>
          </a:p>
          <a:p>
            <a:r>
              <a:rPr lang="pt-BR" sz="1200" dirty="0"/>
              <a:t>Atendentes</a:t>
            </a:r>
          </a:p>
          <a:p>
            <a:endParaRPr lang="pt-BR" sz="1200" dirty="0"/>
          </a:p>
          <a:p>
            <a:r>
              <a:rPr lang="pt-BR" sz="1200" dirty="0"/>
              <a:t>Analistas de marketing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C2E61A-F834-4621-9DFA-E290EDEC1B16}"/>
              </a:ext>
            </a:extLst>
          </p:cNvPr>
          <p:cNvSpPr txBox="1"/>
          <p:nvPr/>
        </p:nvSpPr>
        <p:spPr>
          <a:xfrm>
            <a:off x="3758867" y="1630541"/>
            <a:ext cx="1728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Descarte apropriado de lixo</a:t>
            </a:r>
          </a:p>
          <a:p>
            <a:endParaRPr lang="pt-BR" sz="1200" dirty="0"/>
          </a:p>
          <a:p>
            <a:r>
              <a:rPr lang="pt-BR" sz="1200" dirty="0"/>
              <a:t>Redução do lixo em depósitos comuns que contaminam o meio-ambiente</a:t>
            </a:r>
          </a:p>
          <a:p>
            <a:endParaRPr lang="pt-BR" sz="1200" dirty="0"/>
          </a:p>
          <a:p>
            <a:r>
              <a:rPr lang="pt-BR" sz="1200" dirty="0"/>
              <a:t>Facilitação da comunicação na cadeia de suprimentos da coleta seletiva</a:t>
            </a:r>
          </a:p>
          <a:p>
            <a:endParaRPr lang="pt-BR" sz="1200" dirty="0"/>
          </a:p>
          <a:p>
            <a:r>
              <a:rPr lang="pt-BR" sz="1200" dirty="0"/>
              <a:t>Solução baseada m lixeiras inteligentes, monitoradas remotamente que avisam quando cheias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311D4E-0F87-4E71-8790-88906BBF98CA}"/>
              </a:ext>
            </a:extLst>
          </p:cNvPr>
          <p:cNvSpPr txBox="1"/>
          <p:nvPr/>
        </p:nvSpPr>
        <p:spPr>
          <a:xfrm>
            <a:off x="5466873" y="1630541"/>
            <a:ext cx="1728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0800</a:t>
            </a:r>
          </a:p>
          <a:p>
            <a:endParaRPr lang="pt-BR" sz="1200" dirty="0"/>
          </a:p>
          <a:p>
            <a:r>
              <a:rPr lang="pt-BR" sz="1200" dirty="0"/>
              <a:t>Chat/</a:t>
            </a:r>
            <a:r>
              <a:rPr lang="pt-BR" sz="1200" dirty="0" err="1"/>
              <a:t>Chatbot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E-mail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36D3D22-EA9D-4EA6-9404-128BA74F7BB2}"/>
              </a:ext>
            </a:extLst>
          </p:cNvPr>
          <p:cNvSpPr txBox="1"/>
          <p:nvPr/>
        </p:nvSpPr>
        <p:spPr>
          <a:xfrm>
            <a:off x="5538208" y="3511353"/>
            <a:ext cx="172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Empresas de coleta seletiva de lixo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991E52-9399-4984-BEA7-9F7D33B7CB06}"/>
              </a:ext>
            </a:extLst>
          </p:cNvPr>
          <p:cNvSpPr txBox="1"/>
          <p:nvPr/>
        </p:nvSpPr>
        <p:spPr>
          <a:xfrm>
            <a:off x="395536" y="5481458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Produção das Lixeiras inteligentes</a:t>
            </a:r>
          </a:p>
          <a:p>
            <a:r>
              <a:rPr lang="pt-BR" sz="1200" dirty="0"/>
              <a:t>Serviços de atendimento e relacionamento com parceiros</a:t>
            </a:r>
          </a:p>
          <a:p>
            <a:r>
              <a:rPr lang="pt-BR" sz="1200" dirty="0"/>
              <a:t>Pessoa administrativo</a:t>
            </a:r>
          </a:p>
          <a:p>
            <a:r>
              <a:rPr lang="pt-BR" sz="1200" dirty="0"/>
              <a:t>Infraestrutura de escritório operacional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1E312C-99EC-45B5-BC9F-821563EA1FD3}"/>
              </a:ext>
            </a:extLst>
          </p:cNvPr>
          <p:cNvSpPr txBox="1"/>
          <p:nvPr/>
        </p:nvSpPr>
        <p:spPr>
          <a:xfrm>
            <a:off x="4649992" y="54814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Preço por uso do serviço, cobrando por morador atendido no condomínio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5">
            <a:extLst>
              <a:ext uri="{FF2B5EF4-FFF2-40B4-BE49-F238E27FC236}">
                <a16:creationId xmlns:a16="http://schemas.microsoft.com/office/drawing/2014/main" id="{409E6082-F125-4CFC-B310-457F6810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722313"/>
            <a:ext cx="87852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chemeClr val="bg1"/>
                </a:solidFill>
                <a:latin typeface="Square721 BT" pitchFamily="34" charset="0"/>
                <a:ea typeface="ＭＳ Ｐゴシック" panose="020B0600070205080204" pitchFamily="34" charset="-128"/>
              </a:rPr>
              <a:t>ELEVATOR PITCH</a:t>
            </a:r>
          </a:p>
        </p:txBody>
      </p:sp>
      <p:pic>
        <p:nvPicPr>
          <p:cNvPr id="39940" name="Imagem 1" descr="Recorte de Tela">
            <a:extLst>
              <a:ext uri="{FF2B5EF4-FFF2-40B4-BE49-F238E27FC236}">
                <a16:creationId xmlns:a16="http://schemas.microsoft.com/office/drawing/2014/main" id="{1632A5C6-C8A7-4674-B80B-BBC29D3E8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" y="1428684"/>
            <a:ext cx="2376487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CaixaDeTexto 4">
            <a:extLst>
              <a:ext uri="{FF2B5EF4-FFF2-40B4-BE49-F238E27FC236}">
                <a16:creationId xmlns:a16="http://schemas.microsoft.com/office/drawing/2014/main" id="{AF3EECC1-A0F0-496D-A809-69F5743FE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36" y="1598546"/>
            <a:ext cx="17240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/>
              <a:t>Qual o problema da sociedade, economia, pessoas, meio ambiente, a resolver?</a:t>
            </a:r>
          </a:p>
          <a:p>
            <a:r>
              <a:rPr lang="pt-BR" altLang="pt-BR" sz="1800"/>
              <a:t>Qual o tamanho dessa oportunidade / mercado?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76F6F8E-7F7D-4446-9B7F-F9F22AF63771}"/>
              </a:ext>
            </a:extLst>
          </p:cNvPr>
          <p:cNvSpPr/>
          <p:nvPr/>
        </p:nvSpPr>
        <p:spPr>
          <a:xfrm>
            <a:off x="1688636" y="1177859"/>
            <a:ext cx="476250" cy="250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9943" name="Imagem 7" descr="Recorte de Tela">
            <a:extLst>
              <a:ext uri="{FF2B5EF4-FFF2-40B4-BE49-F238E27FC236}">
                <a16:creationId xmlns:a16="http://schemas.microsoft.com/office/drawing/2014/main" id="{0089142E-09CD-414E-B0D0-AE38E272D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16" y="871538"/>
            <a:ext cx="1938337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CaixaDeTexto 8">
            <a:extLst>
              <a:ext uri="{FF2B5EF4-FFF2-40B4-BE49-F238E27FC236}">
                <a16:creationId xmlns:a16="http://schemas.microsoft.com/office/drawing/2014/main" id="{08584CCF-8F6E-48B9-9812-F088E3EEA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116" y="1041400"/>
            <a:ext cx="1511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/>
              <a:t>Qual a sua solução para o problema?</a:t>
            </a:r>
          </a:p>
          <a:p>
            <a:r>
              <a:rPr lang="pt-BR" altLang="pt-BR" sz="1800"/>
              <a:t>Qual o público alvo?</a:t>
            </a:r>
          </a:p>
          <a:p>
            <a:r>
              <a:rPr lang="pt-BR" altLang="pt-BR" sz="1800"/>
              <a:t>Motivo da escolha do mercado alvo.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FCD32AE-EA89-4749-928D-B6ADBC391B0D}"/>
              </a:ext>
            </a:extLst>
          </p:cNvPr>
          <p:cNvSpPr/>
          <p:nvPr/>
        </p:nvSpPr>
        <p:spPr>
          <a:xfrm>
            <a:off x="3869191" y="620713"/>
            <a:ext cx="476250" cy="250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39946" name="Imagem 10" descr="Recorte de Tela">
            <a:extLst>
              <a:ext uri="{FF2B5EF4-FFF2-40B4-BE49-F238E27FC236}">
                <a16:creationId xmlns:a16="http://schemas.microsoft.com/office/drawing/2014/main" id="{8C15F212-414A-4C41-AE67-48BAC99A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78" y="854075"/>
            <a:ext cx="2392363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CaixaDeTexto 11">
            <a:extLst>
              <a:ext uri="{FF2B5EF4-FFF2-40B4-BE49-F238E27FC236}">
                <a16:creationId xmlns:a16="http://schemas.microsoft.com/office/drawing/2014/main" id="{F2FDCB24-6D41-4632-AD09-ECC89EECF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778" y="911225"/>
            <a:ext cx="2060575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/>
              <a:t>Porque pessoas devem investir e consumir a sua solução?</a:t>
            </a:r>
          </a:p>
          <a:p>
            <a:r>
              <a:rPr lang="pt-BR" altLang="pt-BR" sz="1800"/>
              <a:t>Quais benefícios a sua solução traz que outras não trazem? Funcionalidades e aspectos não funcionais.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ADC618B-F3A3-4D88-9A07-0EFC7B5C691B}"/>
              </a:ext>
            </a:extLst>
          </p:cNvPr>
          <p:cNvSpPr/>
          <p:nvPr/>
        </p:nvSpPr>
        <p:spPr>
          <a:xfrm>
            <a:off x="8214178" y="609600"/>
            <a:ext cx="592138" cy="24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39949" name="Imagem 13" descr="Recorte de Tela">
            <a:extLst>
              <a:ext uri="{FF2B5EF4-FFF2-40B4-BE49-F238E27FC236}">
                <a16:creationId xmlns:a16="http://schemas.microsoft.com/office/drawing/2014/main" id="{4B2E02A4-0882-4E1B-88D7-74FCDDBCB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16" y="869950"/>
            <a:ext cx="19399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0" name="CaixaDeTexto 14">
            <a:extLst>
              <a:ext uri="{FF2B5EF4-FFF2-40B4-BE49-F238E27FC236}">
                <a16:creationId xmlns:a16="http://schemas.microsoft.com/office/drawing/2014/main" id="{A1152043-B568-4CDA-BA35-2F611989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416" y="1038225"/>
            <a:ext cx="1584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/>
              <a:t>Quais as soluções concorrentes similares ou substitutas da sua? Que características têm?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599F635-1B0F-4892-A095-618199471B4A}"/>
              </a:ext>
            </a:extLst>
          </p:cNvPr>
          <p:cNvSpPr/>
          <p:nvPr/>
        </p:nvSpPr>
        <p:spPr>
          <a:xfrm>
            <a:off x="5888491" y="617538"/>
            <a:ext cx="476250" cy="252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7" name="Imagem 16" descr="Recorte de Tela">
            <a:extLst>
              <a:ext uri="{FF2B5EF4-FFF2-40B4-BE49-F238E27FC236}">
                <a16:creationId xmlns:a16="http://schemas.microsoft.com/office/drawing/2014/main" id="{B45B9686-8C1D-43F3-B18B-5D0492771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16" y="3761874"/>
            <a:ext cx="2392362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A7DAE4-5B8F-4659-B2BB-7BB1FEED3DEE}"/>
              </a:ext>
            </a:extLst>
          </p:cNvPr>
          <p:cNvSpPr txBox="1"/>
          <p:nvPr/>
        </p:nvSpPr>
        <p:spPr>
          <a:xfrm>
            <a:off x="2772682" y="3813358"/>
            <a:ext cx="2058987" cy="3138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800" dirty="0"/>
              <a:t>Projeções financeiras de:</a:t>
            </a:r>
          </a:p>
          <a:p>
            <a:pPr>
              <a:defRPr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Investimento necessário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800" dirty="0" err="1"/>
              <a:t>RoI</a:t>
            </a:r>
            <a:r>
              <a:rPr lang="pt-BR" sz="1800" dirty="0"/>
              <a:t> (</a:t>
            </a:r>
            <a:r>
              <a:rPr lang="pt-BR" sz="1800" dirty="0" err="1"/>
              <a:t>Return</a:t>
            </a:r>
            <a:r>
              <a:rPr lang="pt-BR" sz="1800" dirty="0"/>
              <a:t> </a:t>
            </a:r>
            <a:r>
              <a:rPr lang="pt-BR" sz="1800" dirty="0" err="1"/>
              <a:t>on</a:t>
            </a:r>
            <a:r>
              <a:rPr lang="pt-BR" sz="1800" dirty="0"/>
              <a:t> </a:t>
            </a:r>
            <a:r>
              <a:rPr lang="pt-BR" sz="1800" dirty="0" err="1"/>
              <a:t>Investment</a:t>
            </a:r>
            <a:r>
              <a:rPr lang="pt-BR" sz="1800" dirty="0"/>
              <a:t>), </a:t>
            </a:r>
            <a:r>
              <a:rPr lang="pt-BR" sz="1800" dirty="0" err="1"/>
              <a:t>Pay</a:t>
            </a:r>
            <a:r>
              <a:rPr lang="pt-BR" sz="1800" dirty="0"/>
              <a:t> </a:t>
            </a:r>
            <a:r>
              <a:rPr lang="pt-BR" sz="1800" dirty="0" err="1"/>
              <a:t>back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E ponto de Break </a:t>
            </a:r>
            <a:r>
              <a:rPr lang="pt-BR" sz="1800" dirty="0" err="1"/>
              <a:t>even</a:t>
            </a:r>
            <a:r>
              <a:rPr lang="pt-BR" sz="1800" dirty="0"/>
              <a:t> previsto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3553028-B5C4-4E58-B1CE-B0A801BBB8A5}"/>
              </a:ext>
            </a:extLst>
          </p:cNvPr>
          <p:cNvSpPr/>
          <p:nvPr/>
        </p:nvSpPr>
        <p:spPr>
          <a:xfrm>
            <a:off x="4170433" y="3514725"/>
            <a:ext cx="593725" cy="24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20" name="Imagem 16" descr="Recorte de Tela">
            <a:extLst>
              <a:ext uri="{FF2B5EF4-FFF2-40B4-BE49-F238E27FC236}">
                <a16:creationId xmlns:a16="http://schemas.microsoft.com/office/drawing/2014/main" id="{D325BE8E-F195-4D27-8AB4-8228B8F6C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411663"/>
            <a:ext cx="2392362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17">
            <a:extLst>
              <a:ext uri="{FF2B5EF4-FFF2-40B4-BE49-F238E27FC236}">
                <a16:creationId xmlns:a16="http://schemas.microsoft.com/office/drawing/2014/main" id="{28ABE66E-3427-45F6-BA8C-E515B421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581525"/>
            <a:ext cx="20589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800" dirty="0"/>
              <a:t>Próximos passos</a:t>
            </a:r>
          </a:p>
          <a:p>
            <a:endParaRPr lang="pt-BR" altLang="pt-BR" sz="1800" dirty="0"/>
          </a:p>
          <a:p>
            <a:r>
              <a:rPr lang="pt-BR" altLang="pt-BR" sz="1800" dirty="0" err="1"/>
              <a:t>Roadmap</a:t>
            </a:r>
            <a:r>
              <a:rPr lang="pt-BR" altLang="pt-BR" sz="1800" dirty="0"/>
              <a:t> de evolução dos negócios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26592F9-3BBF-40BA-814C-7CCCC38301AD}"/>
              </a:ext>
            </a:extLst>
          </p:cNvPr>
          <p:cNvSpPr/>
          <p:nvPr/>
        </p:nvSpPr>
        <p:spPr>
          <a:xfrm>
            <a:off x="6784975" y="4168775"/>
            <a:ext cx="593725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5F0D5CEA-B3A7-4ECC-8ADB-78B4AA5A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620713"/>
            <a:ext cx="9091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b="1" i="1" dirty="0">
                <a:solidFill>
                  <a:schemeClr val="bg1"/>
                </a:solidFill>
              </a:rPr>
              <a:t>PITCH.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E33B95-88EB-4521-B84B-5E2AC9F7AB80}"/>
              </a:ext>
            </a:extLst>
          </p:cNvPr>
          <p:cNvSpPr/>
          <p:nvPr/>
        </p:nvSpPr>
        <p:spPr>
          <a:xfrm>
            <a:off x="107504" y="1124744"/>
            <a:ext cx="9036496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MOTIVAÇÃO DO PROJETO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A92251-0F0B-41FE-8E44-5F3E5BFE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4"/>
            <a:ext cx="3467100" cy="32194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7123E08-0D18-4822-A753-57FF76E1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05" y="1484784"/>
            <a:ext cx="3533775" cy="2981325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4EDEEDF-0AC9-4D6F-9A45-931336B66B66}"/>
              </a:ext>
            </a:extLst>
          </p:cNvPr>
          <p:cNvCxnSpPr>
            <a:endCxn id="13" idx="1"/>
          </p:cNvCxnSpPr>
          <p:nvPr/>
        </p:nvCxnSpPr>
        <p:spPr>
          <a:xfrm flipV="1">
            <a:off x="4283968" y="2975447"/>
            <a:ext cx="1074737" cy="21097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035B152-35CD-4DC0-AA4B-E488E15EEC5D}"/>
              </a:ext>
            </a:extLst>
          </p:cNvPr>
          <p:cNvSpPr/>
          <p:nvPr/>
        </p:nvSpPr>
        <p:spPr>
          <a:xfrm>
            <a:off x="5220072" y="2636912"/>
            <a:ext cx="122413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9718FB6-8C2E-4B5E-A8E7-83E69E971F02}"/>
              </a:ext>
            </a:extLst>
          </p:cNvPr>
          <p:cNvSpPr/>
          <p:nvPr/>
        </p:nvSpPr>
        <p:spPr>
          <a:xfrm>
            <a:off x="121598" y="4725144"/>
            <a:ext cx="6512424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313131"/>
                </a:solidFill>
                <a:latin typeface="Open Sans"/>
              </a:rPr>
              <a:t>Portal Saneamento Básico/2019:</a:t>
            </a:r>
          </a:p>
          <a:p>
            <a:r>
              <a:rPr lang="pt-BR" sz="1600" dirty="0">
                <a:solidFill>
                  <a:srgbClr val="313131"/>
                </a:solidFill>
                <a:latin typeface="Open Sans"/>
              </a:rPr>
              <a:t>-1,4 bilhões de toneladas por ano</a:t>
            </a:r>
          </a:p>
          <a:p>
            <a:r>
              <a:rPr lang="pt-BR" sz="1600" dirty="0"/>
              <a:t>-Nos últimos 30 anos, aumentou três vezes mais do que a população urbana</a:t>
            </a:r>
          </a:p>
          <a:p>
            <a:r>
              <a:rPr lang="pt-BR" sz="1600" dirty="0"/>
              <a:t>Portal IG/2019:</a:t>
            </a:r>
          </a:p>
          <a:p>
            <a:r>
              <a:rPr lang="pt-BR" sz="1600" dirty="0"/>
              <a:t>-Custo de lixões ultrapassa R$ 730 Bilhões para manutenção no Brasil.</a:t>
            </a:r>
          </a:p>
          <a:p>
            <a:r>
              <a:rPr lang="pt-BR" sz="1600" dirty="0" err="1"/>
              <a:t>Robotton</a:t>
            </a:r>
            <a:r>
              <a:rPr lang="pt-BR" sz="1600" dirty="0"/>
              <a:t>/2019:</a:t>
            </a:r>
          </a:p>
          <a:p>
            <a:r>
              <a:rPr lang="pt-BR" sz="1600" dirty="0"/>
              <a:t>-68 milhões de brasileiros vivem em moradias  em condomínios!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1547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5F0D5CEA-B3A7-4ECC-8ADB-78B4AA5A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620713"/>
            <a:ext cx="9091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b="1" i="1" dirty="0">
                <a:solidFill>
                  <a:schemeClr val="bg1"/>
                </a:solidFill>
              </a:rPr>
              <a:t>PITCH.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E33B95-88EB-4521-B84B-5E2AC9F7AB80}"/>
              </a:ext>
            </a:extLst>
          </p:cNvPr>
          <p:cNvSpPr/>
          <p:nvPr/>
        </p:nvSpPr>
        <p:spPr>
          <a:xfrm>
            <a:off x="107504" y="1124744"/>
            <a:ext cx="9036496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SOLUÇÃO PROPOSTA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941BD09-4CEC-48AE-A096-5BC13CE42EC5}"/>
              </a:ext>
            </a:extLst>
          </p:cNvPr>
          <p:cNvGrpSpPr/>
          <p:nvPr/>
        </p:nvGrpSpPr>
        <p:grpSpPr>
          <a:xfrm>
            <a:off x="2267744" y="1738705"/>
            <a:ext cx="1641892" cy="2310588"/>
            <a:chOff x="1547664" y="1844824"/>
            <a:chExt cx="1641892" cy="231058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90BF43E-307E-429D-AE0B-535FFDAE1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844824"/>
              <a:ext cx="1209844" cy="1762371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DBE583C-E530-4D5A-B216-4B34BCB4639C}"/>
                </a:ext>
              </a:extLst>
            </p:cNvPr>
            <p:cNvSpPr/>
            <p:nvPr/>
          </p:nvSpPr>
          <p:spPr>
            <a:xfrm>
              <a:off x="1547664" y="3570637"/>
              <a:ext cx="164189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rgbClr val="313131"/>
                  </a:solidFill>
                  <a:latin typeface="Open Sans"/>
                </a:rPr>
                <a:t>Cesto de lixo inteligente</a:t>
              </a:r>
              <a:endParaRPr lang="pt-BR" sz="1600" dirty="0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F17C4B63-3D97-4E1A-A922-4FC21993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" y="4036173"/>
            <a:ext cx="1181100" cy="16954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59C9341-9EF4-4524-BA9E-10E9B2BA2280}"/>
              </a:ext>
            </a:extLst>
          </p:cNvPr>
          <p:cNvSpPr/>
          <p:nvPr/>
        </p:nvSpPr>
        <p:spPr>
          <a:xfrm>
            <a:off x="338067" y="5731623"/>
            <a:ext cx="1249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313131"/>
                </a:solidFill>
                <a:latin typeface="Open Sans"/>
              </a:rPr>
              <a:t>Condômino</a:t>
            </a:r>
            <a:endParaRPr lang="pt-BR" sz="1600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3BB4325-D063-4013-860F-7667B5C2AAAC}"/>
              </a:ext>
            </a:extLst>
          </p:cNvPr>
          <p:cNvCxnSpPr>
            <a:cxnSpLocks/>
          </p:cNvCxnSpPr>
          <p:nvPr/>
        </p:nvCxnSpPr>
        <p:spPr>
          <a:xfrm flipV="1">
            <a:off x="1157003" y="2492896"/>
            <a:ext cx="1182749" cy="15012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4D8412F-3E03-4924-B1E8-8715090AFF1C}"/>
              </a:ext>
            </a:extLst>
          </p:cNvPr>
          <p:cNvSpPr/>
          <p:nvPr/>
        </p:nvSpPr>
        <p:spPr>
          <a:xfrm>
            <a:off x="767954" y="2982748"/>
            <a:ext cx="107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Open Sans"/>
              </a:rPr>
              <a:t>Descarte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BCE5B52-2DE6-4CF8-BABC-DCEE3CA0F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598" y="1556791"/>
            <a:ext cx="2015730" cy="939147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D2408B39-7340-46D4-9BAE-83E684823CE0}"/>
              </a:ext>
            </a:extLst>
          </p:cNvPr>
          <p:cNvSpPr/>
          <p:nvPr/>
        </p:nvSpPr>
        <p:spPr>
          <a:xfrm>
            <a:off x="5787880" y="1263561"/>
            <a:ext cx="9525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rgbClr val="313131"/>
                </a:solidFill>
                <a:latin typeface="Open Sans"/>
              </a:rPr>
              <a:t>Coletora</a:t>
            </a:r>
            <a:endParaRPr lang="pt-BR" sz="16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6FEC042-6EA2-40B8-8C62-095208CDDAE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49596" y="2154343"/>
            <a:ext cx="1959002" cy="4655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3366369-B2D4-4878-AEB1-D44CB2062E7E}"/>
              </a:ext>
            </a:extLst>
          </p:cNvPr>
          <p:cNvSpPr/>
          <p:nvPr/>
        </p:nvSpPr>
        <p:spPr>
          <a:xfrm>
            <a:off x="3830882" y="1927302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Open Sans"/>
              </a:rPr>
              <a:t>Sinalização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64815DD-CC2A-442E-A423-018993DA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303" y="4768547"/>
            <a:ext cx="1724025" cy="1428750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DAE8CFB-EF74-42DD-8622-8144EA7481BA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>
            <a:off x="6516463" y="2495938"/>
            <a:ext cx="145853" cy="227260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209EAC1-A9BB-4672-8345-9A46288514B8}"/>
              </a:ext>
            </a:extLst>
          </p:cNvPr>
          <p:cNvSpPr/>
          <p:nvPr/>
        </p:nvSpPr>
        <p:spPr>
          <a:xfrm>
            <a:off x="6632400" y="3124152"/>
            <a:ext cx="2174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Open Sans"/>
              </a:rPr>
              <a:t>Programação de entrega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0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5F0D5CEA-B3A7-4ECC-8ADB-78B4AA5A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620713"/>
            <a:ext cx="9091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b="1" i="1" dirty="0">
                <a:solidFill>
                  <a:schemeClr val="bg1"/>
                </a:solidFill>
              </a:rPr>
              <a:t>PITCH.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E33B95-88EB-4521-B84B-5E2AC9F7AB80}"/>
              </a:ext>
            </a:extLst>
          </p:cNvPr>
          <p:cNvSpPr/>
          <p:nvPr/>
        </p:nvSpPr>
        <p:spPr>
          <a:xfrm>
            <a:off x="107504" y="1124744"/>
            <a:ext cx="9036496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>
                <a:solidFill>
                  <a:schemeClr val="tx1"/>
                </a:solidFill>
              </a:rPr>
              <a:t>CONCORRENGES</a:t>
            </a:r>
          </a:p>
          <a:p>
            <a:endParaRPr lang="pt-BR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DB87970-0E1A-4943-8FEC-9C1E309B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2181225" cy="4381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B1ED140-0336-465D-8B05-8A7D241962DC}"/>
              </a:ext>
            </a:extLst>
          </p:cNvPr>
          <p:cNvSpPr/>
          <p:nvPr/>
        </p:nvSpPr>
        <p:spPr>
          <a:xfrm>
            <a:off x="2699792" y="1700808"/>
            <a:ext cx="6192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E5D"/>
                </a:solidFill>
                <a:latin typeface="Comfortaa"/>
              </a:rPr>
              <a:t>O sistema fornece informações de não conformidades, caso elas ocorram. </a:t>
            </a:r>
          </a:p>
          <a:p>
            <a:r>
              <a:rPr lang="pt-BR" dirty="0">
                <a:solidFill>
                  <a:srgbClr val="002E5D"/>
                </a:solidFill>
                <a:latin typeface="Comfortaa"/>
              </a:rPr>
              <a:t>Fornece indicadores para que saiba se está atingindo suas metas de redução de resíduos e custos. </a:t>
            </a:r>
          </a:p>
          <a:p>
            <a:r>
              <a:rPr lang="pt-BR" dirty="0">
                <a:solidFill>
                  <a:srgbClr val="002E5D"/>
                </a:solidFill>
                <a:latin typeface="Comfortaa"/>
              </a:rPr>
              <a:t>Permite informar a todos o desempenho da gestão de resíduos da empresa.</a:t>
            </a:r>
          </a:p>
          <a:p>
            <a:endParaRPr lang="pt-BR" dirty="0">
              <a:solidFill>
                <a:srgbClr val="002E5D"/>
              </a:solidFill>
              <a:latin typeface="Comfortaa"/>
            </a:endParaRPr>
          </a:p>
          <a:p>
            <a:r>
              <a:rPr lang="pt-BR" dirty="0">
                <a:solidFill>
                  <a:srgbClr val="002E5D"/>
                </a:solidFill>
                <a:latin typeface="Comfortaa"/>
              </a:rPr>
              <a:t>Foco no seguimento empresarial.</a:t>
            </a:r>
          </a:p>
          <a:p>
            <a:r>
              <a:rPr lang="pt-BR" dirty="0">
                <a:solidFill>
                  <a:srgbClr val="002E5D"/>
                </a:solidFill>
                <a:latin typeface="Comfortaa"/>
              </a:rPr>
              <a:t>Não trabalha a cadeia de suprimentos de resíduos e coleta seletiva.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76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>
            <a:extLst>
              <a:ext uri="{FF2B5EF4-FFF2-40B4-BE49-F238E27FC236}">
                <a16:creationId xmlns:a16="http://schemas.microsoft.com/office/drawing/2014/main" id="{5F0D5CEA-B3A7-4ECC-8ADB-78B4AA5A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620713"/>
            <a:ext cx="9091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b="1" i="1" dirty="0">
                <a:solidFill>
                  <a:schemeClr val="bg1"/>
                </a:solidFill>
              </a:rPr>
              <a:t>PITCH.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E33B95-88EB-4521-B84B-5E2AC9F7AB80}"/>
              </a:ext>
            </a:extLst>
          </p:cNvPr>
          <p:cNvSpPr/>
          <p:nvPr/>
        </p:nvSpPr>
        <p:spPr>
          <a:xfrm>
            <a:off x="107504" y="1124744"/>
            <a:ext cx="9036496" cy="54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1"/>
                </a:solidFill>
              </a:rPr>
              <a:t>NOSSA PROPOSTA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1ED140-0336-465D-8B05-8A7D241962DC}"/>
              </a:ext>
            </a:extLst>
          </p:cNvPr>
          <p:cNvSpPr/>
          <p:nvPr/>
        </p:nvSpPr>
        <p:spPr>
          <a:xfrm>
            <a:off x="107504" y="1556792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E5D"/>
                </a:solidFill>
                <a:latin typeface="Comfortaa"/>
              </a:rPr>
              <a:t>Provimento de lixeiras adequadas para a coleta seletiva com cômputo do volume ocupado e sinalização do momento de coleta.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2E5D"/>
              </a:solidFill>
              <a:latin typeface="Comforta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E5D"/>
                </a:solidFill>
                <a:latin typeface="Comfortaa"/>
              </a:rPr>
              <a:t>Comunicação em tempo real com empresas de coleta seletiva de lixo permitindo o planejamento do recolhimento.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2E5D"/>
              </a:solidFill>
              <a:latin typeface="Comforta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do volume total de lixo por região geografia, permitindo a monitoração das demandas de reciclagem pelas empresas recicladoras de cada localidade e finalidade de processamento.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BENEFÍCIOS: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Redução de lixo exposto por falta de coleta.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Planejamento urbano e redução do custo do lixo com melhor aproveitamento de rotas de caminhões (economia de combustível e horas de trabalho) e planejamento de capacidade nas recicladoras.</a:t>
            </a:r>
          </a:p>
        </p:txBody>
      </p:sp>
    </p:spTree>
    <p:extLst>
      <p:ext uri="{BB962C8B-B14F-4D97-AF65-F5344CB8AC3E}">
        <p14:creationId xmlns:p14="http://schemas.microsoft.com/office/powerpoint/2010/main" val="417349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1190</Words>
  <Application>Microsoft Office PowerPoint</Application>
  <PresentationFormat>Apresentação na tela 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Comfortaa</vt:lpstr>
      <vt:lpstr>Open Sans</vt:lpstr>
      <vt:lpstr>Square721 BT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 Jardim Parducci</cp:lastModifiedBy>
  <cp:revision>656</cp:revision>
  <cp:lastPrinted>2014-02-05T13:48:47Z</cp:lastPrinted>
  <dcterms:created xsi:type="dcterms:W3CDTF">2013-08-12T12:40:06Z</dcterms:created>
  <dcterms:modified xsi:type="dcterms:W3CDTF">2023-03-07T22:20:57Z</dcterms:modified>
</cp:coreProperties>
</file>