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sldIdLst>
    <p:sldId id="278" r:id="rId5"/>
    <p:sldId id="773" r:id="rId6"/>
    <p:sldId id="423" r:id="rId7"/>
    <p:sldId id="473" r:id="rId8"/>
    <p:sldId id="828" r:id="rId9"/>
    <p:sldId id="829" r:id="rId10"/>
    <p:sldId id="830" r:id="rId11"/>
    <p:sldId id="834" r:id="rId12"/>
    <p:sldId id="504" r:id="rId13"/>
    <p:sldId id="474" r:id="rId14"/>
    <p:sldId id="507" r:id="rId15"/>
    <p:sldId id="508" r:id="rId16"/>
    <p:sldId id="509" r:id="rId17"/>
    <p:sldId id="510" r:id="rId18"/>
    <p:sldId id="511" r:id="rId19"/>
    <p:sldId id="263" r:id="rId20"/>
    <p:sldId id="512" r:id="rId21"/>
    <p:sldId id="513" r:id="rId22"/>
    <p:sldId id="835" r:id="rId23"/>
    <p:sldId id="836" r:id="rId24"/>
    <p:sldId id="515" r:id="rId25"/>
    <p:sldId id="514" r:id="rId26"/>
    <p:sldId id="516" r:id="rId27"/>
    <p:sldId id="517" r:id="rId28"/>
    <p:sldId id="837" r:id="rId29"/>
    <p:sldId id="518" r:id="rId30"/>
    <p:sldId id="519" r:id="rId31"/>
    <p:sldId id="838" r:id="rId32"/>
    <p:sldId id="839" r:id="rId33"/>
    <p:sldId id="521" r:id="rId34"/>
    <p:sldId id="840" r:id="rId35"/>
    <p:sldId id="522" r:id="rId36"/>
    <p:sldId id="523" r:id="rId37"/>
    <p:sldId id="526" r:id="rId38"/>
    <p:sldId id="524" r:id="rId39"/>
    <p:sldId id="832" r:id="rId40"/>
    <p:sldId id="831" r:id="rId41"/>
    <p:sldId id="841" r:id="rId42"/>
    <p:sldId id="502" r:id="rId43"/>
    <p:sldId id="826" r:id="rId44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397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714" userDrawn="1">
          <p15:clr>
            <a:srgbClr val="A4A3A4"/>
          </p15:clr>
        </p15:guide>
        <p15:guide id="6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Barcelos" initials="AB" lastIdx="1" clrIdx="0">
    <p:extLst>
      <p:ext uri="{19B8F6BF-5375-455C-9EA6-DF929625EA0E}">
        <p15:presenceInfo xmlns:p15="http://schemas.microsoft.com/office/powerpoint/2012/main" userId="619cb775a810c8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FFFF00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C172B-FDC1-4000-AF77-7E3E57306C58}" v="1" dt="2023-05-12T01:40:57.38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84153" autoAdjust="0"/>
  </p:normalViewPr>
  <p:slideViewPr>
    <p:cSldViewPr snapToGrid="0" snapToObjects="1">
      <p:cViewPr varScale="1">
        <p:scale>
          <a:sx n="81" d="100"/>
          <a:sy n="81" d="100"/>
        </p:scale>
        <p:origin x="1320" y="84"/>
      </p:cViewPr>
      <p:guideLst>
        <p:guide pos="2880"/>
        <p:guide orient="horz" pos="397"/>
        <p:guide orient="horz" pos="2869"/>
        <p:guide orient="horz" pos="714"/>
        <p:guide pos="6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Barcelos" userId="49a3ebc8-1649-4589-a8c0-8d24fc2c23d9" providerId="ADAL" clId="{5ADC172B-FDC1-4000-AF77-7E3E57306C58}"/>
    <pc:docChg chg="modSld">
      <pc:chgData name="Alexandre Barcelos" userId="49a3ebc8-1649-4589-a8c0-8d24fc2c23d9" providerId="ADAL" clId="{5ADC172B-FDC1-4000-AF77-7E3E57306C58}" dt="2023-05-12T01:40:57.382" v="0"/>
      <pc:docMkLst>
        <pc:docMk/>
      </pc:docMkLst>
      <pc:sldChg chg="modSp">
        <pc:chgData name="Alexandre Barcelos" userId="49a3ebc8-1649-4589-a8c0-8d24fc2c23d9" providerId="ADAL" clId="{5ADC172B-FDC1-4000-AF77-7E3E57306C58}" dt="2023-05-12T01:40:57.382" v="0"/>
        <pc:sldMkLst>
          <pc:docMk/>
          <pc:sldMk cId="2441269478" sldId="826"/>
        </pc:sldMkLst>
        <pc:spChg chg="mod">
          <ac:chgData name="Alexandre Barcelos" userId="49a3ebc8-1649-4589-a8c0-8d24fc2c23d9" providerId="ADAL" clId="{5ADC172B-FDC1-4000-AF77-7E3E57306C58}" dt="2023-05-12T01:40:57.382" v="0"/>
          <ac:spMkLst>
            <pc:docMk/>
            <pc:sldMk cId="2441269478" sldId="826"/>
            <ac:spMk id="8" creationId="{B3BF2837-A53D-4EEC-8808-4BA436DC4A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AD4DA676-6448-4BA8-BBE0-980691900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81B8A741-7F04-45B5-9371-AD0FA59C8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A </a:t>
            </a:r>
            <a:r>
              <a:rPr lang="pt-BR" b="1" i="0" dirty="0">
                <a:solidFill>
                  <a:srgbClr val="000000"/>
                </a:solidFill>
                <a:effectLst/>
                <a:latin typeface="OracleSansVF"/>
              </a:rPr>
              <a:t>troca de contexto</a:t>
            </a: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 é o fenômeno de chaveamento </a:t>
            </a:r>
            <a:r>
              <a:rPr lang="pt-BR" b="0" i="1" dirty="0">
                <a:solidFill>
                  <a:srgbClr val="000000"/>
                </a:solidFill>
                <a:effectLst/>
                <a:latin typeface="OracleSansVF"/>
              </a:rPr>
              <a:t>entre</a:t>
            </a: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 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racleSansVF"/>
              </a:rPr>
              <a:t>engine</a:t>
            </a: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 SQL e a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OracleSansVF"/>
              </a:rPr>
              <a:t>engine</a:t>
            </a: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 PL/SQL durante a execução de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OracleSansVF"/>
              </a:rPr>
              <a:t>querys</a:t>
            </a: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 ou blocos PL/SQL. Este é um mecanismo constitutivo do banco de dados Oracle e não pode ser desligado, mas existem diversas técnicas que podem ser empregadas para minimizar o seu impacto.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b="0" i="0" dirty="0">
              <a:solidFill>
                <a:srgbClr val="000000"/>
              </a:solidFill>
              <a:effectLst/>
              <a:latin typeface="OracleSansVF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Estamos invocando uma troca de contexto sempre que, dentro de um bloco PL/SQL, executamos uma query ou um comando DML (INSERT, UPDATE ou DELETE). Se executados isoladamente, estes comandos costumam ter pouco ou mesmo nenhum impacto na performance mas, quando executados em loops, o efeito das trocas de contexto se torna cumulativo e o prejuízo na performance do procedimento se torna bem evidente.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OracleSansVF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Pensando nisso, a Oracle desenvolveu o comando FORALL, cujo objetivo é enviar ao servidor um lote de comandos DML de </a:t>
            </a:r>
            <a:r>
              <a:rPr lang="pt-BR" b="1" i="0" dirty="0">
                <a:solidFill>
                  <a:srgbClr val="000000"/>
                </a:solidFill>
                <a:effectLst/>
                <a:latin typeface="OracleSansVF"/>
              </a:rPr>
              <a:t>uma</a:t>
            </a: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 única vez, utilizando apenas uma troca de contexto. O resultado dessa abordagem são procedimentos muito mais leves, rápidos e eficientes. A seguir veremos como converter um código que utiliza comandos DML dentro de </a:t>
            </a:r>
            <a:r>
              <a:rPr lang="pt-BR" b="0" i="1" dirty="0">
                <a:solidFill>
                  <a:srgbClr val="000000"/>
                </a:solidFill>
                <a:effectLst/>
                <a:latin typeface="OracleSansVF"/>
              </a:rPr>
              <a:t>loops</a:t>
            </a:r>
            <a:r>
              <a:rPr lang="pt-BR" b="0" i="0" dirty="0">
                <a:solidFill>
                  <a:srgbClr val="000000"/>
                </a:solidFill>
                <a:effectLst/>
                <a:latin typeface="OracleSansVF"/>
              </a:rPr>
              <a:t> para uma abordagem utilizando o FORALL.</a:t>
            </a:r>
          </a:p>
          <a:p>
            <a:endParaRPr lang="pt-BR" alt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>
            <a:extLst>
              <a:ext uri="{FF2B5EF4-FFF2-40B4-BE49-F238E27FC236}">
                <a16:creationId xmlns:a16="http://schemas.microsoft.com/office/drawing/2014/main" id="{FFFB4219-6818-408C-A41F-069BD665B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Espaço Reservado para Anotações 2">
            <a:extLst>
              <a:ext uri="{FF2B5EF4-FFF2-40B4-BE49-F238E27FC236}">
                <a16:creationId xmlns:a16="http://schemas.microsoft.com/office/drawing/2014/main" id="{0F057C42-9064-463E-A0F0-E15814150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>
            <a:extLst>
              <a:ext uri="{FF2B5EF4-FFF2-40B4-BE49-F238E27FC236}">
                <a16:creationId xmlns:a16="http://schemas.microsoft.com/office/drawing/2014/main" id="{294358BC-5487-43BA-9640-FABB0EB53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>
            <a:extLst>
              <a:ext uri="{FF2B5EF4-FFF2-40B4-BE49-F238E27FC236}">
                <a16:creationId xmlns:a16="http://schemas.microsoft.com/office/drawing/2014/main" id="{3EBF647C-AAB9-428B-AA38-47966B2F1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>
            <a:extLst>
              <a:ext uri="{FF2B5EF4-FFF2-40B4-BE49-F238E27FC236}">
                <a16:creationId xmlns:a16="http://schemas.microsoft.com/office/drawing/2014/main" id="{A4C09609-756F-449A-9A60-50DE45DBC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Espaço Reservado para Anotações 2">
            <a:extLst>
              <a:ext uri="{FF2B5EF4-FFF2-40B4-BE49-F238E27FC236}">
                <a16:creationId xmlns:a16="http://schemas.microsoft.com/office/drawing/2014/main" id="{7AAB923F-439A-43E7-A7F0-33426B1BD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>
            <a:extLst>
              <a:ext uri="{FF2B5EF4-FFF2-40B4-BE49-F238E27FC236}">
                <a16:creationId xmlns:a16="http://schemas.microsoft.com/office/drawing/2014/main" id="{52F90FFB-5CBC-49E3-BC27-723C908C1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Espaço Reservado para Anotações 2">
            <a:extLst>
              <a:ext uri="{FF2B5EF4-FFF2-40B4-BE49-F238E27FC236}">
                <a16:creationId xmlns:a16="http://schemas.microsoft.com/office/drawing/2014/main" id="{2C7CECEA-C33B-406D-9372-9385FCA26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>
            <a:extLst>
              <a:ext uri="{FF2B5EF4-FFF2-40B4-BE49-F238E27FC236}">
                <a16:creationId xmlns:a16="http://schemas.microsoft.com/office/drawing/2014/main" id="{099B2E52-1EF9-48A7-8EBB-51576DAEA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Espaço Reservado para Anotações 2">
            <a:extLst>
              <a:ext uri="{FF2B5EF4-FFF2-40B4-BE49-F238E27FC236}">
                <a16:creationId xmlns:a16="http://schemas.microsoft.com/office/drawing/2014/main" id="{370B80E9-36C9-473C-B44D-C1808DB18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B237976-5483-4402-9D0C-EED4F9258B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5EF83FD-C7FC-46EF-8E45-3A9EF03EE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>
            <a:extLst>
              <a:ext uri="{FF2B5EF4-FFF2-40B4-BE49-F238E27FC236}">
                <a16:creationId xmlns:a16="http://schemas.microsoft.com/office/drawing/2014/main" id="{2160B013-512F-49DE-8C58-D96CC7BAE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Espaço Reservado para Anotações 2">
            <a:extLst>
              <a:ext uri="{FF2B5EF4-FFF2-40B4-BE49-F238E27FC236}">
                <a16:creationId xmlns:a16="http://schemas.microsoft.com/office/drawing/2014/main" id="{6C175438-39CA-4715-AA3B-DA25F0C1B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0E1273FC-FE5A-4F19-BD87-F10C832A9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2B958C1F-A3CA-43F5-84F8-6ACB99708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/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r>
              <a:rPr lang="pt-BR" altLang="pt-BR" sz="1802" dirty="0"/>
              <a:t>Exemplo 1: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pt-BR" altLang="pt-BR" sz="1800" b="0" dirty="0">
              <a:solidFill>
                <a:srgbClr val="323232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replace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PROCEDURE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IN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employees.department_id%TYPE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increase_pct_in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IN NUMBER)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FOR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employee_rec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IN (SELECT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employee_id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FROM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WHERE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LOOP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UPDATE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SET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increase_salary.increase_pct_in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WHERE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employee_rec.employee_id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END LOOP;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Considere que há 100 funcionários alocados no departamento 50 </a:t>
            </a:r>
            <a:endParaRPr lang="pt-BR" alt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pt-BR" alt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 SERVEROUT ON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(50, .10);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END;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/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pt-BR" altLang="pt-BR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0E1273FC-FE5A-4F19-BD87-F10C832A9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2B958C1F-A3CA-43F5-84F8-6ACB99708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/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r>
              <a:rPr lang="pt-BR" altLang="pt-BR" sz="1802" dirty="0"/>
              <a:t>Exemplo 1: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pt-BR" altLang="pt-BR" sz="1800" b="0" dirty="0">
              <a:solidFill>
                <a:srgbClr val="323232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replace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PROCEDURE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IN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employees.department_id%TYPE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increase_pct_in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IN NUMBER)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FOR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employee_rec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IN (SELECT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employee_id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FROM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WHERE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LOOP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UPDATE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SET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increase_salary.increase_pct_in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WHERE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employee_rec.employee_id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END LOOP;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Considere que há 100 funcionários alocados no departamento 50 </a:t>
            </a:r>
            <a:endParaRPr lang="pt-BR" alt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pt-BR" alt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 SERVEROUT ON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(50, .10);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END;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/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pt-BR" altLang="pt-BR" b="0" dirty="0"/>
          </a:p>
        </p:txBody>
      </p:sp>
    </p:spTree>
    <p:extLst>
      <p:ext uri="{BB962C8B-B14F-4D97-AF65-F5344CB8AC3E}">
        <p14:creationId xmlns:p14="http://schemas.microsoft.com/office/powerpoint/2010/main" val="157835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AFCE-C102-6747-9B79-E03F9BCB8C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0E1273FC-FE5A-4F19-BD87-F10C832A9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2B958C1F-A3CA-43F5-84F8-6ACB99708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/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r>
              <a:rPr lang="pt-BR" altLang="pt-BR" sz="1802" dirty="0"/>
              <a:t>Exemplo 1: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pt-BR" altLang="pt-BR" sz="1800" b="0" dirty="0">
              <a:solidFill>
                <a:srgbClr val="323232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replace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PROCEDURE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IN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employees.department_id%TYPE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increase_pct_in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IN NUMBER)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FOR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employee_rec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IN (SELECT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employee_id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FROM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WHERE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department_id_in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LOOP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UPDATE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SET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increase_salary.increase_pct_in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WHERE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employee_rec.employee_id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END LOOP; 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Considere que há 100 funcionários alocados no departamento 50 </a:t>
            </a:r>
            <a:endParaRPr lang="pt-BR" alt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pt-BR" alt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 SERVEROUT ON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pt-BR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increase_salary</a:t>
            </a: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(50, .10);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END;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8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/</a:t>
            </a:r>
            <a:endParaRPr lang="pt-BR" altLang="pt-BR" sz="18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pt-BR" altLang="pt-BR" b="0" dirty="0"/>
          </a:p>
        </p:txBody>
      </p:sp>
    </p:spTree>
    <p:extLst>
      <p:ext uri="{BB962C8B-B14F-4D97-AF65-F5344CB8AC3E}">
        <p14:creationId xmlns:p14="http://schemas.microsoft.com/office/powerpoint/2010/main" val="124705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>
            <a:extLst>
              <a:ext uri="{FF2B5EF4-FFF2-40B4-BE49-F238E27FC236}">
                <a16:creationId xmlns:a16="http://schemas.microsoft.com/office/drawing/2014/main" id="{5FE3E2DB-9F44-459F-8F88-873FCA5E1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Espaço Reservado para Anotações 2">
            <a:extLst>
              <a:ext uri="{FF2B5EF4-FFF2-40B4-BE49-F238E27FC236}">
                <a16:creationId xmlns:a16="http://schemas.microsoft.com/office/drawing/2014/main" id="{A7B42E1D-A2C8-41E7-A7DB-D4D4D6510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b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>
            <a:extLst>
              <a:ext uri="{FF2B5EF4-FFF2-40B4-BE49-F238E27FC236}">
                <a16:creationId xmlns:a16="http://schemas.microsoft.com/office/drawing/2014/main" id="{10BF0B3C-293C-4EB4-B00E-07B2E3088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Espaço Reservado para Anotações 2">
            <a:extLst>
              <a:ext uri="{FF2B5EF4-FFF2-40B4-BE49-F238E27FC236}">
                <a16:creationId xmlns:a16="http://schemas.microsoft.com/office/drawing/2014/main" id="{639A7FC0-44DA-4932-9496-580AEB48C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>
            <a:extLst>
              <a:ext uri="{FF2B5EF4-FFF2-40B4-BE49-F238E27FC236}">
                <a16:creationId xmlns:a16="http://schemas.microsoft.com/office/drawing/2014/main" id="{A744572B-6B82-45FA-BDAA-4D8212227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>
            <a:extLst>
              <a:ext uri="{FF2B5EF4-FFF2-40B4-BE49-F238E27FC236}">
                <a16:creationId xmlns:a16="http://schemas.microsoft.com/office/drawing/2014/main" id="{6A52A627-F959-45E3-B0C1-012C3E5DE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>
            <a:extLst>
              <a:ext uri="{FF2B5EF4-FFF2-40B4-BE49-F238E27FC236}">
                <a16:creationId xmlns:a16="http://schemas.microsoft.com/office/drawing/2014/main" id="{5935640F-BC1B-4B46-A19F-52F08E0BF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Espaço Reservado para Anotações 2">
            <a:extLst>
              <a:ext uri="{FF2B5EF4-FFF2-40B4-BE49-F238E27FC236}">
                <a16:creationId xmlns:a16="http://schemas.microsoft.com/office/drawing/2014/main" id="{6864DD7B-FD4D-4D79-BBCC-8B8BF4A9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pt-BR" sz="1800" b="0" dirty="0">
              <a:solidFill>
                <a:srgbClr val="32323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 or replace PROCEDURE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department_id_in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employees.department_id%TYPE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increase_pct_in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 NUMBER)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UPDATE employees emp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SET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increase_salary.increase_pct_in</a:t>
            </a:r>
            <a:endParaRPr lang="en-US" altLang="pt-BR" sz="1800" b="0" dirty="0">
              <a:solidFill>
                <a:srgbClr val="32323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WHERE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emp.department_id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increase_salary.department_id_in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>
            <a:extLst>
              <a:ext uri="{FF2B5EF4-FFF2-40B4-BE49-F238E27FC236}">
                <a16:creationId xmlns:a16="http://schemas.microsoft.com/office/drawing/2014/main" id="{5935640F-BC1B-4B46-A19F-52F08E0BF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Espaço Reservado para Anotações 2">
            <a:extLst>
              <a:ext uri="{FF2B5EF4-FFF2-40B4-BE49-F238E27FC236}">
                <a16:creationId xmlns:a16="http://schemas.microsoft.com/office/drawing/2014/main" id="{6864DD7B-FD4D-4D79-BBCC-8B8BF4A9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pt-BR" sz="1800" b="0" dirty="0">
              <a:solidFill>
                <a:srgbClr val="32323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 or replace PROCEDURE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department_id_in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employees.department_id%TYPE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increase_pct_in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 NUMBER)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UPDATE employees emp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SET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increase_salary.increase_pct_in</a:t>
            </a:r>
            <a:endParaRPr lang="en-US" altLang="pt-BR" sz="1800" b="0" dirty="0">
              <a:solidFill>
                <a:srgbClr val="32323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WHERE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emp.department_id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increase_salary.department_id_in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en-US" altLang="pt-BR" sz="18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</a:t>
            </a: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8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96041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>
            <a:extLst>
              <a:ext uri="{FF2B5EF4-FFF2-40B4-BE49-F238E27FC236}">
                <a16:creationId xmlns:a16="http://schemas.microsoft.com/office/drawing/2014/main" id="{32F41A1D-3EED-4413-90F9-915D88BC8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Espaço Reservado para Anotações 2">
            <a:extLst>
              <a:ext uri="{FF2B5EF4-FFF2-40B4-BE49-F238E27FC236}">
                <a16:creationId xmlns:a16="http://schemas.microsoft.com/office/drawing/2014/main" id="{8A774839-3016-46F8-9602-E08FABFE9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>
            <a:extLst>
              <a:ext uri="{FF2B5EF4-FFF2-40B4-BE49-F238E27FC236}">
                <a16:creationId xmlns:a16="http://schemas.microsoft.com/office/drawing/2014/main" id="{1A71B675-DF96-46B5-925D-654867CA4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Espaço Reservado para Anotações 2">
            <a:extLst>
              <a:ext uri="{FF2B5EF4-FFF2-40B4-BE49-F238E27FC236}">
                <a16:creationId xmlns:a16="http://schemas.microsoft.com/office/drawing/2014/main" id="{0C75D712-47B1-4C7A-9E78-0D46516F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EMPLOYEES_INCREASE_ALLOWED force;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EMPLOYEES_INCREASE_ALLOWED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OBJECT_ID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TRUNC(dbms_random.value,2)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increase_pct_allowed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 ALL_OBJECTS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FETCH FIRST 107 ROWS ONLY 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PROCEDURE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check_eligibility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IN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,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p_increase_pct_in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NUMBER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,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OUT BOOLEAN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l_dummy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NUMBER;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SELECT EMPLOYEE_ID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INTO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l_dummy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FROM EMPLOYEES_INCREASE_ALLOWED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WHERE EMPLOYEE_ID =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p_employee_id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AND ABS(INCREASE_PCT_ALLOWED -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p_increase_pct_in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&lt;= .1;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TRUE;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WHEN NO_DATA_FOUND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FALSE;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</a:p>
          <a:p>
            <a:endParaRPr lang="pt-BR" altLang="pt-BR" b="0" dirty="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>
            <a:extLst>
              <a:ext uri="{FF2B5EF4-FFF2-40B4-BE49-F238E27FC236}">
                <a16:creationId xmlns:a16="http://schemas.microsoft.com/office/drawing/2014/main" id="{1A71B675-DF96-46B5-925D-654867CA4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Espaço Reservado para Anotações 2">
            <a:extLst>
              <a:ext uri="{FF2B5EF4-FFF2-40B4-BE49-F238E27FC236}">
                <a16:creationId xmlns:a16="http://schemas.microsoft.com/office/drawing/2014/main" id="{0C75D712-47B1-4C7A-9E78-0D46516F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EMPLOYEES_INCREASE_ALLOWED force;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EMPLOYEES_INCREASE_ALLOWED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OBJECT_ID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TRUNC(dbms_random.value,2)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increase_pct_allowed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 ALL_OBJECTS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FETCH FIRST 107 ROWS ONLY 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PROCEDURE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check_eligibility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IN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,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p_increase_pct_in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NUMBER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,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OUT BOOLEAN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l_dummy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NUMBER;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SELECT EMPLOYEE_ID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INTO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l_dummy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FROM EMPLOYEES_INCREASE_ALLOWED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WHERE EMPLOYEE_ID =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p_employee_id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AND ABS(INCREASE_PCT_ALLOWED -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p_increase_pct_in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&lt;= .1;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TRUE;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WHEN NO_DATA_FOUND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FALSE;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</a:p>
          <a:p>
            <a:endParaRPr lang="pt-BR" altLang="pt-BR" b="0" dirty="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11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>
            <a:extLst>
              <a:ext uri="{FF2B5EF4-FFF2-40B4-BE49-F238E27FC236}">
                <a16:creationId xmlns:a16="http://schemas.microsoft.com/office/drawing/2014/main" id="{1A71B675-DF96-46B5-925D-654867CA4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Espaço Reservado para Anotações 2">
            <a:extLst>
              <a:ext uri="{FF2B5EF4-FFF2-40B4-BE49-F238E27FC236}">
                <a16:creationId xmlns:a16="http://schemas.microsoft.com/office/drawing/2014/main" id="{0C75D712-47B1-4C7A-9E78-0D46516F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EMPLOYEES_INCREASE_ALLOWED force;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EMPLOYEES_INCREASE_ALLOWED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OBJECT_ID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TRUNC(dbms_random.value,2)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increase_pct_allowed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 ALL_OBJECTS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FETCH FIRST 107 ROWS ONLY 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PROCEDURE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check_eligibility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IN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,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p_increase_pct_in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NUMBER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,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OUT BOOLEAN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l_dummy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NUMBER;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SELECT EMPLOYEE_ID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INTO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l_dummy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FROM EMPLOYEES_INCREASE_ALLOWED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WHERE EMPLOYEE_ID =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p_employee_id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AND ABS(INCREASE_PCT_ALLOWED -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p_increase_pct_in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&lt;= .1;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TRUE;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WHEN NO_DATA_FOUND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FALSE;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</a:p>
          <a:p>
            <a:endParaRPr lang="pt-BR" altLang="pt-BR" b="0" dirty="0"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8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17CB2070-E480-455D-963A-AC32D5859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A1E74A50-4304-4839-9109-F9698CD77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>
            <a:extLst>
              <a:ext uri="{FF2B5EF4-FFF2-40B4-BE49-F238E27FC236}">
                <a16:creationId xmlns:a16="http://schemas.microsoft.com/office/drawing/2014/main" id="{DC5DF460-6F2D-4842-A9E6-C1320B51A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Espaço Reservado para Anotações 2">
            <a:extLst>
              <a:ext uri="{FF2B5EF4-FFF2-40B4-BE49-F238E27FC236}">
                <a16:creationId xmlns:a16="http://schemas.microsoft.com/office/drawing/2014/main" id="{3ED2E4E6-C7DD-4BE8-A883-808C35EB4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b="0" dirty="0"/>
              <a:t>--</a:t>
            </a:r>
            <a:r>
              <a:rPr lang="en-US" altLang="pt-BR" b="0" dirty="0" err="1"/>
              <a:t>Exemplo</a:t>
            </a:r>
            <a:r>
              <a:rPr lang="en-US" altLang="pt-BR" b="0" dirty="0"/>
              <a:t> 4</a:t>
            </a:r>
          </a:p>
          <a:p>
            <a:r>
              <a:rPr lang="en-US" altLang="pt-BR" b="0" dirty="0"/>
              <a:t>CREATE OR REPLACE PROCEDURE </a:t>
            </a:r>
            <a:r>
              <a:rPr lang="en-US" altLang="pt-BR" b="0" dirty="0" err="1"/>
              <a:t>increase_salary</a:t>
            </a:r>
            <a:r>
              <a:rPr lang="en-US" altLang="pt-BR" b="0" dirty="0"/>
              <a:t> (</a:t>
            </a:r>
          </a:p>
          <a:p>
            <a:r>
              <a:rPr lang="en-US" altLang="pt-BR" b="0" dirty="0"/>
              <a:t>   </a:t>
            </a:r>
            <a:r>
              <a:rPr lang="en-US" altLang="pt-BR" b="0" dirty="0" err="1"/>
              <a:t>department_id_in</a:t>
            </a:r>
            <a:r>
              <a:rPr lang="en-US" altLang="pt-BR" b="0" dirty="0"/>
              <a:t>   IN </a:t>
            </a:r>
            <a:r>
              <a:rPr lang="en-US" altLang="pt-BR" b="0" dirty="0" err="1"/>
              <a:t>employees.department_id%TYPE</a:t>
            </a:r>
            <a:r>
              <a:rPr lang="en-US" altLang="pt-BR" b="0" dirty="0"/>
              <a:t>,</a:t>
            </a:r>
          </a:p>
          <a:p>
            <a:r>
              <a:rPr lang="en-US" altLang="pt-BR" b="0" dirty="0"/>
              <a:t>   </a:t>
            </a:r>
            <a:r>
              <a:rPr lang="en-US" altLang="pt-BR" b="0" dirty="0" err="1"/>
              <a:t>increase_pct_in</a:t>
            </a:r>
            <a:r>
              <a:rPr lang="en-US" altLang="pt-BR" b="0" dirty="0"/>
              <a:t>    IN NUMBER)</a:t>
            </a:r>
          </a:p>
          <a:p>
            <a:r>
              <a:rPr lang="en-US" altLang="pt-BR" b="0" dirty="0"/>
              <a:t>IS</a:t>
            </a:r>
          </a:p>
          <a:p>
            <a:r>
              <a:rPr lang="en-US" altLang="pt-BR" b="0" dirty="0"/>
              <a:t>   </a:t>
            </a:r>
            <a:r>
              <a:rPr lang="en-US" altLang="pt-BR" b="0" dirty="0" err="1"/>
              <a:t>l_eligible</a:t>
            </a:r>
            <a:r>
              <a:rPr lang="en-US" altLang="pt-BR" b="0" dirty="0"/>
              <a:t>   BOOLEAN;</a:t>
            </a:r>
          </a:p>
          <a:p>
            <a:r>
              <a:rPr lang="en-US" altLang="pt-BR" b="0" dirty="0"/>
              <a:t>BEGIN</a:t>
            </a:r>
          </a:p>
          <a:p>
            <a:r>
              <a:rPr lang="en-US" altLang="pt-BR" b="0" dirty="0"/>
              <a:t>   FOR </a:t>
            </a:r>
            <a:r>
              <a:rPr lang="en-US" altLang="pt-BR" b="0" dirty="0" err="1"/>
              <a:t>employee_rec</a:t>
            </a:r>
            <a:endParaRPr lang="en-US" altLang="pt-BR" b="0" dirty="0"/>
          </a:p>
          <a:p>
            <a:r>
              <a:rPr lang="en-US" altLang="pt-BR" b="0" dirty="0"/>
              <a:t>      IN (SELECT </a:t>
            </a:r>
            <a:r>
              <a:rPr lang="en-US" altLang="pt-BR" b="0" dirty="0" err="1"/>
              <a:t>employee_id</a:t>
            </a:r>
            <a:endParaRPr lang="en-US" altLang="pt-BR" b="0" dirty="0"/>
          </a:p>
          <a:p>
            <a:r>
              <a:rPr lang="en-US" altLang="pt-BR" b="0" dirty="0"/>
              <a:t>            FROM employees</a:t>
            </a:r>
          </a:p>
          <a:p>
            <a:r>
              <a:rPr lang="en-US" altLang="pt-BR" b="0" dirty="0"/>
              <a:t>           WHERE </a:t>
            </a:r>
            <a:r>
              <a:rPr lang="en-US" altLang="pt-BR" b="0" dirty="0" err="1"/>
              <a:t>department_id</a:t>
            </a:r>
            <a:r>
              <a:rPr lang="en-US" altLang="pt-BR" b="0" dirty="0"/>
              <a:t> =</a:t>
            </a:r>
          </a:p>
          <a:p>
            <a:r>
              <a:rPr lang="en-US" altLang="pt-BR" b="0" dirty="0"/>
              <a:t>                    </a:t>
            </a:r>
            <a:r>
              <a:rPr lang="en-US" altLang="pt-BR" b="0" dirty="0" err="1"/>
              <a:t>increase_salary.department_id_in</a:t>
            </a:r>
            <a:r>
              <a:rPr lang="en-US" altLang="pt-BR" b="0" dirty="0"/>
              <a:t>)</a:t>
            </a:r>
          </a:p>
          <a:p>
            <a:r>
              <a:rPr lang="en-US" altLang="pt-BR" b="0" dirty="0"/>
              <a:t>   LOOP</a:t>
            </a:r>
          </a:p>
          <a:p>
            <a:r>
              <a:rPr lang="en-US" altLang="pt-BR" b="0" dirty="0"/>
              <a:t>      </a:t>
            </a:r>
            <a:r>
              <a:rPr lang="en-US" altLang="pt-BR" b="0" dirty="0" err="1"/>
              <a:t>check_eligibility</a:t>
            </a:r>
            <a:r>
              <a:rPr lang="en-US" altLang="pt-BR" b="0" dirty="0"/>
              <a:t> (</a:t>
            </a:r>
            <a:r>
              <a:rPr lang="en-US" altLang="pt-BR" b="0" dirty="0" err="1"/>
              <a:t>employee_rec.employee_id</a:t>
            </a:r>
            <a:r>
              <a:rPr lang="en-US" altLang="pt-BR" b="0" dirty="0"/>
              <a:t>,</a:t>
            </a:r>
          </a:p>
          <a:p>
            <a:r>
              <a:rPr lang="en-US" altLang="pt-BR" b="0" dirty="0"/>
              <a:t>                         </a:t>
            </a:r>
            <a:r>
              <a:rPr lang="en-US" altLang="pt-BR" b="0" dirty="0" err="1"/>
              <a:t>increase_pct_in</a:t>
            </a:r>
            <a:r>
              <a:rPr lang="en-US" altLang="pt-BR" b="0" dirty="0"/>
              <a:t>,</a:t>
            </a:r>
          </a:p>
          <a:p>
            <a:r>
              <a:rPr lang="en-US" altLang="pt-BR" b="0" dirty="0"/>
              <a:t>                         </a:t>
            </a:r>
            <a:r>
              <a:rPr lang="en-US" altLang="pt-BR" b="0" dirty="0" err="1"/>
              <a:t>l_eligible</a:t>
            </a:r>
            <a:r>
              <a:rPr lang="en-US" altLang="pt-BR" b="0" dirty="0"/>
              <a:t>);</a:t>
            </a:r>
          </a:p>
          <a:p>
            <a:endParaRPr lang="en-US" altLang="pt-BR" b="0" dirty="0"/>
          </a:p>
          <a:p>
            <a:r>
              <a:rPr lang="en-US" altLang="pt-BR" b="0" dirty="0"/>
              <a:t>      IF </a:t>
            </a:r>
            <a:r>
              <a:rPr lang="en-US" altLang="pt-BR" b="0" dirty="0" err="1"/>
              <a:t>l_eligible</a:t>
            </a:r>
            <a:endParaRPr lang="en-US" altLang="pt-BR" b="0" dirty="0"/>
          </a:p>
          <a:p>
            <a:r>
              <a:rPr lang="en-US" altLang="pt-BR" b="0" dirty="0"/>
              <a:t>      THEN</a:t>
            </a:r>
          </a:p>
          <a:p>
            <a:r>
              <a:rPr lang="en-US" altLang="pt-BR" b="0" dirty="0"/>
              <a:t>         UPDATE employees emp</a:t>
            </a:r>
          </a:p>
          <a:p>
            <a:r>
              <a:rPr lang="en-US" altLang="pt-BR" b="0" dirty="0"/>
              <a:t>            SET </a:t>
            </a:r>
            <a:r>
              <a:rPr lang="en-US" altLang="pt-BR" b="0" dirty="0" err="1"/>
              <a:t>emp.salary</a:t>
            </a:r>
            <a:r>
              <a:rPr lang="en-US" altLang="pt-BR" b="0" dirty="0"/>
              <a:t> =</a:t>
            </a:r>
          </a:p>
          <a:p>
            <a:r>
              <a:rPr lang="en-US" altLang="pt-BR" b="0" dirty="0"/>
              <a:t>                     </a:t>
            </a:r>
            <a:r>
              <a:rPr lang="en-US" altLang="pt-BR" b="0" dirty="0" err="1"/>
              <a:t>emp.salary</a:t>
            </a:r>
            <a:endParaRPr lang="en-US" altLang="pt-BR" b="0" dirty="0"/>
          </a:p>
          <a:p>
            <a:r>
              <a:rPr lang="en-US" altLang="pt-BR" b="0" dirty="0"/>
              <a:t>                   +   </a:t>
            </a:r>
            <a:r>
              <a:rPr lang="en-US" altLang="pt-BR" b="0" dirty="0" err="1"/>
              <a:t>emp.salary</a:t>
            </a:r>
            <a:endParaRPr lang="en-US" altLang="pt-BR" b="0" dirty="0"/>
          </a:p>
          <a:p>
            <a:r>
              <a:rPr lang="en-US" altLang="pt-BR" b="0" dirty="0"/>
              <a:t>                     * </a:t>
            </a:r>
            <a:r>
              <a:rPr lang="en-US" altLang="pt-BR" b="0" dirty="0" err="1"/>
              <a:t>increase_salary.increase_pct_in</a:t>
            </a:r>
            <a:endParaRPr lang="en-US" altLang="pt-BR" b="0" dirty="0"/>
          </a:p>
          <a:p>
            <a:r>
              <a:rPr lang="en-US" altLang="pt-BR" b="0" dirty="0"/>
              <a:t>          WHERE </a:t>
            </a:r>
            <a:r>
              <a:rPr lang="en-US" altLang="pt-BR" b="0" dirty="0" err="1"/>
              <a:t>emp.employee_id</a:t>
            </a:r>
            <a:r>
              <a:rPr lang="en-US" altLang="pt-BR" b="0" dirty="0"/>
              <a:t> = </a:t>
            </a:r>
            <a:r>
              <a:rPr lang="en-US" altLang="pt-BR" b="0" dirty="0" err="1"/>
              <a:t>employee_rec.employee_id</a:t>
            </a:r>
            <a:r>
              <a:rPr lang="en-US" altLang="pt-BR" b="0" dirty="0"/>
              <a:t>;</a:t>
            </a:r>
          </a:p>
          <a:p>
            <a:r>
              <a:rPr lang="en-US" altLang="pt-BR" b="0" dirty="0"/>
              <a:t>      END IF;</a:t>
            </a:r>
          </a:p>
          <a:p>
            <a:r>
              <a:rPr lang="en-US" altLang="pt-BR" b="0" dirty="0"/>
              <a:t>   END LOOP;</a:t>
            </a:r>
          </a:p>
          <a:p>
            <a:r>
              <a:rPr lang="en-US" altLang="pt-BR" b="0" dirty="0"/>
              <a:t>END </a:t>
            </a:r>
            <a:r>
              <a:rPr lang="en-US" altLang="pt-BR" b="0" dirty="0" err="1"/>
              <a:t>increase_salary</a:t>
            </a:r>
            <a:r>
              <a:rPr lang="en-US" altLang="pt-BR" b="0" dirty="0"/>
              <a:t>;</a:t>
            </a:r>
          </a:p>
          <a:p>
            <a:r>
              <a:rPr lang="pt-BR" altLang="pt-BR" b="0" dirty="0"/>
              <a:t>/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>
            <a:extLst>
              <a:ext uri="{FF2B5EF4-FFF2-40B4-BE49-F238E27FC236}">
                <a16:creationId xmlns:a16="http://schemas.microsoft.com/office/drawing/2014/main" id="{DC5DF460-6F2D-4842-A9E6-C1320B51A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Espaço Reservado para Anotações 2">
            <a:extLst>
              <a:ext uri="{FF2B5EF4-FFF2-40B4-BE49-F238E27FC236}">
                <a16:creationId xmlns:a16="http://schemas.microsoft.com/office/drawing/2014/main" id="{3ED2E4E6-C7DD-4BE8-A883-808C35EB4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b="0" dirty="0"/>
              <a:t>--</a:t>
            </a:r>
            <a:r>
              <a:rPr lang="en-US" altLang="pt-BR" b="0" dirty="0" err="1"/>
              <a:t>Exemplo</a:t>
            </a:r>
            <a:r>
              <a:rPr lang="en-US" altLang="pt-BR" b="0" dirty="0"/>
              <a:t> 4</a:t>
            </a:r>
          </a:p>
          <a:p>
            <a:r>
              <a:rPr lang="en-US" altLang="pt-BR" b="0" dirty="0"/>
              <a:t>CREATE OR REPLACE PROCEDURE </a:t>
            </a:r>
            <a:r>
              <a:rPr lang="en-US" altLang="pt-BR" b="0" dirty="0" err="1"/>
              <a:t>increase_salary</a:t>
            </a:r>
            <a:r>
              <a:rPr lang="en-US" altLang="pt-BR" b="0" dirty="0"/>
              <a:t> (</a:t>
            </a:r>
          </a:p>
          <a:p>
            <a:r>
              <a:rPr lang="en-US" altLang="pt-BR" b="0" dirty="0"/>
              <a:t>   </a:t>
            </a:r>
            <a:r>
              <a:rPr lang="en-US" altLang="pt-BR" b="0" dirty="0" err="1"/>
              <a:t>department_id_in</a:t>
            </a:r>
            <a:r>
              <a:rPr lang="en-US" altLang="pt-BR" b="0" dirty="0"/>
              <a:t>   IN </a:t>
            </a:r>
            <a:r>
              <a:rPr lang="en-US" altLang="pt-BR" b="0" dirty="0" err="1"/>
              <a:t>employees.department_id%TYPE</a:t>
            </a:r>
            <a:r>
              <a:rPr lang="en-US" altLang="pt-BR" b="0" dirty="0"/>
              <a:t>,</a:t>
            </a:r>
          </a:p>
          <a:p>
            <a:r>
              <a:rPr lang="en-US" altLang="pt-BR" b="0" dirty="0"/>
              <a:t>   </a:t>
            </a:r>
            <a:r>
              <a:rPr lang="en-US" altLang="pt-BR" b="0" dirty="0" err="1"/>
              <a:t>increase_pct_in</a:t>
            </a:r>
            <a:r>
              <a:rPr lang="en-US" altLang="pt-BR" b="0" dirty="0"/>
              <a:t>    IN NUMBER)</a:t>
            </a:r>
          </a:p>
          <a:p>
            <a:r>
              <a:rPr lang="en-US" altLang="pt-BR" b="0" dirty="0"/>
              <a:t>IS</a:t>
            </a:r>
          </a:p>
          <a:p>
            <a:r>
              <a:rPr lang="en-US" altLang="pt-BR" b="0" dirty="0"/>
              <a:t>   </a:t>
            </a:r>
            <a:r>
              <a:rPr lang="en-US" altLang="pt-BR" b="0" dirty="0" err="1"/>
              <a:t>l_eligible</a:t>
            </a:r>
            <a:r>
              <a:rPr lang="en-US" altLang="pt-BR" b="0" dirty="0"/>
              <a:t>   BOOLEAN;</a:t>
            </a:r>
          </a:p>
          <a:p>
            <a:r>
              <a:rPr lang="en-US" altLang="pt-BR" b="0" dirty="0"/>
              <a:t>BEGIN</a:t>
            </a:r>
          </a:p>
          <a:p>
            <a:r>
              <a:rPr lang="en-US" altLang="pt-BR" b="0" dirty="0"/>
              <a:t>   FOR </a:t>
            </a:r>
            <a:r>
              <a:rPr lang="en-US" altLang="pt-BR" b="0" dirty="0" err="1"/>
              <a:t>employee_rec</a:t>
            </a:r>
            <a:endParaRPr lang="en-US" altLang="pt-BR" b="0" dirty="0"/>
          </a:p>
          <a:p>
            <a:r>
              <a:rPr lang="en-US" altLang="pt-BR" b="0" dirty="0"/>
              <a:t>      IN (SELECT </a:t>
            </a:r>
            <a:r>
              <a:rPr lang="en-US" altLang="pt-BR" b="0" dirty="0" err="1"/>
              <a:t>employee_id</a:t>
            </a:r>
            <a:endParaRPr lang="en-US" altLang="pt-BR" b="0" dirty="0"/>
          </a:p>
          <a:p>
            <a:r>
              <a:rPr lang="en-US" altLang="pt-BR" b="0" dirty="0"/>
              <a:t>            FROM employees</a:t>
            </a:r>
          </a:p>
          <a:p>
            <a:r>
              <a:rPr lang="en-US" altLang="pt-BR" b="0" dirty="0"/>
              <a:t>           WHERE </a:t>
            </a:r>
            <a:r>
              <a:rPr lang="en-US" altLang="pt-BR" b="0" dirty="0" err="1"/>
              <a:t>department_id</a:t>
            </a:r>
            <a:r>
              <a:rPr lang="en-US" altLang="pt-BR" b="0" dirty="0"/>
              <a:t> =</a:t>
            </a:r>
          </a:p>
          <a:p>
            <a:r>
              <a:rPr lang="en-US" altLang="pt-BR" b="0" dirty="0"/>
              <a:t>                    </a:t>
            </a:r>
            <a:r>
              <a:rPr lang="en-US" altLang="pt-BR" b="0" dirty="0" err="1"/>
              <a:t>increase_salary.department_id_in</a:t>
            </a:r>
            <a:r>
              <a:rPr lang="en-US" altLang="pt-BR" b="0" dirty="0"/>
              <a:t>)</a:t>
            </a:r>
          </a:p>
          <a:p>
            <a:r>
              <a:rPr lang="en-US" altLang="pt-BR" b="0" dirty="0"/>
              <a:t>   LOOP</a:t>
            </a:r>
          </a:p>
          <a:p>
            <a:r>
              <a:rPr lang="en-US" altLang="pt-BR" b="0" dirty="0"/>
              <a:t>      </a:t>
            </a:r>
            <a:r>
              <a:rPr lang="en-US" altLang="pt-BR" b="0" dirty="0" err="1"/>
              <a:t>check_eligibility</a:t>
            </a:r>
            <a:r>
              <a:rPr lang="en-US" altLang="pt-BR" b="0" dirty="0"/>
              <a:t> (</a:t>
            </a:r>
            <a:r>
              <a:rPr lang="en-US" altLang="pt-BR" b="0" dirty="0" err="1"/>
              <a:t>employee_rec.employee_id</a:t>
            </a:r>
            <a:r>
              <a:rPr lang="en-US" altLang="pt-BR" b="0" dirty="0"/>
              <a:t>,</a:t>
            </a:r>
          </a:p>
          <a:p>
            <a:r>
              <a:rPr lang="en-US" altLang="pt-BR" b="0" dirty="0"/>
              <a:t>                         </a:t>
            </a:r>
            <a:r>
              <a:rPr lang="en-US" altLang="pt-BR" b="0" dirty="0" err="1"/>
              <a:t>increase_pct_in</a:t>
            </a:r>
            <a:r>
              <a:rPr lang="en-US" altLang="pt-BR" b="0" dirty="0"/>
              <a:t>,</a:t>
            </a:r>
          </a:p>
          <a:p>
            <a:r>
              <a:rPr lang="en-US" altLang="pt-BR" b="0" dirty="0"/>
              <a:t>                         </a:t>
            </a:r>
            <a:r>
              <a:rPr lang="en-US" altLang="pt-BR" b="0" dirty="0" err="1"/>
              <a:t>l_eligible</a:t>
            </a:r>
            <a:r>
              <a:rPr lang="en-US" altLang="pt-BR" b="0" dirty="0"/>
              <a:t>);</a:t>
            </a:r>
          </a:p>
          <a:p>
            <a:endParaRPr lang="en-US" altLang="pt-BR" b="0" dirty="0"/>
          </a:p>
          <a:p>
            <a:r>
              <a:rPr lang="en-US" altLang="pt-BR" b="0" dirty="0"/>
              <a:t>      IF </a:t>
            </a:r>
            <a:r>
              <a:rPr lang="en-US" altLang="pt-BR" b="0" dirty="0" err="1"/>
              <a:t>l_eligible</a:t>
            </a:r>
            <a:endParaRPr lang="en-US" altLang="pt-BR" b="0" dirty="0"/>
          </a:p>
          <a:p>
            <a:r>
              <a:rPr lang="en-US" altLang="pt-BR" b="0" dirty="0"/>
              <a:t>      THEN</a:t>
            </a:r>
          </a:p>
          <a:p>
            <a:r>
              <a:rPr lang="en-US" altLang="pt-BR" b="0" dirty="0"/>
              <a:t>         UPDATE employees emp</a:t>
            </a:r>
          </a:p>
          <a:p>
            <a:r>
              <a:rPr lang="en-US" altLang="pt-BR" b="0" dirty="0"/>
              <a:t>            SET </a:t>
            </a:r>
            <a:r>
              <a:rPr lang="en-US" altLang="pt-BR" b="0" dirty="0" err="1"/>
              <a:t>emp.salary</a:t>
            </a:r>
            <a:r>
              <a:rPr lang="en-US" altLang="pt-BR" b="0" dirty="0"/>
              <a:t> =</a:t>
            </a:r>
          </a:p>
          <a:p>
            <a:r>
              <a:rPr lang="en-US" altLang="pt-BR" b="0" dirty="0"/>
              <a:t>                     </a:t>
            </a:r>
            <a:r>
              <a:rPr lang="en-US" altLang="pt-BR" b="0" dirty="0" err="1"/>
              <a:t>emp.salary</a:t>
            </a:r>
            <a:endParaRPr lang="en-US" altLang="pt-BR" b="0" dirty="0"/>
          </a:p>
          <a:p>
            <a:r>
              <a:rPr lang="en-US" altLang="pt-BR" b="0" dirty="0"/>
              <a:t>                   +   </a:t>
            </a:r>
            <a:r>
              <a:rPr lang="en-US" altLang="pt-BR" b="0" dirty="0" err="1"/>
              <a:t>emp.salary</a:t>
            </a:r>
            <a:endParaRPr lang="en-US" altLang="pt-BR" b="0" dirty="0"/>
          </a:p>
          <a:p>
            <a:r>
              <a:rPr lang="en-US" altLang="pt-BR" b="0" dirty="0"/>
              <a:t>                     * </a:t>
            </a:r>
            <a:r>
              <a:rPr lang="en-US" altLang="pt-BR" b="0" dirty="0" err="1"/>
              <a:t>increase_salary.increase_pct_in</a:t>
            </a:r>
            <a:endParaRPr lang="en-US" altLang="pt-BR" b="0" dirty="0"/>
          </a:p>
          <a:p>
            <a:r>
              <a:rPr lang="en-US" altLang="pt-BR" b="0" dirty="0"/>
              <a:t>          WHERE </a:t>
            </a:r>
            <a:r>
              <a:rPr lang="en-US" altLang="pt-BR" b="0" dirty="0" err="1"/>
              <a:t>emp.employee_id</a:t>
            </a:r>
            <a:r>
              <a:rPr lang="en-US" altLang="pt-BR" b="0" dirty="0"/>
              <a:t> = </a:t>
            </a:r>
            <a:r>
              <a:rPr lang="en-US" altLang="pt-BR" b="0" dirty="0" err="1"/>
              <a:t>employee_rec.employee_id</a:t>
            </a:r>
            <a:r>
              <a:rPr lang="en-US" altLang="pt-BR" b="0" dirty="0"/>
              <a:t>;</a:t>
            </a:r>
          </a:p>
          <a:p>
            <a:r>
              <a:rPr lang="en-US" altLang="pt-BR" b="0" dirty="0"/>
              <a:t>      END IF;</a:t>
            </a:r>
          </a:p>
          <a:p>
            <a:r>
              <a:rPr lang="en-US" altLang="pt-BR" b="0" dirty="0"/>
              <a:t>   END LOOP;</a:t>
            </a:r>
          </a:p>
          <a:p>
            <a:r>
              <a:rPr lang="en-US" altLang="pt-BR" b="0" dirty="0"/>
              <a:t>END </a:t>
            </a:r>
            <a:r>
              <a:rPr lang="en-US" altLang="pt-BR" b="0" dirty="0" err="1"/>
              <a:t>increase_salary</a:t>
            </a:r>
            <a:r>
              <a:rPr lang="en-US" altLang="pt-BR" b="0" dirty="0"/>
              <a:t>;</a:t>
            </a:r>
          </a:p>
          <a:p>
            <a:r>
              <a:rPr lang="pt-BR" altLang="pt-BR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91260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>
            <a:extLst>
              <a:ext uri="{FF2B5EF4-FFF2-40B4-BE49-F238E27FC236}">
                <a16:creationId xmlns:a16="http://schemas.microsoft.com/office/drawing/2014/main" id="{36BDF3C2-DBB9-4333-B273-80E913505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Espaço Reservado para Anotações 2">
            <a:extLst>
              <a:ext uri="{FF2B5EF4-FFF2-40B4-BE49-F238E27FC236}">
                <a16:creationId xmlns:a16="http://schemas.microsoft.com/office/drawing/2014/main" id="{F23B7D48-2FA2-4ED9-B1C5-65535F078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b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>
            <a:extLst>
              <a:ext uri="{FF2B5EF4-FFF2-40B4-BE49-F238E27FC236}">
                <a16:creationId xmlns:a16="http://schemas.microsoft.com/office/drawing/2014/main" id="{92F7A4FF-B646-4C72-B90B-96B21C49C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>
            <a:extLst>
              <a:ext uri="{FF2B5EF4-FFF2-40B4-BE49-F238E27FC236}">
                <a16:creationId xmlns:a16="http://schemas.microsoft.com/office/drawing/2014/main" id="{D19E521B-EF2F-4800-9265-299DD4B5F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b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>
            <a:extLst>
              <a:ext uri="{FF2B5EF4-FFF2-40B4-BE49-F238E27FC236}">
                <a16:creationId xmlns:a16="http://schemas.microsoft.com/office/drawing/2014/main" id="{BB178497-FDF5-4E1E-8DAD-3CEBC4218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Espaço Reservado para Anotações 2">
            <a:extLst>
              <a:ext uri="{FF2B5EF4-FFF2-40B4-BE49-F238E27FC236}">
                <a16:creationId xmlns:a16="http://schemas.microsoft.com/office/drawing/2014/main" id="{52C798A8-DE4B-46BF-8E3C-CCC673CAC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b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>
            <a:extLst>
              <a:ext uri="{FF2B5EF4-FFF2-40B4-BE49-F238E27FC236}">
                <a16:creationId xmlns:a16="http://schemas.microsoft.com/office/drawing/2014/main" id="{A8360BB2-D2C2-417D-BDEF-95F62B299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Espaço Reservado para Anotações 2">
            <a:extLst>
              <a:ext uri="{FF2B5EF4-FFF2-40B4-BE49-F238E27FC236}">
                <a16:creationId xmlns:a16="http://schemas.microsoft.com/office/drawing/2014/main" id="{81060223-DAEF-457B-B02B-15646C78F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DELETE com FORALL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 TABLE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employees_temp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employees_temp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AS SELECT * FROM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DECLARE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TYPE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NumList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IS VARRAY(20) OF NUMBER;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depts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NumList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NumList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(10, 30, 70);  --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numbers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FORALL i IN depts.FIRST..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depts.LAST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DELETE FROM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employees_temp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WHERE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depts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pt-BR" altLang="pt-BR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>
            <a:extLst>
              <a:ext uri="{FF2B5EF4-FFF2-40B4-BE49-F238E27FC236}">
                <a16:creationId xmlns:a16="http://schemas.microsoft.com/office/drawing/2014/main" id="{A8360BB2-D2C2-417D-BDEF-95F62B299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Espaço Reservado para Anotações 2">
            <a:extLst>
              <a:ext uri="{FF2B5EF4-FFF2-40B4-BE49-F238E27FC236}">
                <a16:creationId xmlns:a16="http://schemas.microsoft.com/office/drawing/2014/main" id="{81060223-DAEF-457B-B02B-15646C78F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pt-BR" altLang="pt-BR" sz="1802" dirty="0"/>
              <a:t>Exemplo de declaração INSERT no FOR LOOP e na declaração FORALL</a:t>
            </a:r>
            <a:endParaRPr lang="pt-BR" altLang="pt-BR" sz="180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 TABLE parts1;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parts1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VARCHAR2(15)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 TABLE parts2;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parts2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VARCHAR2(15)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DECLARE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TYPE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NumTab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IS TABLE OF parts1.pnum%TYPE INDEX BY PLS_INTEGER;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TYPE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NameTab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IS TABLE OF parts1.pname%TYPE INDEX BY PLS_INTEGER;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NumTab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NameTab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iterations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CONSTANT PLS_INTEGER := 50000;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t1  INTEGER;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t2  INTEGER;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t3  INTEGER;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FOR j IN 1..iterations LOOP  --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populate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collections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(j) := j;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(j) := 'Part No. ' || TO_CHAR(j);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END LOOP;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t1 :=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DBMS_UTILITY.get_time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FOR i IN 1..iterations LOOP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INSERT INTO parts1 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VALUES 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(i),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END LOOP;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t2 :=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DBMS_UTILITY.get_time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FORALL i IN 1..iterations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INSERT INTO parts2 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VALUES 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(i),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t3 :=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DBMS_UTILITY.get_time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DBMS_OUTPUT.PUT_LINE('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Execution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Time 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secs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)');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DBMS_OUTPUT.PUT_LINE('---------------------');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DBMS_OUTPUT.PUT_LINE('FOR LOOP: ' || TO_CHAR((t2 - t1)/100));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DBMS_OUTPUT.PUT_LINE('FORALL:   ' || TO_CHAR((t3 - t2)/100));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COMMIT;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pt-BR" altLang="pt-BR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7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>
            <a:extLst>
              <a:ext uri="{FF2B5EF4-FFF2-40B4-BE49-F238E27FC236}">
                <a16:creationId xmlns:a16="http://schemas.microsoft.com/office/drawing/2014/main" id="{A8360BB2-D2C2-417D-BDEF-95F62B299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Espaço Reservado para Anotações 2">
            <a:extLst>
              <a:ext uri="{FF2B5EF4-FFF2-40B4-BE49-F238E27FC236}">
                <a16:creationId xmlns:a16="http://schemas.microsoft.com/office/drawing/2014/main" id="{81060223-DAEF-457B-B02B-15646C78F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5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serverout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declare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record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employees.employee_id%type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sal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employees.salary%type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emp_tbl_t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index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by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pls_integer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emp_tbl_t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v_employee_id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employees.employee_id%type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v_salary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employees.salary%type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salary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BULK COLLECT INTO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=90;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for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1..l_emp.count LOOP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dbms_output.put_line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).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|| ' ' ||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).sal);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loop;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pt-BR" altLang="pt-BR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85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>
            <a:extLst>
              <a:ext uri="{FF2B5EF4-FFF2-40B4-BE49-F238E27FC236}">
                <a16:creationId xmlns:a16="http://schemas.microsoft.com/office/drawing/2014/main" id="{A8360BB2-D2C2-417D-BDEF-95F62B299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Espaço Reservado para Anotações 2">
            <a:extLst>
              <a:ext uri="{FF2B5EF4-FFF2-40B4-BE49-F238E27FC236}">
                <a16:creationId xmlns:a16="http://schemas.microsoft.com/office/drawing/2014/main" id="{81060223-DAEF-457B-B02B-15646C78F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5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serverout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declare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record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employees.employee_id%type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sal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employees.salary%type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emp_tbl_t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index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by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pls_integer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emp_tbl_t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v_employee_id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employees.employee_id%type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v_salary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employees.salary%type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salary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BULK COLLECT INTO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</a:t>
            </a:r>
            <a:endParaRPr lang="pt-BR" altLang="pt-BR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department_id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=90;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for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1..l_emp.count LOOP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dbms_output.put_line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).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empid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|| ' ' ||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).sal);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loop;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8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pt-BR" altLang="pt-BR" sz="18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pt-BR" altLang="pt-BR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01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>
            <a:extLst>
              <a:ext uri="{FF2B5EF4-FFF2-40B4-BE49-F238E27FC236}">
                <a16:creationId xmlns:a16="http://schemas.microsoft.com/office/drawing/2014/main" id="{858664F1-6649-411C-B469-9D565BB70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Espaço Reservado para Anotações 2">
            <a:extLst>
              <a:ext uri="{FF2B5EF4-FFF2-40B4-BE49-F238E27FC236}">
                <a16:creationId xmlns:a16="http://schemas.microsoft.com/office/drawing/2014/main" id="{8D7B67E1-ACB9-4850-99CE-097A9B80E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21634BEB-6FB2-4220-BC88-5285D1297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6AE232B8-13E4-45ED-8743-712184119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>
            <a:extLst>
              <a:ext uri="{FF2B5EF4-FFF2-40B4-BE49-F238E27FC236}">
                <a16:creationId xmlns:a16="http://schemas.microsoft.com/office/drawing/2014/main" id="{75AA2CB8-757D-47AC-9C09-C19B54920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Espaço Reservado para Anotações 2">
            <a:extLst>
              <a:ext uri="{FF2B5EF4-FFF2-40B4-BE49-F238E27FC236}">
                <a16:creationId xmlns:a16="http://schemas.microsoft.com/office/drawing/2014/main" id="{798DA868-8AA2-48E5-B5CD-A8830ABBC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59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AD4DA676-6448-4BA8-BBE0-980691900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81B8A741-7F04-45B5-9371-AD0FA59C8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1708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AD4DA676-6448-4BA8-BBE0-980691900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81B8A741-7F04-45B5-9371-AD0FA59C8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7703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AD4DA676-6448-4BA8-BBE0-980691900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81B8A741-7F04-45B5-9371-AD0FA59C8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dirty="0"/>
              <a:t>--Exemplo Vetor</a:t>
            </a:r>
          </a:p>
          <a:p>
            <a:r>
              <a:rPr lang="pt-BR" altLang="pt-BR" dirty="0"/>
              <a:t>DECLARE</a:t>
            </a:r>
          </a:p>
          <a:p>
            <a:r>
              <a:rPr lang="pt-BR" altLang="pt-BR" dirty="0"/>
              <a:t>  TYPE </a:t>
            </a:r>
            <a:r>
              <a:rPr lang="pt-BR" altLang="pt-BR" dirty="0" err="1"/>
              <a:t>Foursome</a:t>
            </a:r>
            <a:r>
              <a:rPr lang="pt-BR" altLang="pt-BR" dirty="0"/>
              <a:t> IS VARRAY(4) OF VARCHAR2(15);  -- VARRAY </a:t>
            </a:r>
            <a:r>
              <a:rPr lang="pt-BR" altLang="pt-BR" dirty="0" err="1"/>
              <a:t>type</a:t>
            </a:r>
            <a:endParaRPr lang="pt-BR" altLang="pt-BR" dirty="0"/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-- </a:t>
            </a:r>
            <a:r>
              <a:rPr lang="pt-BR" altLang="pt-BR" dirty="0" err="1"/>
              <a:t>varray</a:t>
            </a:r>
            <a:r>
              <a:rPr lang="pt-BR" altLang="pt-BR" dirty="0"/>
              <a:t> </a:t>
            </a:r>
            <a:r>
              <a:rPr lang="pt-BR" altLang="pt-BR" dirty="0" err="1"/>
              <a:t>variable</a:t>
            </a:r>
            <a:r>
              <a:rPr lang="pt-BR" altLang="pt-BR" dirty="0"/>
              <a:t> </a:t>
            </a:r>
            <a:r>
              <a:rPr lang="pt-BR" altLang="pt-BR" dirty="0" err="1"/>
              <a:t>initialized</a:t>
            </a:r>
            <a:r>
              <a:rPr lang="pt-BR" altLang="pt-BR" dirty="0"/>
              <a:t> </a:t>
            </a:r>
            <a:r>
              <a:rPr lang="pt-BR" altLang="pt-BR" dirty="0" err="1"/>
              <a:t>with</a:t>
            </a:r>
            <a:r>
              <a:rPr lang="pt-BR" altLang="pt-BR" dirty="0"/>
              <a:t> </a:t>
            </a:r>
            <a:r>
              <a:rPr lang="pt-BR" altLang="pt-BR" dirty="0" err="1"/>
              <a:t>constructor</a:t>
            </a:r>
            <a:r>
              <a:rPr lang="pt-BR" altLang="pt-BR" dirty="0"/>
              <a:t>: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</a:t>
            </a:r>
            <a:r>
              <a:rPr lang="pt-BR" altLang="pt-BR" dirty="0" err="1"/>
              <a:t>team</a:t>
            </a:r>
            <a:r>
              <a:rPr lang="pt-BR" altLang="pt-BR" dirty="0"/>
              <a:t> </a:t>
            </a:r>
            <a:r>
              <a:rPr lang="pt-BR" altLang="pt-BR" dirty="0" err="1"/>
              <a:t>Foursome</a:t>
            </a:r>
            <a:r>
              <a:rPr lang="pt-BR" altLang="pt-BR" dirty="0"/>
              <a:t> := </a:t>
            </a:r>
            <a:r>
              <a:rPr lang="pt-BR" altLang="pt-BR" dirty="0" err="1"/>
              <a:t>Foursome</a:t>
            </a:r>
            <a:r>
              <a:rPr lang="pt-BR" altLang="pt-BR" dirty="0"/>
              <a:t>('John', 'Mary', 'Alberto', '</a:t>
            </a:r>
            <a:r>
              <a:rPr lang="pt-BR" altLang="pt-BR" dirty="0" err="1"/>
              <a:t>Juanita</a:t>
            </a:r>
            <a:r>
              <a:rPr lang="pt-BR" altLang="pt-BR" dirty="0"/>
              <a:t>');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PROCEDURE </a:t>
            </a:r>
            <a:r>
              <a:rPr lang="pt-BR" altLang="pt-BR" dirty="0" err="1"/>
              <a:t>print_team</a:t>
            </a:r>
            <a:r>
              <a:rPr lang="pt-BR" altLang="pt-BR" dirty="0"/>
              <a:t> (</a:t>
            </a:r>
            <a:r>
              <a:rPr lang="pt-BR" altLang="pt-BR" dirty="0" err="1"/>
              <a:t>heading</a:t>
            </a:r>
            <a:r>
              <a:rPr lang="pt-BR" altLang="pt-BR" dirty="0"/>
              <a:t> VARCHAR2) IS</a:t>
            </a:r>
          </a:p>
          <a:p>
            <a:r>
              <a:rPr lang="pt-BR" altLang="pt-BR" dirty="0"/>
              <a:t>  BEGIN</a:t>
            </a:r>
          </a:p>
          <a:p>
            <a:r>
              <a:rPr lang="pt-BR" altLang="pt-BR" dirty="0"/>
              <a:t>    DBMS_OUTPUT.PUT_LINE(</a:t>
            </a:r>
            <a:r>
              <a:rPr lang="pt-BR" altLang="pt-BR" dirty="0" err="1"/>
              <a:t>heading</a:t>
            </a:r>
            <a:r>
              <a:rPr lang="pt-BR" altLang="pt-BR" dirty="0"/>
              <a:t>);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  FOR i IN 1..4 LOOP</a:t>
            </a:r>
          </a:p>
          <a:p>
            <a:r>
              <a:rPr lang="pt-BR" altLang="pt-BR" dirty="0"/>
              <a:t>      DBMS_OUTPUT.PUT_LINE(i || '.' || </a:t>
            </a:r>
            <a:r>
              <a:rPr lang="pt-BR" altLang="pt-BR" dirty="0" err="1"/>
              <a:t>team</a:t>
            </a:r>
            <a:r>
              <a:rPr lang="pt-BR" altLang="pt-BR" dirty="0"/>
              <a:t>(i));</a:t>
            </a:r>
          </a:p>
          <a:p>
            <a:r>
              <a:rPr lang="pt-BR" altLang="pt-BR" dirty="0"/>
              <a:t>    END LOOP;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  DBMS_OUTPUT.PUT_LINE('---'); </a:t>
            </a:r>
          </a:p>
          <a:p>
            <a:r>
              <a:rPr lang="pt-BR" altLang="pt-BR" dirty="0"/>
              <a:t>  END;</a:t>
            </a:r>
          </a:p>
          <a:p>
            <a:r>
              <a:rPr lang="pt-BR" altLang="pt-BR" dirty="0"/>
              <a:t>  </a:t>
            </a:r>
          </a:p>
          <a:p>
            <a:r>
              <a:rPr lang="pt-BR" altLang="pt-BR" dirty="0"/>
              <a:t>BEGIN </a:t>
            </a:r>
          </a:p>
          <a:p>
            <a:r>
              <a:rPr lang="pt-BR" altLang="pt-BR" dirty="0"/>
              <a:t>  </a:t>
            </a:r>
            <a:r>
              <a:rPr lang="pt-BR" altLang="pt-BR" dirty="0" err="1"/>
              <a:t>print_team</a:t>
            </a:r>
            <a:r>
              <a:rPr lang="pt-BR" altLang="pt-BR" dirty="0"/>
              <a:t>('2001 Team:');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(3) := 'Pierre';  --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(4) := 'Yvonne';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('2005 Team:');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--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varray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Foursome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Amitha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', 'Allan', 'Mae');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('2009 Team:');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0801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AD4DA676-6448-4BA8-BBE0-980691900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81B8A741-7F04-45B5-9371-AD0FA59C8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dirty="0"/>
              <a:t>--Exemplo Vetor</a:t>
            </a:r>
          </a:p>
          <a:p>
            <a:r>
              <a:rPr lang="pt-BR" altLang="pt-BR" dirty="0"/>
              <a:t>DECLARE</a:t>
            </a:r>
          </a:p>
          <a:p>
            <a:r>
              <a:rPr lang="pt-BR" altLang="pt-BR" dirty="0"/>
              <a:t>  TYPE </a:t>
            </a:r>
            <a:r>
              <a:rPr lang="pt-BR" altLang="pt-BR" dirty="0" err="1"/>
              <a:t>Foursome</a:t>
            </a:r>
            <a:r>
              <a:rPr lang="pt-BR" altLang="pt-BR" dirty="0"/>
              <a:t> IS VARRAY(4) OF VARCHAR2(15);  -- VARRAY </a:t>
            </a:r>
            <a:r>
              <a:rPr lang="pt-BR" altLang="pt-BR" dirty="0" err="1"/>
              <a:t>type</a:t>
            </a:r>
            <a:endParaRPr lang="pt-BR" altLang="pt-BR" dirty="0"/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-- </a:t>
            </a:r>
            <a:r>
              <a:rPr lang="pt-BR" altLang="pt-BR" dirty="0" err="1"/>
              <a:t>varray</a:t>
            </a:r>
            <a:r>
              <a:rPr lang="pt-BR" altLang="pt-BR" dirty="0"/>
              <a:t> </a:t>
            </a:r>
            <a:r>
              <a:rPr lang="pt-BR" altLang="pt-BR" dirty="0" err="1"/>
              <a:t>variable</a:t>
            </a:r>
            <a:r>
              <a:rPr lang="pt-BR" altLang="pt-BR" dirty="0"/>
              <a:t> </a:t>
            </a:r>
            <a:r>
              <a:rPr lang="pt-BR" altLang="pt-BR" dirty="0" err="1"/>
              <a:t>initialized</a:t>
            </a:r>
            <a:r>
              <a:rPr lang="pt-BR" altLang="pt-BR" dirty="0"/>
              <a:t> </a:t>
            </a:r>
            <a:r>
              <a:rPr lang="pt-BR" altLang="pt-BR" dirty="0" err="1"/>
              <a:t>with</a:t>
            </a:r>
            <a:r>
              <a:rPr lang="pt-BR" altLang="pt-BR" dirty="0"/>
              <a:t> </a:t>
            </a:r>
            <a:r>
              <a:rPr lang="pt-BR" altLang="pt-BR" dirty="0" err="1"/>
              <a:t>constructor</a:t>
            </a:r>
            <a:r>
              <a:rPr lang="pt-BR" altLang="pt-BR" dirty="0"/>
              <a:t>: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</a:t>
            </a:r>
            <a:r>
              <a:rPr lang="pt-BR" altLang="pt-BR" dirty="0" err="1"/>
              <a:t>team</a:t>
            </a:r>
            <a:r>
              <a:rPr lang="pt-BR" altLang="pt-BR" dirty="0"/>
              <a:t> </a:t>
            </a:r>
            <a:r>
              <a:rPr lang="pt-BR" altLang="pt-BR" dirty="0" err="1"/>
              <a:t>Foursome</a:t>
            </a:r>
            <a:r>
              <a:rPr lang="pt-BR" altLang="pt-BR" dirty="0"/>
              <a:t> := </a:t>
            </a:r>
            <a:r>
              <a:rPr lang="pt-BR" altLang="pt-BR" dirty="0" err="1"/>
              <a:t>Foursome</a:t>
            </a:r>
            <a:r>
              <a:rPr lang="pt-BR" altLang="pt-BR" dirty="0"/>
              <a:t>('John', 'Mary', 'Alberto', '</a:t>
            </a:r>
            <a:r>
              <a:rPr lang="pt-BR" altLang="pt-BR" dirty="0" err="1"/>
              <a:t>Juanita</a:t>
            </a:r>
            <a:r>
              <a:rPr lang="pt-BR" altLang="pt-BR" dirty="0"/>
              <a:t>');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PROCEDURE </a:t>
            </a:r>
            <a:r>
              <a:rPr lang="pt-BR" altLang="pt-BR" dirty="0" err="1"/>
              <a:t>print_team</a:t>
            </a:r>
            <a:r>
              <a:rPr lang="pt-BR" altLang="pt-BR" dirty="0"/>
              <a:t> (</a:t>
            </a:r>
            <a:r>
              <a:rPr lang="pt-BR" altLang="pt-BR" dirty="0" err="1"/>
              <a:t>heading</a:t>
            </a:r>
            <a:r>
              <a:rPr lang="pt-BR" altLang="pt-BR" dirty="0"/>
              <a:t> VARCHAR2) IS</a:t>
            </a:r>
          </a:p>
          <a:p>
            <a:r>
              <a:rPr lang="pt-BR" altLang="pt-BR" dirty="0"/>
              <a:t>  BEGIN</a:t>
            </a:r>
          </a:p>
          <a:p>
            <a:r>
              <a:rPr lang="pt-BR" altLang="pt-BR" dirty="0"/>
              <a:t>    DBMS_OUTPUT.PUT_LINE(</a:t>
            </a:r>
            <a:r>
              <a:rPr lang="pt-BR" altLang="pt-BR" dirty="0" err="1"/>
              <a:t>heading</a:t>
            </a:r>
            <a:r>
              <a:rPr lang="pt-BR" altLang="pt-BR" dirty="0"/>
              <a:t>);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  FOR i IN 1..4 LOOP</a:t>
            </a:r>
          </a:p>
          <a:p>
            <a:r>
              <a:rPr lang="pt-BR" altLang="pt-BR" dirty="0"/>
              <a:t>      DBMS_OUTPUT.PUT_LINE(i || '.' || </a:t>
            </a:r>
            <a:r>
              <a:rPr lang="pt-BR" altLang="pt-BR" dirty="0" err="1"/>
              <a:t>team</a:t>
            </a:r>
            <a:r>
              <a:rPr lang="pt-BR" altLang="pt-BR" dirty="0"/>
              <a:t>(i));</a:t>
            </a:r>
          </a:p>
          <a:p>
            <a:r>
              <a:rPr lang="pt-BR" altLang="pt-BR" dirty="0"/>
              <a:t>    END LOOP;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/>
              <a:t>    DBMS_OUTPUT.PUT_LINE('---'); </a:t>
            </a:r>
          </a:p>
          <a:p>
            <a:r>
              <a:rPr lang="pt-BR" altLang="pt-BR" dirty="0"/>
              <a:t>  END;</a:t>
            </a:r>
          </a:p>
          <a:p>
            <a:r>
              <a:rPr lang="pt-BR" altLang="pt-BR" dirty="0"/>
              <a:t>  </a:t>
            </a:r>
          </a:p>
          <a:p>
            <a:r>
              <a:rPr lang="pt-BR" altLang="pt-BR" dirty="0"/>
              <a:t>BEGIN </a:t>
            </a:r>
          </a:p>
          <a:p>
            <a:r>
              <a:rPr lang="pt-BR" altLang="pt-BR" dirty="0"/>
              <a:t>  </a:t>
            </a:r>
            <a:r>
              <a:rPr lang="pt-BR" altLang="pt-BR" dirty="0" err="1"/>
              <a:t>print_team</a:t>
            </a:r>
            <a:r>
              <a:rPr lang="pt-BR" altLang="pt-BR" dirty="0"/>
              <a:t>('2001 Team:');</a:t>
            </a:r>
          </a:p>
          <a:p>
            <a:r>
              <a:rPr lang="pt-BR" altLang="pt-BR" dirty="0"/>
              <a:t> 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(3) := 'Pierre';  --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(4) := 'Yvonne';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('2005 Team:');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--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varray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Foursome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Amitha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', 'Allan', 'Mae');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print_team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('2009 Team:');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8846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6303260C-5578-44A0-945E-5CA22033F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678E203B-F1FC-4FA6-BF37-ACECB0F4A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3600" y="1363337"/>
            <a:ext cx="3606800" cy="14163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2800" y="1363337"/>
            <a:ext cx="3606800" cy="14163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9552" y="12916"/>
            <a:ext cx="7128792" cy="44470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2741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39552" y="12916"/>
            <a:ext cx="7128792" cy="44470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090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3600" y="1363337"/>
            <a:ext cx="3606800" cy="14163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2800" y="1363337"/>
            <a:ext cx="3606800" cy="14163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9552" y="12916"/>
            <a:ext cx="7128792" cy="44470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5172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39552" y="12916"/>
            <a:ext cx="7128792" cy="44470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372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ED145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05/11/2023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47812BA6-816F-4B24-9A47-792122A538F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CD2563E-4B6D-4466-BE5A-A8C582F0EDCF}"/>
              </a:ext>
            </a:extLst>
          </p:cNvPr>
          <p:cNvSpPr/>
          <p:nvPr userDrawn="1"/>
        </p:nvSpPr>
        <p:spPr>
          <a:xfrm>
            <a:off x="1102290" y="1402915"/>
            <a:ext cx="75157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  <p:sldLayoutId id="2147483679" r:id="rId14"/>
    <p:sldLayoutId id="2147483684" r:id="rId15"/>
    <p:sldLayoutId id="214748368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2078E37-7906-424C-B2D1-C722EADF2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57324"/>
            <a:ext cx="5350856" cy="444514"/>
          </a:xfrm>
        </p:spPr>
        <p:txBody>
          <a:bodyPr/>
          <a:lstStyle/>
          <a:p>
            <a:r>
              <a:rPr lang="pt-BR" altLang="pt-BR" sz="2402" dirty="0"/>
              <a:t>Introdução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54F2754D-3F2A-4BAE-BB5D-77BA7CA1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005" y="940275"/>
            <a:ext cx="7187856" cy="2403714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b="1" dirty="0"/>
              <a:t>BULK COLLECT</a:t>
            </a:r>
          </a:p>
          <a:p>
            <a:pPr marL="772245" lvl="1" algn="just">
              <a:buClr>
                <a:schemeClr val="accent6"/>
              </a:buClr>
              <a:defRPr/>
            </a:pPr>
            <a:r>
              <a:rPr lang="pt-BR" altLang="pt-BR" sz="1802" dirty="0"/>
              <a:t>Instruções </a:t>
            </a:r>
            <a:r>
              <a:rPr lang="pt-BR" altLang="pt-BR" sz="1802" b="1" dirty="0">
                <a:solidFill>
                  <a:srgbClr val="ED1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SELECT-(DQL)</a:t>
            </a:r>
            <a:r>
              <a:rPr lang="pt-BR" altLang="pt-BR" sz="1802" dirty="0"/>
              <a:t> que recuperam várias linhas com uma única busca, melhorando a velocidade de recuperação de dados.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b="1" dirty="0"/>
              <a:t>FORALL</a:t>
            </a:r>
          </a:p>
          <a:p>
            <a:pPr marL="772245" lvl="1" algn="just">
              <a:buClr>
                <a:schemeClr val="accent6"/>
              </a:buClr>
              <a:defRPr/>
            </a:pPr>
            <a:r>
              <a:rPr lang="pt-BR" altLang="pt-BR" sz="1802" b="1" dirty="0">
                <a:solidFill>
                  <a:srgbClr val="ED1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altLang="pt-BR" sz="1802" dirty="0"/>
              <a:t>, </a:t>
            </a:r>
            <a:r>
              <a:rPr lang="pt-BR" altLang="pt-BR" sz="1802" b="1" dirty="0">
                <a:solidFill>
                  <a:srgbClr val="ED1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BR" altLang="pt-BR" sz="1802" dirty="0"/>
              <a:t> e </a:t>
            </a:r>
            <a:r>
              <a:rPr lang="pt-BR" altLang="pt-BR" sz="1802" b="1" dirty="0">
                <a:solidFill>
                  <a:srgbClr val="ED1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(DML)</a:t>
            </a:r>
            <a:r>
              <a:rPr lang="pt-BR" altLang="pt-BR" sz="1802" dirty="0"/>
              <a:t>  utilizam </a:t>
            </a:r>
            <a:r>
              <a:rPr lang="pt-BR" altLang="pt-BR" sz="1802" u="sng" dirty="0"/>
              <a:t>coleções</a:t>
            </a:r>
            <a:r>
              <a:rPr lang="pt-BR" altLang="pt-BR" sz="1802" dirty="0"/>
              <a:t> para alterar várias linhas de dados de maneira mais rápida.</a:t>
            </a:r>
          </a:p>
          <a:p>
            <a:pPr marL="772245" lvl="1" algn="just">
              <a:buClr>
                <a:schemeClr val="accent6"/>
              </a:buClr>
              <a:defRPr/>
            </a:pPr>
            <a:r>
              <a:rPr lang="pt-BR" altLang="pt-BR" sz="1802" dirty="0"/>
              <a:t>A instrução FORALL executa uma instrução DML várias vezes, com valores diferentes nas cláusulas VALUES e WHERE.</a:t>
            </a:r>
          </a:p>
          <a:p>
            <a:pPr marL="772245" lvl="1" algn="just">
              <a:buClr>
                <a:schemeClr val="accent6"/>
              </a:buClr>
              <a:defRPr/>
            </a:pPr>
            <a:r>
              <a:rPr lang="pt-BR" altLang="pt-BR" sz="1802" dirty="0"/>
              <a:t>A instrução FORALL não é um loop, é uma instrução declara para a </a:t>
            </a:r>
            <a:r>
              <a:rPr lang="pt-BR" altLang="pt-BR" sz="1802" i="1" dirty="0" err="1"/>
              <a:t>engine</a:t>
            </a:r>
            <a:r>
              <a:rPr lang="pt-BR" altLang="pt-BR" sz="1802" dirty="0"/>
              <a:t> PL/SQL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833B173-98E8-4867-94FC-F5D75A7F4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2" dirty="0"/>
              <a:t>Impacto da utilização dos recursos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D6989726-F5FD-4C12-9CC0-2DF90865E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459" y="951427"/>
            <a:ext cx="6853318" cy="850893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Os resultados reais variam, dependendo da versão do banco de dados Oracle que você está executando e das especificações da lógica do seu aplicativo..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38FCB86-669F-4AD5-82BE-747084097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6134"/>
            <a:ext cx="5350856" cy="444514"/>
          </a:xfrm>
        </p:spPr>
        <p:txBody>
          <a:bodyPr/>
          <a:lstStyle/>
          <a:p>
            <a:r>
              <a:rPr lang="pt-BR" altLang="pt-BR" sz="2402" dirty="0"/>
              <a:t>Impacto da utilização dos recursos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B746BC22-A366-4141-86AE-76D282427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0156" y="854639"/>
            <a:ext cx="7165554" cy="1461058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Dado que a PL/SQL é integrado com a linguagem SQL, por que recursos especiais seriam necessários para melhorar o desempenho das instruções SQL dentro da PL/SQL. 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A explicação tem tudo a ver com a troca de contexto.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A9893A3-E18A-4D50-9D2A-764FB8C20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A9B81269-82C9-4E72-9C3B-357D75F31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0157" y="973728"/>
            <a:ext cx="7165552" cy="1128566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Quase todos os programas que os desenvolvedores PL/SQL escrevem incluem instruções PL/SQL e SQL. As instruções PL/SQL são executadas pelo executor de instrução PL/SQL.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39648C5-932B-4EC4-85C3-C76D0F3AA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64A1A7BF-6E2F-48F9-BECB-36E8B5125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006" y="984879"/>
            <a:ext cx="7187854" cy="1128566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As instruções SQL são executadas pelo executor de instrução SQL. Quando o mecanismo de execução PL/SQL encontra uma instrução SQL, ele para e passa a instrução SQL para o mecanismo SQL.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844BB0B-5383-4E88-BBE6-435C3BCEF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2350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D88A6D04-F436-4765-B279-7F4EE38F3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308" y="973728"/>
            <a:ext cx="7143250" cy="1738730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O mecanismo SQL executa a instrução SQL e retorna as informações para o mecanismo PL/SQL. 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Essa transferência de controle é chamada de troca de contexto, e cada uma dessas opções incorre em sobrecarga que retarda o desempenho geral programas.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1">
            <a:extLst>
              <a:ext uri="{FF2B5EF4-FFF2-40B4-BE49-F238E27FC236}">
                <a16:creationId xmlns:a16="http://schemas.microsoft.com/office/drawing/2014/main" id="{294BBA4B-5863-453A-A567-AAD42FCB22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485144" y="3146160"/>
            <a:ext cx="3293935" cy="1201261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endParaRPr lang="pt-BR" altLang="pt-BR" sz="1351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11D1D81-741E-4F5C-89DD-4A2FB06D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51" y="4690639"/>
            <a:ext cx="1430073" cy="3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120" tIns="34560" rIns="69120" bIns="3456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802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D1CDEDEC-E44D-4126-BEF5-6608DFCE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45" y="4690639"/>
            <a:ext cx="2173711" cy="3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120" tIns="34560" rIns="69120" bIns="3456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pt-BR" altLang="pt-BR" sz="1802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117585E-DDF7-468F-BD74-65F03FE5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51" y="4690639"/>
            <a:ext cx="1430073" cy="3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120" tIns="34560" rIns="69120" bIns="3456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pt-BR" altLang="pt-BR" sz="1802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0166D913-D6C2-43F9-A5EB-C858DD76A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45" y="4690639"/>
            <a:ext cx="2173711" cy="3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120" tIns="34560" rIns="69120" bIns="3456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pt-BR" altLang="pt-BR" sz="1802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5" name="AutoShape 8">
            <a:extLst>
              <a:ext uri="{FF2B5EF4-FFF2-40B4-BE49-F238E27FC236}">
                <a16:creationId xmlns:a16="http://schemas.microsoft.com/office/drawing/2014/main" id="{27C0FBA7-74ED-4E48-8F59-5CD6B4405EB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485144" y="1474167"/>
            <a:ext cx="3293935" cy="1372870"/>
          </a:xfrm>
          <a:prstGeom prst="roundRect">
            <a:avLst>
              <a:gd name="adj" fmla="val 12444"/>
            </a:avLst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929" tIns="33368" rIns="67929" bIns="3336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pt-BR" altLang="pt-BR" sz="1802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660811D8-A5FE-43A8-84F2-2C020A4A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716" y="1540904"/>
            <a:ext cx="1386791" cy="27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t-BR" sz="1351">
                <a:cs typeface="Times New Roman" panose="02020603050405020304" pitchFamily="18" charset="0"/>
              </a:rPr>
              <a:t>PL/SQL Engine</a:t>
            </a: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E358CBA6-1F00-4987-9EC9-B9E5D31B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897" y="4004204"/>
            <a:ext cx="2082430" cy="27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t-BR" sz="1351">
                <a:cs typeface="Times New Roman" panose="02020603050405020304" pitchFamily="18" charset="0"/>
              </a:rPr>
              <a:t>Oracle Database Server</a:t>
            </a:r>
          </a:p>
        </p:txBody>
      </p:sp>
      <p:sp>
        <p:nvSpPr>
          <p:cNvPr id="32778" name="Rectangle 11">
            <a:extLst>
              <a:ext uri="{FF2B5EF4-FFF2-40B4-BE49-F238E27FC236}">
                <a16:creationId xmlns:a16="http://schemas.microsoft.com/office/drawing/2014/main" id="{830F4A7D-2B44-4696-BFEE-20B82F51A2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388474" y="3333262"/>
            <a:ext cx="1487276" cy="556536"/>
          </a:xfrm>
          <a:prstGeom prst="rect">
            <a:avLst/>
          </a:prstGeom>
          <a:solidFill>
            <a:srgbClr val="CCCC99">
              <a:alpha val="50195"/>
            </a:srgbClr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929" tIns="33368" rIns="67929" bIns="3336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pt-BR" altLang="pt-BR" sz="1802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9" name="Rectangle 12">
            <a:extLst>
              <a:ext uri="{FF2B5EF4-FFF2-40B4-BE49-F238E27FC236}">
                <a16:creationId xmlns:a16="http://schemas.microsoft.com/office/drawing/2014/main" id="{9D3F3952-32B0-4DC2-8354-444322FB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481" y="3361863"/>
            <a:ext cx="1425263" cy="48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t-BR" sz="1351">
                <a:cs typeface="Times New Roman" panose="02020603050405020304" pitchFamily="18" charset="0"/>
              </a:rPr>
              <a:t>SQL Statement </a:t>
            </a:r>
            <a:br>
              <a:rPr lang="en-US" altLang="pt-BR" sz="1351">
                <a:cs typeface="Times New Roman" panose="02020603050405020304" pitchFamily="18" charset="0"/>
              </a:rPr>
            </a:br>
            <a:r>
              <a:rPr lang="en-US" altLang="pt-BR" sz="1351">
                <a:cs typeface="Times New Roman" panose="02020603050405020304" pitchFamily="18" charset="0"/>
              </a:rPr>
              <a:t>Executor</a:t>
            </a:r>
          </a:p>
        </p:txBody>
      </p:sp>
      <p:sp>
        <p:nvSpPr>
          <p:cNvPr id="32780" name="Rectangle 14">
            <a:extLst>
              <a:ext uri="{FF2B5EF4-FFF2-40B4-BE49-F238E27FC236}">
                <a16:creationId xmlns:a16="http://schemas.microsoft.com/office/drawing/2014/main" id="{2E5DCD67-CC7D-4499-966C-889861BDB8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11081" y="1887696"/>
            <a:ext cx="1144058" cy="743638"/>
          </a:xfrm>
          <a:prstGeom prst="rect">
            <a:avLst/>
          </a:prstGeom>
          <a:solidFill>
            <a:srgbClr val="CCCC99">
              <a:alpha val="50195"/>
            </a:srgbClr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929" tIns="33368" rIns="67929" bIns="3336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pt-BR" altLang="pt-BR" sz="1802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1" name="Text Box 15">
            <a:extLst>
              <a:ext uri="{FF2B5EF4-FFF2-40B4-BE49-F238E27FC236}">
                <a16:creationId xmlns:a16="http://schemas.microsoft.com/office/drawing/2014/main" id="{9A5BE499-8A78-4D17-8E45-4C196C23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686" y="1915106"/>
            <a:ext cx="1136850" cy="71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4572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3429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r>
              <a:rPr lang="en-US" altLang="pt-BR" sz="1351"/>
              <a:t>Procedural </a:t>
            </a:r>
            <a:br>
              <a:rPr lang="en-US" altLang="pt-BR" sz="1351"/>
            </a:br>
            <a:r>
              <a:rPr lang="en-US" altLang="pt-BR" sz="1351"/>
              <a:t>Statement </a:t>
            </a:r>
            <a:br>
              <a:rPr lang="en-US" altLang="pt-BR" sz="1351"/>
            </a:br>
            <a:r>
              <a:rPr lang="en-US" altLang="pt-BR" sz="1351"/>
              <a:t>Executor</a:t>
            </a:r>
          </a:p>
        </p:txBody>
      </p:sp>
      <p:sp>
        <p:nvSpPr>
          <p:cNvPr id="32782" name="Line 16">
            <a:extLst>
              <a:ext uri="{FF2B5EF4-FFF2-40B4-BE49-F238E27FC236}">
                <a16:creationId xmlns:a16="http://schemas.microsoft.com/office/drawing/2014/main" id="{B89B2922-57BA-4369-8A63-2E9E674EA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9070" y="2309568"/>
            <a:ext cx="9152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351"/>
          </a:p>
        </p:txBody>
      </p:sp>
      <p:sp>
        <p:nvSpPr>
          <p:cNvPr id="32783" name="Freeform 18">
            <a:extLst>
              <a:ext uri="{FF2B5EF4-FFF2-40B4-BE49-F238E27FC236}">
                <a16:creationId xmlns:a16="http://schemas.microsoft.com/office/drawing/2014/main" id="{7BFB8FEB-15CA-43DA-94D8-0886198571BD}"/>
              </a:ext>
            </a:extLst>
          </p:cNvPr>
          <p:cNvSpPr>
            <a:spLocks/>
          </p:cNvSpPr>
          <p:nvPr/>
        </p:nvSpPr>
        <p:spPr bwMode="auto">
          <a:xfrm>
            <a:off x="4269301" y="2450191"/>
            <a:ext cx="572029" cy="867578"/>
          </a:xfrm>
          <a:custGeom>
            <a:avLst/>
            <a:gdLst>
              <a:gd name="T0" fmla="*/ 0 w 624"/>
              <a:gd name="T1" fmla="*/ 0 h 1104"/>
              <a:gd name="T2" fmla="*/ 2147483646 w 624"/>
              <a:gd name="T3" fmla="*/ 0 h 1104"/>
              <a:gd name="T4" fmla="*/ 2147483646 w 624"/>
              <a:gd name="T5" fmla="*/ 2147483646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104">
                <a:moveTo>
                  <a:pt x="0" y="0"/>
                </a:moveTo>
                <a:lnTo>
                  <a:pt x="624" y="0"/>
                </a:lnTo>
                <a:lnTo>
                  <a:pt x="624" y="110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351"/>
          </a:p>
        </p:txBody>
      </p:sp>
      <p:sp>
        <p:nvSpPr>
          <p:cNvPr id="32784" name="Text Box 19">
            <a:extLst>
              <a:ext uri="{FF2B5EF4-FFF2-40B4-BE49-F238E27FC236}">
                <a16:creationId xmlns:a16="http://schemas.microsoft.com/office/drawing/2014/main" id="{507F6A04-87D5-429E-9C73-7DE17A5B0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060" y="1887696"/>
            <a:ext cx="1079143" cy="30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4572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3429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r>
              <a:rPr lang="en-US" altLang="pt-BR" sz="1351"/>
              <a:t>procedural</a:t>
            </a:r>
          </a:p>
        </p:txBody>
      </p:sp>
      <p:sp>
        <p:nvSpPr>
          <p:cNvPr id="32785" name="Text Box 20">
            <a:extLst>
              <a:ext uri="{FF2B5EF4-FFF2-40B4-BE49-F238E27FC236}">
                <a16:creationId xmlns:a16="http://schemas.microsoft.com/office/drawing/2014/main" id="{80056810-5AA9-46A0-B62B-059BB7723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418" y="2459725"/>
            <a:ext cx="540534" cy="30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4572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3429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r>
              <a:rPr lang="en-US" altLang="pt-BR" sz="1351"/>
              <a:t>SQL</a:t>
            </a:r>
          </a:p>
        </p:txBody>
      </p:sp>
      <p:sp>
        <p:nvSpPr>
          <p:cNvPr id="32786" name="Line 25">
            <a:extLst>
              <a:ext uri="{FF2B5EF4-FFF2-40B4-BE49-F238E27FC236}">
                <a16:creationId xmlns:a16="http://schemas.microsoft.com/office/drawing/2014/main" id="{1E042204-F237-4384-B1F2-D57BD2B4A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016" y="2173711"/>
            <a:ext cx="127157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351"/>
          </a:p>
        </p:txBody>
      </p:sp>
      <p:pic>
        <p:nvPicPr>
          <p:cNvPr id="32787" name="Picture 30" descr="C:\Documents and Settings\nsachdev\Desktop\Shared\codea008.gif">
            <a:extLst>
              <a:ext uri="{FF2B5EF4-FFF2-40B4-BE49-F238E27FC236}">
                <a16:creationId xmlns:a16="http://schemas.microsoft.com/office/drawing/2014/main" id="{651C66E7-3A04-4ADD-AA65-70C17356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97869" y="1730388"/>
            <a:ext cx="830634" cy="130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8" name="Rectangle 22">
            <a:extLst>
              <a:ext uri="{FF2B5EF4-FFF2-40B4-BE49-F238E27FC236}">
                <a16:creationId xmlns:a16="http://schemas.microsoft.com/office/drawing/2014/main" id="{963D6CF7-9166-4EB5-A3F3-B7F425C9D8E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810" y="1978267"/>
            <a:ext cx="686435" cy="629232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endParaRPr lang="pt-BR" altLang="pt-BR" sz="1351"/>
          </a:p>
        </p:txBody>
      </p:sp>
      <p:sp>
        <p:nvSpPr>
          <p:cNvPr id="32789" name="Text Box 23">
            <a:extLst>
              <a:ext uri="{FF2B5EF4-FFF2-40B4-BE49-F238E27FC236}">
                <a16:creationId xmlns:a16="http://schemas.microsoft.com/office/drawing/2014/main" id="{15C90381-3A62-4F5D-B1B7-4E023CA6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300" y="2068838"/>
            <a:ext cx="809838" cy="5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4572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3429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r>
              <a:rPr lang="en-US" altLang="pt-BR" sz="1351"/>
              <a:t>PL/SQL</a:t>
            </a:r>
            <a:br>
              <a:rPr lang="en-US" altLang="pt-BR" sz="1351"/>
            </a:br>
            <a:r>
              <a:rPr lang="en-US" altLang="pt-BR" sz="1351"/>
              <a:t>Block</a:t>
            </a:r>
          </a:p>
        </p:txBody>
      </p:sp>
      <p:sp>
        <p:nvSpPr>
          <p:cNvPr id="32790" name="Rectangle 2">
            <a:extLst>
              <a:ext uri="{FF2B5EF4-FFF2-40B4-BE49-F238E27FC236}">
                <a16:creationId xmlns:a16="http://schemas.microsoft.com/office/drawing/2014/main" id="{D7F44A53-7F47-463A-B146-0EF430DF9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73" y="223449"/>
            <a:ext cx="5350856" cy="4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" tIns="9534" rIns="9534" bIns="9534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4572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3429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BR" sz="2402" dirty="0" err="1">
                <a:solidFill>
                  <a:srgbClr val="ED145B"/>
                </a:solidFill>
              </a:rPr>
              <a:t>Ambiente</a:t>
            </a:r>
            <a:r>
              <a:rPr lang="en-US" altLang="pt-BR" sz="2402" dirty="0">
                <a:solidFill>
                  <a:srgbClr val="ED145B"/>
                </a:solidFill>
              </a:rPr>
              <a:t> PL/SQL</a:t>
            </a:r>
            <a:endParaRPr lang="pt-BR" altLang="pt-BR" sz="2402" dirty="0">
              <a:solidFill>
                <a:srgbClr val="ED145B"/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8953CCE-4692-4F25-84C0-D3A4114FA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2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07C678E1-E0BF-4A28-9641-DF6D3921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3611" y="962576"/>
            <a:ext cx="7098644" cy="1128566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Vejamos um exemplo concreto para explorar as mudanças de contexto mais detalhadamente e identificar a razão pela qual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pt-BR" altLang="pt-BR" sz="1802" dirty="0"/>
              <a:t> e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pt-BR" altLang="pt-BR" sz="1802" dirty="0"/>
              <a:t>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altLang="pt-BR" sz="1802" dirty="0"/>
              <a:t> podem ter um impacto tão significativo no desempenho.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653C019-46C6-4412-A632-7D18D1A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325343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144022B3-9F00-409D-8305-5DE312403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308" y="917972"/>
            <a:ext cx="7143250" cy="1405046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Suponha que foi solicitado para que você escreva um procedimento que aceite o ID de departamento e um percentual de aumento  salarial que serão concedidos para todos os funcionários de um determinado departamento (exemplo 1):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653C019-46C6-4412-A632-7D18D1A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325343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144022B3-9F00-409D-8305-5DE312403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308" y="917972"/>
            <a:ext cx="7143250" cy="1405046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  <a:defRPr/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r>
              <a:rPr lang="pt-BR" altLang="pt-BR" sz="1200" dirty="0"/>
              <a:t>Exemplo 1: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replace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PROCEDURE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department_id_in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IN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employees.department_id%TYPE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increase_pct_in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IN NUMBER)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FOR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employee_rec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IN (SELECT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employee_id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FROM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WHERE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department_id_in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LOOP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pt-BR" altLang="pt-BR" sz="11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3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653" y="2165950"/>
            <a:ext cx="44283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Otimização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 de</a:t>
            </a:r>
          </a:p>
          <a:p>
            <a:r>
              <a:rPr lang="en-US" sz="3500" dirty="0" err="1">
                <a:solidFill>
                  <a:srgbClr val="ED145B"/>
                </a:solidFill>
                <a:latin typeface="Gotham HTF Light"/>
                <a:cs typeface="Gotham HTF Medium"/>
              </a:rPr>
              <a:t>Aplicações</a:t>
            </a:r>
            <a:endParaRPr lang="en-US" sz="3500" dirty="0">
              <a:solidFill>
                <a:srgbClr val="ED145B"/>
              </a:solidFill>
              <a:latin typeface="Gotham HTF Light"/>
              <a:cs typeface="Gotham HTF Medium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1B795CBA-2355-4B27-A69E-A2A866F67637}"/>
              </a:ext>
            </a:extLst>
          </p:cNvPr>
          <p:cNvCxnSpPr>
            <a:cxnSpLocks/>
          </p:cNvCxnSpPr>
          <p:nvPr/>
        </p:nvCxnSpPr>
        <p:spPr>
          <a:xfrm flipV="1">
            <a:off x="1084162" y="2783488"/>
            <a:ext cx="4185262" cy="13404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653C019-46C6-4412-A632-7D18D1A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325343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144022B3-9F00-409D-8305-5DE312403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308" y="917972"/>
            <a:ext cx="7143250" cy="1405046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UPDATE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SET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increase_salary.increase_pct_in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WHERE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employee_id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employee_rec.employee_id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END LOOP; 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increase_salary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endParaRPr lang="pt-BR" altLang="pt-BR" sz="11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Considere que há 100 funcionários alocados no departamento 50 </a:t>
            </a:r>
            <a:endParaRPr lang="pt-BR" altLang="pt-B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 SERVEROUT ON</a:t>
            </a:r>
            <a:endParaRPr lang="pt-BR" altLang="pt-BR" sz="11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endParaRPr lang="pt-BR" altLang="pt-BR" sz="11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pt-BR" altLang="pt-BR" sz="1100" b="0" dirty="0" err="1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increase_salary</a:t>
            </a: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(50, .10);</a:t>
            </a:r>
            <a:endParaRPr lang="pt-BR" altLang="pt-BR" sz="11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END;</a:t>
            </a:r>
            <a:endParaRPr lang="pt-BR" altLang="pt-BR" sz="11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pt-BR" altLang="pt-BR" sz="1100" b="0" dirty="0">
                <a:solidFill>
                  <a:srgbClr val="32323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/</a:t>
            </a:r>
            <a:endParaRPr lang="pt-BR" altLang="pt-BR" sz="1100" b="0" dirty="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8014B7C-C76E-4FBA-B6E1-9EADA2963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CA19FC83-41F6-46D7-95E8-A6814F1DE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460" y="985723"/>
            <a:ext cx="7120946" cy="573221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O mecanismo PL/SQL irá “alternar” para o mecanismo SQL 100 vezes, uma para cada linha sendo atualizada.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DE4D0B4-EFBD-4089-821F-053E03C01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314191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C5BB8373-0F6D-494C-A41D-2EC70F170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006" y="894985"/>
            <a:ext cx="7187854" cy="1682719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Para isso podemos utilizar os recursos de processamento em massa do PL/SQL para evitar a troca de contexto. 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No entanto, primeiro você deve sempre verificar se é possível evitar a alternância de contexto entre PL/SQL e SQL fazendo o máximo de acertos possíveis no SQL..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86698E5-4821-4792-8710-2B2F61EFA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2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0BD9F1C3-7B81-4E8B-97FA-6A1528ADB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308" y="929123"/>
            <a:ext cx="7143250" cy="1405046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Com o procedimento </a:t>
            </a:r>
            <a:r>
              <a:rPr lang="pt-BR" altLang="pt-BR" sz="1802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increase_salary</a:t>
            </a:r>
            <a:r>
              <a:rPr lang="pt-BR" altLang="pt-BR" sz="1802" dirty="0"/>
              <a:t> modificado a instrução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altLang="pt-BR" sz="1802" dirty="0"/>
              <a:t> irá retornar todos os funcionários de um departamento. 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A instrução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BR" altLang="pt-BR" sz="1802" dirty="0"/>
              <a:t> é executada para cada um desses funcionários, aplicando o mesmo aumento percentual para todos.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451C748-071D-4D9D-AD5F-844EB56A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2" y="325343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02A4FF78-D2EE-4077-98E4-C7867CE14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460" y="951427"/>
            <a:ext cx="6964828" cy="850893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Em um cenário tão simples, um cursor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FOR LOOP </a:t>
            </a:r>
            <a:r>
              <a:rPr lang="pt-BR" altLang="pt-BR" sz="1802" dirty="0"/>
              <a:t>não é necessário. 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O procedimento pode ser escrito de maneira simplificada conforme o código a seguir (exemplo 2):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745E4B-D18E-4B2D-80FE-7ED46F80C120}"/>
              </a:ext>
            </a:extLst>
          </p:cNvPr>
          <p:cNvSpPr txBox="1"/>
          <p:nvPr/>
        </p:nvSpPr>
        <p:spPr>
          <a:xfrm>
            <a:off x="1162050" y="2164270"/>
            <a:ext cx="7105650" cy="1787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pt-BR" sz="1200" b="0" dirty="0">
              <a:solidFill>
                <a:srgbClr val="32323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 or replace PROCEDURE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department_id_in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employees.department_id%TYPE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increase_pct_in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 NUMBER)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451C748-071D-4D9D-AD5F-844EB56A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2" y="325343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02A4FF78-D2EE-4077-98E4-C7867CE14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460" y="951427"/>
            <a:ext cx="6964828" cy="850893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Em um cenário tão simples, um cursor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FOR LOOP </a:t>
            </a:r>
            <a:r>
              <a:rPr lang="pt-BR" altLang="pt-BR" sz="1802" dirty="0"/>
              <a:t>não é necessário. 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O procedimento pode ser escrito de maneira simplificada conforme o código a seguir (exemplo 2):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745E4B-D18E-4B2D-80FE-7ED46F80C120}"/>
              </a:ext>
            </a:extLst>
          </p:cNvPr>
          <p:cNvSpPr txBox="1"/>
          <p:nvPr/>
        </p:nvSpPr>
        <p:spPr>
          <a:xfrm>
            <a:off x="1162050" y="2164270"/>
            <a:ext cx="7105650" cy="1985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UPDATE employees emp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SET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emp.salary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increase_salary.increase_pct_in</a:t>
            </a:r>
            <a:endParaRPr lang="en-US" altLang="pt-BR" sz="1200" b="0" dirty="0">
              <a:solidFill>
                <a:srgbClr val="32323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WHERE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emp.department_id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increase_salary.department_id_in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en-US" altLang="pt-BR" sz="1200" b="0" dirty="0" err="1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increase_salary</a:t>
            </a: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pt-BR" sz="1200" b="0" dirty="0">
                <a:solidFill>
                  <a:srgbClr val="3232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4184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FD4CE56-A32D-485D-ACF4-2F056AA2A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235366"/>
            <a:ext cx="5350856" cy="444514"/>
          </a:xfrm>
        </p:spPr>
        <p:txBody>
          <a:bodyPr/>
          <a:lstStyle/>
          <a:p>
            <a:r>
              <a:rPr lang="pt-BR" altLang="pt-BR" sz="240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44DBF91A-BECD-491A-8C4A-DD873453E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1" y="958240"/>
            <a:ext cx="7150064" cy="2015211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Agora, há apenas uma única troca de contexto para executar uma instrução UPDATE. Todo o trabalho é executado pelo motor SQL.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Na maioria dos cenários do mundo real, a vida - e o código - não são tão simples. Frequentemente, precisamos realizar outras etapas antes da execução das instruções de manipulação de dados (DML).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796B2E2-42B1-4112-BF06-4310627FC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93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5709E5DD-1EF0-4E8D-AA6C-3A32829AB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1" y="907441"/>
            <a:ext cx="7188198" cy="850893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Suponha que, por exemplo, no caso do procedimento </a:t>
            </a:r>
            <a:r>
              <a:rPr lang="pt-BR" altLang="pt-BR" sz="1802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increase_salary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2" dirty="0"/>
              <a:t>seja necessário verificar se os funcionários são elegíveis a receberem  aumento salarial (exemplo 3).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F87D06-8F2A-4835-8D5C-70F7B8CE9748}"/>
              </a:ext>
            </a:extLst>
          </p:cNvPr>
          <p:cNvSpPr txBox="1"/>
          <p:nvPr/>
        </p:nvSpPr>
        <p:spPr>
          <a:xfrm>
            <a:off x="1352549" y="1985895"/>
            <a:ext cx="6813549" cy="2988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EMPLOYEES_INCREASE_ALLOWED force;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EMPLOYEES_INCREASE_ALLOWED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OBJECT_ID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employee_id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TRUNC(dbms_random.value,2)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increase_pct_allowed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 ALL_OBJECTS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FETCH FIRST 107 ROWS ONLY 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796B2E2-42B1-4112-BF06-4310627FC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93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F87D06-8F2A-4835-8D5C-70F7B8CE9748}"/>
              </a:ext>
            </a:extLst>
          </p:cNvPr>
          <p:cNvSpPr txBox="1"/>
          <p:nvPr/>
        </p:nvSpPr>
        <p:spPr>
          <a:xfrm>
            <a:off x="927966" y="900045"/>
            <a:ext cx="7301634" cy="4189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PROCEDURE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check_eligibility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p_employee_id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IN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,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p_increase_pct_in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NUMBER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,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OUT BOOLEAN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l_dummy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NUMBER;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SELECT EMPLOYEE_ID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INTO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l_dummy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FROM EMPLOYEES_INCREASE_ALLOWED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WHERE EMPLOYEE_ID =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p_employee_id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AND ABS(INCREASE_PCT_ALLOWED -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p_increase_pct_in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&lt;= .1;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TRUE;</a:t>
            </a:r>
          </a:p>
        </p:txBody>
      </p:sp>
    </p:spTree>
    <p:extLst>
      <p:ext uri="{BB962C8B-B14F-4D97-AF65-F5344CB8AC3E}">
        <p14:creationId xmlns:p14="http://schemas.microsoft.com/office/powerpoint/2010/main" val="840369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796B2E2-42B1-4112-BF06-4310627FC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93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F87D06-8F2A-4835-8D5C-70F7B8CE9748}"/>
              </a:ext>
            </a:extLst>
          </p:cNvPr>
          <p:cNvSpPr txBox="1"/>
          <p:nvPr/>
        </p:nvSpPr>
        <p:spPr>
          <a:xfrm>
            <a:off x="927966" y="900045"/>
            <a:ext cx="7301634" cy="14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WHEN NO_DATA_FOUND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p_is_eligible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FALSE;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78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B2975DE8-26C7-4D34-8C24-919CF39675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ED145B"/>
                </a:solidFill>
              </a:rPr>
              <a:t>BULK COLLECT </a:t>
            </a:r>
            <a:br>
              <a:rPr lang="pt-BR" altLang="pt-BR" dirty="0"/>
            </a:br>
            <a:r>
              <a:rPr lang="pt-BR" altLang="pt-BR" dirty="0">
                <a:solidFill>
                  <a:srgbClr val="797979"/>
                </a:solidFill>
              </a:rPr>
              <a:t>&amp;</a:t>
            </a:r>
            <a:br>
              <a:rPr lang="pt-BR" altLang="pt-BR" dirty="0"/>
            </a:br>
            <a:r>
              <a:rPr lang="pt-BR" altLang="pt-BR" dirty="0">
                <a:solidFill>
                  <a:srgbClr val="797979"/>
                </a:solidFill>
              </a:rPr>
              <a:t> FORALL</a:t>
            </a:r>
            <a:endParaRPr lang="en-US" altLang="pt-BR" dirty="0">
              <a:solidFill>
                <a:srgbClr val="797979"/>
              </a:solidFill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AA385A9-E8C2-4FC0-95BB-1F13EC908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6FB5CB38-6D4C-4CC4-BC90-07EF10F67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2640" y="921514"/>
            <a:ext cx="7178720" cy="296740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O novo procedimento ficará da seguinte forma conforme a seguir (exemplo 4):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980994-2472-483F-99F2-EC89DD00B728}"/>
              </a:ext>
            </a:extLst>
          </p:cNvPr>
          <p:cNvSpPr txBox="1"/>
          <p:nvPr/>
        </p:nvSpPr>
        <p:spPr>
          <a:xfrm>
            <a:off x="1238250" y="1707952"/>
            <a:ext cx="73152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increase_salary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department_id_in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employees.department_id%TYPE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increase_pct_in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NUMBER)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l_eligible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BOOLEAN;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</a:t>
            </a:r>
            <a:endParaRPr lang="en-US" altLang="pt-B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IN (SELECT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endParaRPr lang="en-US" altLang="pt-B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employees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increase_salary.department_id_in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LOOP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check_eligibility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employee_rec.employee_id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increase_pct_in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l_eligible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pt-B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AA385A9-E8C2-4FC0-95BB-1F13EC908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6FB5CB38-6D4C-4CC4-BC90-07EF10F67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2640" y="921514"/>
            <a:ext cx="7178720" cy="296740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O novo procedimento ficará da seguinte forma conforme a seguir (exemplo 4):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980994-2472-483F-99F2-EC89DD00B728}"/>
              </a:ext>
            </a:extLst>
          </p:cNvPr>
          <p:cNvSpPr txBox="1"/>
          <p:nvPr/>
        </p:nvSpPr>
        <p:spPr>
          <a:xfrm>
            <a:off x="1238250" y="1707952"/>
            <a:ext cx="73152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pt-B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l_eligible</a:t>
            </a:r>
            <a:endParaRPr lang="en-US" altLang="pt-B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THEN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UPDATE employees emp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endParaRPr lang="en-US" altLang="pt-B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  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endParaRPr lang="en-US" altLang="pt-B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*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increase_salary.increase_pct_in</a:t>
            </a:r>
            <a:endParaRPr lang="en-US" altLang="pt-B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WHERE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emp.employee_id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employee_rec.employee_id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IF;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END LOOP;</a:t>
            </a:r>
          </a:p>
          <a:p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altLang="pt-B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increase_salary</a:t>
            </a:r>
            <a:r>
              <a:rPr lang="en-US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altLang="pt-B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9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7FBCE51-5640-414B-9E34-A731E8DB4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Mudanças de contexto e desempenho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6DFCFD9C-72EA-4B9A-A691-EF574C859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6288" y="952835"/>
            <a:ext cx="7113290" cy="850893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Como nesse caso não podemos resolver o problema somente ajustando a instrução SQL então termos que utilizar nesse caso o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pt-BR" altLang="pt-BR" sz="1802" dirty="0"/>
              <a:t>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altLang="pt-BR" sz="1802" dirty="0"/>
              <a:t> e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pt-BR" altLang="pt-BR" sz="1802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9ABC8D7-5695-470D-8021-80466B4F5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Processamento em massa em PL/SQL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2916E7F5-D06D-4550-8917-8DF610FDA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8992" y="928291"/>
            <a:ext cx="7167882" cy="1128566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Os recursos de processamento em massa da PL/SQL são projetados especificamente para reduzir o número de alternâncias de contexto entre os mecanismos PL/SQL e SQL.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8CE5828-ECE3-4B42-8C83-51B26E3AB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877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Processamento em massa em PL/SQL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52388B13-B2AF-4CEC-9B2D-523F3CBC3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8992" y="955587"/>
            <a:ext cx="7167882" cy="2903048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Utilize  a cláusula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pt-BR" altLang="pt-BR" sz="1802" dirty="0"/>
              <a:t>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altLang="pt-BR" sz="1802" dirty="0"/>
              <a:t> para buscar várias linhas em uma ou mais coleções com uma única troca de contexto.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Use a instrução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pt-BR" altLang="pt-BR" sz="1802" dirty="0"/>
              <a:t> quando precisar executar a mesma instrução DML repetidamente para diferentes valores de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BIND VARIABLES</a:t>
            </a:r>
            <a:r>
              <a:rPr lang="pt-BR" altLang="pt-BR" sz="1802" dirty="0"/>
              <a:t>. 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A instrução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BR" altLang="pt-BR" sz="1802" dirty="0"/>
              <a:t> no procedimento </a:t>
            </a:r>
            <a:r>
              <a:rPr lang="pt-BR" altLang="pt-BR" sz="1802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boost_salary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2" dirty="0"/>
              <a:t>se encaixa neste cenário pois a única coisa que muda a cada nova execução da instrução é o ID do funcionário</a:t>
            </a:r>
          </a:p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endParaRPr lang="pt-BR" altLang="pt-BR" sz="1802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FF21534-5983-449B-9E94-CDD9B1FB0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Processamento em massa em PL/SQL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4BF96B9F-325A-4C5E-8790-3F3F4BE29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2640" y="924781"/>
            <a:ext cx="7140586" cy="296740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Exemplo de deleção no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17F197-2549-4492-A8E3-0FAC8AB8BC9F}"/>
              </a:ext>
            </a:extLst>
          </p:cNvPr>
          <p:cNvSpPr txBox="1"/>
          <p:nvPr/>
        </p:nvSpPr>
        <p:spPr>
          <a:xfrm>
            <a:off x="342900" y="1285209"/>
            <a:ext cx="9144000" cy="388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DELETE com FORALL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 TABLE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employees_temp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employees_temp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AS SELECT * FROM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DECLARE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TYPE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NumList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IS VARRAY(20) OF NUMBER;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depts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NumList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NumList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(10, 30, 70);  --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numbers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FORALL i IN depts.FIRST..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depts.LAST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DELETE FROM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employees_temp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WHERE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department_id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depts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pt-BR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FF21534-5983-449B-9E94-CDD9B1FB0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Processamento em massa em PL/SQL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4BF96B9F-325A-4C5E-8790-3F3F4BE29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2640" y="924781"/>
            <a:ext cx="7140586" cy="296740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Exemplo de declaração INSERT no FOR LOOP e na declaração FORALL</a:t>
            </a:r>
            <a:endParaRPr lang="pt-BR" altLang="pt-BR" sz="1802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EC30A8-8D6C-43F9-8ACD-1ADF9F9A69FE}"/>
              </a:ext>
            </a:extLst>
          </p:cNvPr>
          <p:cNvSpPr txBox="1"/>
          <p:nvPr/>
        </p:nvSpPr>
        <p:spPr>
          <a:xfrm>
            <a:off x="757287" y="1045432"/>
            <a:ext cx="7365939" cy="355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0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 TABLE parts1;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parts1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VARCHAR2(15)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 TABLE parts2;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parts2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pnum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pname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VARCHAR2(15)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2306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FF21534-5983-449B-9E94-CDD9B1FB0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Processamento em massa em PL/SQL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4BF96B9F-325A-4C5E-8790-3F3F4BE29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2640" y="924781"/>
            <a:ext cx="7140586" cy="296740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Exemplo de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BULK COLLECT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93EBAE-38F0-405E-A1B6-855AFE69EAC0}"/>
              </a:ext>
            </a:extLst>
          </p:cNvPr>
          <p:cNvSpPr txBox="1"/>
          <p:nvPr/>
        </p:nvSpPr>
        <p:spPr>
          <a:xfrm>
            <a:off x="1333500" y="1308430"/>
            <a:ext cx="7524750" cy="3589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--Exemplo 5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serverout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declare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record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empid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employees.employee_id%type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sal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employees.salary%type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emp_tbl_t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index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by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pls_integer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emp_tbl_t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565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FF21534-5983-449B-9E94-CDD9B1FB0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0" dirty="0"/>
              <a:t>Processamento em massa em PL/SQL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4BF96B9F-325A-4C5E-8790-3F3F4BE29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2640" y="924781"/>
            <a:ext cx="7140586" cy="296740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2" dirty="0"/>
              <a:t>Exemplo de </a:t>
            </a:r>
            <a:r>
              <a:rPr lang="pt-BR" altLang="pt-BR" sz="1802" dirty="0">
                <a:latin typeface="Courier New" panose="02070309020205020404" pitchFamily="49" charset="0"/>
                <a:cs typeface="Courier New" panose="02070309020205020404" pitchFamily="49" charset="0"/>
              </a:rPr>
              <a:t>BULK COLLECT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93EBAE-38F0-405E-A1B6-855AFE69EAC0}"/>
              </a:ext>
            </a:extLst>
          </p:cNvPr>
          <p:cNvSpPr txBox="1"/>
          <p:nvPr/>
        </p:nvSpPr>
        <p:spPr>
          <a:xfrm>
            <a:off x="1333500" y="1308430"/>
            <a:ext cx="7524750" cy="387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v_employee_id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employees.employee_id%type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v_salary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employees.salary%type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employee_id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salary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BULK COLLECT INTO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</a:t>
            </a:r>
            <a:endParaRPr lang="pt-BR" altLang="pt-BR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department_id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=90;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for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1..l_emp.count LOOP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dbms_output.put_line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).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empid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|| ' ' ||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l_emp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indx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).sal);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loop;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2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pt-BR" altLang="pt-BR" sz="12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0113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A7E2378-C7D2-488A-A822-0FD67C533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13109"/>
            <a:ext cx="5350856" cy="444514"/>
          </a:xfrm>
        </p:spPr>
        <p:txBody>
          <a:bodyPr/>
          <a:lstStyle/>
          <a:p>
            <a:r>
              <a:rPr lang="pt-BR" altLang="pt-BR" sz="2402" dirty="0"/>
              <a:t>Exercício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DE792-8122-46DC-AECB-A1E185B3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628041"/>
            <a:ext cx="7785066" cy="10041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534" tIns="9534" rIns="9534" bIns="9534">
            <a:spAutoFit/>
          </a:bodyPr>
          <a:lstStyle>
            <a:lvl1pPr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4572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2573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2000" b="0" dirty="0"/>
              <a:t>Altere a procedure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INCREASE_SALARY</a:t>
            </a:r>
            <a:r>
              <a:rPr lang="pt-BR" altLang="pt-B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914720" lvl="1" indent="-343220" algn="just">
              <a:buClr>
                <a:schemeClr val="accent6"/>
              </a:buClr>
              <a:defRPr/>
            </a:pPr>
            <a:r>
              <a:rPr lang="pt-BR" altLang="pt-BR" sz="2000" b="0" u="sng" dirty="0"/>
              <a:t>Utilize o </a:t>
            </a:r>
            <a:r>
              <a:rPr lang="pt-BR" altLang="pt-BR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pt-BR" altLang="pt-BR" sz="2000" b="0" u="sng" dirty="0"/>
              <a:t> </a:t>
            </a:r>
            <a:r>
              <a:rPr lang="pt-BR" altLang="pt-BR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altLang="pt-BR" sz="2000" b="0" u="sng" dirty="0"/>
              <a:t> e o </a:t>
            </a:r>
            <a:r>
              <a:rPr lang="pt-BR" altLang="pt-BR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pt-BR" altLang="pt-BR" sz="2000" b="0" u="sng" dirty="0"/>
              <a:t> para melhoria do desempenho</a:t>
            </a:r>
            <a:r>
              <a:rPr lang="pt-BR" altLang="pt-BR" sz="2000" b="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6A6A612-C3EC-43DD-BB42-CDBA2DE4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35366"/>
            <a:ext cx="5350856" cy="444514"/>
          </a:xfrm>
        </p:spPr>
        <p:txBody>
          <a:bodyPr/>
          <a:lstStyle/>
          <a:p>
            <a:r>
              <a:rPr lang="pt-BR" altLang="pt-BR" sz="2402" dirty="0"/>
              <a:t>Objetivos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1ECBB567-6470-4F03-B799-96D06D5FF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9147" y="950740"/>
            <a:ext cx="7085706" cy="666176"/>
          </a:xfrm>
        </p:spPr>
        <p:txBody>
          <a:bodyPr/>
          <a:lstStyle/>
          <a:p>
            <a:pPr marL="343220" indent="-343220" algn="just">
              <a:buClr>
                <a:schemeClr val="accent6"/>
              </a:buClr>
              <a:buFont typeface="Arial" panose="020B0604020202020204" pitchFamily="34" charset="0"/>
              <a:buChar char="•"/>
              <a:defRPr/>
            </a:pPr>
            <a:r>
              <a:rPr lang="pt-BR" altLang="pt-BR" sz="1800" dirty="0"/>
              <a:t>Tratar as trocas de contexto relativas a operações DML e DQL em blocos PL/SQL.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>
            <a:extLst>
              <a:ext uri="{FF2B5EF4-FFF2-40B4-BE49-F238E27FC236}">
                <a16:creationId xmlns:a16="http://schemas.microsoft.com/office/drawing/2014/main" id="{E0EC16AB-73C9-4030-94BD-D613B5356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36" y="3316279"/>
            <a:ext cx="815208" cy="219292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B3BF2837-A53D-4EEC-8808-4BA436DC4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814" y="3992328"/>
            <a:ext cx="4682374" cy="44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Copyright </a:t>
            </a:r>
            <a:r>
              <a:rPr lang="de-DE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© 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2023 | Professor Me. Alexandre Barcelos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Todos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os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direitos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reservados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.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Reprodução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ou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divulgação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total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ou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parcial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deste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documento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é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expressamente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proibido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sem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consentimento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formal,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por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escrito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, do professor/</a:t>
            </a:r>
            <a:r>
              <a:rPr lang="en-US" sz="6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autor</a:t>
            </a:r>
            <a:r>
              <a:rPr lang="en-US" sz="699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/>
                <a:cs typeface="Roboto Light"/>
              </a:rPr>
              <a:t>.</a:t>
            </a: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012F058C-F699-4430-ADF5-A86B2D5D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235" y="2176023"/>
            <a:ext cx="3375682" cy="4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099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ook" charset="0"/>
                <a:cs typeface="Gotham HTF Book" charset="0"/>
              </a:rPr>
              <a:t>https://www.linkedin.com/in/alexandrebarcelos</a:t>
            </a:r>
          </a:p>
          <a:p>
            <a:pPr eaLnBrk="1" hangingPunct="1"/>
            <a:endParaRPr lang="pt-BR" sz="1099" dirty="0">
              <a:solidFill>
                <a:schemeClr val="tx1">
                  <a:lumMod val="85000"/>
                  <a:lumOff val="15000"/>
                </a:schemeClr>
              </a:solidFill>
              <a:latin typeface="Gotham HTF Book" charset="0"/>
              <a:cs typeface="Gotham HTF Book" charset="0"/>
            </a:endParaRPr>
          </a:p>
        </p:txBody>
      </p:sp>
      <p:pic>
        <p:nvPicPr>
          <p:cNvPr id="10" name="Imagem 8">
            <a:extLst>
              <a:ext uri="{FF2B5EF4-FFF2-40B4-BE49-F238E27FC236}">
                <a16:creationId xmlns:a16="http://schemas.microsoft.com/office/drawing/2014/main" id="{644F766E-6827-4DF3-8C3C-E5CFEB57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263" y="2115753"/>
            <a:ext cx="336239" cy="33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>
            <a:extLst>
              <a:ext uri="{FF2B5EF4-FFF2-40B4-BE49-F238E27FC236}">
                <a16:creationId xmlns:a16="http://schemas.microsoft.com/office/drawing/2014/main" id="{01715C18-CFD6-436B-94B3-CFBF7A93D29D}"/>
              </a:ext>
            </a:extLst>
          </p:cNvPr>
          <p:cNvSpPr txBox="1"/>
          <p:nvPr/>
        </p:nvSpPr>
        <p:spPr>
          <a:xfrm>
            <a:off x="36766" y="620741"/>
            <a:ext cx="9135541" cy="6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7" dirty="0">
                <a:solidFill>
                  <a:srgbClr val="626E73"/>
                </a:solidFill>
                <a:latin typeface="Gotham HTF Light"/>
                <a:cs typeface="Gotham HTF Light"/>
              </a:rPr>
              <a:t>OBRIGADO</a:t>
            </a:r>
          </a:p>
        </p:txBody>
      </p:sp>
      <p:pic>
        <p:nvPicPr>
          <p:cNvPr id="12" name="Picture 2" descr="Resultado de imagem para simbolo para email rosa | Desenho">
            <a:extLst>
              <a:ext uri="{FF2B5EF4-FFF2-40B4-BE49-F238E27FC236}">
                <a16:creationId xmlns:a16="http://schemas.microsoft.com/office/drawing/2014/main" id="{77546BE4-DF78-4B0B-8776-1097B229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48" y="1419813"/>
            <a:ext cx="440454" cy="4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7">
            <a:extLst>
              <a:ext uri="{FF2B5EF4-FFF2-40B4-BE49-F238E27FC236}">
                <a16:creationId xmlns:a16="http://schemas.microsoft.com/office/drawing/2014/main" id="{1CA21F28-3E62-4CDF-9108-7A90EBE5C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236" y="1504021"/>
            <a:ext cx="3157908" cy="4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pt-BR" sz="1099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ook" charset="0"/>
                <a:cs typeface="Gotham HTF Book" charset="0"/>
              </a:rPr>
              <a:t>profalexandre.barcelos@fiap.com.br</a:t>
            </a:r>
          </a:p>
          <a:p>
            <a:pPr algn="l" eaLnBrk="1" hangingPunct="1"/>
            <a:endParaRPr lang="pt-BR" sz="1099" dirty="0">
              <a:solidFill>
                <a:schemeClr val="tx1">
                  <a:lumMod val="85000"/>
                  <a:lumOff val="15000"/>
                </a:schemeClr>
              </a:solidFill>
              <a:latin typeface="Gotham HTF Book" charset="0"/>
              <a:cs typeface="Gotham HTF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6947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2078E37-7906-424C-B2D1-C722EADF2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57324"/>
            <a:ext cx="5350856" cy="444514"/>
          </a:xfrm>
        </p:spPr>
        <p:txBody>
          <a:bodyPr/>
          <a:lstStyle/>
          <a:p>
            <a:r>
              <a:rPr lang="pt-BR" altLang="pt-BR" sz="2402" dirty="0"/>
              <a:t>Vetor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54F2754D-3F2A-4BAE-BB5D-77BA7CA1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005" y="940275"/>
            <a:ext cx="7187856" cy="2403714"/>
          </a:xfrm>
        </p:spPr>
        <p:txBody>
          <a:bodyPr/>
          <a:lstStyle/>
          <a:p>
            <a:pPr marL="372195" algn="just">
              <a:buClr>
                <a:schemeClr val="accent6"/>
              </a:buClr>
              <a:defRPr/>
            </a:pPr>
            <a:r>
              <a:rPr lang="pt-BR" altLang="pt-BR" sz="1800" dirty="0"/>
              <a:t>Um </a:t>
            </a:r>
            <a:r>
              <a:rPr lang="pt-BR" altLang="pt-BR" sz="1800" dirty="0" err="1"/>
              <a:t>varray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array</a:t>
            </a:r>
            <a:r>
              <a:rPr lang="pt-BR" altLang="pt-BR" sz="1800" dirty="0"/>
              <a:t> de tamanho variável) é um </a:t>
            </a:r>
            <a:r>
              <a:rPr lang="pt-BR" altLang="pt-BR" sz="1800" dirty="0" err="1"/>
              <a:t>array</a:t>
            </a:r>
            <a:r>
              <a:rPr lang="pt-BR" altLang="pt-BR" sz="1800" dirty="0"/>
              <a:t> cujo número de elementos pode variar de zero (vazio) ao tamanho máximo declarado. Para acessar um elemento de uma variável </a:t>
            </a:r>
            <a:r>
              <a:rPr lang="pt-BR" altLang="pt-BR" sz="1800" dirty="0" err="1"/>
              <a:t>varray</a:t>
            </a:r>
            <a:r>
              <a:rPr lang="pt-BR" altLang="pt-BR" sz="1800" dirty="0"/>
              <a:t>, use a sintaxe </a:t>
            </a:r>
            <a:r>
              <a:rPr lang="pt-BR" altLang="pt-BR" sz="1800" dirty="0" err="1"/>
              <a:t>variable_name</a:t>
            </a:r>
            <a:r>
              <a:rPr lang="pt-BR" altLang="pt-BR" sz="1800" dirty="0"/>
              <a:t> (index). </a:t>
            </a:r>
          </a:p>
          <a:p>
            <a:pPr marL="372195" algn="just">
              <a:buClr>
                <a:schemeClr val="accent6"/>
              </a:buClr>
              <a:defRPr/>
            </a:pPr>
            <a:r>
              <a:rPr lang="pt-BR" altLang="pt-BR" sz="1800" dirty="0"/>
              <a:t>O limite inferior do índice é 1; o limite superior é o número atual de elementos. O limite superior muda conforme você adiciona ou exclui elementos, mas não pode exceder o tamanho máximo. </a:t>
            </a:r>
          </a:p>
        </p:txBody>
      </p:sp>
    </p:spTree>
    <p:extLst>
      <p:ext uri="{BB962C8B-B14F-4D97-AF65-F5344CB8AC3E}">
        <p14:creationId xmlns:p14="http://schemas.microsoft.com/office/powerpoint/2010/main" val="37521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2078E37-7906-424C-B2D1-C722EADF2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57324"/>
            <a:ext cx="5350856" cy="444514"/>
          </a:xfrm>
        </p:spPr>
        <p:txBody>
          <a:bodyPr/>
          <a:lstStyle/>
          <a:p>
            <a:r>
              <a:rPr lang="pt-BR" altLang="pt-BR" sz="2402" dirty="0"/>
              <a:t>Vetor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54F2754D-3F2A-4BAE-BB5D-77BA7CA1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005" y="940275"/>
            <a:ext cx="7187856" cy="2403714"/>
          </a:xfrm>
        </p:spPr>
        <p:txBody>
          <a:bodyPr/>
          <a:lstStyle/>
          <a:p>
            <a:pPr marL="372195" algn="just">
              <a:buClr>
                <a:schemeClr val="accent6"/>
              </a:buClr>
              <a:defRPr/>
            </a:pPr>
            <a:r>
              <a:rPr lang="pt-BR" altLang="pt-BR" sz="1800" dirty="0"/>
              <a:t>Quando você armazena e recupera um </a:t>
            </a:r>
            <a:r>
              <a:rPr lang="pt-BR" altLang="pt-BR" sz="1800" dirty="0" err="1"/>
              <a:t>varray</a:t>
            </a:r>
            <a:r>
              <a:rPr lang="pt-BR" altLang="pt-BR" sz="1800" dirty="0"/>
              <a:t> do banco de dados, seus índices e ordem de elementos permanecem estáveis.</a:t>
            </a:r>
          </a:p>
          <a:p>
            <a:pPr marL="772245" lvl="1" algn="just">
              <a:buClr>
                <a:schemeClr val="accent6"/>
              </a:buClr>
              <a:defRPr/>
            </a:pPr>
            <a:r>
              <a:rPr lang="pt-BR" sz="1400" dirty="0" err="1"/>
              <a:t>Varray</a:t>
            </a:r>
            <a:r>
              <a:rPr lang="pt-BR" sz="1400" dirty="0"/>
              <a:t> com o tamanho máximo de 10 contento 7 elementos</a:t>
            </a:r>
          </a:p>
          <a:p>
            <a:pPr marL="372195" algn="just">
              <a:buClr>
                <a:schemeClr val="accent6"/>
              </a:buClr>
              <a:defRPr/>
            </a:pPr>
            <a:endParaRPr lang="pt-BR" alt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A5C0A6-1512-4D21-8138-4AC91F82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18" y="1886877"/>
            <a:ext cx="4523872" cy="6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0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2078E37-7906-424C-B2D1-C722EADF2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57324"/>
            <a:ext cx="5350856" cy="444514"/>
          </a:xfrm>
        </p:spPr>
        <p:txBody>
          <a:bodyPr/>
          <a:lstStyle/>
          <a:p>
            <a:r>
              <a:rPr lang="pt-BR" altLang="pt-BR" sz="2402" dirty="0"/>
              <a:t>Vetor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54F2754D-3F2A-4BAE-BB5D-77BA7CA1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005" y="940275"/>
            <a:ext cx="7187856" cy="2403714"/>
          </a:xfrm>
        </p:spPr>
        <p:txBody>
          <a:bodyPr/>
          <a:lstStyle/>
          <a:p>
            <a:pPr marL="372195" algn="just">
              <a:buClr>
                <a:schemeClr val="accent6"/>
              </a:buClr>
              <a:defRPr/>
            </a:pPr>
            <a:r>
              <a:rPr lang="pt-BR" altLang="pt-BR" sz="1800" dirty="0"/>
              <a:t>O exemplo a seguir define um tipo VARRAY local, declara uma variável desse tipo (inicializando-a com um construtor) e define um procedimento que imprime o </a:t>
            </a:r>
            <a:r>
              <a:rPr lang="pt-BR" altLang="pt-BR" sz="1800" dirty="0" err="1"/>
              <a:t>varray</a:t>
            </a:r>
            <a:r>
              <a:rPr lang="pt-BR" altLang="pt-BR" sz="1800" dirty="0"/>
              <a:t>. </a:t>
            </a:r>
          </a:p>
          <a:p>
            <a:pPr marL="372195" algn="just">
              <a:buClr>
                <a:schemeClr val="accent6"/>
              </a:buClr>
              <a:defRPr/>
            </a:pPr>
            <a:r>
              <a:rPr lang="pt-BR" altLang="pt-BR" sz="1800" dirty="0"/>
              <a:t>O exemplo invoca o procedimento três vezes.</a:t>
            </a:r>
          </a:p>
          <a:p>
            <a:pPr marL="372195" algn="just">
              <a:buClr>
                <a:schemeClr val="accent6"/>
              </a:buClr>
              <a:defRPr/>
            </a:pPr>
            <a:r>
              <a:rPr lang="pt-BR" altLang="pt-BR" sz="1800" dirty="0"/>
              <a:t>Após inicializar a variável o valor de dois elementos são alterados, e  por fim é utilizado o construtor para alterar os valores de todos os elementos. </a:t>
            </a:r>
          </a:p>
        </p:txBody>
      </p:sp>
    </p:spTree>
    <p:extLst>
      <p:ext uri="{BB962C8B-B14F-4D97-AF65-F5344CB8AC3E}">
        <p14:creationId xmlns:p14="http://schemas.microsoft.com/office/powerpoint/2010/main" val="108537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2078E37-7906-424C-B2D1-C722EADF2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257324"/>
            <a:ext cx="5350856" cy="444514"/>
          </a:xfrm>
        </p:spPr>
        <p:txBody>
          <a:bodyPr/>
          <a:lstStyle/>
          <a:p>
            <a:r>
              <a:rPr lang="pt-BR" altLang="pt-BR" sz="2402" dirty="0"/>
              <a:t>Vetor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54F2754D-3F2A-4BAE-BB5D-77BA7CA1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8072" y="697233"/>
            <a:ext cx="7187856" cy="2403714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Foursome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VARRAY(4) OF VARCHAR2(15);  -- VARRAY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pt-BR" altLang="pt-B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--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varray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Foursome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Foursome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('John', 'Mary', 'Alberto', '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Juanita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PROCEDURE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VARCHAR2) IS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1..4 LOOP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DBMS_OUTPUT.PUT_LINE(i || '.' ||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(i));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DBMS_OUTPUT.PUT_LINE('---'); 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END;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BEGIN 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('2001 Team:');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 := 'Pierre';  --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pt-BR" altLang="pt-B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(4) := 'Yvonne';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('2005 Team:');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--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varray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Foursome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Arun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Amitha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'Allan', 'Mae');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print_team</a:t>
            </a: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('2009 Team:');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r>
              <a:rPr lang="pt-BR" alt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F197551-B965-4DB3-B789-0543422CA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013" y="13109"/>
            <a:ext cx="5350856" cy="444514"/>
          </a:xfrm>
        </p:spPr>
        <p:txBody>
          <a:bodyPr/>
          <a:lstStyle/>
          <a:p>
            <a:r>
              <a:rPr lang="pt-BR" altLang="pt-BR" sz="2402"/>
              <a:t>Vetor</a:t>
            </a:r>
          </a:p>
        </p:txBody>
      </p:sp>
      <p:grpSp>
        <p:nvGrpSpPr>
          <p:cNvPr id="32771" name="Grupo 1">
            <a:extLst>
              <a:ext uri="{FF2B5EF4-FFF2-40B4-BE49-F238E27FC236}">
                <a16:creationId xmlns:a16="http://schemas.microsoft.com/office/drawing/2014/main" id="{32C6C580-1053-4768-B723-6FAF6191406B}"/>
              </a:ext>
            </a:extLst>
          </p:cNvPr>
          <p:cNvGrpSpPr>
            <a:grpSpLocks/>
          </p:cNvGrpSpPr>
          <p:nvPr/>
        </p:nvGrpSpPr>
        <p:grpSpPr bwMode="auto">
          <a:xfrm>
            <a:off x="1101012" y="574412"/>
            <a:ext cx="7157680" cy="4476128"/>
            <a:chOff x="873125" y="2348880"/>
            <a:chExt cx="7280275" cy="264953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EC725B5-BF02-4E51-956F-A54AD8337490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873125" y="2348880"/>
              <a:ext cx="7280275" cy="2649537"/>
            </a:xfrm>
            <a:prstGeom prst="rect">
              <a:avLst/>
            </a:prstGeom>
            <a:solidFill>
              <a:srgbClr val="CCCC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69120" tIns="34560" rIns="69120" bIns="34560" anchor="ctr"/>
            <a:lstStyle/>
            <a:p>
              <a:pPr>
                <a:tabLst>
                  <a:tab pos="900953" algn="l"/>
                  <a:tab pos="1844808" algn="l"/>
                </a:tabLst>
                <a:defRPr/>
              </a:pPr>
              <a:endParaRPr lang="en-US" sz="1351" ker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900953" algn="l"/>
                  <a:tab pos="1844808" algn="l"/>
                </a:tabLst>
                <a:defRPr/>
              </a:pPr>
              <a:endParaRPr lang="en-US" sz="1351" ker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900953" algn="l"/>
                  <a:tab pos="1844808" algn="l"/>
                </a:tabLst>
                <a:defRPr/>
              </a:pPr>
              <a:endParaRPr lang="en-US" sz="1351" ker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900953" algn="l"/>
                  <a:tab pos="1844808" algn="l"/>
                </a:tabLst>
                <a:defRPr/>
              </a:pPr>
              <a:endParaRPr lang="en-US" sz="1351" ker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900953" algn="l"/>
                  <a:tab pos="1844808" algn="l"/>
                </a:tabLst>
                <a:defRPr/>
              </a:pPr>
              <a:endParaRPr lang="en-US" sz="1351" ker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900953" algn="l"/>
                  <a:tab pos="1844808" algn="l"/>
                </a:tabLst>
                <a:defRPr/>
              </a:pPr>
              <a:endParaRPr lang="en-US" sz="1351" ker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2773" name="Rectangle 6">
              <a:extLst>
                <a:ext uri="{FF2B5EF4-FFF2-40B4-BE49-F238E27FC236}">
                  <a16:creationId xmlns:a16="http://schemas.microsoft.com/office/drawing/2014/main" id="{C31B1F1F-568E-44D1-8E06-17C46D84DDB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081471" y="2856880"/>
              <a:ext cx="5102250" cy="172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120" tIns="34560" rIns="69120" bIns="34560" anchor="ctr"/>
            <a:lstStyle>
              <a:lvl1pPr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  <a:tab pos="24574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SET SERVEROUT ON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ALTER SESSION SET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nls_numeric_characters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= '.,';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DECLARE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-- define o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tipo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do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vetor</a:t>
              </a:r>
              <a:endParaRPr lang="en-US" altLang="pt-BR" sz="135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endParaRP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TYPE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tvetor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IS VARRAY(10)OF NUMBER;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--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declara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um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vetor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com o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nome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V e o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tipo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tVetor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v             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tvetor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qtd_aprovados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PLS_INTEGER := 0;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BEGIN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-- INICIALIZA AS 10 POSIÇÕES DO VETOR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v :=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tvetor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(7.8,5.0,8.5,9.0,7.4,10,7.6,7.5,9.0,9.9);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-- PERCORRE AS 10 POSIÇÕES DO VETOR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FOR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i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IN 1..10 LOOP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   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dbms_output.put_line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(v(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i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));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    IF v(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i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)&gt;= 6 THEN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       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qtd_aprovados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:=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qtd_aprovados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+ 1;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    END IF;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END LOOP;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dbms_output.put_line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(</a:t>
              </a:r>
              <a:r>
                <a:rPr lang="en-US" altLang="pt-BR" sz="1351" dirty="0" err="1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qtd_aprovados</a:t>
              </a:r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END;</a:t>
              </a:r>
            </a:p>
            <a:p>
              <a:r>
                <a:rPr lang="en-US" altLang="pt-BR" sz="1351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/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87E52000D43248A94C18BF0B36B1D8" ma:contentTypeVersion="0" ma:contentTypeDescription="Crie um novo documento." ma:contentTypeScope="" ma:versionID="390c8315436dbde56bf747b2d33271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077D2B-1602-47C1-8BFC-A2194A8A1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ED5247-2D4E-46A8-9238-16DD1437A4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319E57-B892-4F92-9C53-36C5B556DF1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</TotalTime>
  <Words>5209</Words>
  <Application>Microsoft Office PowerPoint</Application>
  <PresentationFormat>Custom</PresentationFormat>
  <Paragraphs>725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Gotham HTF Book</vt:lpstr>
      <vt:lpstr>Gotham HTF Light</vt:lpstr>
      <vt:lpstr>OracleSansVF</vt:lpstr>
      <vt:lpstr>Roboto Light</vt:lpstr>
      <vt:lpstr>Times New Roman</vt:lpstr>
      <vt:lpstr>Office Theme</vt:lpstr>
      <vt:lpstr>PowerPoint Presentation</vt:lpstr>
      <vt:lpstr>PowerPoint Presentation</vt:lpstr>
      <vt:lpstr>BULK COLLECT  &amp;  FORALL</vt:lpstr>
      <vt:lpstr>Objetivos</vt:lpstr>
      <vt:lpstr>Vetor</vt:lpstr>
      <vt:lpstr>Vetor</vt:lpstr>
      <vt:lpstr>Vetor</vt:lpstr>
      <vt:lpstr>Vetor</vt:lpstr>
      <vt:lpstr>Vetor</vt:lpstr>
      <vt:lpstr>Introdução</vt:lpstr>
      <vt:lpstr>Impacto da utilização dos recursos</vt:lpstr>
      <vt:lpstr>Impacto da utilização dos recursos</vt:lpstr>
      <vt:lpstr>Mudanças de contexto e desempenho</vt:lpstr>
      <vt:lpstr>Mudanças de contexto e desempenho</vt:lpstr>
      <vt:lpstr>Mudanças de contexto e desempenho</vt:lpstr>
      <vt:lpstr>PowerPoint Presentation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Mudanças de contexto e desempenho</vt:lpstr>
      <vt:lpstr>Processamento em massa em PL/SQL</vt:lpstr>
      <vt:lpstr>Processamento em massa em PL/SQL</vt:lpstr>
      <vt:lpstr>Processamento em massa em PL/SQL</vt:lpstr>
      <vt:lpstr>Processamento em massa em PL/SQL</vt:lpstr>
      <vt:lpstr>Processamento em massa em PL/SQL</vt:lpstr>
      <vt:lpstr>Processamento em massa em PL/SQL</vt:lpstr>
      <vt:lpstr>Exercício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Alexandre Barcelos</cp:lastModifiedBy>
  <cp:revision>174</cp:revision>
  <dcterms:created xsi:type="dcterms:W3CDTF">2019-02-15T12:16:11Z</dcterms:created>
  <dcterms:modified xsi:type="dcterms:W3CDTF">2023-05-12T01:41:01Z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0x010100EC87E52000D43248A94C18BF0B36B1D8</vt:lpwstr>
  </property>
</Properties>
</file>