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zB1JU/Pn06qM4GfT6qQG8Veo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D976C-9524-42EB-9902-08E5F834BAE6}" v="1" dt="2023-04-05T22:29:5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Romualdo Costa Filho" userId="a811325af1610333" providerId="LiveId" clId="{630D976C-9524-42EB-9902-08E5F834BAE6}"/>
    <pc:docChg chg="modSld modMainMaster">
      <pc:chgData name="José Romualdo Costa Filho" userId="a811325af1610333" providerId="LiveId" clId="{630D976C-9524-42EB-9902-08E5F834BAE6}" dt="2023-04-05T22:31:00.622" v="53" actId="20577"/>
      <pc:docMkLst>
        <pc:docMk/>
      </pc:docMkLst>
      <pc:sldChg chg="modSp mod">
        <pc:chgData name="José Romualdo Costa Filho" userId="a811325af1610333" providerId="LiveId" clId="{630D976C-9524-42EB-9902-08E5F834BAE6}" dt="2023-04-05T22:31:00.622" v="53" actId="20577"/>
        <pc:sldMkLst>
          <pc:docMk/>
          <pc:sldMk cId="0" sldId="257"/>
        </pc:sldMkLst>
        <pc:spChg chg="mod">
          <ac:chgData name="José Romualdo Costa Filho" userId="a811325af1610333" providerId="LiveId" clId="{630D976C-9524-42EB-9902-08E5F834BAE6}" dt="2023-04-05T22:31:00.622" v="53" actId="20577"/>
          <ac:spMkLst>
            <pc:docMk/>
            <pc:sldMk cId="0" sldId="257"/>
            <ac:spMk id="71" creationId="{00000000-0000-0000-0000-000000000000}"/>
          </ac:spMkLst>
        </pc:spChg>
      </pc:sldChg>
      <pc:sldMasterChg chg="modSldLayout">
        <pc:chgData name="José Romualdo Costa Filho" userId="a811325af1610333" providerId="LiveId" clId="{630D976C-9524-42EB-9902-08E5F834BAE6}" dt="2023-04-05T22:30:34.270" v="36"/>
        <pc:sldMasterMkLst>
          <pc:docMk/>
          <pc:sldMasterMk cId="0" sldId="2147483648"/>
        </pc:sldMasterMkLst>
        <pc:sldLayoutChg chg="modSp mod">
          <pc:chgData name="José Romualdo Costa Filho" userId="a811325af1610333" providerId="LiveId" clId="{630D976C-9524-42EB-9902-08E5F834BAE6}" dt="2023-04-05T22:30:19.742" v="34" actId="20577"/>
          <pc:sldLayoutMkLst>
            <pc:docMk/>
            <pc:sldMasterMk cId="0" sldId="2147483648"/>
            <pc:sldLayoutMk cId="0" sldId="2147483650"/>
          </pc:sldLayoutMkLst>
          <pc:spChg chg="mod">
            <ac:chgData name="José Romualdo Costa Filho" userId="a811325af1610333" providerId="LiveId" clId="{630D976C-9524-42EB-9902-08E5F834BAE6}" dt="2023-04-05T22:29:56.882" v="0" actId="120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  <pc:spChg chg="mod">
            <ac:chgData name="José Romualdo Costa Filho" userId="a811325af1610333" providerId="LiveId" clId="{630D976C-9524-42EB-9902-08E5F834BAE6}" dt="2023-04-05T22:30:19.742" v="34" actId="20577"/>
            <ac:spMkLst>
              <pc:docMk/>
              <pc:sldMasterMk cId="0" sldId="2147483648"/>
              <pc:sldLayoutMk cId="0" sldId="2147483650"/>
              <ac:spMk id="28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630D976C-9524-42EB-9902-08E5F834BAE6}" dt="2023-04-05T22:30:27.170" v="35"/>
          <pc:sldLayoutMkLst>
            <pc:docMk/>
            <pc:sldMasterMk cId="0" sldId="2147483648"/>
            <pc:sldLayoutMk cId="0" sldId="2147483651"/>
          </pc:sldLayoutMkLst>
          <pc:spChg chg="mod">
            <ac:chgData name="José Romualdo Costa Filho" userId="a811325af1610333" providerId="LiveId" clId="{630D976C-9524-42EB-9902-08E5F834BAE6}" dt="2023-04-05T22:30:27.170" v="35"/>
            <ac:spMkLst>
              <pc:docMk/>
              <pc:sldMasterMk cId="0" sldId="2147483648"/>
              <pc:sldLayoutMk cId="0" sldId="2147483651"/>
              <ac:spMk id="37" creationId="{00000000-0000-0000-0000-000000000000}"/>
            </ac:spMkLst>
          </pc:spChg>
        </pc:sldLayoutChg>
        <pc:sldLayoutChg chg="modSp mod">
          <pc:chgData name="José Romualdo Costa Filho" userId="a811325af1610333" providerId="LiveId" clId="{630D976C-9524-42EB-9902-08E5F834BAE6}" dt="2023-04-05T22:30:34.270" v="36"/>
          <pc:sldLayoutMkLst>
            <pc:docMk/>
            <pc:sldMasterMk cId="0" sldId="2147483648"/>
            <pc:sldLayoutMk cId="0" sldId="2147483653"/>
          </pc:sldLayoutMkLst>
          <pc:spChg chg="mod">
            <ac:chgData name="José Romualdo Costa Filho" userId="a811325af1610333" providerId="LiveId" clId="{630D976C-9524-42EB-9902-08E5F834BAE6}" dt="2023-04-05T22:30:34.270" v="36"/>
            <ac:spMkLst>
              <pc:docMk/>
              <pc:sldMasterMk cId="0" sldId="2147483648"/>
              <pc:sldLayoutMk cId="0" sldId="2147483653"/>
              <ac:spMk id="5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e30144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de30144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1de301447b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3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1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06 – Spring MVC + EL + JSTL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1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Me. JOSÉ ROMUALDO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1_Título e conteúdo 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8365985" y="6141017"/>
            <a:ext cx="7896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6141017"/>
            <a:ext cx="83265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06 – Spring MVC + EL + JSTL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/>
          <p:nvPr/>
        </p:nvSpPr>
        <p:spPr>
          <a:xfrm>
            <a:off x="611568" y="480223"/>
            <a:ext cx="72000" cy="2844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4"/>
          <p:cNvSpPr txBox="1"/>
          <p:nvPr/>
        </p:nvSpPr>
        <p:spPr>
          <a:xfrm>
            <a:off x="35507" y="6566600"/>
            <a:ext cx="692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Me. JOSÉ ROMUALDO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2" name="Google Shape;42;p35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5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06 – Spring MVC + EL + JSTL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5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03030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03030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2" name="Google Shape;52;p36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6"/>
          <p:cNvSpPr/>
          <p:nvPr/>
        </p:nvSpPr>
        <p:spPr>
          <a:xfrm>
            <a:off x="0" y="6141017"/>
            <a:ext cx="8326525" cy="410186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AULA 06 – Spring MVC + EL + JSTL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6"/>
          <p:cNvSpPr/>
          <p:nvPr/>
        </p:nvSpPr>
        <p:spPr>
          <a:xfrm>
            <a:off x="611568" y="480223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6"/>
          <p:cNvSpPr txBox="1"/>
          <p:nvPr/>
        </p:nvSpPr>
        <p:spPr>
          <a:xfrm>
            <a:off x="35500" y="6564900"/>
            <a:ext cx="466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Prof.º Me. JOSÉ ROMUALDO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body" idx="1"/>
          </p:nvPr>
        </p:nvSpPr>
        <p:spPr>
          <a:xfrm>
            <a:off x="547788" y="1600200"/>
            <a:ext cx="813901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–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»"/>
              <a:defRPr sz="24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4" name="Google Shape;14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29017" y="329329"/>
            <a:ext cx="997107" cy="2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  <a:defRPr sz="2500" b="1" i="0" u="none" strike="noStrike" cap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039" y="3081534"/>
            <a:ext cx="5783223" cy="68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Crie os seguintes diretórios e arquivos: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6900" y="2220825"/>
            <a:ext cx="5420476" cy="3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Depois de configurar o maven, é necessário configurar a aplicação para utilizar o Spring MVC no web.xml.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903150" y="1920975"/>
            <a:ext cx="8568600" cy="4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"1.0"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"UTF-8"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web-app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xmlns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"http://java.sun.com/xml/ns/javaee"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xmlns:xsi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"http://www.w3.org/2001/XMLSchema-instance"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xsi:schemaLocation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"http://java.sun.com/xml/ns/javaee http://java.sun.com/xml/ns/javaee/web-app_3_1.xsd"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"3.1"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appServlet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servlet-class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org.springframework.web.servlet.DispatcherServlet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servlet-class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init-param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param-name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contextConfigLocation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param-name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param-value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/WEB-INF/springapp-servlet.xml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param-value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init-param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load-on-startup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load-on-startup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5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servlet-mapping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appServlet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servlet-name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url-pattern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url-pattern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servlet-mapping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welcome-file-list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welcome-file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welcome-file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welcome-file-list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web-app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No web.xml, referenciamos o arquivo de configuração do Spring, o springapp-servlet.xml: 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83575" y="2409650"/>
            <a:ext cx="75345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beans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xmlns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"http://www.springframework.org/schema/beans"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xmlns:context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"http://www.springframework.org/schema/context"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xmlns:xsi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"http://www.w3.org/2001/XMLSchema-instance"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xsi:schemaLocation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	http://www.springframework.org/schema/beans http://www.springframework.org/schema/beans/spring-beans-4.0.xsd</a:t>
            </a:r>
            <a:endParaRPr sz="1000" b="0" i="1" u="none" strike="noStrike" cap="none">
              <a:solidFill>
                <a:srgbClr val="2A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   	http://www.springframework.org/schema/context http://www.springframework.org/schema/context/spring-context-4.0.xsd"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context:component-scan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base-package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"br.com.fiap"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5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bean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"org.springframework.web.servlet.view.InternalResourceViewResolver"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"prefix"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/pages/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"suffix"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.jsp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property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bean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0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beans</a:t>
            </a:r>
            <a:r>
              <a:rPr lang="en-US" sz="10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6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721"/>
          <a:stretch/>
        </p:blipFill>
        <p:spPr>
          <a:xfrm>
            <a:off x="683568" y="2339246"/>
            <a:ext cx="7154435" cy="287074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No Spring MVC, o servlet é configurado com a anotação @Controller, vamos criar um HelloWorldController no pacote controller: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196364" y="2129292"/>
            <a:ext cx="314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Mapeamento do path requisitado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6"/>
          <p:cNvCxnSpPr>
            <a:stCxn id="159" idx="2"/>
          </p:cNvCxnSpPr>
          <p:nvPr/>
        </p:nvCxnSpPr>
        <p:spPr>
          <a:xfrm flipH="1">
            <a:off x="4428714" y="2437092"/>
            <a:ext cx="1337700" cy="1162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61" name="Google Shape;161;p16"/>
          <p:cNvSpPr txBox="1"/>
          <p:nvPr/>
        </p:nvSpPr>
        <p:spPr>
          <a:xfrm>
            <a:off x="6364706" y="2610484"/>
            <a:ext cx="2394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Configuração do método HTTP esperado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7098631" y="3133704"/>
            <a:ext cx="0" cy="49983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63" name="Google Shape;163;p16"/>
          <p:cNvSpPr txBox="1"/>
          <p:nvPr/>
        </p:nvSpPr>
        <p:spPr>
          <a:xfrm>
            <a:off x="962526" y="5519828"/>
            <a:ext cx="3140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 web que será direcionada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2550695" y="4656221"/>
            <a:ext cx="0" cy="8341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65" name="Google Shape;165;p16"/>
          <p:cNvSpPr txBox="1"/>
          <p:nvPr/>
        </p:nvSpPr>
        <p:spPr>
          <a:xfrm>
            <a:off x="4928936" y="5212051"/>
            <a:ext cx="31402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 de retorno no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6"/>
          <p:cNvCxnSpPr/>
          <p:nvPr/>
        </p:nvCxnSpPr>
        <p:spPr>
          <a:xfrm rot="10800000">
            <a:off x="4685118" y="4511842"/>
            <a:ext cx="1679588" cy="70020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No exemplo anterior, retornamos, apenas uma String. Vamos criar uma lista de String e retornar novamente, veja o que acontece: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8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971" y="2605282"/>
            <a:ext cx="6944057" cy="238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88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Adicione a seguinte dependência do JSTL ao seu projeto: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913850" y="2400500"/>
            <a:ext cx="4366200" cy="23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javax.servlet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jstl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8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8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8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Code Stop</a:t>
            </a:r>
            <a:endParaRPr sz="2400" b="1" i="0" u="none" strike="noStrike" cap="none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265D"/>
              </a:buClr>
              <a:buSzPts val="24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3900" b="1" i="0" u="none" strike="noStrike" cap="none">
              <a:solidFill>
                <a:srgbClr val="F026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344084" cy="183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Vamos modificar o nosso HelloWorld para trabalhar com um objeto modelo: 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Crie uma classe no pacote model que representará o objeto Aluno.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Adicione os atributos nome, rm e turma.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600" b="0">
                <a:latin typeface="Arial"/>
                <a:ea typeface="Arial"/>
                <a:cs typeface="Arial"/>
                <a:sym typeface="Arial"/>
              </a:rPr>
              <a:t>Adicione o constructor padrão, constructor de classe os respectivos getters e setters.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1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60"/>
          <a:stretch/>
        </p:blipFill>
        <p:spPr>
          <a:xfrm>
            <a:off x="739950" y="3079850"/>
            <a:ext cx="5798324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259448" cy="9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Altere seu controller para AlunoController, altere o método para getAluno e adicione uma lista de alunos, modifique a página hello.jsp para aluno.jsp:</a:t>
            </a: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030" y="2375828"/>
            <a:ext cx="8203393" cy="31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259448" cy="96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Ajuste o seu JSP para exibir uma tabela com a lista de alunos: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3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398"/>
          <a:stretch/>
        </p:blipFill>
        <p:spPr>
          <a:xfrm>
            <a:off x="5333774" y="2714458"/>
            <a:ext cx="3021262" cy="142908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683575" y="2025225"/>
            <a:ext cx="4356900" cy="3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Turma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c:forEach</a:t>
            </a: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${alunos}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"aluno"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${aluno.nome}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${aluno.rm}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${aluno.turma}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c:forEach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l="21426" r="22053"/>
          <a:stretch/>
        </p:blipFill>
        <p:spPr>
          <a:xfrm>
            <a:off x="0" y="2631009"/>
            <a:ext cx="9155651" cy="278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9017" y="329329"/>
            <a:ext cx="997107" cy="2728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0" y="0"/>
            <a:ext cx="9144000" cy="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988541" y="3032618"/>
            <a:ext cx="7167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SISTEMAS DE INFORMAÇÃO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47966" y="3145118"/>
            <a:ext cx="72000" cy="17265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0" y="6141017"/>
            <a:ext cx="9144000" cy="4101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AULA 06 – Spring MVC + EL + JSTL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011875" y="4367200"/>
            <a:ext cx="54324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PROF. </a:t>
            </a:r>
            <a:r>
              <a:rPr lang="pt-BR" sz="18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Me. José Romualdo</a:t>
            </a:r>
            <a:endParaRPr sz="18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011882" y="3801956"/>
            <a:ext cx="795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MICROSERVICE AND WEB ENGINEERING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75" y="350850"/>
            <a:ext cx="3033500" cy="57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221" name="Google Shape;221;p25"/>
          <p:cNvSpPr txBox="1"/>
          <p:nvPr/>
        </p:nvSpPr>
        <p:spPr>
          <a:xfrm>
            <a:off x="489125" y="5437250"/>
            <a:ext cx="276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Maven configurado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5"/>
          <p:cNvCxnSpPr>
            <a:stCxn id="221" idx="3"/>
          </p:cNvCxnSpPr>
          <p:nvPr/>
        </p:nvCxnSpPr>
        <p:spPr>
          <a:xfrm>
            <a:off x="3253325" y="5591150"/>
            <a:ext cx="1816200" cy="3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23" name="Google Shape;223;p25"/>
          <p:cNvSpPr txBox="1"/>
          <p:nvPr/>
        </p:nvSpPr>
        <p:spPr>
          <a:xfrm>
            <a:off x="454836" y="2980577"/>
            <a:ext cx="24695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Dependências adicionadas pelo Maven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25"/>
          <p:cNvCxnSpPr>
            <a:stCxn id="223" idx="3"/>
          </p:cNvCxnSpPr>
          <p:nvPr/>
        </p:nvCxnSpPr>
        <p:spPr>
          <a:xfrm rot="10800000" flipH="1">
            <a:off x="2924371" y="2886087"/>
            <a:ext cx="2383500" cy="356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25" name="Google Shape;225;p25"/>
          <p:cNvSpPr txBox="1"/>
          <p:nvPr/>
        </p:nvSpPr>
        <p:spPr>
          <a:xfrm>
            <a:off x="567955" y="1075260"/>
            <a:ext cx="24695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Arquiterua MVC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        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          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  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5"/>
          <p:cNvCxnSpPr/>
          <p:nvPr/>
        </p:nvCxnSpPr>
        <p:spPr>
          <a:xfrm>
            <a:off x="2048624" y="1474911"/>
            <a:ext cx="3259356" cy="89394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227" name="Google Shape;227;p25"/>
          <p:cNvCxnSpPr/>
          <p:nvPr/>
        </p:nvCxnSpPr>
        <p:spPr>
          <a:xfrm rot="10800000" flipH="1">
            <a:off x="2048624" y="1196071"/>
            <a:ext cx="3259356" cy="71063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228" name="Google Shape;228;p25"/>
          <p:cNvCxnSpPr/>
          <p:nvPr/>
        </p:nvCxnSpPr>
        <p:spPr>
          <a:xfrm>
            <a:off x="2048624" y="1706202"/>
            <a:ext cx="3450900" cy="28269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29" name="Google Shape;229;p25"/>
          <p:cNvSpPr txBox="1"/>
          <p:nvPr/>
        </p:nvSpPr>
        <p:spPr>
          <a:xfrm>
            <a:off x="454836" y="4385298"/>
            <a:ext cx="27685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Configurações Web e Spring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5"/>
          <p:cNvCxnSpPr>
            <a:stCxn id="229" idx="3"/>
          </p:cNvCxnSpPr>
          <p:nvPr/>
        </p:nvCxnSpPr>
        <p:spPr>
          <a:xfrm>
            <a:off x="3223387" y="4539187"/>
            <a:ext cx="2578200" cy="7056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e301447bf_0_0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237" name="Google Shape;237;g1de301447bf_0_0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259300" cy="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Ajuste o seu JSP para exibir uma tabela com a lista de alunos: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600" b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de301447bf_0_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5401"/>
          <a:stretch/>
        </p:blipFill>
        <p:spPr>
          <a:xfrm>
            <a:off x="5333774" y="2714458"/>
            <a:ext cx="3021262" cy="142908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de301447bf_0_0"/>
          <p:cNvSpPr txBox="1"/>
          <p:nvPr/>
        </p:nvSpPr>
        <p:spPr>
          <a:xfrm>
            <a:off x="683575" y="2025225"/>
            <a:ext cx="4356900" cy="3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"1"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Turma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c:forEach</a:t>
            </a: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${alunos}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00" b="0" i="0" u="none" strike="noStrike" cap="none">
                <a:solidFill>
                  <a:srgbClr val="7F007F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300" b="0" i="1" u="none" strike="noStrike" cap="non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"aluno"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${aluno.nome}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${aluno.rm}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${aluno.turma}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tr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c:forEach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Dúvidas ou curiosidades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00"/>
              <a:buFont typeface="Arial"/>
              <a:buNone/>
            </a:pPr>
            <a:r>
              <a:rPr lang="en-US" sz="23900" b="1" i="0" u="none" strike="noStrike" cap="none">
                <a:solidFill>
                  <a:srgbClr val="F0265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/>
          <p:nvPr/>
        </p:nvSpPr>
        <p:spPr>
          <a:xfrm>
            <a:off x="0" y="2580640"/>
            <a:ext cx="9144000" cy="282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053375" y="2580550"/>
            <a:ext cx="66948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Copyright © 2020  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Profº. Pedro Ivo Correia e Profº. Lucas Furlaneto</a:t>
            </a:r>
            <a:endParaRPr sz="2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proíbido sem o consentimento formal, por escrito, do Professor (autor).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747975" y="3207525"/>
            <a:ext cx="65700" cy="1570200"/>
          </a:xfrm>
          <a:prstGeom prst="rect">
            <a:avLst/>
          </a:prstGeom>
          <a:solidFill>
            <a:srgbClr val="F026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7508" y="333716"/>
            <a:ext cx="975599" cy="2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</a:pPr>
            <a:r>
              <a:rPr lang="en-US" sz="2400"/>
              <a:t>Agenda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1"/>
          </p:nvPr>
        </p:nvSpPr>
        <p:spPr>
          <a:xfrm>
            <a:off x="547788" y="1036302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Aula de Hoje: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Introdução Spring MVC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Arquitetura MVC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18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Criação e configuração de um projeto Spring MVC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b="0"/>
              <a:t>Thymeleaf</a:t>
            </a:r>
            <a:endParaRPr sz="1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 idx="4294967295"/>
          </p:nvPr>
        </p:nvSpPr>
        <p:spPr>
          <a:xfrm>
            <a:off x="683568" y="274638"/>
            <a:ext cx="8003232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400"/>
              <a:buFont typeface="Arial"/>
              <a:buNone/>
            </a:pPr>
            <a:r>
              <a:rPr lang="en-US" sz="2400"/>
              <a:t>Objetivo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12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Entender o funcionamento do padrão arquitetural MVC.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Conhecer o funcionamento do Spring MVC.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170" y="3923817"/>
            <a:ext cx="2066081" cy="206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l="3289" r="61974"/>
          <a:stretch/>
        </p:blipFill>
        <p:spPr>
          <a:xfrm>
            <a:off x="2888963" y="2717189"/>
            <a:ext cx="2947736" cy="33943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547668" y="1112977"/>
            <a:ext cx="8139000" cy="225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framework Spring</a:t>
            </a: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, é um dos frameworks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 mais conhecido e utilizado no mercado, ele implementa um grande número de funcionalidades, como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injeção de dependência</a:t>
            </a: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persistência de dados</a:t>
            </a: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 e uma implementação para o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padrão MVC</a:t>
            </a:r>
            <a:r>
              <a:rPr lang="en-US" sz="2000" b="0">
                <a:latin typeface="Arial"/>
                <a:ea typeface="Arial"/>
                <a:cs typeface="Arial"/>
                <a:sym typeface="Arial"/>
              </a:rPr>
              <a:t> para a criação de aplicações WEB.</a:t>
            </a:r>
            <a:endParaRPr sz="2000"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Camadas da Aplicação Web</a:t>
            </a:r>
            <a:endParaRPr b="0"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063" y="2131175"/>
            <a:ext cx="78581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Pattern Arquitetural - MVC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b="0"/>
              <a:t>Model - View - Controller</a:t>
            </a:r>
            <a:endParaRPr b="0"/>
          </a:p>
        </p:txBody>
      </p:sp>
      <p:pic>
        <p:nvPicPr>
          <p:cNvPr id="109" name="Google Shape;109;p8" descr="http://elias.praciano.com/wp-content/uploads/2014/08/mvc-shceme-fea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409" y="3124789"/>
            <a:ext cx="5040600" cy="24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Arquitetura Java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547788" y="1340768"/>
            <a:ext cx="8139000" cy="47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Funcionamento do Spring MVC</a:t>
            </a:r>
            <a:endParaRPr b="0"/>
          </a:p>
        </p:txBody>
      </p:sp>
      <p:pic>
        <p:nvPicPr>
          <p:cNvPr id="117" name="Google Shape;11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550" y="2265587"/>
            <a:ext cx="694690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683568" y="274638"/>
            <a:ext cx="80031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Spring MVC </a:t>
            </a:r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body" idx="1"/>
          </p:nvPr>
        </p:nvSpPr>
        <p:spPr>
          <a:xfrm>
            <a:off x="547675" y="1112975"/>
            <a:ext cx="8139000" cy="8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03030"/>
              </a:buClr>
              <a:buSzPts val="2400"/>
              <a:buFont typeface="Arial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Crie um projeto maven com nome “spring-mvc”, e adicione as configurações de maven vistas anteriormente, e as seguintes dependências:</a:t>
            </a: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856275" y="2687400"/>
            <a:ext cx="3764700" cy="29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5FBF"/>
                </a:solidFill>
                <a:latin typeface="Arial"/>
                <a:ea typeface="Arial"/>
                <a:cs typeface="Arial"/>
                <a:sym typeface="Arial"/>
              </a:rPr>
              <a:t>&lt;!-- DEPENDÊNCIAS DO SPRING --&gt;</a:t>
            </a:r>
            <a:endParaRPr sz="1300" b="0" i="0" u="none" strike="noStrike" cap="none">
              <a:solidFill>
                <a:srgbClr val="3F5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spring-core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${spring.version}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spring-web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${spring.version}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5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b="0" i="0" u="none" strike="noStrike" cap="none">
              <a:solidFill>
                <a:srgbClr val="3F5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4620975" y="2615250"/>
            <a:ext cx="41268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org.springframework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spring-webmvc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${spring.version}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5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3F5FBF"/>
                </a:solidFill>
                <a:latin typeface="Arial"/>
                <a:ea typeface="Arial"/>
                <a:cs typeface="Arial"/>
                <a:sym typeface="Arial"/>
              </a:rPr>
              <a:t>&lt;!-- DEPENDÊNCIAS DO SERVLET --&gt;</a:t>
            </a:r>
            <a:endParaRPr sz="1300" b="0" i="0" u="none" strike="noStrike" cap="none">
              <a:solidFill>
                <a:srgbClr val="3F5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javax.servlet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servlet-api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300" b="0" i="0" u="none" strike="noStrike" cap="none">
                <a:solidFill>
                  <a:srgbClr val="3F7F7F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1300" b="0" i="0" u="none" strike="noStrike" cap="none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300" b="0" i="0" u="none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3F5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1054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3F5FB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Apresentação na tela (4:3)</PresentationFormat>
  <Paragraphs>187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Montserrat</vt:lpstr>
      <vt:lpstr>Arial</vt:lpstr>
      <vt:lpstr>Calibri</vt:lpstr>
      <vt:lpstr>Tema do Office</vt:lpstr>
      <vt:lpstr>Apresentação do PowerPoint</vt:lpstr>
      <vt:lpstr>Apresentação do PowerPoint</vt:lpstr>
      <vt:lpstr>Agenda</vt:lpstr>
      <vt:lpstr>Objetivo</vt:lpstr>
      <vt:lpstr>Spring MVC </vt:lpstr>
      <vt:lpstr>Arquitetura Java</vt:lpstr>
      <vt:lpstr>Arquitetura Java</vt:lpstr>
      <vt:lpstr>Arquitetura Java</vt:lpstr>
      <vt:lpstr>Spring MVC </vt:lpstr>
      <vt:lpstr>Spring MVC </vt:lpstr>
      <vt:lpstr>Spring MVC </vt:lpstr>
      <vt:lpstr>Spring MVC </vt:lpstr>
      <vt:lpstr>Spring MVC </vt:lpstr>
      <vt:lpstr>Spring MVC </vt:lpstr>
      <vt:lpstr>Spring MVC </vt:lpstr>
      <vt:lpstr>Code Stop</vt:lpstr>
      <vt:lpstr>Spring MVC </vt:lpstr>
      <vt:lpstr>Spring MVC </vt:lpstr>
      <vt:lpstr>Spring MVC </vt:lpstr>
      <vt:lpstr>Spring MVC </vt:lpstr>
      <vt:lpstr>Spring MVC </vt:lpstr>
      <vt:lpstr>Dúvidas ou curiosidades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José Romualdo Costa Filho</cp:lastModifiedBy>
  <cp:revision>1</cp:revision>
  <dcterms:modified xsi:type="dcterms:W3CDTF">2023-04-05T22:31:05Z</dcterms:modified>
</cp:coreProperties>
</file>