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5"/>
  </p:notesMasterIdLst>
  <p:sldIdLst>
    <p:sldId id="805" r:id="rId2"/>
    <p:sldId id="808" r:id="rId3"/>
    <p:sldId id="371" r:id="rId4"/>
    <p:sldId id="809" r:id="rId5"/>
    <p:sldId id="838" r:id="rId6"/>
    <p:sldId id="810" r:id="rId7"/>
    <p:sldId id="835" r:id="rId8"/>
    <p:sldId id="836" r:id="rId9"/>
    <p:sldId id="837" r:id="rId10"/>
    <p:sldId id="839" r:id="rId11"/>
    <p:sldId id="840" r:id="rId12"/>
    <p:sldId id="841" r:id="rId13"/>
    <p:sldId id="82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164"/>
    <a:srgbClr val="1A1C1E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3E8C-F892-4084-B8DB-C2A70542D1A9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B04F-7FFE-40CC-BCE1-84915818F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>
            <a:extLst>
              <a:ext uri="{FF2B5EF4-FFF2-40B4-BE49-F238E27FC236}">
                <a16:creationId xmlns:a16="http://schemas.microsoft.com/office/drawing/2014/main" id="{B3A86944-2876-C3C2-D998-B895273DD5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CCEEAAB1-0C62-795D-C7AF-472ACE40D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1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3DEA367-075F-9F8E-A12D-25F0DE26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879AF3-457D-5B0A-B995-D23A0EF57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pic>
        <p:nvPicPr>
          <p:cNvPr id="9" name="Imagem 1">
            <a:extLst>
              <a:ext uri="{FF2B5EF4-FFF2-40B4-BE49-F238E27FC236}">
                <a16:creationId xmlns:a16="http://schemas.microsoft.com/office/drawing/2014/main" id="{06E25364-16E9-C821-E2AF-2330D354F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</p:spPr>
      </p:pic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72D8261-E29D-7133-0ECE-FFF549BC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260DFE-6E17-C3E0-80C3-71DA56EF7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DD4D3-445B-FBBF-2CF2-49BB0155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05DD32D-751D-7808-477E-A37AAB102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AE2E5909-D467-30B7-C433-12DEF08FA3D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3960557"/>
            <a:ext cx="10515600" cy="642143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0A672FAE-454F-6E87-30F1-87748FDF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848CEC-72A4-B047-8D34-157DAAA751A8}"/>
              </a:ext>
            </a:extLst>
          </p:cNvPr>
          <p:cNvSpPr txBox="1"/>
          <p:nvPr userDrawn="1"/>
        </p:nvSpPr>
        <p:spPr>
          <a:xfrm>
            <a:off x="219075" y="6088030"/>
            <a:ext cx="338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Fevereiro 2023 / versão 1</a:t>
            </a:r>
          </a:p>
        </p:txBody>
      </p:sp>
    </p:spTree>
    <p:extLst>
      <p:ext uri="{BB962C8B-B14F-4D97-AF65-F5344CB8AC3E}">
        <p14:creationId xmlns:p14="http://schemas.microsoft.com/office/powerpoint/2010/main" val="233631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0A14283-BF6B-C199-2ABD-6562AF313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CDEBF4-76B8-844D-C917-FDBFF421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2A248-EAC1-B9C0-8B08-F7412312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1"/>
            <a:ext cx="10515600" cy="4976730"/>
          </a:xfrm>
        </p:spPr>
        <p:txBody>
          <a:bodyPr/>
          <a:lstStyle>
            <a:lvl1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F81DBA-1465-7924-A774-4A87CD54D9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</p:spPr>
      </p:pic>
      <p:pic>
        <p:nvPicPr>
          <p:cNvPr id="10" name="Imagem 1">
            <a:extLst>
              <a:ext uri="{FF2B5EF4-FFF2-40B4-BE49-F238E27FC236}">
                <a16:creationId xmlns:a16="http://schemas.microsoft.com/office/drawing/2014/main" id="{A35CD0C3-9EBB-1675-3AFC-94677C1E34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04E3-EF03-6264-1364-A0E6A192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97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73528"/>
            <a:ext cx="11183471" cy="123444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838199" y="3357951"/>
            <a:ext cx="10699378" cy="123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2400" dirty="0">
                <a:effectLst/>
                <a:latin typeface="Arial" panose="020B0604020202020204" pitchFamily="34" charset="0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4652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45C28B-271B-56CF-5FAA-51CDAFCA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98997-56FA-AA85-32B3-E2C38BFD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8D380-BB49-1C59-1522-3BBB4D910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6FDB1-415F-1673-E4C5-918461D12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DF252-24E3-7679-FF78-E51AE7C2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A1C1E"/>
                </a:solidFill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8" r:id="rId2"/>
    <p:sldLayoutId id="2147483769" r:id="rId3"/>
    <p:sldLayoutId id="2147483755" r:id="rId4"/>
    <p:sldLayoutId id="214748375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A1C1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359EA-C849-242B-E52F-8E0E78B774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26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4E953-A3B1-45DB-EE26-F0986932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cv2.imread(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'bolinha.png'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img_rgb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cv2.cvtColor(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cv2.COLOR_BGR2RGB)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img_hsv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cv2.cvtColor(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cv2.COLOR_BGR2HSV)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img_rgb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img_hsv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95C3FE-96FD-5AB3-8F4B-8251F5E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B6338-E531-A0BE-742E-319B668B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mascara de cor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62B0C-B35A-7051-C6A1-8B156987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Para realizar uma marcara de cor, nos usamos a função </a:t>
            </a:r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cv2.inrange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para escolher o intervalo de cor ( o valor mínimo e o valor máximo).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514C67-D74B-4725-043A-DB36F64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47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B1EEB2-A297-B542-E7F7-6F28073E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E20FD7-9162-C2F4-55B2-5D8AA56741A4}"/>
              </a:ext>
            </a:extLst>
          </p:cNvPr>
          <p:cNvSpPr txBox="1"/>
          <p:nvPr/>
        </p:nvSpPr>
        <p:spPr>
          <a:xfrm>
            <a:off x="1841157" y="125262"/>
            <a:ext cx="10635049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lang="pt-BR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inline</a:t>
            </a:r>
            <a:endParaRPr lang="pt-B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cv2</a:t>
            </a:r>
          </a:p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pt-B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pt-B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cv2.imread(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'bolinha.png'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img_rgb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cv2.cvtColor(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cv2.COLOR_BGR2RGB)</a:t>
            </a: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img_hsv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cv2.cvtColor(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cv2.COLOR_BGR2HSV)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Definição dos valores 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minimo</a:t>
            </a:r>
            <a:r>
              <a:rPr lang="pt-BR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e 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pt-BR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da mascara</a:t>
            </a:r>
            <a:endParaRPr lang="pt-B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o magenta tem h=300 mais ou menos ou 150 para a 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OpenCV</a:t>
            </a:r>
            <a:endParaRPr lang="pt-B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image_lower_hsv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pt-BR" sz="1600" dirty="0">
                <a:solidFill>
                  <a:srgbClr val="098156"/>
                </a:solidFill>
                <a:latin typeface="Courier New" panose="02070309020205020404" pitchFamily="49" charset="0"/>
              </a:rPr>
              <a:t>?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  </a:t>
            </a: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image_upper_hsv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pt-BR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mask_hsv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cv2.inRange(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img_hsv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image_lower_hsv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image_upper_hsv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img_rgb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mask_hsv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Greys_r</a:t>
            </a:r>
            <a:r>
              <a:rPr lang="pt-B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vmin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vmax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pt-B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958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8E0A4-10C7-A3A1-4CFF-765DA03E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Desafio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77BF1-C935-7949-4064-D09A9498E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9769"/>
            <a:ext cx="10515600" cy="2497711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Faça a segmentação da meia lua da imagem "melancia.png".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CA4CF5-4C84-5648-3D1F-4615F524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70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81BE09A-3501-0035-A4ED-A34BBD30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Espaço de cor e contorno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D20286-53DD-42C2-E750-D50147B9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3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Objetivos da aula:</a:t>
            </a:r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Conhecer o espaço de cor HSV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Conhecer o processo de mascara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60941D-16E1-1918-927B-61F81AED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43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147B9-A80A-7F97-D303-9D742F48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Espaço de cor HSV</a:t>
            </a:r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44B9A3-13AD-BD00-5558-76FD4E58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Até o momento trabalhamos com imagens em escala de cinza, BGR, RGB e binaria. Agora vamos conhecer e trabalhar com HSV ou HSB.</a:t>
            </a:r>
          </a:p>
          <a:p>
            <a:pPr algn="l"/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H -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hue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(matriz)</a:t>
            </a:r>
          </a:p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 -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saturation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(saturação)</a:t>
            </a:r>
          </a:p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V -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value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Value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) ou B -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brightness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(brilho)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53E1A4-52C1-95B2-53C3-FBBA2511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84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F8D5C0-B6D3-0A91-BB5A-84ACE6F3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DEC5D6-E5FA-4236-7FBF-D3953DE65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081088"/>
            <a:ext cx="110109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6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0D1B1-E6B1-BD6D-03B7-4DD991DD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FD3C0A-3EC0-71D2-2E33-5A6E0135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F8861A-D145-2099-4FE3-E7BD950A5CAC}"/>
              </a:ext>
            </a:extLst>
          </p:cNvPr>
          <p:cNvSpPr txBox="1"/>
          <p:nvPr/>
        </p:nvSpPr>
        <p:spPr>
          <a:xfrm>
            <a:off x="2125361" y="1804490"/>
            <a:ext cx="78959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pt-BR" sz="2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lang="pt-BR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inline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cv2</a:t>
            </a:r>
          </a:p>
          <a:p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cv2.imread(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'hsv_colorspace.png'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cv2.cvtColor(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cv2.COLOR_BGR2RGB)</a:t>
            </a:r>
          </a:p>
          <a:p>
            <a:b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pt-BR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505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5DAAC-7997-E39F-58E7-A7C5ECA6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8" y="1580018"/>
            <a:ext cx="10515600" cy="4976730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matiz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descreve o pigmento de uma cor e é medido em graus de 0 a 359 graus.</a:t>
            </a:r>
          </a:p>
          <a:p>
            <a:pPr algn="l"/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saturação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descreve a vivacidade ou o esmaecimento de uma cor e é medida em porcentagem de 0 a 100 (0 = cor "diluída" 100 = cor pura).</a:t>
            </a:r>
          </a:p>
          <a:p>
            <a:pPr algn="l"/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 </a:t>
            </a:r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brilho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determina a intensidade percebida (0 = preto 100 = brilho máximo);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B95029-855C-994A-2659-D4D248B0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11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2A0310-1BB7-26E0-1F84-23DEE24A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lembrete super importante!! a </a:t>
            </a:r>
            <a:r>
              <a:rPr lang="pt-BR" b="1" i="1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OpenCV</a:t>
            </a:r>
            <a:r>
              <a:rPr lang="pt-BR" b="1" i="1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trabalha com valores de 8bits (0-255), ou seja o valor da matiz tem que ser divido por 2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515B23-3165-DD77-0D6F-41A46EAD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75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4C8F0-CDDC-E73E-FC55-662E0A11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Conversão para HSV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5A633-B0A5-90BB-60D5-6EC7CC5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b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</a:b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Na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OpenCV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a conversão de BGR para RGB é muito simples, podemos converter diretamente da imagem em BGR usando o </a:t>
            </a:r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cv2.COLOR_BGR2HSV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AD784E-AD56-5B37-E5A8-4A3294C8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79539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22664</TotalTime>
  <Words>579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Roboto</vt:lpstr>
      <vt:lpstr>Source Sans Pro</vt:lpstr>
      <vt:lpstr>Personalizar design</vt:lpstr>
      <vt:lpstr>Apresentação do PowerPoint</vt:lpstr>
      <vt:lpstr>1. Espaço de cor e contorno</vt:lpstr>
      <vt:lpstr>Objetivos da aula:</vt:lpstr>
      <vt:lpstr>Espaço de cor HSV</vt:lpstr>
      <vt:lpstr>Apresentação do PowerPoint</vt:lpstr>
      <vt:lpstr>Exemplo </vt:lpstr>
      <vt:lpstr>Apresentação do PowerPoint</vt:lpstr>
      <vt:lpstr>Apresentação do PowerPoint</vt:lpstr>
      <vt:lpstr>Conversão para HSV</vt:lpstr>
      <vt:lpstr>Apresentação do PowerPoint</vt:lpstr>
      <vt:lpstr>mascara de cor</vt:lpstr>
      <vt:lpstr>Apresentação do PowerPoint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Allen Fernando Oberleitner Lima</dc:creator>
  <cp:lastModifiedBy>Yan Coelho</cp:lastModifiedBy>
  <cp:revision>99</cp:revision>
  <dcterms:created xsi:type="dcterms:W3CDTF">2022-12-26T16:03:04Z</dcterms:created>
  <dcterms:modified xsi:type="dcterms:W3CDTF">2024-02-23T11:25:53Z</dcterms:modified>
</cp:coreProperties>
</file>