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3"/>
  </p:notesMasterIdLst>
  <p:handoutMasterIdLst>
    <p:handoutMasterId r:id="rId24"/>
  </p:handoutMasterIdLst>
  <p:sldIdLst>
    <p:sldId id="271" r:id="rId2"/>
    <p:sldId id="454" r:id="rId3"/>
    <p:sldId id="525" r:id="rId4"/>
    <p:sldId id="501" r:id="rId5"/>
    <p:sldId id="542" r:id="rId6"/>
    <p:sldId id="549" r:id="rId7"/>
    <p:sldId id="543" r:id="rId8"/>
    <p:sldId id="550" r:id="rId9"/>
    <p:sldId id="544" r:id="rId10"/>
    <p:sldId id="548" r:id="rId11"/>
    <p:sldId id="547" r:id="rId12"/>
    <p:sldId id="551" r:id="rId13"/>
    <p:sldId id="546" r:id="rId14"/>
    <p:sldId id="545" r:id="rId15"/>
    <p:sldId id="552" r:id="rId16"/>
    <p:sldId id="553" r:id="rId17"/>
    <p:sldId id="554" r:id="rId18"/>
    <p:sldId id="555" r:id="rId19"/>
    <p:sldId id="556" r:id="rId20"/>
    <p:sldId id="557" r:id="rId21"/>
    <p:sldId id="276" r:id="rId22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2795" autoAdjust="0"/>
  </p:normalViewPr>
  <p:slideViewPr>
    <p:cSldViewPr>
      <p:cViewPr varScale="1">
        <p:scale>
          <a:sx n="67" d="100"/>
          <a:sy n="67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08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8FC7FA5-D0B1-4988-9C71-D05112FD9109}" type="datetimeFigureOut">
              <a:rPr lang="es-ES" smtClean="0"/>
              <a:pPr/>
              <a:t>28/10/2016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487F10-7B19-4CF6-94F4-D7396AF182E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107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3DE8B0B-2637-4BAC-8D9F-5EE4189F2091}" type="datetimeFigureOut">
              <a:rPr lang="es-AR" smtClean="0"/>
              <a:pPr/>
              <a:t>28/10/2016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4C809C-E9B4-4BDB-9ED9-E7C331E38A9C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529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siguientes eventos son los que se producen al cargar un formulario hasta que se cierra: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el formulario se mueve. Aunque por defecto, cuando se crea una nueva instancia del formulario y inicia, el usuario no lo mueve, pero este evento se dispara antes que se produzca el evento </a:t>
            </a:r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antes que se muestre el formulario por primera vez.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se va activar el formulario por código o por el usuario.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cada vez que el formulario se muestra por primera vez.</a:t>
            </a:r>
          </a:p>
          <a:p>
            <a:pPr fontAlgn="base"/>
            <a:r>
              <a:rPr lang="es-A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el control (el formulario en este caso, puede ser un control dentro del formulario) se vuelve a dibujar.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Desactivate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el formulario pierde el foco y no está activo.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se está cerrando.</a:t>
            </a:r>
          </a:p>
          <a:p>
            <a:pPr fontAlgn="base"/>
            <a:r>
              <a:rPr lang="es-A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</a:t>
            </a:r>
            <a:r>
              <a:rPr lang="es-A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Este evento se produce cuando se cierra el formulario.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C809C-E9B4-4BDB-9ED9-E7C331E38A9C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99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194CE-7DC2-4CD5-B678-1C4501DAB9B8}" type="slidenum">
              <a:rPr lang="en-US" smtClean="0">
                <a:latin typeface="Arial" pitchFamily="34" charset="0"/>
              </a:rPr>
              <a:pPr/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8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4 Forma"/>
          <p:cNvSpPr txBox="1">
            <a:spLocks noGrp="1" noChangeArrowheads="1"/>
          </p:cNvSpPr>
          <p:nvPr/>
        </p:nvSpPr>
        <p:spPr bwMode="auto">
          <a:xfrm>
            <a:off x="4143588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/>
            <a:fld id="{BAD5455D-4B2E-4AC9-8ADF-212043066ACA}" type="slidenum">
              <a:rPr lang="es-AR" b="0">
                <a:latin typeface="Arial" pitchFamily="34" charset="0"/>
              </a:rPr>
              <a:pPr algn="r"/>
              <a:t>21</a:t>
            </a:fld>
            <a:endParaRPr lang="es-ES" b="0">
              <a:latin typeface="Arial" pitchFamily="34" charset="0"/>
            </a:endParaRPr>
          </a:p>
        </p:txBody>
      </p:sp>
      <p:sp>
        <p:nvSpPr>
          <p:cNvPr id="103427" name="23553 Rectángulo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03428" name="23554 Rectángulo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 l="-71000" r="-7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8A17-2D6F-404E-9D60-B4483D148480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LUG – Ing. Mauricio Prinzo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C746-4DEB-46F9-A369-B33D8305DA39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730E-1702-473B-9C3D-483DBCC1ED99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8143900" y="285728"/>
            <a:ext cx="751015" cy="91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7643866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483113"/>
          </a:xfrm>
        </p:spPr>
        <p:txBody>
          <a:bodyPr/>
          <a:lstStyle>
            <a:lvl1pPr>
              <a:buFont typeface="Wingdings" pitchFamily="2" charset="2"/>
              <a:buChar char="ü"/>
              <a:defRPr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buFontTx/>
              <a:buBlip>
                <a:blip r:embed="rId2"/>
              </a:buBlip>
              <a:defRPr b="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94A1-8112-4484-B908-696DCAA90577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2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8" name="7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8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47A1-4E29-44A7-AE44-30005E7C9969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758138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EEA4-EA43-4526-A15D-97BCD1238BF2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7829576" cy="989034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E4BC-6275-4A38-968B-AC5D98ABDAF6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11" name="10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2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3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4" name="13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642918"/>
            <a:ext cx="7715304" cy="1143000"/>
          </a:xfr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84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AR" sz="4400" kern="12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6114-DB3C-4412-8BCC-17B92DA085F3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7" name="6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9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0" name="9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7446-D7D6-437C-A28B-E7659FDF00ED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7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8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9" name="8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9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10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11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04"/>
            <a:ext cx="3008313" cy="10064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428604"/>
            <a:ext cx="4711726" cy="56975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DB214-4398-4529-9A7B-975C9AB4EA20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6CD1C-6C80-4F2A-9011-92D31589901E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9" name="8 Grupo"/>
          <p:cNvGrpSpPr/>
          <p:nvPr userDrawn="1"/>
        </p:nvGrpSpPr>
        <p:grpSpPr>
          <a:xfrm>
            <a:off x="-32" y="0"/>
            <a:ext cx="9144032" cy="6858025"/>
            <a:chOff x="-32" y="0"/>
            <a:chExt cx="9144032" cy="6858025"/>
          </a:xfrm>
        </p:grpSpPr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8392985" y="0"/>
              <a:ext cx="751015" cy="91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1" name="11 Grupo"/>
            <p:cNvGrpSpPr/>
            <p:nvPr userDrawn="1"/>
          </p:nvGrpSpPr>
          <p:grpSpPr>
            <a:xfrm>
              <a:off x="-32" y="0"/>
              <a:ext cx="8286808" cy="6858025"/>
              <a:chOff x="-32" y="0"/>
              <a:chExt cx="8286808" cy="6858025"/>
            </a:xfrm>
          </p:grpSpPr>
          <p:sp>
            <p:nvSpPr>
              <p:cNvPr id="12" name="11 Rectángulo"/>
              <p:cNvSpPr/>
              <p:nvPr userDrawn="1"/>
            </p:nvSpPr>
            <p:spPr>
              <a:xfrm>
                <a:off x="0" y="0"/>
                <a:ext cx="8286776" cy="21429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3" name="12 Rectángulo"/>
              <p:cNvSpPr/>
              <p:nvPr userDrawn="1"/>
            </p:nvSpPr>
            <p:spPr>
              <a:xfrm>
                <a:off x="3929058" y="240009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13 Rectángulo"/>
              <p:cNvSpPr/>
              <p:nvPr userDrawn="1"/>
            </p:nvSpPr>
            <p:spPr>
              <a:xfrm>
                <a:off x="-32" y="152400"/>
                <a:ext cx="133320" cy="67056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14 Rectángulo"/>
              <p:cNvSpPr/>
              <p:nvPr userDrawn="1"/>
            </p:nvSpPr>
            <p:spPr>
              <a:xfrm rot="5400000">
                <a:off x="-1987437" y="4656306"/>
                <a:ext cx="4357718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3C0D-9C4E-40B4-99EB-68FC96EC5769}" type="datetime1">
              <a:rPr lang="es-AR" smtClean="0"/>
              <a:pPr/>
              <a:t>28/10/2016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LUG – Pablo Vilaboa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10B7-7DFE-40BD-98E4-6CA3C76A57A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3214686"/>
            <a:ext cx="7772400" cy="1470025"/>
          </a:xfrm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Programación II</a:t>
            </a:r>
            <a:b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s-A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Tecnicatura de Video Juegos</a:t>
            </a:r>
            <a:endParaRPr lang="es-AR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714380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C00000"/>
                </a:solidFill>
              </a:rPr>
              <a:t>Clase –  </a:t>
            </a:r>
            <a:r>
              <a:rPr lang="es-AR" dirty="0" err="1" smtClean="0">
                <a:solidFill>
                  <a:srgbClr val="C00000"/>
                </a:solidFill>
              </a:rPr>
              <a:t>Winforms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5EA-A1F5-4B71-BCE9-167E104A3854}" type="slidenum">
              <a:rPr lang="es-AR" smtClean="0"/>
              <a:pPr/>
              <a:t>1</a:t>
            </a:fld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3214678" y="5500702"/>
            <a:ext cx="387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Profesor Adjunto :  Ing. Mauricio Prinzo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643306" y="285728"/>
            <a:ext cx="2214578" cy="269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 smtClean="0"/>
              <a:t>En el Vinculador , en la opción de </a:t>
            </a:r>
            <a:r>
              <a:rPr lang="es-ES" sz="2000" dirty="0"/>
              <a:t>subsistema selecciono: </a:t>
            </a:r>
            <a:r>
              <a:rPr lang="es-ES" sz="2000" dirty="0" smtClean="0"/>
              <a:t> </a:t>
            </a:r>
          </a:p>
          <a:p>
            <a:pPr marL="0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 </a:t>
            </a:r>
            <a:r>
              <a:rPr lang="es-ES" sz="2000" dirty="0" smtClean="0">
                <a:solidFill>
                  <a:schemeClr val="tx1"/>
                </a:solidFill>
              </a:rPr>
              <a:t>   Windows </a:t>
            </a:r>
            <a:r>
              <a:rPr lang="es-ES" sz="2000" dirty="0">
                <a:solidFill>
                  <a:schemeClr val="tx1"/>
                </a:solidFill>
              </a:rPr>
              <a:t>(/SUBSYSTEM:WINDOWS)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10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9" y="2480494"/>
            <a:ext cx="8115300" cy="42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dirty="0" smtClean="0"/>
              <a:t>En la opción de Avanzadas </a:t>
            </a:r>
            <a:r>
              <a:rPr lang="es-ES" sz="2200" dirty="0" smtClean="0">
                <a:sym typeface="Wingdings" panose="05000000000000000000" pitchFamily="2" charset="2"/>
              </a:rPr>
              <a:t> Punto de Entrada escribo  </a:t>
            </a:r>
            <a:r>
              <a:rPr lang="es-ES" sz="22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main</a:t>
            </a:r>
            <a:endParaRPr lang="es-ES" sz="2200" dirty="0">
              <a:solidFill>
                <a:schemeClr val="tx1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11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3" y="2096815"/>
            <a:ext cx="8115300" cy="44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dirty="0"/>
              <a:t>Ahora abrimos el código del formulario y pegamos esto: (OJO con el cambio de </a:t>
            </a:r>
            <a:r>
              <a:rPr lang="es-ES" sz="1800" b="0" dirty="0" smtClean="0"/>
              <a:t>nombre </a:t>
            </a:r>
            <a:r>
              <a:rPr lang="es-ES" sz="1800" b="0" dirty="0"/>
              <a:t>del formulario y del proyecto</a:t>
            </a:r>
            <a:r>
              <a:rPr lang="es-ES" sz="1800" b="0" dirty="0" smtClean="0"/>
              <a:t>) y pegamos el siguiente Código</a:t>
            </a:r>
          </a:p>
          <a:p>
            <a:endParaRPr lang="es-ES" sz="2000" b="0" dirty="0"/>
          </a:p>
          <a:p>
            <a:endParaRPr lang="es-ES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Rectángulo 5"/>
          <p:cNvSpPr/>
          <p:nvPr/>
        </p:nvSpPr>
        <p:spPr>
          <a:xfrm>
            <a:off x="899592" y="2348879"/>
            <a:ext cx="6984776" cy="41713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//Nombre del formulario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#</a:t>
            </a:r>
            <a:r>
              <a:rPr lang="es-ES" dirty="0" err="1">
                <a:solidFill>
                  <a:schemeClr val="tx1"/>
                </a:solidFill>
              </a:rPr>
              <a:t>include</a:t>
            </a:r>
            <a:r>
              <a:rPr lang="es-ES" dirty="0">
                <a:solidFill>
                  <a:schemeClr val="tx1"/>
                </a:solidFill>
              </a:rPr>
              <a:t> "</a:t>
            </a:r>
            <a:r>
              <a:rPr lang="es-ES" dirty="0" err="1">
                <a:solidFill>
                  <a:schemeClr val="tx1"/>
                </a:solidFill>
              </a:rPr>
              <a:t>MyForm.h</a:t>
            </a:r>
            <a:r>
              <a:rPr lang="es-ES" dirty="0">
                <a:solidFill>
                  <a:schemeClr val="tx1"/>
                </a:solidFill>
              </a:rPr>
              <a:t>"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 err="1">
                <a:solidFill>
                  <a:schemeClr val="tx1"/>
                </a:solidFill>
              </a:rPr>
              <a:t>using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namespace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System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using namespace System ::Windows::Forms;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[</a:t>
            </a:r>
            <a:r>
              <a:rPr lang="es-ES" dirty="0" err="1">
                <a:solidFill>
                  <a:schemeClr val="tx1"/>
                </a:solidFill>
              </a:rPr>
              <a:t>STAThread</a:t>
            </a:r>
            <a:r>
              <a:rPr lang="es-ES" dirty="0">
                <a:solidFill>
                  <a:schemeClr val="tx1"/>
                </a:solidFill>
              </a:rPr>
              <a:t>]</a:t>
            </a:r>
          </a:p>
          <a:p>
            <a:r>
              <a:rPr lang="es-ES" dirty="0" err="1">
                <a:solidFill>
                  <a:schemeClr val="tx1"/>
                </a:solidFill>
              </a:rPr>
              <a:t>void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main</a:t>
            </a:r>
            <a:r>
              <a:rPr lang="es-ES" dirty="0">
                <a:solidFill>
                  <a:schemeClr val="tx1"/>
                </a:solidFill>
              </a:rPr>
              <a:t>(</a:t>
            </a:r>
            <a:r>
              <a:rPr lang="es-ES" dirty="0" err="1">
                <a:solidFill>
                  <a:schemeClr val="tx1"/>
                </a:solidFill>
              </a:rPr>
              <a:t>array</a:t>
            </a:r>
            <a:r>
              <a:rPr lang="es-ES" dirty="0">
                <a:solidFill>
                  <a:schemeClr val="tx1"/>
                </a:solidFill>
              </a:rPr>
              <a:t>&lt;</a:t>
            </a:r>
            <a:r>
              <a:rPr lang="es-ES" dirty="0" err="1">
                <a:solidFill>
                  <a:schemeClr val="tx1"/>
                </a:solidFill>
              </a:rPr>
              <a:t>String</a:t>
            </a:r>
            <a:r>
              <a:rPr lang="es-ES" dirty="0">
                <a:solidFill>
                  <a:schemeClr val="tx1"/>
                </a:solidFill>
              </a:rPr>
              <a:t>^&gt;^ </a:t>
            </a:r>
            <a:r>
              <a:rPr lang="es-ES" dirty="0" err="1">
                <a:solidFill>
                  <a:schemeClr val="tx1"/>
                </a:solidFill>
              </a:rPr>
              <a:t>arg</a:t>
            </a:r>
            <a:r>
              <a:rPr lang="es-ES" dirty="0">
                <a:solidFill>
                  <a:schemeClr val="tx1"/>
                </a:solidFill>
              </a:rPr>
              <a:t>) {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</a:t>
            </a:r>
            <a:r>
              <a:rPr lang="es-ES" dirty="0" err="1">
                <a:solidFill>
                  <a:schemeClr val="tx1"/>
                </a:solidFill>
              </a:rPr>
              <a:t>EnableVisualStyles</a:t>
            </a:r>
            <a:r>
              <a:rPr lang="es-ES" dirty="0">
                <a:solidFill>
                  <a:schemeClr val="tx1"/>
                </a:solidFill>
              </a:rPr>
              <a:t>();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</a:t>
            </a:r>
            <a:r>
              <a:rPr lang="es-ES" dirty="0" err="1">
                <a:solidFill>
                  <a:schemeClr val="tx1"/>
                </a:solidFill>
              </a:rPr>
              <a:t>SetCompatibleTextRenderingDefault</a:t>
            </a:r>
            <a:r>
              <a:rPr lang="es-ES" dirty="0">
                <a:solidFill>
                  <a:schemeClr val="tx1"/>
                </a:solidFill>
              </a:rPr>
              <a:t>(false);</a:t>
            </a:r>
          </a:p>
          <a:p>
            <a:r>
              <a:rPr lang="es-ES" dirty="0">
                <a:solidFill>
                  <a:schemeClr val="tx1"/>
                </a:solidFill>
              </a:rPr>
              <a:t> //nombre del proyecto</a:t>
            </a:r>
          </a:p>
          <a:p>
            <a:r>
              <a:rPr lang="es-ES" dirty="0">
                <a:solidFill>
                  <a:schemeClr val="tx1"/>
                </a:solidFill>
              </a:rPr>
              <a:t> Project1::</a:t>
            </a:r>
            <a:r>
              <a:rPr lang="es-ES" dirty="0" err="1">
                <a:solidFill>
                  <a:schemeClr val="tx1"/>
                </a:solidFill>
              </a:rPr>
              <a:t>MyForm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form</a:t>
            </a:r>
            <a:r>
              <a:rPr lang="es-ES" dirty="0">
                <a:solidFill>
                  <a:schemeClr val="tx1"/>
                </a:solidFill>
              </a:rPr>
              <a:t>;</a:t>
            </a:r>
          </a:p>
          <a:p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Application</a:t>
            </a:r>
            <a:r>
              <a:rPr lang="es-ES" dirty="0">
                <a:solidFill>
                  <a:schemeClr val="tx1"/>
                </a:solidFill>
              </a:rPr>
              <a:t>::Run(%</a:t>
            </a:r>
            <a:r>
              <a:rPr lang="es-ES" dirty="0" err="1">
                <a:solidFill>
                  <a:schemeClr val="tx1"/>
                </a:solidFill>
              </a:rPr>
              <a:t>form</a:t>
            </a:r>
            <a:r>
              <a:rPr lang="es-ES" dirty="0">
                <a:solidFill>
                  <a:schemeClr val="tx1"/>
                </a:solidFill>
              </a:rPr>
              <a:t>);</a:t>
            </a:r>
          </a:p>
          <a:p>
            <a:r>
              <a:rPr lang="es-E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Ver el Nombre del proyecto</a:t>
            </a:r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7731"/>
            <a:ext cx="7848872" cy="43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</a:t>
            </a:r>
            <a:r>
              <a:rPr lang="es-ES" dirty="0"/>
              <a:t>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 compilamos y …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38912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14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5" y="2261544"/>
            <a:ext cx="7960370" cy="409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Cuadro de Herramientas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92896"/>
            <a:ext cx="8229600" cy="374441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462280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57200" y="1550501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ü"/>
            </a:pPr>
            <a:r>
              <a:rPr lang="es-ES" sz="2400" b="1" dirty="0" smtClean="0">
                <a:solidFill>
                  <a:schemeClr val="bg1">
                    <a:lumMod val="50000"/>
                  </a:schemeClr>
                </a:solidFill>
              </a:rPr>
              <a:t>Se encuentran  </a:t>
            </a:r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los distintos controles que podemos usar en el formulario</a:t>
            </a:r>
          </a:p>
        </p:txBody>
      </p:sp>
    </p:spTree>
    <p:extLst>
      <p:ext uri="{BB962C8B-B14F-4D97-AF65-F5344CB8AC3E}">
        <p14:creationId xmlns:p14="http://schemas.microsoft.com/office/powerpoint/2010/main" val="29120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784" y="1500167"/>
            <a:ext cx="2943225" cy="2216866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16</a:t>
            </a:fld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66" y="3993704"/>
            <a:ext cx="64103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4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II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2656"/>
            <a:ext cx="2762250" cy="1224136"/>
          </a:xfrm>
          <a:prstGeom prst="rect">
            <a:avLst/>
          </a:prstGeom>
        </p:spPr>
      </p:pic>
      <p:sp>
        <p:nvSpPr>
          <p:cNvPr id="10" name="Marcador de conteni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208912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Ciclo de vida del formulario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9" name="6 Flecha izquierda"/>
          <p:cNvSpPr/>
          <p:nvPr/>
        </p:nvSpPr>
        <p:spPr>
          <a:xfrm>
            <a:off x="2071670" y="2143116"/>
            <a:ext cx="5929354" cy="92869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7 Flecha izquierda"/>
          <p:cNvSpPr/>
          <p:nvPr/>
        </p:nvSpPr>
        <p:spPr>
          <a:xfrm>
            <a:off x="2071670" y="2714620"/>
            <a:ext cx="5929354" cy="9286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8 Flecha izquierda"/>
          <p:cNvSpPr/>
          <p:nvPr/>
        </p:nvSpPr>
        <p:spPr>
          <a:xfrm>
            <a:off x="2071670" y="3237998"/>
            <a:ext cx="5929354" cy="92869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9 Flecha izquierda"/>
          <p:cNvSpPr/>
          <p:nvPr/>
        </p:nvSpPr>
        <p:spPr>
          <a:xfrm>
            <a:off x="2071670" y="3777418"/>
            <a:ext cx="5929354" cy="928694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0 Flecha izquierda"/>
          <p:cNvSpPr/>
          <p:nvPr/>
        </p:nvSpPr>
        <p:spPr>
          <a:xfrm>
            <a:off x="2071670" y="4293526"/>
            <a:ext cx="5929354" cy="928694"/>
          </a:xfrm>
          <a:prstGeom prst="lef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1 Flecha izquierda"/>
          <p:cNvSpPr/>
          <p:nvPr/>
        </p:nvSpPr>
        <p:spPr>
          <a:xfrm>
            <a:off x="2071670" y="4832946"/>
            <a:ext cx="5929354" cy="928694"/>
          </a:xfrm>
          <a:prstGeom prst="lef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2 Flecha izquierda"/>
          <p:cNvSpPr/>
          <p:nvPr/>
        </p:nvSpPr>
        <p:spPr>
          <a:xfrm>
            <a:off x="2071670" y="5381138"/>
            <a:ext cx="5929354" cy="92869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5 Flecha izquierda"/>
          <p:cNvSpPr/>
          <p:nvPr/>
        </p:nvSpPr>
        <p:spPr>
          <a:xfrm>
            <a:off x="2071670" y="1571612"/>
            <a:ext cx="5929354" cy="928694"/>
          </a:xfrm>
          <a:prstGeom prst="lef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2 Marcador de contenido"/>
          <p:cNvSpPr txBox="1">
            <a:spLocks/>
          </p:cNvSpPr>
          <p:nvPr/>
        </p:nvSpPr>
        <p:spPr>
          <a:xfrm>
            <a:off x="1571604" y="1785926"/>
            <a:ext cx="6000792" cy="44831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ü"/>
              <a:defRPr sz="32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800" b="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New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Paint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Activated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Deactivate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Closing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Closed</a:t>
            </a:r>
          </a:p>
          <a:p>
            <a:pPr marL="514350" indent="-514350">
              <a:buFont typeface="+mj-lt"/>
              <a:buAutoNum type="arabicPeriod"/>
            </a:pPr>
            <a:r>
              <a:rPr lang="es-AR" smtClean="0"/>
              <a:t>                                           </a:t>
            </a:r>
            <a:r>
              <a:rPr lang="es-A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Dispose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3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001000" cy="792162"/>
          </a:xfrm>
        </p:spPr>
        <p:txBody>
          <a:bodyPr/>
          <a:lstStyle/>
          <a:p>
            <a:r>
              <a:rPr lang="es-ES" sz="3200" dirty="0" smtClean="0"/>
              <a:t>Tipos de Formularios</a:t>
            </a:r>
            <a:endParaRPr lang="es-ES" sz="3200" dirty="0" smtClean="0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971600" y="1825848"/>
            <a:ext cx="3529013" cy="30416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endParaRPr lang="es-ES" sz="20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971600" y="1196752"/>
            <a:ext cx="3529013" cy="519112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28398" dir="1593903" algn="ctr" rotWithShape="0">
              <a:srgbClr val="919191"/>
            </a:outerShdw>
          </a:effectLst>
        </p:spPr>
        <p:txBody>
          <a:bodyPr lIns="137160" rIns="45720" anchor="ctr"/>
          <a:lstStyle/>
          <a:p>
            <a:pPr algn="ctr">
              <a:defRPr/>
            </a:pPr>
            <a:r>
              <a:rPr lang="es-E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SDI</a:t>
            </a:r>
          </a:p>
        </p:txBody>
      </p:sp>
      <p:pic>
        <p:nvPicPr>
          <p:cNvPr id="72709" name="Picture 20" descr="SD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513" y="1909985"/>
            <a:ext cx="3362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971600" y="4864323"/>
            <a:ext cx="3529013" cy="6651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r>
              <a:rPr lang="es-ES" sz="1800">
                <a:latin typeface="Arial" pitchFamily="34" charset="0"/>
                <a:cs typeface="Times New Roman" pitchFamily="18" charset="0"/>
              </a:rPr>
              <a:t>Sólo hay un documento visible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971600" y="5515198"/>
            <a:ext cx="3529013" cy="6651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r>
              <a:rPr lang="es-ES" sz="1800">
                <a:latin typeface="Arial" pitchFamily="34" charset="0"/>
                <a:cs typeface="Times New Roman" pitchFamily="18" charset="0"/>
              </a:rPr>
              <a:t>Debe cerrarse un documento antes de abrir otro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4770488" y="1825848"/>
            <a:ext cx="3529012" cy="304165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endParaRPr lang="es-ES" sz="20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4770488" y="1196752"/>
            <a:ext cx="3529012" cy="519112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28398" dir="1593903" algn="ctr" rotWithShape="0">
              <a:srgbClr val="919191"/>
            </a:outerShdw>
          </a:effectLst>
        </p:spPr>
        <p:txBody>
          <a:bodyPr lIns="137160" rIns="45720" anchor="ctr"/>
          <a:lstStyle/>
          <a:p>
            <a:pPr algn="ctr">
              <a:defRPr/>
            </a:pPr>
            <a:r>
              <a:rPr lang="es-E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Times New Roman" pitchFamily="18" charset="0"/>
              </a:rPr>
              <a:t>MDI</a:t>
            </a: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4770488" y="4864323"/>
            <a:ext cx="3529012" cy="6651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r>
              <a:rPr lang="es-ES" sz="1800">
                <a:latin typeface="Arial" pitchFamily="34" charset="0"/>
                <a:cs typeface="Times New Roman" pitchFamily="18" charset="0"/>
              </a:rPr>
              <a:t>Muestra varios documentos a la vez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4770488" y="5515198"/>
            <a:ext cx="3529012" cy="665162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FFFF"/>
              </a:gs>
            </a:gsLst>
            <a:lin ang="0" scaled="1"/>
          </a:gradFill>
          <a:ln w="28575" algn="ctr">
            <a:solidFill>
              <a:srgbClr val="FF9900"/>
            </a:solidFill>
            <a:miter lim="800000"/>
            <a:headEnd/>
            <a:tailEnd/>
          </a:ln>
          <a:effectLst>
            <a:outerShdw dist="35921" dir="2700000" algn="ctr" rotWithShape="0">
              <a:srgbClr val="919191"/>
            </a:outerShdw>
          </a:effectLst>
        </p:spPr>
        <p:txBody>
          <a:bodyPr tIns="0" bIns="0" anchor="ctr"/>
          <a:lstStyle/>
          <a:p>
            <a:pPr marL="508000" lvl="1" indent="-222250">
              <a:defRPr/>
            </a:pPr>
            <a:r>
              <a:rPr lang="es-ES" sz="1800">
                <a:latin typeface="Arial" pitchFamily="34" charset="0"/>
                <a:cs typeface="Times New Roman" pitchFamily="18" charset="0"/>
              </a:rPr>
              <a:t>Cada documento se muestra en su propia ventana</a:t>
            </a:r>
          </a:p>
        </p:txBody>
      </p:sp>
      <p:pic>
        <p:nvPicPr>
          <p:cNvPr id="72716" name="Picture 27" descr="MD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88" y="1909985"/>
            <a:ext cx="33401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</p:spPr>
        <p:txBody>
          <a:bodyPr>
            <a:normAutofit fontScale="85000" lnSpcReduction="10000"/>
          </a:bodyPr>
          <a:lstStyle/>
          <a:p>
            <a:pPr>
              <a:defRPr/>
            </a:pPr>
            <a:fld id="{23FD38E6-E4C0-4776-A790-2A5F5710F9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63688" y="1643050"/>
            <a:ext cx="6923112" cy="4786346"/>
          </a:xfrm>
        </p:spPr>
        <p:txBody>
          <a:bodyPr>
            <a:noAutofit/>
          </a:bodyPr>
          <a:lstStyle/>
          <a:p>
            <a:r>
              <a:rPr lang="es-AR" sz="2800" dirty="0" smtClean="0"/>
              <a:t>Temario</a:t>
            </a:r>
          </a:p>
          <a:p>
            <a:pPr lvl="1"/>
            <a:r>
              <a:rPr lang="es-ES" dirty="0" smtClean="0"/>
              <a:t> Introducción</a:t>
            </a:r>
          </a:p>
          <a:p>
            <a:pPr lvl="1"/>
            <a:r>
              <a:rPr lang="es-ES" dirty="0" smtClean="0"/>
              <a:t> Paso a Paso </a:t>
            </a:r>
          </a:p>
          <a:p>
            <a:pPr lvl="1"/>
            <a:r>
              <a:rPr lang="es-ES" dirty="0" smtClean="0"/>
              <a:t> Controles	</a:t>
            </a:r>
          </a:p>
          <a:p>
            <a:pPr marL="457200" lvl="1" indent="0">
              <a:buNone/>
            </a:pPr>
            <a:endParaRPr lang="es-ES" dirty="0" smtClean="0"/>
          </a:p>
          <a:p>
            <a:r>
              <a:rPr lang="es-AR" sz="2800" dirty="0" smtClean="0"/>
              <a:t>Ejercitación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2</a:t>
            </a:fld>
            <a:endParaRPr lang="es-AR"/>
          </a:p>
        </p:txBody>
      </p:sp>
      <p:sp>
        <p:nvSpPr>
          <p:cNvPr id="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90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– Ing. Mauricio </a:t>
            </a:r>
            <a:r>
              <a:rPr lang="es-AR" dirty="0" err="1" smtClean="0"/>
              <a:t>Prinzo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s-ES" smtClean="0"/>
              <a:t>Cómo crear aplicaciones MDI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105650" cy="26590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Crear un formulario primario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Crear un nuevo proyecto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Configurar la propiedad </a:t>
            </a:r>
            <a:r>
              <a:rPr lang="es-ES" sz="2200" b="1" dirty="0" err="1" smtClean="0"/>
              <a:t>IsMdiContainer</a:t>
            </a:r>
            <a:r>
              <a:rPr lang="es-ES" sz="2200" dirty="0" smtClean="0"/>
              <a:t> como </a:t>
            </a:r>
            <a:r>
              <a:rPr lang="es-ES" sz="2200" b="1" dirty="0" smtClean="0"/>
              <a:t>True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Añadir un elemento de menú para invocar el formulario secundario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Crear un formulario secundario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Añadir un nuevo formulario al proyecto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s-ES" sz="2200" dirty="0" smtClean="0"/>
              <a:t>Invocar un formulario secundario desde uno primario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endParaRPr lang="es-ES" dirty="0" smtClean="0"/>
          </a:p>
          <a:p>
            <a:pPr lvl="1">
              <a:lnSpc>
                <a:spcPct val="80000"/>
              </a:lnSpc>
              <a:spcBef>
                <a:spcPct val="40000"/>
              </a:spcBef>
            </a:pPr>
            <a:endParaRPr lang="es-ES" dirty="0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15008" y="4365104"/>
            <a:ext cx="8928992" cy="2062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rgbClr val="919191"/>
            </a:outerShdw>
          </a:effectLst>
        </p:spPr>
        <p:txBody>
          <a:bodyPr wrap="square">
            <a:spAutoFit/>
          </a:bodyPr>
          <a:lstStyle/>
          <a:p>
            <a:r>
              <a:rPr lang="en-US" sz="1600" dirty="0"/>
              <a:t>private: System::Void </a:t>
            </a:r>
            <a:r>
              <a:rPr lang="en-US" sz="1600" dirty="0" err="1"/>
              <a:t>controlesIToolStripMenuItem_Click</a:t>
            </a:r>
            <a:r>
              <a:rPr lang="en-US" sz="1600" dirty="0"/>
              <a:t>(System::Object^  sender, System::</a:t>
            </a:r>
            <a:r>
              <a:rPr lang="en-US" sz="1600" dirty="0" err="1"/>
              <a:t>EventArgs</a:t>
            </a:r>
            <a:r>
              <a:rPr lang="en-US" sz="1600" dirty="0"/>
              <a:t>^  e) {</a:t>
            </a:r>
          </a:p>
          <a:p>
            <a:r>
              <a:rPr lang="es-AR" sz="1600" dirty="0">
                <a:solidFill>
                  <a:srgbClr val="008000"/>
                </a:solidFill>
              </a:rPr>
              <a:t>/*creo un formulario del tipo </a:t>
            </a:r>
            <a:r>
              <a:rPr lang="es-AR" sz="1600" dirty="0" err="1">
                <a:solidFill>
                  <a:srgbClr val="008000"/>
                </a:solidFill>
              </a:rPr>
              <a:t>MyFORM</a:t>
            </a:r>
            <a:r>
              <a:rPr lang="es-AR" sz="1600" dirty="0">
                <a:solidFill>
                  <a:srgbClr val="008000"/>
                </a:solidFill>
              </a:rPr>
              <a:t>*/</a:t>
            </a:r>
          </a:p>
          <a:p>
            <a:r>
              <a:rPr lang="es-AR" sz="1600" dirty="0"/>
              <a:t> </a:t>
            </a:r>
            <a:r>
              <a:rPr lang="es-AR" sz="1600" dirty="0" err="1"/>
              <a:t>MyForm</a:t>
            </a:r>
            <a:r>
              <a:rPr lang="es-AR" sz="1600" dirty="0"/>
              <a:t>^ </a:t>
            </a:r>
            <a:r>
              <a:rPr lang="es-AR" sz="1600" dirty="0" err="1"/>
              <a:t>FormControls</a:t>
            </a:r>
            <a:r>
              <a:rPr lang="es-AR" sz="1600" dirty="0"/>
              <a:t> = </a:t>
            </a:r>
            <a:r>
              <a:rPr lang="es-AR" sz="1600" dirty="0" err="1"/>
              <a:t>gcnew</a:t>
            </a:r>
            <a:r>
              <a:rPr lang="es-AR" sz="1600" dirty="0"/>
              <a:t> </a:t>
            </a:r>
            <a:r>
              <a:rPr lang="es-AR" sz="1600" dirty="0" err="1"/>
              <a:t>MyForm</a:t>
            </a:r>
            <a:r>
              <a:rPr lang="es-AR" sz="1600" dirty="0"/>
              <a:t>; </a:t>
            </a:r>
          </a:p>
          <a:p>
            <a:r>
              <a:rPr lang="es-AR" sz="1600" dirty="0">
                <a:solidFill>
                  <a:srgbClr val="008000"/>
                </a:solidFill>
              </a:rPr>
              <a:t>/* El formulario que </a:t>
            </a:r>
            <a:r>
              <a:rPr lang="es-AR" sz="1600" dirty="0" smtClean="0">
                <a:solidFill>
                  <a:srgbClr val="008000"/>
                </a:solidFill>
              </a:rPr>
              <a:t>creo </a:t>
            </a:r>
            <a:r>
              <a:rPr lang="es-AR" sz="1600" dirty="0">
                <a:solidFill>
                  <a:srgbClr val="008000"/>
                </a:solidFill>
              </a:rPr>
              <a:t>es el Hijo del MDI (</a:t>
            </a:r>
            <a:r>
              <a:rPr lang="es-AR" sz="1600" dirty="0" err="1">
                <a:solidFill>
                  <a:srgbClr val="008000"/>
                </a:solidFill>
              </a:rPr>
              <a:t>MdiParent</a:t>
            </a:r>
            <a:r>
              <a:rPr lang="es-AR" sz="1600" dirty="0">
                <a:solidFill>
                  <a:srgbClr val="008000"/>
                </a:solidFill>
              </a:rPr>
              <a:t>)*/</a:t>
            </a:r>
          </a:p>
          <a:p>
            <a:r>
              <a:rPr lang="es-AR" sz="1600" dirty="0"/>
              <a:t> </a:t>
            </a:r>
            <a:r>
              <a:rPr lang="es-AR" sz="1600" dirty="0" err="1"/>
              <a:t>FormControls</a:t>
            </a:r>
            <a:r>
              <a:rPr lang="es-AR" sz="1600" dirty="0"/>
              <a:t> -&gt; </a:t>
            </a:r>
            <a:r>
              <a:rPr lang="es-AR" sz="1600" dirty="0" err="1"/>
              <a:t>MdiParent</a:t>
            </a:r>
            <a:r>
              <a:rPr lang="es-AR" sz="1600" dirty="0"/>
              <a:t> = </a:t>
            </a:r>
            <a:r>
              <a:rPr lang="es-AR" sz="1600" dirty="0" err="1"/>
              <a:t>this</a:t>
            </a:r>
            <a:r>
              <a:rPr lang="es-AR" sz="1600" dirty="0"/>
              <a:t>;</a:t>
            </a:r>
          </a:p>
          <a:p>
            <a:r>
              <a:rPr lang="es-AR" sz="1600" dirty="0" smtClean="0"/>
              <a:t> </a:t>
            </a:r>
            <a:r>
              <a:rPr lang="es-AR" sz="1600" dirty="0" err="1" smtClean="0"/>
              <a:t>FormControls</a:t>
            </a:r>
            <a:r>
              <a:rPr lang="es-AR" sz="1600" dirty="0" smtClean="0"/>
              <a:t> </a:t>
            </a:r>
            <a:r>
              <a:rPr lang="es-AR" sz="1600" dirty="0"/>
              <a:t>-&gt; Show();</a:t>
            </a:r>
          </a:p>
          <a:p>
            <a:r>
              <a:rPr lang="es-AR" sz="1600" dirty="0"/>
              <a:t> }</a:t>
            </a:r>
            <a:endParaRPr lang="en-US" sz="1600" dirty="0">
              <a:latin typeface="Lucida Sans Typewriter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5338ABDC-F8D0-4158-AB3A-337870E026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10243 Título"/>
          <p:cNvSpPr>
            <a:spLocks noGrp="1" noChangeArrowheads="1"/>
          </p:cNvSpPr>
          <p:nvPr>
            <p:ph type="title"/>
          </p:nvPr>
        </p:nvSpPr>
        <p:spPr>
          <a:xfrm>
            <a:off x="714348" y="1357298"/>
            <a:ext cx="5500726" cy="1006496"/>
          </a:xfrm>
          <a:effectLst>
            <a:outerShdw blurRad="50800" dist="38100" dir="2700000" algn="tl" rotWithShape="0">
              <a:srgbClr val="FF0000">
                <a:alpha val="40000"/>
              </a:srgbClr>
            </a:outerShdw>
          </a:effectLst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AR" sz="7200" dirty="0" smtClean="0">
                <a:solidFill>
                  <a:schemeClr val="bg1">
                    <a:lumMod val="50000"/>
                  </a:schemeClr>
                </a:solidFill>
              </a:rPr>
              <a:t>¿Preguntas?</a:t>
            </a:r>
            <a:r>
              <a:rPr lang="en-US" sz="7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s-ES" sz="7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9A5CC8B-CF98-4799-9D86-7E021B90CE0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1026" name="Picture 2" descr="Resultado de imagen para pregun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8517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Windows </a:t>
            </a:r>
            <a:r>
              <a:rPr lang="es-ES" dirty="0" err="1"/>
              <a:t>Forms</a:t>
            </a:r>
            <a:r>
              <a:rPr lang="es-ES" dirty="0"/>
              <a:t> (o formularios Windows) es el nombre dado a la interfaz de programación de aplicación gráfica (API) que se incluye como parte de Microsoft.NET </a:t>
            </a:r>
            <a:r>
              <a:rPr lang="es-ES" dirty="0" smtClean="0"/>
              <a:t>Framework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Proporciona </a:t>
            </a:r>
            <a:r>
              <a:rPr lang="es-ES" dirty="0"/>
              <a:t>acceso a los elementos de la interfaz de Microsoft Windows nativas envolviendo la API de Windows existente en código administrado</a:t>
            </a: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90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446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de proyecto – 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0" dirty="0" smtClean="0"/>
              <a:t> Creo un proyecto con una Solución en blanco</a:t>
            </a:r>
          </a:p>
          <a:p>
            <a:endParaRPr lang="es-AR" b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47" y="2262312"/>
            <a:ext cx="6480720" cy="40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Creación de proyecto – Paso a Paso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1704" y="1624476"/>
            <a:ext cx="8686800" cy="4483113"/>
          </a:xfrm>
        </p:spPr>
        <p:txBody>
          <a:bodyPr>
            <a:normAutofit/>
          </a:bodyPr>
          <a:lstStyle/>
          <a:p>
            <a:r>
              <a:rPr lang="es-AR" b="0" dirty="0" smtClean="0"/>
              <a:t> C</a:t>
            </a:r>
            <a:r>
              <a:rPr lang="es-ES" b="0" dirty="0" err="1" smtClean="0"/>
              <a:t>rear</a:t>
            </a:r>
            <a:r>
              <a:rPr lang="es-ES" b="0" dirty="0" smtClean="0"/>
              <a:t> </a:t>
            </a:r>
            <a:r>
              <a:rPr lang="es-ES" b="0" dirty="0"/>
              <a:t>un proyecto vacío (</a:t>
            </a:r>
            <a:r>
              <a:rPr lang="es-ES" b="0" dirty="0" err="1"/>
              <a:t>Empty</a:t>
            </a:r>
            <a:r>
              <a:rPr lang="es-ES" b="0" dirty="0"/>
              <a:t> </a:t>
            </a:r>
            <a:r>
              <a:rPr lang="es-ES" b="0" dirty="0" err="1"/>
              <a:t>Proyect</a:t>
            </a:r>
            <a:r>
              <a:rPr lang="es-ES" b="0" dirty="0"/>
              <a:t>) de C++</a:t>
            </a:r>
            <a:endParaRPr lang="es-AR" b="0" dirty="0" smtClean="0"/>
          </a:p>
          <a:p>
            <a:endParaRPr lang="es-AR" b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8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3184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26" y="2198103"/>
            <a:ext cx="7620355" cy="434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b="0" dirty="0" smtClean="0"/>
              <a:t> En  la solapa  Proyecto  </a:t>
            </a:r>
            <a:r>
              <a:rPr lang="es-ES" sz="1800" b="0" dirty="0" smtClean="0">
                <a:sym typeface="Wingdings" panose="05000000000000000000" pitchFamily="2" charset="2"/>
              </a:rPr>
              <a:t> Agregar Nuevo Elemento</a:t>
            </a:r>
            <a:endParaRPr lang="es-ES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6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60" y="2060848"/>
            <a:ext cx="7980040" cy="44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596" y="1503366"/>
            <a:ext cx="8229600" cy="4483113"/>
          </a:xfrm>
        </p:spPr>
        <p:txBody>
          <a:bodyPr>
            <a:normAutofit/>
          </a:bodyPr>
          <a:lstStyle/>
          <a:p>
            <a:r>
              <a:rPr lang="es-ES" sz="2000" b="0" dirty="0"/>
              <a:t>En la pestaña Visual C++ -&gt; UI seleccionar Windows </a:t>
            </a:r>
            <a:r>
              <a:rPr lang="es-ES" sz="2000" b="0" dirty="0" err="1"/>
              <a:t>Form</a:t>
            </a:r>
            <a:r>
              <a:rPr lang="es-ES" sz="2000" b="0" dirty="0"/>
              <a:t> y dar clic en agregar</a:t>
            </a:r>
            <a:endParaRPr lang="es-ES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7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10" y="2136573"/>
            <a:ext cx="7728371" cy="44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dirty="0"/>
              <a:t> </a:t>
            </a:r>
            <a:r>
              <a:rPr lang="es-ES" sz="1800" b="0" dirty="0"/>
              <a:t>En la solapa Proyecto  </a:t>
            </a:r>
            <a:r>
              <a:rPr lang="es-ES" sz="1800" b="0" dirty="0">
                <a:sym typeface="Wingdings" panose="05000000000000000000" pitchFamily="2" charset="2"/>
              </a:rPr>
              <a:t> Agregar Nuevo Elemento </a:t>
            </a:r>
            <a:r>
              <a:rPr lang="es-ES" sz="1800" b="0" dirty="0" smtClean="0">
                <a:sym typeface="Wingdings" panose="05000000000000000000" pitchFamily="2" charset="2"/>
              </a:rPr>
              <a:t>Código </a:t>
            </a:r>
            <a:r>
              <a:rPr lang="es-ES" sz="1800" b="0" dirty="0">
                <a:sym typeface="Wingdings" panose="05000000000000000000" pitchFamily="2" charset="2"/>
              </a:rPr>
              <a:t> Archivo C++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Programación II – Ing. Mauricio Prinzo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8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2337614"/>
            <a:ext cx="7848872" cy="393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Creación de proyecto – Paso a Paso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Selecciono y voy a las propiedades del proyecto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6525344"/>
            <a:ext cx="2895600" cy="365125"/>
          </a:xfrm>
        </p:spPr>
        <p:txBody>
          <a:bodyPr/>
          <a:lstStyle/>
          <a:p>
            <a:r>
              <a:rPr lang="es-AR" dirty="0" smtClean="0"/>
              <a:t>Programación II 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110B7-7DFE-40BD-98E4-6CA3C76A57AB}" type="slidenum">
              <a:rPr lang="es-AR" smtClean="0"/>
              <a:pPr/>
              <a:t>9</a:t>
            </a:fld>
            <a:endParaRPr lang="es-AR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34300"/>
            <a:ext cx="7460902" cy="449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3521</TotalTime>
  <Words>603</Words>
  <Application>Microsoft Office PowerPoint</Application>
  <PresentationFormat>Presentación en pantalla (4:3)</PresentationFormat>
  <Paragraphs>137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Sans Typewriter</vt:lpstr>
      <vt:lpstr>Times New Roman</vt:lpstr>
      <vt:lpstr>Wingdings</vt:lpstr>
      <vt:lpstr>Tema de Office</vt:lpstr>
      <vt:lpstr>Programación II Tecnicatura de Video Juegos</vt:lpstr>
      <vt:lpstr>Agenda</vt:lpstr>
      <vt:lpstr>Introducción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Creación de proyecto – Paso a Paso</vt:lpstr>
      <vt:lpstr>Cuadro de Herramientas</vt:lpstr>
      <vt:lpstr>Ejemplo</vt:lpstr>
      <vt:lpstr>Ejemplo II</vt:lpstr>
      <vt:lpstr>Ciclo de vida del formulario</vt:lpstr>
      <vt:lpstr>Tipos de Formularios</vt:lpstr>
      <vt:lpstr>Cómo crear aplicaciones MDI</vt:lpstr>
      <vt:lpstr>¿Preguntas? </vt:lpstr>
    </vt:vector>
  </TitlesOfParts>
  <Company>Sony Electronics,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Ingreso a la Universidad Facultad de tecnología</dc:title>
  <dc:creator>Pablo</dc:creator>
  <cp:lastModifiedBy>Prinzo Mauricio</cp:lastModifiedBy>
  <cp:revision>308</cp:revision>
  <dcterms:created xsi:type="dcterms:W3CDTF">2008-04-01T13:25:28Z</dcterms:created>
  <dcterms:modified xsi:type="dcterms:W3CDTF">2016-10-28T21:01:40Z</dcterms:modified>
</cp:coreProperties>
</file>