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65" r:id="rId4"/>
    <p:sldId id="267" r:id="rId5"/>
    <p:sldId id="259" r:id="rId6"/>
    <p:sldId id="266" r:id="rId7"/>
    <p:sldId id="260" r:id="rId8"/>
    <p:sldId id="261" r:id="rId9"/>
    <p:sldId id="268" r:id="rId10"/>
    <p:sldId id="273" r:id="rId11"/>
    <p:sldId id="269" r:id="rId12"/>
    <p:sldId id="270" r:id="rId13"/>
    <p:sldId id="271" r:id="rId14"/>
    <p:sldId id="272" r:id="rId15"/>
    <p:sldId id="257" r:id="rId16"/>
    <p:sldId id="262" r:id="rId17"/>
    <p:sldId id="258" r:id="rId18"/>
    <p:sldId id="280" r:id="rId19"/>
    <p:sldId id="279" r:id="rId20"/>
    <p:sldId id="281" r:id="rId21"/>
    <p:sldId id="282" r:id="rId22"/>
    <p:sldId id="283" r:id="rId23"/>
    <p:sldId id="263" r:id="rId24"/>
    <p:sldId id="274" r:id="rId25"/>
    <p:sldId id="275" r:id="rId26"/>
    <p:sldId id="276" r:id="rId27"/>
    <p:sldId id="277" r:id="rId28"/>
    <p:sldId id="278" r:id="rId29"/>
    <p:sldId id="288" r:id="rId30"/>
    <p:sldId id="289" r:id="rId31"/>
    <p:sldId id="284" r:id="rId32"/>
    <p:sldId id="285" r:id="rId33"/>
    <p:sldId id="286" r:id="rId34"/>
    <p:sldId id="287" r:id="rId35"/>
    <p:sldId id="290" r:id="rId36"/>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varScale="1">
        <p:scale>
          <a:sx n="60" d="100"/>
          <a:sy n="60" d="100"/>
        </p:scale>
        <p:origin x="72" y="2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2CD6C3BF-09A6-4DAF-A153-91D26FFE0307}" type="datetimeFigureOut">
              <a:rPr lang="es-ES" smtClean="0"/>
              <a:t>11/11/2016</a:t>
            </a:fld>
            <a:endParaRPr lang="es-ES"/>
          </a:p>
        </p:txBody>
      </p:sp>
      <p:sp>
        <p:nvSpPr>
          <p:cNvPr id="5" name="Footer Placeholder 4"/>
          <p:cNvSpPr>
            <a:spLocks noGrp="1"/>
          </p:cNvSpPr>
          <p:nvPr>
            <p:ph type="ftr" sz="quarter" idx="11"/>
          </p:nvPr>
        </p:nvSpPr>
        <p:spPr/>
        <p:txBody>
          <a:bodyPr/>
          <a:lstStyle/>
          <a:p>
            <a:endParaRPr lang="es-E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A7132CC-596D-44E3-A05D-FC0489E00555}" type="slidenum">
              <a:rPr lang="es-ES" smtClean="0"/>
              <a:t>‹Nº›</a:t>
            </a:fld>
            <a:endParaRPr lang="es-ES"/>
          </a:p>
        </p:txBody>
      </p:sp>
    </p:spTree>
    <p:extLst>
      <p:ext uri="{BB962C8B-B14F-4D97-AF65-F5344CB8AC3E}">
        <p14:creationId xmlns:p14="http://schemas.microsoft.com/office/powerpoint/2010/main" val="1541771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CD6C3BF-09A6-4DAF-A153-91D26FFE0307}" type="datetimeFigureOut">
              <a:rPr lang="es-ES" smtClean="0"/>
              <a:t>11/11/2016</a:t>
            </a:fld>
            <a:endParaRPr lang="es-ES"/>
          </a:p>
        </p:txBody>
      </p:sp>
      <p:sp>
        <p:nvSpPr>
          <p:cNvPr id="5" name="Footer Placeholder 4"/>
          <p:cNvSpPr>
            <a:spLocks noGrp="1"/>
          </p:cNvSpPr>
          <p:nvPr>
            <p:ph type="ftr" sz="quarter" idx="11"/>
          </p:nvPr>
        </p:nvSpPr>
        <p:spPr/>
        <p:txBody>
          <a:bodyPr/>
          <a:lstStyle/>
          <a:p>
            <a:endParaRPr lang="es-E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A7132CC-596D-44E3-A05D-FC0489E00555}" type="slidenum">
              <a:rPr lang="es-ES" smtClean="0"/>
              <a:t>‹Nº›</a:t>
            </a:fld>
            <a:endParaRPr lang="es-ES"/>
          </a:p>
        </p:txBody>
      </p:sp>
    </p:spTree>
    <p:extLst>
      <p:ext uri="{BB962C8B-B14F-4D97-AF65-F5344CB8AC3E}">
        <p14:creationId xmlns:p14="http://schemas.microsoft.com/office/powerpoint/2010/main" val="1180770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CD6C3BF-09A6-4DAF-A153-91D26FFE0307}" type="datetimeFigureOut">
              <a:rPr lang="es-ES" smtClean="0"/>
              <a:t>11/11/2016</a:t>
            </a:fld>
            <a:endParaRPr lang="es-ES"/>
          </a:p>
        </p:txBody>
      </p:sp>
      <p:sp>
        <p:nvSpPr>
          <p:cNvPr id="5" name="Footer Placeholder 4"/>
          <p:cNvSpPr>
            <a:spLocks noGrp="1"/>
          </p:cNvSpPr>
          <p:nvPr>
            <p:ph type="ftr" sz="quarter" idx="11"/>
          </p:nvPr>
        </p:nvSpPr>
        <p:spPr/>
        <p:txBody>
          <a:bodyPr/>
          <a:lstStyle/>
          <a:p>
            <a:endParaRPr lang="es-E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A7132CC-596D-44E3-A05D-FC0489E00555}" type="slidenum">
              <a:rPr lang="es-ES" smtClean="0"/>
              <a:t>‹Nº›</a:t>
            </a:fld>
            <a:endParaRPr lang="es-E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50910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2CD6C3BF-09A6-4DAF-A153-91D26FFE0307}" type="datetimeFigureOut">
              <a:rPr lang="es-ES" smtClean="0"/>
              <a:t>11/11/2016</a:t>
            </a:fld>
            <a:endParaRPr lang="es-ES"/>
          </a:p>
        </p:txBody>
      </p:sp>
      <p:sp>
        <p:nvSpPr>
          <p:cNvPr id="6" name="Footer Placeholder 5"/>
          <p:cNvSpPr>
            <a:spLocks noGrp="1"/>
          </p:cNvSpPr>
          <p:nvPr>
            <p:ph type="ftr" sz="quarter" idx="11"/>
          </p:nvPr>
        </p:nvSpPr>
        <p:spPr/>
        <p:txBody>
          <a:bodyPr/>
          <a:lstStyle/>
          <a:p>
            <a:endParaRPr lang="es-E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A7132CC-596D-44E3-A05D-FC0489E00555}" type="slidenum">
              <a:rPr lang="es-ES" smtClean="0"/>
              <a:t>‹Nº›</a:t>
            </a:fld>
            <a:endParaRPr lang="es-ES"/>
          </a:p>
        </p:txBody>
      </p:sp>
    </p:spTree>
    <p:extLst>
      <p:ext uri="{BB962C8B-B14F-4D97-AF65-F5344CB8AC3E}">
        <p14:creationId xmlns:p14="http://schemas.microsoft.com/office/powerpoint/2010/main" val="38014926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2CD6C3BF-09A6-4DAF-A153-91D26FFE0307}" type="datetimeFigureOut">
              <a:rPr lang="es-ES" smtClean="0"/>
              <a:t>11/11/2016</a:t>
            </a:fld>
            <a:endParaRPr lang="es-ES"/>
          </a:p>
        </p:txBody>
      </p:sp>
      <p:sp>
        <p:nvSpPr>
          <p:cNvPr id="6" name="Footer Placeholder 5"/>
          <p:cNvSpPr>
            <a:spLocks noGrp="1"/>
          </p:cNvSpPr>
          <p:nvPr>
            <p:ph type="ftr" sz="quarter" idx="11"/>
          </p:nvPr>
        </p:nvSpPr>
        <p:spPr/>
        <p:txBody>
          <a:bodyPr/>
          <a:lstStyle/>
          <a:p>
            <a:endParaRPr lang="es-E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A7132CC-596D-44E3-A05D-FC0489E00555}" type="slidenum">
              <a:rPr lang="es-ES" smtClean="0"/>
              <a:t>‹Nº›</a:t>
            </a:fld>
            <a:endParaRPr lang="es-E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675661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2CD6C3BF-09A6-4DAF-A153-91D26FFE0307}" type="datetimeFigureOut">
              <a:rPr lang="es-ES" smtClean="0"/>
              <a:t>11/11/2016</a:t>
            </a:fld>
            <a:endParaRPr lang="es-ES"/>
          </a:p>
        </p:txBody>
      </p:sp>
      <p:sp>
        <p:nvSpPr>
          <p:cNvPr id="6" name="Footer Placeholder 5"/>
          <p:cNvSpPr>
            <a:spLocks noGrp="1"/>
          </p:cNvSpPr>
          <p:nvPr>
            <p:ph type="ftr" sz="quarter" idx="11"/>
          </p:nvPr>
        </p:nvSpPr>
        <p:spPr/>
        <p:txBody>
          <a:bodyPr/>
          <a:lstStyle/>
          <a:p>
            <a:endParaRPr lang="es-E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A7132CC-596D-44E3-A05D-FC0489E00555}" type="slidenum">
              <a:rPr lang="es-ES" smtClean="0"/>
              <a:t>‹Nº›</a:t>
            </a:fld>
            <a:endParaRPr lang="es-ES"/>
          </a:p>
        </p:txBody>
      </p:sp>
    </p:spTree>
    <p:extLst>
      <p:ext uri="{BB962C8B-B14F-4D97-AF65-F5344CB8AC3E}">
        <p14:creationId xmlns:p14="http://schemas.microsoft.com/office/powerpoint/2010/main" val="38302241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CD6C3BF-09A6-4DAF-A153-91D26FFE0307}" type="datetimeFigureOut">
              <a:rPr lang="es-ES" smtClean="0"/>
              <a:t>11/11/2016</a:t>
            </a:fld>
            <a:endParaRPr lang="es-ES"/>
          </a:p>
        </p:txBody>
      </p:sp>
      <p:sp>
        <p:nvSpPr>
          <p:cNvPr id="5" name="Footer Placeholder 4"/>
          <p:cNvSpPr>
            <a:spLocks noGrp="1"/>
          </p:cNvSpPr>
          <p:nvPr>
            <p:ph type="ftr" sz="quarter" idx="11"/>
          </p:nvPr>
        </p:nvSpPr>
        <p:spPr/>
        <p:txBody>
          <a:bodyPr/>
          <a:lstStyle/>
          <a:p>
            <a:endParaRPr lang="es-E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A7132CC-596D-44E3-A05D-FC0489E00555}" type="slidenum">
              <a:rPr lang="es-ES" smtClean="0"/>
              <a:t>‹Nº›</a:t>
            </a:fld>
            <a:endParaRPr lang="es-ES"/>
          </a:p>
        </p:txBody>
      </p:sp>
    </p:spTree>
    <p:extLst>
      <p:ext uri="{BB962C8B-B14F-4D97-AF65-F5344CB8AC3E}">
        <p14:creationId xmlns:p14="http://schemas.microsoft.com/office/powerpoint/2010/main" val="3454823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CD6C3BF-09A6-4DAF-A153-91D26FFE0307}" type="datetimeFigureOut">
              <a:rPr lang="es-ES" smtClean="0"/>
              <a:t>11/11/2016</a:t>
            </a:fld>
            <a:endParaRPr lang="es-ES"/>
          </a:p>
        </p:txBody>
      </p:sp>
      <p:sp>
        <p:nvSpPr>
          <p:cNvPr id="5" name="Footer Placeholder 4"/>
          <p:cNvSpPr>
            <a:spLocks noGrp="1"/>
          </p:cNvSpPr>
          <p:nvPr>
            <p:ph type="ftr" sz="quarter" idx="11"/>
          </p:nvPr>
        </p:nvSpPr>
        <p:spPr/>
        <p:txBody>
          <a:bodyPr/>
          <a:lstStyle/>
          <a:p>
            <a:endParaRPr lang="es-E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A7132CC-596D-44E3-A05D-FC0489E00555}" type="slidenum">
              <a:rPr lang="es-ES" smtClean="0"/>
              <a:t>‹Nº›</a:t>
            </a:fld>
            <a:endParaRPr lang="es-ES"/>
          </a:p>
        </p:txBody>
      </p:sp>
    </p:spTree>
    <p:extLst>
      <p:ext uri="{BB962C8B-B14F-4D97-AF65-F5344CB8AC3E}">
        <p14:creationId xmlns:p14="http://schemas.microsoft.com/office/powerpoint/2010/main" val="2784007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CD6C3BF-09A6-4DAF-A153-91D26FFE0307}" type="datetimeFigureOut">
              <a:rPr lang="es-ES" smtClean="0"/>
              <a:t>11/11/2016</a:t>
            </a:fld>
            <a:endParaRPr lang="es-ES"/>
          </a:p>
        </p:txBody>
      </p:sp>
      <p:sp>
        <p:nvSpPr>
          <p:cNvPr id="5" name="Footer Placeholder 4"/>
          <p:cNvSpPr>
            <a:spLocks noGrp="1"/>
          </p:cNvSpPr>
          <p:nvPr>
            <p:ph type="ftr" sz="quarter" idx="11"/>
          </p:nvPr>
        </p:nvSpPr>
        <p:spPr/>
        <p:txBody>
          <a:bodyPr/>
          <a:lstStyle/>
          <a:p>
            <a:endParaRPr lang="es-E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A7132CC-596D-44E3-A05D-FC0489E00555}" type="slidenum">
              <a:rPr lang="es-ES" smtClean="0"/>
              <a:t>‹Nº›</a:t>
            </a:fld>
            <a:endParaRPr lang="es-ES"/>
          </a:p>
        </p:txBody>
      </p:sp>
    </p:spTree>
    <p:extLst>
      <p:ext uri="{BB962C8B-B14F-4D97-AF65-F5344CB8AC3E}">
        <p14:creationId xmlns:p14="http://schemas.microsoft.com/office/powerpoint/2010/main" val="1810504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CD6C3BF-09A6-4DAF-A153-91D26FFE0307}" type="datetimeFigureOut">
              <a:rPr lang="es-ES" smtClean="0"/>
              <a:t>11/11/2016</a:t>
            </a:fld>
            <a:endParaRPr lang="es-ES"/>
          </a:p>
        </p:txBody>
      </p:sp>
      <p:sp>
        <p:nvSpPr>
          <p:cNvPr id="5" name="Footer Placeholder 4"/>
          <p:cNvSpPr>
            <a:spLocks noGrp="1"/>
          </p:cNvSpPr>
          <p:nvPr>
            <p:ph type="ftr" sz="quarter" idx="11"/>
          </p:nvPr>
        </p:nvSpPr>
        <p:spPr/>
        <p:txBody>
          <a:bodyPr/>
          <a:lstStyle/>
          <a:p>
            <a:endParaRPr lang="es-E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A7132CC-596D-44E3-A05D-FC0489E00555}" type="slidenum">
              <a:rPr lang="es-ES" smtClean="0"/>
              <a:t>‹Nº›</a:t>
            </a:fld>
            <a:endParaRPr lang="es-ES"/>
          </a:p>
        </p:txBody>
      </p:sp>
    </p:spTree>
    <p:extLst>
      <p:ext uri="{BB962C8B-B14F-4D97-AF65-F5344CB8AC3E}">
        <p14:creationId xmlns:p14="http://schemas.microsoft.com/office/powerpoint/2010/main" val="2980681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2CD6C3BF-09A6-4DAF-A153-91D26FFE0307}" type="datetimeFigureOut">
              <a:rPr lang="es-ES" smtClean="0"/>
              <a:t>11/11/2016</a:t>
            </a:fld>
            <a:endParaRPr lang="es-ES"/>
          </a:p>
        </p:txBody>
      </p:sp>
      <p:sp>
        <p:nvSpPr>
          <p:cNvPr id="6" name="Footer Placeholder 5"/>
          <p:cNvSpPr>
            <a:spLocks noGrp="1"/>
          </p:cNvSpPr>
          <p:nvPr>
            <p:ph type="ftr" sz="quarter" idx="11"/>
          </p:nvPr>
        </p:nvSpPr>
        <p:spPr/>
        <p:txBody>
          <a:bodyPr/>
          <a:lstStyle/>
          <a:p>
            <a:endParaRPr lang="es-E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A7132CC-596D-44E3-A05D-FC0489E00555}" type="slidenum">
              <a:rPr lang="es-ES" smtClean="0"/>
              <a:t>‹Nº›</a:t>
            </a:fld>
            <a:endParaRPr lang="es-ES"/>
          </a:p>
        </p:txBody>
      </p:sp>
    </p:spTree>
    <p:extLst>
      <p:ext uri="{BB962C8B-B14F-4D97-AF65-F5344CB8AC3E}">
        <p14:creationId xmlns:p14="http://schemas.microsoft.com/office/powerpoint/2010/main" val="299574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2CD6C3BF-09A6-4DAF-A153-91D26FFE0307}" type="datetimeFigureOut">
              <a:rPr lang="es-ES" smtClean="0"/>
              <a:t>11/11/2016</a:t>
            </a:fld>
            <a:endParaRPr lang="es-ES"/>
          </a:p>
        </p:txBody>
      </p:sp>
      <p:sp>
        <p:nvSpPr>
          <p:cNvPr id="8" name="Footer Placeholder 7"/>
          <p:cNvSpPr>
            <a:spLocks noGrp="1"/>
          </p:cNvSpPr>
          <p:nvPr>
            <p:ph type="ftr" sz="quarter" idx="11"/>
          </p:nvPr>
        </p:nvSpPr>
        <p:spPr/>
        <p:txBody>
          <a:bodyPr/>
          <a:lstStyle/>
          <a:p>
            <a:endParaRPr lang="es-E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A7132CC-596D-44E3-A05D-FC0489E00555}" type="slidenum">
              <a:rPr lang="es-ES" smtClean="0"/>
              <a:t>‹Nº›</a:t>
            </a:fld>
            <a:endParaRPr lang="es-ES"/>
          </a:p>
        </p:txBody>
      </p:sp>
    </p:spTree>
    <p:extLst>
      <p:ext uri="{BB962C8B-B14F-4D97-AF65-F5344CB8AC3E}">
        <p14:creationId xmlns:p14="http://schemas.microsoft.com/office/powerpoint/2010/main" val="536825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2CD6C3BF-09A6-4DAF-A153-91D26FFE0307}" type="datetimeFigureOut">
              <a:rPr lang="es-ES" smtClean="0"/>
              <a:t>11/11/2016</a:t>
            </a:fld>
            <a:endParaRPr lang="es-ES"/>
          </a:p>
        </p:txBody>
      </p:sp>
      <p:sp>
        <p:nvSpPr>
          <p:cNvPr id="4" name="Footer Placeholder 3"/>
          <p:cNvSpPr>
            <a:spLocks noGrp="1"/>
          </p:cNvSpPr>
          <p:nvPr>
            <p:ph type="ftr" sz="quarter" idx="11"/>
          </p:nvPr>
        </p:nvSpPr>
        <p:spPr/>
        <p:txBody>
          <a:bodyPr/>
          <a:lstStyle/>
          <a:p>
            <a:endParaRPr lang="es-E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A7132CC-596D-44E3-A05D-FC0489E00555}" type="slidenum">
              <a:rPr lang="es-ES" smtClean="0"/>
              <a:t>‹Nº›</a:t>
            </a:fld>
            <a:endParaRPr lang="es-ES"/>
          </a:p>
        </p:txBody>
      </p:sp>
    </p:spTree>
    <p:extLst>
      <p:ext uri="{BB962C8B-B14F-4D97-AF65-F5344CB8AC3E}">
        <p14:creationId xmlns:p14="http://schemas.microsoft.com/office/powerpoint/2010/main" val="1726787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D6C3BF-09A6-4DAF-A153-91D26FFE0307}" type="datetimeFigureOut">
              <a:rPr lang="es-ES" smtClean="0"/>
              <a:t>11/11/2016</a:t>
            </a:fld>
            <a:endParaRPr lang="es-ES"/>
          </a:p>
        </p:txBody>
      </p:sp>
      <p:sp>
        <p:nvSpPr>
          <p:cNvPr id="3" name="Footer Placeholder 2"/>
          <p:cNvSpPr>
            <a:spLocks noGrp="1"/>
          </p:cNvSpPr>
          <p:nvPr>
            <p:ph type="ftr" sz="quarter" idx="11"/>
          </p:nvPr>
        </p:nvSpPr>
        <p:spPr/>
        <p:txBody>
          <a:bodyPr/>
          <a:lstStyle/>
          <a:p>
            <a:endParaRPr lang="es-E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A7132CC-596D-44E3-A05D-FC0489E00555}" type="slidenum">
              <a:rPr lang="es-ES" smtClean="0"/>
              <a:t>‹Nº›</a:t>
            </a:fld>
            <a:endParaRPr lang="es-ES"/>
          </a:p>
        </p:txBody>
      </p:sp>
    </p:spTree>
    <p:extLst>
      <p:ext uri="{BB962C8B-B14F-4D97-AF65-F5344CB8AC3E}">
        <p14:creationId xmlns:p14="http://schemas.microsoft.com/office/powerpoint/2010/main" val="3566863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2CD6C3BF-09A6-4DAF-A153-91D26FFE0307}" type="datetimeFigureOut">
              <a:rPr lang="es-ES" smtClean="0"/>
              <a:t>11/11/2016</a:t>
            </a:fld>
            <a:endParaRPr lang="es-ES"/>
          </a:p>
        </p:txBody>
      </p:sp>
      <p:sp>
        <p:nvSpPr>
          <p:cNvPr id="6" name="Footer Placeholder 5"/>
          <p:cNvSpPr>
            <a:spLocks noGrp="1"/>
          </p:cNvSpPr>
          <p:nvPr>
            <p:ph type="ftr" sz="quarter" idx="11"/>
          </p:nvPr>
        </p:nvSpPr>
        <p:spPr/>
        <p:txBody>
          <a:bodyPr/>
          <a:lstStyle/>
          <a:p>
            <a:endParaRPr lang="es-E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A7132CC-596D-44E3-A05D-FC0489E00555}" type="slidenum">
              <a:rPr lang="es-ES" smtClean="0"/>
              <a:t>‹Nº›</a:t>
            </a:fld>
            <a:endParaRPr lang="es-ES"/>
          </a:p>
        </p:txBody>
      </p:sp>
    </p:spTree>
    <p:extLst>
      <p:ext uri="{BB962C8B-B14F-4D97-AF65-F5344CB8AC3E}">
        <p14:creationId xmlns:p14="http://schemas.microsoft.com/office/powerpoint/2010/main" val="667175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2CD6C3BF-09A6-4DAF-A153-91D26FFE0307}" type="datetimeFigureOut">
              <a:rPr lang="es-ES" smtClean="0"/>
              <a:t>11/11/2016</a:t>
            </a:fld>
            <a:endParaRPr lang="es-ES"/>
          </a:p>
        </p:txBody>
      </p:sp>
      <p:sp>
        <p:nvSpPr>
          <p:cNvPr id="6" name="Footer Placeholder 5"/>
          <p:cNvSpPr>
            <a:spLocks noGrp="1"/>
          </p:cNvSpPr>
          <p:nvPr>
            <p:ph type="ftr" sz="quarter" idx="11"/>
          </p:nvPr>
        </p:nvSpPr>
        <p:spPr/>
        <p:txBody>
          <a:bodyPr/>
          <a:lstStyle/>
          <a:p>
            <a:endParaRPr lang="es-E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A7132CC-596D-44E3-A05D-FC0489E00555}" type="slidenum">
              <a:rPr lang="es-ES" smtClean="0"/>
              <a:t>‹Nº›</a:t>
            </a:fld>
            <a:endParaRPr lang="es-ES"/>
          </a:p>
        </p:txBody>
      </p:sp>
    </p:spTree>
    <p:extLst>
      <p:ext uri="{BB962C8B-B14F-4D97-AF65-F5344CB8AC3E}">
        <p14:creationId xmlns:p14="http://schemas.microsoft.com/office/powerpoint/2010/main" val="2846537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CD6C3BF-09A6-4DAF-A153-91D26FFE0307}" type="datetimeFigureOut">
              <a:rPr lang="es-ES" smtClean="0"/>
              <a:t>11/11/2016</a:t>
            </a:fld>
            <a:endParaRPr lang="es-E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E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A7132CC-596D-44E3-A05D-FC0489E00555}" type="slidenum">
              <a:rPr lang="es-ES" smtClean="0"/>
              <a:t>‹Nº›</a:t>
            </a:fld>
            <a:endParaRPr lang="es-ES"/>
          </a:p>
        </p:txBody>
      </p:sp>
    </p:spTree>
    <p:extLst>
      <p:ext uri="{BB962C8B-B14F-4D97-AF65-F5344CB8AC3E}">
        <p14:creationId xmlns:p14="http://schemas.microsoft.com/office/powerpoint/2010/main" val="21581232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Tecnicatura en desarrollo de videojuegos</a:t>
            </a:r>
            <a:endParaRPr lang="es-ES" dirty="0"/>
          </a:p>
        </p:txBody>
      </p:sp>
      <p:sp>
        <p:nvSpPr>
          <p:cNvPr id="3" name="Subtítulo 2"/>
          <p:cNvSpPr>
            <a:spLocks noGrp="1"/>
          </p:cNvSpPr>
          <p:nvPr>
            <p:ph type="subTitle" idx="1"/>
          </p:nvPr>
        </p:nvSpPr>
        <p:spPr/>
        <p:txBody>
          <a:bodyPr>
            <a:normAutofit lnSpcReduction="10000"/>
          </a:bodyPr>
          <a:lstStyle/>
          <a:p>
            <a:pPr algn="r"/>
            <a:endParaRPr lang="es-ES" dirty="0" smtClean="0"/>
          </a:p>
          <a:p>
            <a:pPr algn="r"/>
            <a:endParaRPr lang="es-ES" dirty="0"/>
          </a:p>
          <a:p>
            <a:pPr algn="r"/>
            <a:r>
              <a:rPr lang="es-ES" dirty="0" smtClean="0"/>
              <a:t>Ing. Christian A. Parkinson</a:t>
            </a:r>
            <a:endParaRPr lang="es-ES" dirty="0"/>
          </a:p>
        </p:txBody>
      </p:sp>
    </p:spTree>
    <p:extLst>
      <p:ext uri="{BB962C8B-B14F-4D97-AF65-F5344CB8AC3E}">
        <p14:creationId xmlns:p14="http://schemas.microsoft.com/office/powerpoint/2010/main" val="4109057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Elemento </a:t>
            </a:r>
            <a:r>
              <a:rPr lang="es-ES" dirty="0" err="1"/>
              <a:t>Graphics</a:t>
            </a:r>
            <a:endParaRPr lang="es-ES" dirty="0"/>
          </a:p>
        </p:txBody>
      </p:sp>
      <p:sp>
        <p:nvSpPr>
          <p:cNvPr id="3" name="Marcador de contenido 2"/>
          <p:cNvSpPr>
            <a:spLocks noGrp="1"/>
          </p:cNvSpPr>
          <p:nvPr>
            <p:ph idx="1"/>
          </p:nvPr>
        </p:nvSpPr>
        <p:spPr/>
        <p:txBody>
          <a:bodyPr/>
          <a:lstStyle/>
          <a:p>
            <a:pPr marL="0" indent="0">
              <a:buNone/>
            </a:pPr>
            <a:r>
              <a:rPr lang="es-ES" dirty="0" smtClean="0"/>
              <a:t>//Declaro </a:t>
            </a:r>
          </a:p>
          <a:p>
            <a:pPr marL="0" indent="0">
              <a:buNone/>
            </a:pPr>
            <a:r>
              <a:rPr lang="es-ES" dirty="0" err="1" smtClean="0"/>
              <a:t>Graphics</a:t>
            </a:r>
            <a:r>
              <a:rPr lang="es-ES" dirty="0" smtClean="0"/>
              <a:t> </a:t>
            </a:r>
            <a:r>
              <a:rPr lang="es-ES" dirty="0"/>
              <a:t>^ </a:t>
            </a:r>
            <a:r>
              <a:rPr lang="es-ES" dirty="0" err="1"/>
              <a:t>graficador</a:t>
            </a:r>
            <a:r>
              <a:rPr lang="es-ES" dirty="0" smtClean="0"/>
              <a:t>;</a:t>
            </a:r>
            <a:br>
              <a:rPr lang="es-ES" dirty="0" smtClean="0"/>
            </a:br>
            <a:endParaRPr lang="es-ES" dirty="0" smtClean="0"/>
          </a:p>
          <a:p>
            <a:pPr marL="0" indent="0">
              <a:buNone/>
            </a:pPr>
            <a:r>
              <a:rPr lang="es-ES" dirty="0" err="1" smtClean="0"/>
              <a:t>private</a:t>
            </a:r>
            <a:r>
              <a:rPr lang="es-ES" dirty="0"/>
              <a:t>: </a:t>
            </a:r>
            <a:r>
              <a:rPr lang="es-ES" dirty="0" err="1"/>
              <a:t>System</a:t>
            </a:r>
            <a:r>
              <a:rPr lang="es-ES" dirty="0"/>
              <a:t>::</a:t>
            </a:r>
            <a:r>
              <a:rPr lang="es-ES" dirty="0" err="1"/>
              <a:t>Void</a:t>
            </a:r>
            <a:r>
              <a:rPr lang="es-ES" dirty="0"/>
              <a:t> </a:t>
            </a:r>
            <a:r>
              <a:rPr lang="es-ES" dirty="0" err="1"/>
              <a:t>Fondo_Load</a:t>
            </a:r>
            <a:r>
              <a:rPr lang="es-ES" dirty="0"/>
              <a:t>(</a:t>
            </a:r>
            <a:r>
              <a:rPr lang="es-ES" dirty="0" err="1"/>
              <a:t>System</a:t>
            </a:r>
            <a:r>
              <a:rPr lang="es-ES" dirty="0"/>
              <a:t>::</a:t>
            </a:r>
            <a:r>
              <a:rPr lang="es-ES" dirty="0" err="1"/>
              <a:t>Object</a:t>
            </a:r>
            <a:r>
              <a:rPr lang="es-ES" dirty="0"/>
              <a:t>^  </a:t>
            </a:r>
            <a:r>
              <a:rPr lang="es-ES" dirty="0" err="1"/>
              <a:t>sender</a:t>
            </a:r>
            <a:r>
              <a:rPr lang="es-ES" dirty="0"/>
              <a:t>, </a:t>
            </a:r>
            <a:r>
              <a:rPr lang="es-ES" dirty="0" err="1"/>
              <a:t>System</a:t>
            </a:r>
            <a:r>
              <a:rPr lang="es-ES" dirty="0"/>
              <a:t>::</a:t>
            </a:r>
            <a:r>
              <a:rPr lang="es-ES" dirty="0" err="1"/>
              <a:t>EventArgs</a:t>
            </a:r>
            <a:r>
              <a:rPr lang="es-ES" dirty="0"/>
              <a:t>^  e) </a:t>
            </a:r>
            <a:r>
              <a:rPr lang="es-ES" dirty="0" smtClean="0"/>
              <a:t>{</a:t>
            </a:r>
            <a:br>
              <a:rPr lang="es-ES" dirty="0" smtClean="0"/>
            </a:br>
            <a:endParaRPr lang="es-ES" dirty="0"/>
          </a:p>
          <a:p>
            <a:pPr marL="0" indent="0">
              <a:buNone/>
            </a:pPr>
            <a:r>
              <a:rPr lang="es-ES" dirty="0" smtClean="0"/>
              <a:t>Construcción</a:t>
            </a:r>
            <a:endParaRPr lang="es-ES" dirty="0"/>
          </a:p>
          <a:p>
            <a:pPr marL="0" indent="0">
              <a:buNone/>
            </a:pPr>
            <a:r>
              <a:rPr lang="es-ES" dirty="0"/>
              <a:t> </a:t>
            </a:r>
            <a:r>
              <a:rPr lang="es-ES" dirty="0" err="1"/>
              <a:t>graficador</a:t>
            </a:r>
            <a:r>
              <a:rPr lang="es-ES" dirty="0"/>
              <a:t> = </a:t>
            </a:r>
            <a:r>
              <a:rPr lang="es-ES" dirty="0" err="1"/>
              <a:t>this</a:t>
            </a:r>
            <a:r>
              <a:rPr lang="es-ES" dirty="0"/>
              <a:t>-&gt;</a:t>
            </a:r>
            <a:r>
              <a:rPr lang="es-ES" dirty="0" err="1"/>
              <a:t>CreateGraphics</a:t>
            </a:r>
            <a:r>
              <a:rPr lang="es-ES" dirty="0"/>
              <a:t>();</a:t>
            </a:r>
            <a:r>
              <a:rPr lang="es-ES" dirty="0" smtClean="0"/>
              <a:t/>
            </a:r>
            <a:br>
              <a:rPr lang="es-ES" dirty="0" smtClean="0"/>
            </a:br>
            <a:r>
              <a:rPr lang="es-ES" dirty="0" smtClean="0"/>
              <a:t/>
            </a:r>
            <a:br>
              <a:rPr lang="es-ES" dirty="0" smtClean="0"/>
            </a:br>
            <a:r>
              <a:rPr lang="es-ES" dirty="0" smtClean="0"/>
              <a:t>}</a:t>
            </a:r>
            <a:endParaRPr lang="es-ES" dirty="0"/>
          </a:p>
        </p:txBody>
      </p:sp>
    </p:spTree>
    <p:extLst>
      <p:ext uri="{BB962C8B-B14F-4D97-AF65-F5344CB8AC3E}">
        <p14:creationId xmlns:p14="http://schemas.microsoft.com/office/powerpoint/2010/main" val="3263165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Graficos</a:t>
            </a:r>
            <a:r>
              <a:rPr lang="es-ES" dirty="0" smtClean="0"/>
              <a:t> Vectoriales</a:t>
            </a:r>
            <a:endParaRPr lang="es-ES" dirty="0"/>
          </a:p>
        </p:txBody>
      </p:sp>
      <p:sp>
        <p:nvSpPr>
          <p:cNvPr id="3" name="Marcador de contenido 2"/>
          <p:cNvSpPr>
            <a:spLocks noGrp="1"/>
          </p:cNvSpPr>
          <p:nvPr>
            <p:ph idx="1"/>
          </p:nvPr>
        </p:nvSpPr>
        <p:spPr/>
        <p:txBody>
          <a:bodyPr/>
          <a:lstStyle/>
          <a:p>
            <a:r>
              <a:rPr lang="es-ES" dirty="0"/>
              <a:t>Para </a:t>
            </a:r>
            <a:r>
              <a:rPr lang="es-ES" dirty="0" smtClean="0"/>
              <a:t>trabajar </a:t>
            </a:r>
            <a:r>
              <a:rPr lang="es-ES" dirty="0"/>
              <a:t>con gráficos vectoriales hay que tener en consideración 2 elementos Pen y Brush, </a:t>
            </a:r>
          </a:p>
          <a:p>
            <a:r>
              <a:rPr lang="es-ES" dirty="0"/>
              <a:t>El objeto (lápiz) se utiliza prácticamente en todos los elementos de dibujos vectoriales, representando el trazo de las líneas o bordes de las figuras.</a:t>
            </a:r>
          </a:p>
          <a:p>
            <a:r>
              <a:rPr lang="es-ES" dirty="0" smtClean="0"/>
              <a:t>Si </a:t>
            </a:r>
            <a:r>
              <a:rPr lang="es-ES" dirty="0"/>
              <a:t>hacemos de cuenta que el objeto Pen es un pincel, el objeto Brush sería la tempera en la acuarela, dado que proporciona el color para los trazados o los rellenos de las figuras.</a:t>
            </a:r>
          </a:p>
          <a:p>
            <a:endParaRPr lang="es-ES" dirty="0"/>
          </a:p>
        </p:txBody>
      </p:sp>
    </p:spTree>
    <p:extLst>
      <p:ext uri="{BB962C8B-B14F-4D97-AF65-F5344CB8AC3E}">
        <p14:creationId xmlns:p14="http://schemas.microsoft.com/office/powerpoint/2010/main" val="1262652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Graficos</a:t>
            </a:r>
            <a:r>
              <a:rPr lang="es-ES" dirty="0" smtClean="0"/>
              <a:t> Vectoriales - Líneas</a:t>
            </a:r>
            <a:endParaRPr lang="es-ES" dirty="0"/>
          </a:p>
        </p:txBody>
      </p:sp>
      <p:sp>
        <p:nvSpPr>
          <p:cNvPr id="3" name="Marcador de contenido 2"/>
          <p:cNvSpPr>
            <a:spLocks noGrp="1"/>
          </p:cNvSpPr>
          <p:nvPr>
            <p:ph idx="1"/>
          </p:nvPr>
        </p:nvSpPr>
        <p:spPr/>
        <p:txBody>
          <a:bodyPr/>
          <a:lstStyle/>
          <a:p>
            <a:pPr marL="0" indent="0">
              <a:buNone/>
            </a:pPr>
            <a:endParaRPr lang="es-ES" dirty="0"/>
          </a:p>
          <a:p>
            <a:r>
              <a:rPr lang="es-ES" dirty="0"/>
              <a:t>Las líneas son un conjunto consecutivo de puntos,  para dibujarse utilizaremos el método “</a:t>
            </a:r>
            <a:r>
              <a:rPr lang="es-ES" dirty="0" err="1"/>
              <a:t>DrawLine</a:t>
            </a:r>
            <a:r>
              <a:rPr lang="es-ES" dirty="0"/>
              <a:t>” del objeto “</a:t>
            </a:r>
            <a:r>
              <a:rPr lang="es-ES" dirty="0" err="1"/>
              <a:t>Graphics</a:t>
            </a:r>
            <a:r>
              <a:rPr lang="es-ES" dirty="0"/>
              <a:t>”; éste método requiere de 3 elementos para poder realizar el dibujado: </a:t>
            </a:r>
          </a:p>
          <a:p>
            <a:pPr lvl="0"/>
            <a:r>
              <a:rPr lang="es-ES" dirty="0"/>
              <a:t>Punto de origen (x, y)</a:t>
            </a:r>
          </a:p>
          <a:p>
            <a:pPr lvl="0"/>
            <a:r>
              <a:rPr lang="es-ES" dirty="0"/>
              <a:t>Punto de fin (x, y)</a:t>
            </a:r>
          </a:p>
          <a:p>
            <a:pPr lvl="0"/>
            <a:r>
              <a:rPr lang="es-ES" dirty="0"/>
              <a:t>Objeto Pen ( para definir el color y el ancho del trazo ).</a:t>
            </a:r>
          </a:p>
          <a:p>
            <a:endParaRPr lang="es-ES" dirty="0"/>
          </a:p>
        </p:txBody>
      </p:sp>
    </p:spTree>
    <p:extLst>
      <p:ext uri="{BB962C8B-B14F-4D97-AF65-F5344CB8AC3E}">
        <p14:creationId xmlns:p14="http://schemas.microsoft.com/office/powerpoint/2010/main" val="1868733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Gráficos Vectoriales - Arcos</a:t>
            </a:r>
            <a:endParaRPr lang="es-ES" dirty="0"/>
          </a:p>
        </p:txBody>
      </p:sp>
      <p:sp>
        <p:nvSpPr>
          <p:cNvPr id="3" name="Marcador de contenido 2"/>
          <p:cNvSpPr>
            <a:spLocks noGrp="1"/>
          </p:cNvSpPr>
          <p:nvPr>
            <p:ph idx="1"/>
          </p:nvPr>
        </p:nvSpPr>
        <p:spPr/>
        <p:txBody>
          <a:bodyPr/>
          <a:lstStyle/>
          <a:p>
            <a:endParaRPr lang="es-ES" dirty="0"/>
          </a:p>
          <a:p>
            <a:r>
              <a:rPr lang="es-ES" dirty="0"/>
              <a:t>Los arcos líneas curvas que representan un círculo pero sin cerrar, además de necesitar un objeto Pen para el trazado, requiere de un rectángulo para establecer su ubicación y tamaño, por último, el valor de 2 ángulos para representar el comienzo y fin del la línea.</a:t>
            </a:r>
          </a:p>
          <a:p>
            <a:r>
              <a:rPr lang="es-ES" dirty="0"/>
              <a:t>Los ángulos de origen y fin se miden en dirección de las agujas del reloj, el de inicio comenzará a dibujara la línea a partir de la ubicación X hasta el comienzo de la línea, en el caso del </a:t>
            </a:r>
            <a:r>
              <a:rPr lang="es-ES" dirty="0" smtClean="0"/>
              <a:t>Angulo </a:t>
            </a:r>
            <a:r>
              <a:rPr lang="es-ES" dirty="0"/>
              <a:t>de </a:t>
            </a:r>
            <a:r>
              <a:rPr lang="es-ES" dirty="0" smtClean="0"/>
              <a:t>fin, </a:t>
            </a:r>
            <a:r>
              <a:rPr lang="es-ES" dirty="0"/>
              <a:t>se mide desde el comienzo de la línea hasta el final de la misma.</a:t>
            </a:r>
          </a:p>
          <a:p>
            <a:endParaRPr lang="es-ES" dirty="0"/>
          </a:p>
        </p:txBody>
      </p:sp>
    </p:spTree>
    <p:extLst>
      <p:ext uri="{BB962C8B-B14F-4D97-AF65-F5344CB8AC3E}">
        <p14:creationId xmlns:p14="http://schemas.microsoft.com/office/powerpoint/2010/main" val="31246400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Gráficos Vectoriales – Curvas </a:t>
            </a:r>
            <a:endParaRPr lang="es-ES" dirty="0"/>
          </a:p>
        </p:txBody>
      </p:sp>
      <p:sp>
        <p:nvSpPr>
          <p:cNvPr id="3" name="Marcador de contenido 2"/>
          <p:cNvSpPr>
            <a:spLocks noGrp="1"/>
          </p:cNvSpPr>
          <p:nvPr>
            <p:ph idx="1"/>
          </p:nvPr>
        </p:nvSpPr>
        <p:spPr/>
        <p:txBody>
          <a:bodyPr>
            <a:normAutofit/>
          </a:bodyPr>
          <a:lstStyle/>
          <a:p>
            <a:r>
              <a:rPr lang="es-ES" dirty="0" smtClean="0"/>
              <a:t>Las </a:t>
            </a:r>
            <a:r>
              <a:rPr lang="es-ES" dirty="0"/>
              <a:t>curvas también conocidas como </a:t>
            </a:r>
            <a:r>
              <a:rPr lang="es-ES" dirty="0" err="1"/>
              <a:t>Splines</a:t>
            </a:r>
            <a:r>
              <a:rPr lang="es-ES" dirty="0"/>
              <a:t> de cardinales, representan líneas con un determinado grado de flexibilidad, el factor que determina que tan curva será la línea se lo conoce como “Tensión”, por defecto se encuentra en 0.5, en la medida que se incrementa mayor curvatura conseguiremos en la línea.</a:t>
            </a:r>
          </a:p>
          <a:p>
            <a:endParaRPr lang="es-ES" dirty="0"/>
          </a:p>
        </p:txBody>
      </p:sp>
    </p:spTree>
    <p:extLst>
      <p:ext uri="{BB962C8B-B14F-4D97-AF65-F5344CB8AC3E}">
        <p14:creationId xmlns:p14="http://schemas.microsoft.com/office/powerpoint/2010/main" val="1926765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Ciclo de ejecución</a:t>
            </a:r>
            <a:endParaRPr lang="es-ES" dirty="0"/>
          </a:p>
        </p:txBody>
      </p:sp>
      <p:pic>
        <p:nvPicPr>
          <p:cNvPr id="4" name="Marcador de contenido 3"/>
          <p:cNvPicPr>
            <a:picLocks noGrp="1" noChangeAspect="1"/>
          </p:cNvPicPr>
          <p:nvPr>
            <p:ph idx="1"/>
          </p:nvPr>
        </p:nvPicPr>
        <p:blipFill>
          <a:blip r:embed="rId2">
            <a:alphaModFix/>
          </a:blip>
          <a:srcRect/>
          <a:stretch>
            <a:fillRect/>
          </a:stretch>
        </p:blipFill>
        <p:spPr>
          <a:xfrm>
            <a:off x="3961248" y="2109405"/>
            <a:ext cx="3544289" cy="4351338"/>
          </a:xfrm>
          <a:prstGeom prst="rect">
            <a:avLst/>
          </a:prstGeom>
          <a:ln w="228600" cap="sq" cmpd="thickThin">
            <a:noFill/>
            <a:prstDash val="solid"/>
            <a:miter lim="800000"/>
          </a:ln>
          <a:effectLst>
            <a:glow rad="63500">
              <a:schemeClr val="accent1">
                <a:satMod val="175000"/>
                <a:alpha val="41000"/>
              </a:schemeClr>
            </a:glow>
          </a:effectLst>
          <a:scene3d>
            <a:camera prst="orthographicFront">
              <a:rot lat="0" lon="0" rev="0"/>
            </a:camera>
            <a:lightRig rig="soft" dir="t">
              <a:rot lat="0" lon="0" rev="0"/>
            </a:lightRig>
          </a:scene3d>
          <a:sp3d contourW="44450" prstMaterial="matte">
            <a:bevelT w="63500" h="63500" prst="artDeco"/>
            <a:contourClr>
              <a:srgbClr val="FFFFFF"/>
            </a:contourClr>
          </a:sp3d>
        </p:spPr>
      </p:pic>
    </p:spTree>
    <p:extLst>
      <p:ext uri="{BB962C8B-B14F-4D97-AF65-F5344CB8AC3E}">
        <p14:creationId xmlns:p14="http://schemas.microsoft.com/office/powerpoint/2010/main" val="2610952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Ubicación de elementos en pantalla</a:t>
            </a:r>
            <a:endParaRPr lang="es-ES" dirty="0"/>
          </a:p>
        </p:txBody>
      </p:sp>
      <p:sp>
        <p:nvSpPr>
          <p:cNvPr id="3" name="Marcador de contenido 2"/>
          <p:cNvSpPr>
            <a:spLocks noGrp="1"/>
          </p:cNvSpPr>
          <p:nvPr>
            <p:ph idx="1"/>
          </p:nvPr>
        </p:nvSpPr>
        <p:spPr/>
        <p:txBody>
          <a:bodyPr/>
          <a:lstStyle/>
          <a:p>
            <a:pPr lvl="0">
              <a:buClr>
                <a:srgbClr val="E6E6E6"/>
              </a:buClr>
              <a:buSzPct val="45000"/>
              <a:buFont typeface="StarSymbol"/>
              <a:buChar char="●"/>
            </a:pPr>
            <a:r>
              <a:rPr lang="es-ES" dirty="0">
                <a:solidFill>
                  <a:schemeClr val="tx1"/>
                </a:solidFill>
              </a:rPr>
              <a:t>Para ubicar elementos en pantalla existen 4 factores que debemos tener en cuenta:</a:t>
            </a:r>
          </a:p>
          <a:p>
            <a:pPr marL="0" lvl="1" indent="0" hangingPunct="0">
              <a:spcBef>
                <a:spcPts val="0"/>
              </a:spcBef>
              <a:spcAft>
                <a:spcPts val="1417"/>
              </a:spcAft>
              <a:buClr>
                <a:srgbClr val="FFFFFF"/>
              </a:buClr>
              <a:buSzPct val="100000"/>
              <a:buAutoNum type="arabicPeriod"/>
            </a:pPr>
            <a:r>
              <a:rPr lang="es-ES" sz="2200" dirty="0">
                <a:solidFill>
                  <a:schemeClr val="tx1"/>
                </a:solidFill>
                <a:cs typeface="Tahoma" pitchFamily="2"/>
              </a:rPr>
              <a:t>La coordenada X</a:t>
            </a:r>
          </a:p>
          <a:p>
            <a:pPr marL="0" lvl="1" indent="0" hangingPunct="0">
              <a:spcBef>
                <a:spcPts val="0"/>
              </a:spcBef>
              <a:spcAft>
                <a:spcPts val="1417"/>
              </a:spcAft>
              <a:buClr>
                <a:srgbClr val="FFFFFF"/>
              </a:buClr>
              <a:buSzPct val="100000"/>
              <a:buAutoNum type="arabicPeriod"/>
            </a:pPr>
            <a:r>
              <a:rPr lang="es-ES" sz="2200" dirty="0">
                <a:solidFill>
                  <a:schemeClr val="tx1"/>
                </a:solidFill>
                <a:cs typeface="Tahoma" pitchFamily="2"/>
              </a:rPr>
              <a:t>La coordenada Y</a:t>
            </a:r>
          </a:p>
          <a:p>
            <a:pPr marL="0" lvl="1" indent="0" hangingPunct="0">
              <a:spcBef>
                <a:spcPts val="0"/>
              </a:spcBef>
              <a:spcAft>
                <a:spcPts val="1417"/>
              </a:spcAft>
              <a:buClr>
                <a:srgbClr val="FFFFFF"/>
              </a:buClr>
              <a:buSzPct val="100000"/>
              <a:buAutoNum type="arabicPeriod"/>
            </a:pPr>
            <a:r>
              <a:rPr lang="es-ES" sz="2200" dirty="0">
                <a:solidFill>
                  <a:schemeClr val="tx1"/>
                </a:solidFill>
                <a:cs typeface="Tahoma" pitchFamily="2"/>
              </a:rPr>
              <a:t>El Ancho del elemento</a:t>
            </a:r>
          </a:p>
          <a:p>
            <a:pPr marL="0" lvl="1" indent="0" hangingPunct="0">
              <a:spcBef>
                <a:spcPts val="0"/>
              </a:spcBef>
              <a:spcAft>
                <a:spcPts val="1417"/>
              </a:spcAft>
              <a:buClr>
                <a:srgbClr val="FFFFFF"/>
              </a:buClr>
              <a:buSzPct val="100000"/>
              <a:buAutoNum type="arabicPeriod"/>
            </a:pPr>
            <a:r>
              <a:rPr lang="es-ES" sz="2200" dirty="0">
                <a:solidFill>
                  <a:schemeClr val="tx1"/>
                </a:solidFill>
                <a:cs typeface="Tahoma" pitchFamily="2"/>
              </a:rPr>
              <a:t>El Alto del elemento</a:t>
            </a:r>
          </a:p>
          <a:p>
            <a:endParaRPr lang="es-ES" dirty="0"/>
          </a:p>
        </p:txBody>
      </p:sp>
      <p:pic>
        <p:nvPicPr>
          <p:cNvPr id="4" name="Imagen 3"/>
          <p:cNvPicPr>
            <a:picLocks noChangeAspect="1"/>
          </p:cNvPicPr>
          <p:nvPr/>
        </p:nvPicPr>
        <p:blipFill>
          <a:blip r:embed="rId2">
            <a:alphaModFix/>
          </a:blip>
          <a:srcRect/>
          <a:stretch>
            <a:fillRect/>
          </a:stretch>
        </p:blipFill>
        <p:spPr>
          <a:xfrm>
            <a:off x="7223852" y="2839343"/>
            <a:ext cx="4280760" cy="3300479"/>
          </a:xfrm>
          <a:prstGeom prst="rect">
            <a:avLst/>
          </a:prstGeom>
        </p:spPr>
      </p:pic>
    </p:spTree>
    <p:extLst>
      <p:ext uri="{BB962C8B-B14F-4D97-AF65-F5344CB8AC3E}">
        <p14:creationId xmlns:p14="http://schemas.microsoft.com/office/powerpoint/2010/main" val="3839804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Ciclo de ejecución</a:t>
            </a:r>
            <a:endParaRPr lang="es-ES" dirty="0"/>
          </a:p>
        </p:txBody>
      </p:sp>
      <p:sp>
        <p:nvSpPr>
          <p:cNvPr id="3" name="Marcador de contenido 2"/>
          <p:cNvSpPr>
            <a:spLocks noGrp="1"/>
          </p:cNvSpPr>
          <p:nvPr>
            <p:ph idx="1"/>
          </p:nvPr>
        </p:nvSpPr>
        <p:spPr/>
        <p:txBody>
          <a:bodyPr>
            <a:normAutofit lnSpcReduction="10000"/>
          </a:bodyPr>
          <a:lstStyle/>
          <a:p>
            <a:pPr lvl="0" algn="just"/>
            <a:r>
              <a:rPr lang="es-ES" dirty="0"/>
              <a:t>La estructura de un video juego está claramente diferenciada en:</a:t>
            </a:r>
          </a:p>
          <a:p>
            <a:pPr lvl="1" algn="just">
              <a:buClr>
                <a:srgbClr val="E6E6E6"/>
              </a:buClr>
              <a:buSzPct val="45000"/>
            </a:pPr>
            <a:r>
              <a:rPr lang="es-ES" sz="2000" dirty="0">
                <a:solidFill>
                  <a:schemeClr val="tx1"/>
                </a:solidFill>
              </a:rPr>
              <a:t> Inicio</a:t>
            </a:r>
          </a:p>
          <a:p>
            <a:pPr lvl="1" algn="just">
              <a:buClr>
                <a:srgbClr val="E6E6E6"/>
              </a:buClr>
              <a:buSzPct val="45000"/>
            </a:pPr>
            <a:r>
              <a:rPr lang="es-ES" sz="2000" dirty="0" err="1" smtClean="0">
                <a:solidFill>
                  <a:schemeClr val="tx1"/>
                </a:solidFill>
              </a:rPr>
              <a:t>Update</a:t>
            </a:r>
            <a:endParaRPr lang="es-ES" sz="2000" dirty="0" smtClean="0">
              <a:solidFill>
                <a:schemeClr val="tx1"/>
              </a:solidFill>
            </a:endParaRPr>
          </a:p>
          <a:p>
            <a:pPr marL="1200150" lvl="3" indent="-342900" hangingPunct="0">
              <a:spcBef>
                <a:spcPts val="0"/>
              </a:spcBef>
              <a:spcAft>
                <a:spcPts val="1417"/>
              </a:spcAft>
              <a:buClr>
                <a:srgbClr val="FFFFFF"/>
              </a:buClr>
              <a:buSzPct val="75000"/>
            </a:pPr>
            <a:r>
              <a:rPr lang="es-ES" sz="1600" dirty="0" smtClean="0">
                <a:solidFill>
                  <a:schemeClr val="tx1"/>
                </a:solidFill>
                <a:cs typeface="Tahoma" pitchFamily="2"/>
              </a:rPr>
              <a:t>Lectura </a:t>
            </a:r>
            <a:r>
              <a:rPr lang="es-ES" sz="1600" dirty="0">
                <a:solidFill>
                  <a:schemeClr val="tx1"/>
                </a:solidFill>
                <a:cs typeface="Tahoma" pitchFamily="2"/>
              </a:rPr>
              <a:t>de entradas</a:t>
            </a:r>
          </a:p>
          <a:p>
            <a:pPr marL="1200150" lvl="3" indent="-342900" hangingPunct="0">
              <a:spcBef>
                <a:spcPts val="0"/>
              </a:spcBef>
              <a:spcAft>
                <a:spcPts val="1417"/>
              </a:spcAft>
              <a:buClr>
                <a:srgbClr val="FFFFFF"/>
              </a:buClr>
              <a:buSzPct val="75000"/>
            </a:pPr>
            <a:r>
              <a:rPr lang="es-ES" sz="1600" dirty="0">
                <a:solidFill>
                  <a:schemeClr val="tx1"/>
                </a:solidFill>
                <a:cs typeface="Tahoma" pitchFamily="2"/>
              </a:rPr>
              <a:t>Actualización de </a:t>
            </a:r>
            <a:r>
              <a:rPr lang="es-ES" sz="1600" dirty="0" smtClean="0">
                <a:solidFill>
                  <a:schemeClr val="tx1"/>
                </a:solidFill>
                <a:cs typeface="Tahoma" pitchFamily="2"/>
              </a:rPr>
              <a:t>estados</a:t>
            </a:r>
          </a:p>
          <a:p>
            <a:pPr marL="1200150" lvl="3" indent="-342900" hangingPunct="0">
              <a:spcBef>
                <a:spcPts val="0"/>
              </a:spcBef>
              <a:spcAft>
                <a:spcPts val="1417"/>
              </a:spcAft>
              <a:buClr>
                <a:srgbClr val="FFFFFF"/>
              </a:buClr>
              <a:buSzPct val="75000"/>
            </a:pPr>
            <a:r>
              <a:rPr lang="es-ES" sz="1600" dirty="0" smtClean="0">
                <a:solidFill>
                  <a:schemeClr val="tx1"/>
                </a:solidFill>
                <a:cs typeface="Tahoma" pitchFamily="2"/>
              </a:rPr>
              <a:t>Detección de colisiones</a:t>
            </a:r>
          </a:p>
          <a:p>
            <a:pPr marL="1200150" lvl="3" indent="-342900" hangingPunct="0">
              <a:spcBef>
                <a:spcPts val="0"/>
              </a:spcBef>
              <a:spcAft>
                <a:spcPts val="1417"/>
              </a:spcAft>
              <a:buClr>
                <a:srgbClr val="FFFFFF"/>
              </a:buClr>
              <a:buSzPct val="75000"/>
            </a:pPr>
            <a:r>
              <a:rPr lang="es-ES" sz="1600" dirty="0" smtClean="0">
                <a:solidFill>
                  <a:schemeClr val="tx1"/>
                </a:solidFill>
                <a:cs typeface="Tahoma" pitchFamily="2"/>
              </a:rPr>
              <a:t>Liberación de elementos no utilizados</a:t>
            </a:r>
            <a:endParaRPr lang="es-ES" sz="1600" dirty="0">
              <a:solidFill>
                <a:schemeClr val="tx1"/>
              </a:solidFill>
              <a:cs typeface="Tahoma" pitchFamily="2"/>
            </a:endParaRPr>
          </a:p>
          <a:p>
            <a:pPr marL="742950" lvl="2" indent="-342900" algn="just" hangingPunct="0">
              <a:spcBef>
                <a:spcPts val="0"/>
              </a:spcBef>
              <a:spcAft>
                <a:spcPts val="1417"/>
              </a:spcAft>
              <a:buClr>
                <a:srgbClr val="FFFFFF"/>
              </a:buClr>
              <a:buSzPct val="75000"/>
            </a:pPr>
            <a:r>
              <a:rPr lang="es-ES" sz="1800" dirty="0">
                <a:solidFill>
                  <a:schemeClr val="tx1"/>
                </a:solidFill>
                <a:cs typeface="Tahoma" pitchFamily="2"/>
              </a:rPr>
              <a:t>Dibujado de pantalla</a:t>
            </a:r>
          </a:p>
          <a:p>
            <a:pPr lvl="1" algn="just">
              <a:buClr>
                <a:srgbClr val="E6E6E6"/>
              </a:buClr>
              <a:buSzPct val="45000"/>
            </a:pPr>
            <a:r>
              <a:rPr lang="es-ES" sz="2000" dirty="0">
                <a:solidFill>
                  <a:schemeClr val="tx1"/>
                </a:solidFill>
              </a:rPr>
              <a:t>Fin</a:t>
            </a:r>
          </a:p>
          <a:p>
            <a:endParaRPr lang="es-ES" dirty="0"/>
          </a:p>
        </p:txBody>
      </p:sp>
    </p:spTree>
    <p:extLst>
      <p:ext uri="{BB962C8B-B14F-4D97-AF65-F5344CB8AC3E}">
        <p14:creationId xmlns:p14="http://schemas.microsoft.com/office/powerpoint/2010/main" val="19163973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Ciclo de ejecución</a:t>
            </a:r>
            <a:endParaRPr lang="es-ES" dirty="0"/>
          </a:p>
        </p:txBody>
      </p:sp>
      <p:sp>
        <p:nvSpPr>
          <p:cNvPr id="3" name="Marcador de contenido 2"/>
          <p:cNvSpPr>
            <a:spLocks noGrp="1"/>
          </p:cNvSpPr>
          <p:nvPr>
            <p:ph idx="1"/>
          </p:nvPr>
        </p:nvSpPr>
        <p:spPr/>
        <p:txBody>
          <a:bodyPr/>
          <a:lstStyle/>
          <a:p>
            <a:r>
              <a:rPr lang="es-ES" dirty="0" smtClean="0"/>
              <a:t>Agregar un </a:t>
            </a:r>
            <a:r>
              <a:rPr lang="es-ES" dirty="0" err="1" smtClean="0"/>
              <a:t>timer</a:t>
            </a:r>
            <a:r>
              <a:rPr lang="es-ES" dirty="0" smtClean="0"/>
              <a:t> al formulario</a:t>
            </a:r>
          </a:p>
          <a:p>
            <a:r>
              <a:rPr lang="es-ES" dirty="0" smtClean="0"/>
              <a:t>Utilizar el evento </a:t>
            </a:r>
            <a:r>
              <a:rPr lang="es-ES" dirty="0" err="1" smtClean="0"/>
              <a:t>Tick</a:t>
            </a:r>
            <a:r>
              <a:rPr lang="es-ES" dirty="0" smtClean="0"/>
              <a:t> para actualizar y dibujar el </a:t>
            </a:r>
            <a:r>
              <a:rPr lang="es-ES" dirty="0" err="1" smtClean="0"/>
              <a:t>frame</a:t>
            </a:r>
            <a:endParaRPr lang="es-ES" dirty="0" smtClean="0"/>
          </a:p>
          <a:p>
            <a:r>
              <a:rPr lang="es-ES" dirty="0" smtClean="0"/>
              <a:t>FPS = </a:t>
            </a:r>
            <a:r>
              <a:rPr lang="es-ES" dirty="0" err="1" smtClean="0"/>
              <a:t>Frames</a:t>
            </a:r>
            <a:r>
              <a:rPr lang="es-ES" dirty="0" smtClean="0"/>
              <a:t> por segundo y consiste en cuantas veces la escena se actualiza y dibuja dentro del intervalo de un </a:t>
            </a:r>
            <a:r>
              <a:rPr lang="es-ES" dirty="0" err="1" smtClean="0"/>
              <a:t>segudo</a:t>
            </a:r>
            <a:endParaRPr lang="es-ES" dirty="0" smtClean="0"/>
          </a:p>
          <a:p>
            <a:endParaRPr lang="es-ES" dirty="0" smtClean="0"/>
          </a:p>
          <a:p>
            <a:endParaRPr lang="es-ES" dirty="0"/>
          </a:p>
        </p:txBody>
      </p:sp>
    </p:spTree>
    <p:extLst>
      <p:ext uri="{BB962C8B-B14F-4D97-AF65-F5344CB8AC3E}">
        <p14:creationId xmlns:p14="http://schemas.microsoft.com/office/powerpoint/2010/main" val="319678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Agregamos un </a:t>
            </a:r>
            <a:r>
              <a:rPr lang="es-ES" dirty="0" err="1" smtClean="0"/>
              <a:t>Timer</a:t>
            </a:r>
            <a:r>
              <a:rPr lang="es-ES" dirty="0" smtClean="0"/>
              <a:t> al formulario</a:t>
            </a:r>
            <a:endParaRPr lang="es-ES" dirty="0"/>
          </a:p>
        </p:txBody>
      </p:sp>
      <p:pic>
        <p:nvPicPr>
          <p:cNvPr id="4" name="Imagen 3"/>
          <p:cNvPicPr>
            <a:picLocks noChangeAspect="1"/>
          </p:cNvPicPr>
          <p:nvPr/>
        </p:nvPicPr>
        <p:blipFill rotWithShape="1">
          <a:blip r:embed="rId2"/>
          <a:srcRect l="1501" t="13333" r="42191" b="13846"/>
          <a:stretch/>
        </p:blipFill>
        <p:spPr>
          <a:xfrm>
            <a:off x="2433711" y="1547446"/>
            <a:ext cx="6865034" cy="4994031"/>
          </a:xfrm>
          <a:prstGeom prst="rect">
            <a:avLst/>
          </a:prstGeom>
        </p:spPr>
      </p:pic>
      <p:sp>
        <p:nvSpPr>
          <p:cNvPr id="5" name="Elipse 4"/>
          <p:cNvSpPr/>
          <p:nvPr/>
        </p:nvSpPr>
        <p:spPr>
          <a:xfrm>
            <a:off x="1688123" y="1378634"/>
            <a:ext cx="2236763" cy="120982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Elipse 5"/>
          <p:cNvSpPr/>
          <p:nvPr/>
        </p:nvSpPr>
        <p:spPr>
          <a:xfrm>
            <a:off x="3486443" y="5500468"/>
            <a:ext cx="2236763" cy="120982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1258640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¿Qué es GDI ?</a:t>
            </a:r>
            <a:endParaRPr lang="es-ES" dirty="0"/>
          </a:p>
        </p:txBody>
      </p:sp>
      <p:sp>
        <p:nvSpPr>
          <p:cNvPr id="3" name="Marcador de contenido 2"/>
          <p:cNvSpPr>
            <a:spLocks noGrp="1"/>
          </p:cNvSpPr>
          <p:nvPr>
            <p:ph idx="1"/>
          </p:nvPr>
        </p:nvSpPr>
        <p:spPr/>
        <p:txBody>
          <a:bodyPr>
            <a:normAutofit/>
          </a:bodyPr>
          <a:lstStyle/>
          <a:p>
            <a:r>
              <a:rPr lang="es-ES" dirty="0"/>
              <a:t>GDI (Interfaz de Dispositivo Gráfico), son un conjunto de funciones y especificaciones que permiten al desarrollador trabajar con gráficos y textos con formato tanto en pantalla como en impresoras, en toda la familia de Microsoft Windows. </a:t>
            </a:r>
          </a:p>
          <a:p>
            <a:r>
              <a:rPr lang="es-ES" dirty="0"/>
              <a:t>A la hora de desarrollar aplicaciones dentro de </a:t>
            </a:r>
            <a:r>
              <a:rPr lang="es-ES" dirty="0" err="1"/>
              <a:t>VB.Net</a:t>
            </a:r>
            <a:r>
              <a:rPr lang="es-ES" dirty="0"/>
              <a:t> no trabajamos de forma directa con la tarjeta de video, sino que GDI es un intermediario entre el programa y el dispositivo</a:t>
            </a:r>
            <a:r>
              <a:rPr lang="es-ES" dirty="0" smtClean="0"/>
              <a:t>.</a:t>
            </a:r>
            <a:endParaRPr lang="es-ES" dirty="0"/>
          </a:p>
          <a:p>
            <a:r>
              <a:rPr lang="es-ES" dirty="0"/>
              <a:t>GDI+ es una evolución de GDI que aparece a partir de las plataformas de Windows XP y 2003 Server, y presenta características como rellenos degradados, transparencias, manejo de múltiples tipos de archivos gráficos (</a:t>
            </a:r>
            <a:r>
              <a:rPr lang="es-ES" dirty="0" err="1"/>
              <a:t>bmp</a:t>
            </a:r>
            <a:r>
              <a:rPr lang="es-ES" dirty="0"/>
              <a:t>, </a:t>
            </a:r>
            <a:r>
              <a:rPr lang="es-ES" dirty="0" err="1"/>
              <a:t>jpg</a:t>
            </a:r>
            <a:r>
              <a:rPr lang="es-ES" dirty="0"/>
              <a:t>, </a:t>
            </a:r>
            <a:r>
              <a:rPr lang="es-ES" dirty="0" err="1"/>
              <a:t>png</a:t>
            </a:r>
            <a:r>
              <a:rPr lang="es-ES" dirty="0"/>
              <a:t>, </a:t>
            </a:r>
            <a:r>
              <a:rPr lang="es-ES" dirty="0" err="1"/>
              <a:t>gif</a:t>
            </a:r>
            <a:r>
              <a:rPr lang="es-ES" dirty="0"/>
              <a:t>, etc.).</a:t>
            </a:r>
          </a:p>
          <a:p>
            <a:endParaRPr lang="es-ES" dirty="0"/>
          </a:p>
        </p:txBody>
      </p:sp>
    </p:spTree>
    <p:extLst>
      <p:ext uri="{BB962C8B-B14F-4D97-AF65-F5344CB8AC3E}">
        <p14:creationId xmlns:p14="http://schemas.microsoft.com/office/powerpoint/2010/main" val="2552527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Ciclo de </a:t>
            </a:r>
            <a:r>
              <a:rPr lang="es-ES" dirty="0" err="1" smtClean="0"/>
              <a:t>ejecucion</a:t>
            </a:r>
            <a:endParaRPr lang="es-ES" dirty="0"/>
          </a:p>
        </p:txBody>
      </p:sp>
      <p:pic>
        <p:nvPicPr>
          <p:cNvPr id="4" name="Imagen 3"/>
          <p:cNvPicPr>
            <a:picLocks noChangeAspect="1"/>
          </p:cNvPicPr>
          <p:nvPr/>
        </p:nvPicPr>
        <p:blipFill rotWithShape="1">
          <a:blip r:embed="rId2"/>
          <a:srcRect l="75339" t="38768" b="9539"/>
          <a:stretch/>
        </p:blipFill>
        <p:spPr>
          <a:xfrm>
            <a:off x="8215531" y="2366164"/>
            <a:ext cx="3006651" cy="3545058"/>
          </a:xfrm>
          <a:prstGeom prst="rect">
            <a:avLst/>
          </a:prstGeom>
        </p:spPr>
      </p:pic>
      <p:sp>
        <p:nvSpPr>
          <p:cNvPr id="5" name="Marcador de contenido 2"/>
          <p:cNvSpPr>
            <a:spLocks noGrp="1"/>
          </p:cNvSpPr>
          <p:nvPr>
            <p:ph idx="1"/>
          </p:nvPr>
        </p:nvSpPr>
        <p:spPr>
          <a:xfrm>
            <a:off x="2589212" y="2133600"/>
            <a:ext cx="8915400" cy="3777622"/>
          </a:xfrm>
        </p:spPr>
        <p:txBody>
          <a:bodyPr/>
          <a:lstStyle/>
          <a:p>
            <a:r>
              <a:rPr lang="es-ES" dirty="0" smtClean="0"/>
              <a:t>Hacemos doble </a:t>
            </a:r>
            <a:r>
              <a:rPr lang="es-ES" dirty="0" err="1" smtClean="0"/>
              <a:t>click</a:t>
            </a:r>
            <a:r>
              <a:rPr lang="es-ES" dirty="0" smtClean="0"/>
              <a:t> sobre el evento</a:t>
            </a:r>
          </a:p>
          <a:p>
            <a:r>
              <a:rPr lang="es-ES" dirty="0" smtClean="0"/>
              <a:t>Creamos 2 procedimientos Dibujar y Actualizar</a:t>
            </a:r>
          </a:p>
          <a:p>
            <a:r>
              <a:rPr lang="es-ES" dirty="0" smtClean="0"/>
              <a:t>Y las llamamos dentro del evento </a:t>
            </a:r>
            <a:r>
              <a:rPr lang="es-ES" dirty="0" err="1" smtClean="0"/>
              <a:t>Tick</a:t>
            </a:r>
            <a:endParaRPr lang="es-ES" dirty="0" smtClean="0"/>
          </a:p>
          <a:p>
            <a:r>
              <a:rPr lang="es-ES" dirty="0" smtClean="0"/>
              <a:t>Configuramos dentro del evento Load del</a:t>
            </a:r>
            <a:br>
              <a:rPr lang="es-ES" dirty="0" smtClean="0"/>
            </a:br>
            <a:r>
              <a:rPr lang="es-ES" dirty="0" smtClean="0"/>
              <a:t>formulario el intervalo en milisegundos en que</a:t>
            </a:r>
            <a:br>
              <a:rPr lang="es-ES" dirty="0" smtClean="0"/>
            </a:br>
            <a:r>
              <a:rPr lang="es-ES" dirty="0" smtClean="0"/>
              <a:t>se disparará nuestro evento</a:t>
            </a:r>
            <a:br>
              <a:rPr lang="es-ES" dirty="0" smtClean="0"/>
            </a:br>
            <a:r>
              <a:rPr lang="es-ES" dirty="0" smtClean="0"/>
              <a:t>1 segundo = 1000 milisegundos</a:t>
            </a:r>
          </a:p>
        </p:txBody>
      </p:sp>
      <p:sp>
        <p:nvSpPr>
          <p:cNvPr id="6" name="Elipse 5"/>
          <p:cNvSpPr/>
          <p:nvPr/>
        </p:nvSpPr>
        <p:spPr>
          <a:xfrm>
            <a:off x="8454683" y="3024554"/>
            <a:ext cx="3049929" cy="158964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1859523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Ciclo de ejecución</a:t>
            </a:r>
            <a:endParaRPr lang="es-ES" dirty="0"/>
          </a:p>
        </p:txBody>
      </p:sp>
      <p:pic>
        <p:nvPicPr>
          <p:cNvPr id="4" name="Imagen 3"/>
          <p:cNvPicPr>
            <a:picLocks noChangeAspect="1"/>
          </p:cNvPicPr>
          <p:nvPr/>
        </p:nvPicPr>
        <p:blipFill rotWithShape="1">
          <a:blip r:embed="rId2"/>
          <a:srcRect l="19384" t="18667" r="23845" b="13025"/>
          <a:stretch/>
        </p:blipFill>
        <p:spPr>
          <a:xfrm>
            <a:off x="3066756" y="1905000"/>
            <a:ext cx="6921305" cy="4684541"/>
          </a:xfrm>
          <a:prstGeom prst="rect">
            <a:avLst/>
          </a:prstGeom>
        </p:spPr>
      </p:pic>
    </p:spTree>
    <p:extLst>
      <p:ext uri="{BB962C8B-B14F-4D97-AF65-F5344CB8AC3E}">
        <p14:creationId xmlns:p14="http://schemas.microsoft.com/office/powerpoint/2010/main" val="17152958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Ciclo de </a:t>
            </a:r>
            <a:r>
              <a:rPr lang="es-ES" dirty="0" smtClean="0"/>
              <a:t>ejecución </a:t>
            </a:r>
            <a:endParaRPr lang="es-ES" dirty="0"/>
          </a:p>
        </p:txBody>
      </p:sp>
      <p:sp>
        <p:nvSpPr>
          <p:cNvPr id="3" name="Marcador de contenido 2"/>
          <p:cNvSpPr>
            <a:spLocks noGrp="1"/>
          </p:cNvSpPr>
          <p:nvPr>
            <p:ph idx="1"/>
          </p:nvPr>
        </p:nvSpPr>
        <p:spPr/>
        <p:txBody>
          <a:bodyPr/>
          <a:lstStyle/>
          <a:p>
            <a:r>
              <a:rPr lang="es-ES" dirty="0" smtClean="0"/>
              <a:t>Agregamos el elemento </a:t>
            </a:r>
            <a:r>
              <a:rPr lang="es-ES" dirty="0" err="1" smtClean="0"/>
              <a:t>Graphics</a:t>
            </a:r>
            <a:r>
              <a:rPr lang="es-ES" dirty="0" smtClean="0"/>
              <a:t/>
            </a:r>
            <a:br>
              <a:rPr lang="es-ES" dirty="0" smtClean="0"/>
            </a:br>
            <a:r>
              <a:rPr lang="es-ES" dirty="0" smtClean="0"/>
              <a:t>que se encargará de dibujar en </a:t>
            </a:r>
            <a:br>
              <a:rPr lang="es-ES" dirty="0" smtClean="0"/>
            </a:br>
            <a:r>
              <a:rPr lang="es-ES" smtClean="0"/>
              <a:t>nuestra ventana</a:t>
            </a:r>
            <a:endParaRPr lang="es-ES"/>
          </a:p>
        </p:txBody>
      </p:sp>
      <p:pic>
        <p:nvPicPr>
          <p:cNvPr id="4" name="Imagen 3"/>
          <p:cNvPicPr>
            <a:picLocks noChangeAspect="1"/>
          </p:cNvPicPr>
          <p:nvPr/>
        </p:nvPicPr>
        <p:blipFill rotWithShape="1">
          <a:blip r:embed="rId2"/>
          <a:srcRect l="20459" t="51692" r="23449" b="18975"/>
          <a:stretch/>
        </p:blipFill>
        <p:spPr>
          <a:xfrm>
            <a:off x="1139482" y="3305907"/>
            <a:ext cx="10129529" cy="2968284"/>
          </a:xfrm>
          <a:prstGeom prst="rect">
            <a:avLst/>
          </a:prstGeom>
        </p:spPr>
      </p:pic>
    </p:spTree>
    <p:extLst>
      <p:ext uri="{BB962C8B-B14F-4D97-AF65-F5344CB8AC3E}">
        <p14:creationId xmlns:p14="http://schemas.microsoft.com/office/powerpoint/2010/main" val="3079633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Sprites</a:t>
            </a:r>
            <a:endParaRPr lang="es-ES" dirty="0"/>
          </a:p>
        </p:txBody>
      </p:sp>
      <p:sp>
        <p:nvSpPr>
          <p:cNvPr id="3" name="Marcador de contenido 2"/>
          <p:cNvSpPr>
            <a:spLocks noGrp="1"/>
          </p:cNvSpPr>
          <p:nvPr>
            <p:ph idx="1"/>
          </p:nvPr>
        </p:nvSpPr>
        <p:spPr/>
        <p:txBody>
          <a:bodyPr>
            <a:normAutofit fontScale="92500" lnSpcReduction="10000"/>
          </a:bodyPr>
          <a:lstStyle/>
          <a:p>
            <a:r>
              <a:rPr lang="es-ES" sz="2800" dirty="0" smtClean="0"/>
              <a:t>Un </a:t>
            </a:r>
            <a:r>
              <a:rPr lang="es-ES" sz="2800" dirty="0" err="1" smtClean="0"/>
              <a:t>sprite</a:t>
            </a:r>
            <a:r>
              <a:rPr lang="es-ES" sz="2800" dirty="0" smtClean="0"/>
              <a:t> es todo aquel elemento que se representa en pantalla</a:t>
            </a:r>
          </a:p>
          <a:p>
            <a:r>
              <a:rPr lang="es-ES" sz="2800" dirty="0" smtClean="0"/>
              <a:t>Posee un ciclo de ejecución de actualizado y dibujado</a:t>
            </a:r>
          </a:p>
          <a:p>
            <a:r>
              <a:rPr lang="es-ES" sz="2800" dirty="0" smtClean="0"/>
              <a:t>Las transformaciones que sufre durante la actualización son:</a:t>
            </a:r>
            <a:endParaRPr lang="es-ES" sz="2800" dirty="0"/>
          </a:p>
          <a:p>
            <a:pPr lvl="1"/>
            <a:r>
              <a:rPr lang="es-ES" sz="2400" dirty="0" err="1" smtClean="0"/>
              <a:t>Traslacion</a:t>
            </a:r>
            <a:r>
              <a:rPr lang="es-ES" sz="2400" dirty="0" smtClean="0"/>
              <a:t>	</a:t>
            </a:r>
            <a:endParaRPr lang="es-ES" sz="2400" dirty="0"/>
          </a:p>
          <a:p>
            <a:pPr lvl="1"/>
            <a:r>
              <a:rPr lang="es-ES" sz="2400" dirty="0" err="1"/>
              <a:t>Rotacion</a:t>
            </a:r>
            <a:endParaRPr lang="es-ES" sz="2400" dirty="0"/>
          </a:p>
          <a:p>
            <a:pPr lvl="1"/>
            <a:r>
              <a:rPr lang="es-ES" sz="2400" dirty="0"/>
              <a:t>Escala</a:t>
            </a:r>
          </a:p>
          <a:p>
            <a:endParaRPr lang="es-ES" dirty="0"/>
          </a:p>
        </p:txBody>
      </p:sp>
    </p:spTree>
    <p:extLst>
      <p:ext uri="{BB962C8B-B14F-4D97-AF65-F5344CB8AC3E}">
        <p14:creationId xmlns:p14="http://schemas.microsoft.com/office/powerpoint/2010/main" val="5676637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Crear un </a:t>
            </a:r>
            <a:r>
              <a:rPr lang="es-ES" dirty="0" err="1"/>
              <a:t>Sprite</a:t>
            </a:r>
            <a:endParaRPr lang="es-ES" dirty="0"/>
          </a:p>
        </p:txBody>
      </p:sp>
      <p:pic>
        <p:nvPicPr>
          <p:cNvPr id="4" name="Marcador de contenido 3"/>
          <p:cNvPicPr>
            <a:picLocks noGrp="1" noChangeAspect="1"/>
          </p:cNvPicPr>
          <p:nvPr>
            <p:ph idx="1"/>
          </p:nvPr>
        </p:nvPicPr>
        <p:blipFill rotWithShape="1">
          <a:blip r:embed="rId2"/>
          <a:srcRect b="32290"/>
          <a:stretch/>
        </p:blipFill>
        <p:spPr>
          <a:xfrm>
            <a:off x="1272999" y="1528689"/>
            <a:ext cx="9843390" cy="4998720"/>
          </a:xfrm>
          <a:prstGeom prst="rect">
            <a:avLst/>
          </a:prstGeom>
        </p:spPr>
      </p:pic>
    </p:spTree>
    <p:extLst>
      <p:ext uri="{BB962C8B-B14F-4D97-AF65-F5344CB8AC3E}">
        <p14:creationId xmlns:p14="http://schemas.microsoft.com/office/powerpoint/2010/main" val="14809455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Crear un </a:t>
            </a:r>
            <a:r>
              <a:rPr lang="es-ES" dirty="0" err="1" smtClean="0"/>
              <a:t>Sprite</a:t>
            </a:r>
            <a:r>
              <a:rPr lang="es-ES" dirty="0" smtClean="0"/>
              <a:t/>
            </a:r>
            <a:br>
              <a:rPr lang="es-ES" dirty="0" smtClean="0"/>
            </a:br>
            <a:endParaRPr lang="es-ES" dirty="0"/>
          </a:p>
        </p:txBody>
      </p:sp>
      <p:pic>
        <p:nvPicPr>
          <p:cNvPr id="4" name="Marcador de contenido 3"/>
          <p:cNvPicPr>
            <a:picLocks noGrp="1" noChangeAspect="1"/>
          </p:cNvPicPr>
          <p:nvPr>
            <p:ph idx="1"/>
          </p:nvPr>
        </p:nvPicPr>
        <p:blipFill>
          <a:blip r:embed="rId2"/>
          <a:stretch>
            <a:fillRect/>
          </a:stretch>
        </p:blipFill>
        <p:spPr>
          <a:xfrm>
            <a:off x="4388505" y="2133600"/>
            <a:ext cx="5316815" cy="3778250"/>
          </a:xfrm>
          <a:prstGeom prst="rect">
            <a:avLst/>
          </a:prstGeom>
        </p:spPr>
      </p:pic>
    </p:spTree>
    <p:extLst>
      <p:ext uri="{BB962C8B-B14F-4D97-AF65-F5344CB8AC3E}">
        <p14:creationId xmlns:p14="http://schemas.microsoft.com/office/powerpoint/2010/main" val="26418011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Crear un </a:t>
            </a:r>
            <a:r>
              <a:rPr lang="es-ES" dirty="0" err="1" smtClean="0"/>
              <a:t>Sprite</a:t>
            </a:r>
            <a:endParaRPr lang="es-ES" dirty="0"/>
          </a:p>
        </p:txBody>
      </p:sp>
      <p:sp>
        <p:nvSpPr>
          <p:cNvPr id="3" name="Marcador de contenido 2"/>
          <p:cNvSpPr>
            <a:spLocks noGrp="1"/>
          </p:cNvSpPr>
          <p:nvPr>
            <p:ph idx="1"/>
          </p:nvPr>
        </p:nvSpPr>
        <p:spPr/>
        <p:txBody>
          <a:bodyPr/>
          <a:lstStyle/>
          <a:p>
            <a:r>
              <a:rPr lang="es-ES" sz="2400" dirty="0"/>
              <a:t>Generamos las características y comportamientos comunes</a:t>
            </a:r>
          </a:p>
          <a:p>
            <a:pPr lvl="1"/>
            <a:r>
              <a:rPr lang="es-ES" sz="2000" dirty="0"/>
              <a:t>Superficie que ocupa</a:t>
            </a:r>
          </a:p>
          <a:p>
            <a:pPr lvl="1"/>
            <a:r>
              <a:rPr lang="es-ES" sz="2000" dirty="0"/>
              <a:t>Textura</a:t>
            </a:r>
          </a:p>
          <a:p>
            <a:pPr lvl="1"/>
            <a:r>
              <a:rPr lang="es-ES" sz="2000" dirty="0"/>
              <a:t>Comportamiento para validar si colisiona con otro </a:t>
            </a:r>
            <a:r>
              <a:rPr lang="es-ES" sz="2000" dirty="0" err="1"/>
              <a:t>sprite</a:t>
            </a:r>
            <a:endParaRPr lang="es-ES" sz="2000" dirty="0"/>
          </a:p>
          <a:p>
            <a:pPr lvl="1"/>
            <a:r>
              <a:rPr lang="es-ES" sz="2000" dirty="0"/>
              <a:t>Comportamiento de actualizado</a:t>
            </a:r>
          </a:p>
          <a:p>
            <a:pPr lvl="1"/>
            <a:r>
              <a:rPr lang="es-ES" sz="2000" dirty="0"/>
              <a:t>Comportamiento de Dibujado</a:t>
            </a:r>
          </a:p>
          <a:p>
            <a:endParaRPr lang="es-ES" dirty="0"/>
          </a:p>
        </p:txBody>
      </p:sp>
    </p:spTree>
    <p:extLst>
      <p:ext uri="{BB962C8B-B14F-4D97-AF65-F5344CB8AC3E}">
        <p14:creationId xmlns:p14="http://schemas.microsoft.com/office/powerpoint/2010/main" val="15959383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rotWithShape="1">
          <a:blip r:embed="rId2"/>
          <a:srcRect l="16961" t="17026" r="51654" b="21641"/>
          <a:stretch/>
        </p:blipFill>
        <p:spPr>
          <a:xfrm>
            <a:off x="2912012" y="14068"/>
            <a:ext cx="6189784" cy="6804212"/>
          </a:xfrm>
          <a:prstGeom prst="rect">
            <a:avLst/>
          </a:prstGeom>
        </p:spPr>
      </p:pic>
    </p:spTree>
    <p:extLst>
      <p:ext uri="{BB962C8B-B14F-4D97-AF65-F5344CB8AC3E}">
        <p14:creationId xmlns:p14="http://schemas.microsoft.com/office/powerpoint/2010/main" val="33114481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En el formulario: Incluimos el </a:t>
            </a:r>
            <a:r>
              <a:rPr lang="es-ES" dirty="0" err="1"/>
              <a:t>Sprite.h</a:t>
            </a:r>
            <a:endParaRPr lang="es-ES" dirty="0"/>
          </a:p>
        </p:txBody>
      </p:sp>
      <p:pic>
        <p:nvPicPr>
          <p:cNvPr id="4" name="Marcador de contenido 3"/>
          <p:cNvPicPr>
            <a:picLocks noGrp="1" noChangeAspect="1"/>
          </p:cNvPicPr>
          <p:nvPr>
            <p:ph idx="1"/>
          </p:nvPr>
        </p:nvPicPr>
        <p:blipFill rotWithShape="1">
          <a:blip r:embed="rId2"/>
          <a:srcRect l="24276" t="17102" r="23551" b="14421"/>
          <a:stretch/>
        </p:blipFill>
        <p:spPr>
          <a:xfrm>
            <a:off x="3915427" y="1905000"/>
            <a:ext cx="4824249" cy="4748871"/>
          </a:xfrm>
          <a:prstGeom prst="rect">
            <a:avLst/>
          </a:prstGeom>
        </p:spPr>
      </p:pic>
    </p:spTree>
    <p:extLst>
      <p:ext uri="{BB962C8B-B14F-4D97-AF65-F5344CB8AC3E}">
        <p14:creationId xmlns:p14="http://schemas.microsoft.com/office/powerpoint/2010/main" val="27383388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Sprite</a:t>
            </a:r>
            <a:r>
              <a:rPr lang="es-ES" dirty="0" smtClean="0"/>
              <a:t> -Textura</a:t>
            </a:r>
            <a:endParaRPr lang="es-ES" dirty="0"/>
          </a:p>
        </p:txBody>
      </p:sp>
      <p:sp>
        <p:nvSpPr>
          <p:cNvPr id="3" name="Marcador de contenido 2"/>
          <p:cNvSpPr>
            <a:spLocks noGrp="1"/>
          </p:cNvSpPr>
          <p:nvPr>
            <p:ph idx="1"/>
          </p:nvPr>
        </p:nvSpPr>
        <p:spPr/>
        <p:txBody>
          <a:bodyPr/>
          <a:lstStyle/>
          <a:p>
            <a:endParaRPr lang="es-ES" dirty="0"/>
          </a:p>
        </p:txBody>
      </p:sp>
      <p:pic>
        <p:nvPicPr>
          <p:cNvPr id="4" name="Imagen 3"/>
          <p:cNvPicPr>
            <a:picLocks noChangeAspect="1"/>
          </p:cNvPicPr>
          <p:nvPr/>
        </p:nvPicPr>
        <p:blipFill rotWithShape="1">
          <a:blip r:embed="rId2"/>
          <a:srcRect l="17369" t="16374" r="29342" b="20000"/>
          <a:stretch/>
        </p:blipFill>
        <p:spPr>
          <a:xfrm>
            <a:off x="2374232" y="1427746"/>
            <a:ext cx="8133347" cy="5462397"/>
          </a:xfrm>
          <a:prstGeom prst="rect">
            <a:avLst/>
          </a:prstGeom>
        </p:spPr>
      </p:pic>
    </p:spTree>
    <p:extLst>
      <p:ext uri="{BB962C8B-B14F-4D97-AF65-F5344CB8AC3E}">
        <p14:creationId xmlns:p14="http://schemas.microsoft.com/office/powerpoint/2010/main" val="2582734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GDI</a:t>
            </a:r>
            <a:endParaRPr lang="es-ES" dirty="0"/>
          </a:p>
        </p:txBody>
      </p:sp>
      <p:sp>
        <p:nvSpPr>
          <p:cNvPr id="3" name="Marcador de contenido 2"/>
          <p:cNvSpPr>
            <a:spLocks noGrp="1"/>
          </p:cNvSpPr>
          <p:nvPr>
            <p:ph idx="1"/>
          </p:nvPr>
        </p:nvSpPr>
        <p:spPr/>
        <p:txBody>
          <a:bodyPr/>
          <a:lstStyle/>
          <a:p>
            <a:pPr lvl="0"/>
            <a:r>
              <a:rPr lang="es-ES" dirty="0" smtClean="0"/>
              <a:t>GDI esta dividido en 3 partes:</a:t>
            </a:r>
          </a:p>
          <a:p>
            <a:pPr lvl="1"/>
            <a:r>
              <a:rPr lang="es-ES" dirty="0" smtClean="0"/>
              <a:t>Gráficos </a:t>
            </a:r>
            <a:r>
              <a:rPr lang="es-ES" dirty="0"/>
              <a:t>vectoriales 2D: implementa primitivas de dibujos vectoriales (líneas, curvas, y figuras).</a:t>
            </a:r>
          </a:p>
          <a:p>
            <a:pPr lvl="1"/>
            <a:r>
              <a:rPr lang="es-ES" dirty="0"/>
              <a:t>Imágenes: representa imágenes como fotos, dibujos donde el uso de primitivas vectoriales fuese una tarea engorrosa y además el consumo de procesamiento sería muy alto bajando la performance del programa. Además posee características para trabajar con brillos, contrastes rotaciones, y transformaciones de imagen.</a:t>
            </a:r>
          </a:p>
          <a:p>
            <a:pPr lvl="1"/>
            <a:r>
              <a:rPr lang="es-ES" dirty="0"/>
              <a:t>Tipografía: Provee fuentes, tamaños y formatos para textos, además aplica alisados en las fuentes cuando se presentan en pantalla.</a:t>
            </a:r>
          </a:p>
          <a:p>
            <a:pPr marL="0" indent="0">
              <a:buNone/>
            </a:pPr>
            <a:endParaRPr lang="es-ES" dirty="0"/>
          </a:p>
        </p:txBody>
      </p:sp>
    </p:spTree>
    <p:extLst>
      <p:ext uri="{BB962C8B-B14F-4D97-AF65-F5344CB8AC3E}">
        <p14:creationId xmlns:p14="http://schemas.microsoft.com/office/powerpoint/2010/main" val="22725366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pic>
        <p:nvPicPr>
          <p:cNvPr id="4" name="Marcador de contenido 3"/>
          <p:cNvPicPr>
            <a:picLocks noGrp="1" noChangeAspect="1"/>
          </p:cNvPicPr>
          <p:nvPr>
            <p:ph idx="1"/>
          </p:nvPr>
        </p:nvPicPr>
        <p:blipFill rotWithShape="1">
          <a:blip r:embed="rId2"/>
          <a:srcRect l="20797" t="17408" r="24988" b="12959"/>
          <a:stretch/>
        </p:blipFill>
        <p:spPr>
          <a:xfrm>
            <a:off x="352925" y="256674"/>
            <a:ext cx="8704208" cy="6288505"/>
          </a:xfrm>
          <a:prstGeom prst="rect">
            <a:avLst/>
          </a:prstGeom>
        </p:spPr>
      </p:pic>
      <p:pic>
        <p:nvPicPr>
          <p:cNvPr id="5" name="Imagen 4"/>
          <p:cNvPicPr>
            <a:picLocks noChangeAspect="1"/>
          </p:cNvPicPr>
          <p:nvPr/>
        </p:nvPicPr>
        <p:blipFill>
          <a:blip r:embed="rId3"/>
          <a:stretch>
            <a:fillRect/>
          </a:stretch>
        </p:blipFill>
        <p:spPr>
          <a:xfrm>
            <a:off x="7800473" y="2601077"/>
            <a:ext cx="4182979" cy="4245226"/>
          </a:xfrm>
          <a:prstGeom prst="rect">
            <a:avLst/>
          </a:prstGeom>
        </p:spPr>
      </p:pic>
    </p:spTree>
    <p:extLst>
      <p:ext uri="{BB962C8B-B14F-4D97-AF65-F5344CB8AC3E}">
        <p14:creationId xmlns:p14="http://schemas.microsoft.com/office/powerpoint/2010/main" val="36866818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Traslación </a:t>
            </a:r>
            <a:endParaRPr lang="es-ES" dirty="0"/>
          </a:p>
        </p:txBody>
      </p:sp>
      <p:sp>
        <p:nvSpPr>
          <p:cNvPr id="3" name="Marcador de contenido 2"/>
          <p:cNvSpPr>
            <a:spLocks noGrp="1"/>
          </p:cNvSpPr>
          <p:nvPr>
            <p:ph idx="1"/>
          </p:nvPr>
        </p:nvSpPr>
        <p:spPr/>
        <p:txBody>
          <a:bodyPr/>
          <a:lstStyle/>
          <a:p>
            <a:pPr lvl="0">
              <a:buClr>
                <a:srgbClr val="E6E6E6"/>
              </a:buClr>
              <a:buSzPct val="45000"/>
              <a:buFont typeface="StarSymbol"/>
              <a:buChar char="●"/>
            </a:pPr>
            <a:r>
              <a:rPr lang="es-ES" sz="3200" dirty="0">
                <a:solidFill>
                  <a:schemeClr val="tx1"/>
                </a:solidFill>
              </a:rPr>
              <a:t>Movimiento </a:t>
            </a:r>
            <a:r>
              <a:rPr lang="es-ES" sz="3200" dirty="0" err="1">
                <a:solidFill>
                  <a:schemeClr val="tx1"/>
                </a:solidFill>
              </a:rPr>
              <a:t>Rectilineo</a:t>
            </a:r>
            <a:r>
              <a:rPr lang="es-ES" sz="3200" dirty="0">
                <a:solidFill>
                  <a:schemeClr val="tx1"/>
                </a:solidFill>
              </a:rPr>
              <a:t> </a:t>
            </a:r>
            <a:r>
              <a:rPr lang="es-ES" sz="3200" dirty="0" smtClean="0">
                <a:solidFill>
                  <a:schemeClr val="tx1"/>
                </a:solidFill>
              </a:rPr>
              <a:t>uniforme</a:t>
            </a:r>
            <a:br>
              <a:rPr lang="es-ES" sz="3200" dirty="0" smtClean="0">
                <a:solidFill>
                  <a:schemeClr val="tx1"/>
                </a:solidFill>
              </a:rPr>
            </a:br>
            <a:endParaRPr lang="es-ES" sz="3200" dirty="0">
              <a:solidFill>
                <a:schemeClr val="tx1"/>
              </a:solidFill>
            </a:endParaRPr>
          </a:p>
          <a:p>
            <a:pPr marL="0" lvl="1" indent="0" hangingPunct="0">
              <a:spcBef>
                <a:spcPts val="0"/>
              </a:spcBef>
              <a:spcAft>
                <a:spcPts val="1417"/>
              </a:spcAft>
              <a:buSzPct val="75000"/>
              <a:buFont typeface="StarSymbol"/>
              <a:buChar char="–"/>
            </a:pPr>
            <a:r>
              <a:rPr lang="es-ES" dirty="0">
                <a:solidFill>
                  <a:schemeClr val="tx1"/>
                </a:solidFill>
                <a:cs typeface="Tahoma" pitchFamily="2"/>
              </a:rPr>
              <a:t>X1 = X0 + (</a:t>
            </a:r>
            <a:r>
              <a:rPr lang="es-ES" dirty="0" err="1">
                <a:solidFill>
                  <a:schemeClr val="tx1"/>
                </a:solidFill>
                <a:cs typeface="Tahoma" pitchFamily="2"/>
              </a:rPr>
              <a:t>vel</a:t>
            </a:r>
            <a:r>
              <a:rPr lang="es-ES" dirty="0">
                <a:solidFill>
                  <a:schemeClr val="tx1"/>
                </a:solidFill>
                <a:cs typeface="Tahoma" pitchFamily="2"/>
              </a:rPr>
              <a:t> * (t – t0))</a:t>
            </a:r>
          </a:p>
          <a:p>
            <a:pPr marL="0" lvl="1" indent="0" hangingPunct="0">
              <a:spcBef>
                <a:spcPts val="0"/>
              </a:spcBef>
              <a:spcAft>
                <a:spcPts val="1417"/>
              </a:spcAft>
              <a:buSzPct val="75000"/>
              <a:buFont typeface="StarSymbol"/>
              <a:buChar char="–"/>
            </a:pPr>
            <a:r>
              <a:rPr lang="es-ES" dirty="0" err="1">
                <a:solidFill>
                  <a:schemeClr val="tx1"/>
                </a:solidFill>
                <a:cs typeface="Tahoma" pitchFamily="2"/>
              </a:rPr>
              <a:t>DeltaT</a:t>
            </a:r>
            <a:r>
              <a:rPr lang="es-ES" dirty="0">
                <a:solidFill>
                  <a:schemeClr val="tx1"/>
                </a:solidFill>
                <a:cs typeface="Tahoma" pitchFamily="2"/>
              </a:rPr>
              <a:t> = (t – t0) Diferencia entre tiempo actual y tiempo anterior.</a:t>
            </a:r>
          </a:p>
          <a:p>
            <a:pPr marL="0" lvl="1" indent="0" hangingPunct="0">
              <a:spcBef>
                <a:spcPts val="0"/>
              </a:spcBef>
              <a:spcAft>
                <a:spcPts val="1417"/>
              </a:spcAft>
              <a:buSzPct val="75000"/>
              <a:buFont typeface="StarSymbol"/>
              <a:buChar char="–"/>
            </a:pPr>
            <a:r>
              <a:rPr lang="es-ES" dirty="0">
                <a:solidFill>
                  <a:schemeClr val="tx1"/>
                </a:solidFill>
                <a:cs typeface="Tahoma" pitchFamily="2"/>
              </a:rPr>
              <a:t>X0 = Posición anterior.</a:t>
            </a:r>
          </a:p>
          <a:p>
            <a:pPr marL="0" lvl="1" indent="0" hangingPunct="0">
              <a:spcBef>
                <a:spcPts val="0"/>
              </a:spcBef>
              <a:spcAft>
                <a:spcPts val="1417"/>
              </a:spcAft>
              <a:buSzPct val="75000"/>
              <a:buFont typeface="StarSymbol"/>
              <a:buChar char="–"/>
            </a:pPr>
            <a:r>
              <a:rPr lang="es-ES" dirty="0" err="1">
                <a:solidFill>
                  <a:schemeClr val="tx1"/>
                </a:solidFill>
                <a:cs typeface="Tahoma" pitchFamily="2"/>
              </a:rPr>
              <a:t>Vel</a:t>
            </a:r>
            <a:r>
              <a:rPr lang="es-ES" dirty="0">
                <a:solidFill>
                  <a:schemeClr val="tx1"/>
                </a:solidFill>
                <a:cs typeface="Tahoma" pitchFamily="2"/>
              </a:rPr>
              <a:t> = velocidad.</a:t>
            </a:r>
          </a:p>
          <a:p>
            <a:endParaRPr lang="es-ES" dirty="0"/>
          </a:p>
        </p:txBody>
      </p:sp>
    </p:spTree>
    <p:extLst>
      <p:ext uri="{BB962C8B-B14F-4D97-AF65-F5344CB8AC3E}">
        <p14:creationId xmlns:p14="http://schemas.microsoft.com/office/powerpoint/2010/main" val="34449422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Traslación</a:t>
            </a:r>
            <a:endParaRPr lang="es-ES" dirty="0"/>
          </a:p>
        </p:txBody>
      </p:sp>
      <p:sp>
        <p:nvSpPr>
          <p:cNvPr id="3" name="Marcador de contenido 2"/>
          <p:cNvSpPr>
            <a:spLocks noGrp="1"/>
          </p:cNvSpPr>
          <p:nvPr>
            <p:ph idx="1"/>
          </p:nvPr>
        </p:nvSpPr>
        <p:spPr/>
        <p:txBody>
          <a:bodyPr/>
          <a:lstStyle/>
          <a:p>
            <a:pPr lvl="0">
              <a:buClr>
                <a:srgbClr val="E6E6E6"/>
              </a:buClr>
              <a:buSzPct val="45000"/>
              <a:buFont typeface="StarSymbol"/>
              <a:buChar char="●"/>
            </a:pPr>
            <a:r>
              <a:rPr lang="es-ES" sz="3200" dirty="0">
                <a:solidFill>
                  <a:schemeClr val="tx1"/>
                </a:solidFill>
              </a:rPr>
              <a:t>Movimiento </a:t>
            </a:r>
            <a:r>
              <a:rPr lang="es-ES" sz="3200" dirty="0" smtClean="0">
                <a:solidFill>
                  <a:schemeClr val="tx1"/>
                </a:solidFill>
              </a:rPr>
              <a:t>Rectilíneo </a:t>
            </a:r>
            <a:r>
              <a:rPr lang="es-ES" sz="3200" dirty="0">
                <a:solidFill>
                  <a:schemeClr val="tx1"/>
                </a:solidFill>
              </a:rPr>
              <a:t>uniforme acelerado</a:t>
            </a:r>
          </a:p>
          <a:p>
            <a:pPr marL="0" lvl="1" indent="0" hangingPunct="0">
              <a:spcBef>
                <a:spcPts val="0"/>
              </a:spcBef>
              <a:spcAft>
                <a:spcPts val="1417"/>
              </a:spcAft>
              <a:buSzPct val="75000"/>
              <a:buFont typeface="StarSymbol"/>
              <a:buChar char="–"/>
            </a:pPr>
            <a:r>
              <a:rPr lang="es-ES" dirty="0">
                <a:solidFill>
                  <a:schemeClr val="tx1"/>
                </a:solidFill>
                <a:cs typeface="Tahoma" pitchFamily="2"/>
              </a:rPr>
              <a:t>X1 = X0 + (vel0 * t) + (0,5 * a * (t ^ 2) )</a:t>
            </a:r>
          </a:p>
          <a:p>
            <a:pPr marL="0" lvl="1" indent="0" hangingPunct="0">
              <a:spcBef>
                <a:spcPts val="0"/>
              </a:spcBef>
              <a:spcAft>
                <a:spcPts val="1417"/>
              </a:spcAft>
              <a:buSzPct val="75000"/>
              <a:buFont typeface="StarSymbol"/>
              <a:buChar char="–"/>
            </a:pPr>
            <a:r>
              <a:rPr lang="es-ES" dirty="0" err="1">
                <a:solidFill>
                  <a:schemeClr val="tx1"/>
                </a:solidFill>
                <a:cs typeface="Tahoma" pitchFamily="2"/>
              </a:rPr>
              <a:t>Vel</a:t>
            </a:r>
            <a:r>
              <a:rPr lang="es-ES" dirty="0">
                <a:solidFill>
                  <a:schemeClr val="tx1"/>
                </a:solidFill>
                <a:cs typeface="Tahoma" pitchFamily="2"/>
              </a:rPr>
              <a:t> = v0 + a * t</a:t>
            </a:r>
          </a:p>
          <a:p>
            <a:pPr marL="0" lvl="1" indent="0" hangingPunct="0">
              <a:spcBef>
                <a:spcPts val="0"/>
              </a:spcBef>
              <a:spcAft>
                <a:spcPts val="1417"/>
              </a:spcAft>
              <a:buSzPct val="75000"/>
              <a:buFont typeface="StarSymbol"/>
              <a:buChar char="–"/>
            </a:pPr>
            <a:r>
              <a:rPr lang="es-ES" dirty="0">
                <a:solidFill>
                  <a:schemeClr val="tx1"/>
                </a:solidFill>
                <a:cs typeface="Tahoma" pitchFamily="2"/>
              </a:rPr>
              <a:t>A = Constante de aceleración.</a:t>
            </a:r>
          </a:p>
          <a:p>
            <a:pPr marL="0" lvl="1" indent="0" hangingPunct="0">
              <a:spcBef>
                <a:spcPts val="0"/>
              </a:spcBef>
              <a:spcAft>
                <a:spcPts val="1417"/>
              </a:spcAft>
              <a:buSzPct val="75000"/>
              <a:buFont typeface="StarSymbol"/>
              <a:buChar char="–"/>
            </a:pPr>
            <a:r>
              <a:rPr lang="es-ES" dirty="0">
                <a:solidFill>
                  <a:schemeClr val="tx1"/>
                </a:solidFill>
                <a:cs typeface="Tahoma" pitchFamily="2"/>
              </a:rPr>
              <a:t>X0 = Posición anterior.</a:t>
            </a:r>
          </a:p>
          <a:p>
            <a:pPr marL="0" lvl="1" indent="0" hangingPunct="0">
              <a:spcBef>
                <a:spcPts val="0"/>
              </a:spcBef>
              <a:spcAft>
                <a:spcPts val="1417"/>
              </a:spcAft>
              <a:buSzPct val="75000"/>
              <a:buFont typeface="StarSymbol"/>
              <a:buChar char="–"/>
            </a:pPr>
            <a:r>
              <a:rPr lang="es-ES" dirty="0">
                <a:solidFill>
                  <a:schemeClr val="tx1"/>
                </a:solidFill>
                <a:cs typeface="Tahoma" pitchFamily="2"/>
              </a:rPr>
              <a:t>V0 = velocidad anterior.</a:t>
            </a:r>
          </a:p>
          <a:p>
            <a:pPr marL="0" lvl="1" indent="0" hangingPunct="0">
              <a:spcBef>
                <a:spcPts val="0"/>
              </a:spcBef>
              <a:spcAft>
                <a:spcPts val="1417"/>
              </a:spcAft>
              <a:buSzPct val="75000"/>
              <a:buFont typeface="StarSymbol"/>
              <a:buChar char="–"/>
            </a:pPr>
            <a:r>
              <a:rPr lang="es-ES" dirty="0" err="1">
                <a:solidFill>
                  <a:schemeClr val="tx1"/>
                </a:solidFill>
                <a:cs typeface="Tahoma" pitchFamily="2"/>
              </a:rPr>
              <a:t>Vel</a:t>
            </a:r>
            <a:r>
              <a:rPr lang="es-ES" dirty="0">
                <a:solidFill>
                  <a:schemeClr val="tx1"/>
                </a:solidFill>
                <a:cs typeface="Tahoma" pitchFamily="2"/>
              </a:rPr>
              <a:t> = velocidad.</a:t>
            </a:r>
          </a:p>
          <a:p>
            <a:endParaRPr lang="es-ES" dirty="0"/>
          </a:p>
        </p:txBody>
      </p:sp>
    </p:spTree>
    <p:extLst>
      <p:ext uri="{BB962C8B-B14F-4D97-AF65-F5344CB8AC3E}">
        <p14:creationId xmlns:p14="http://schemas.microsoft.com/office/powerpoint/2010/main" val="40919814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Traslacion</a:t>
            </a:r>
            <a:endParaRPr lang="es-ES" dirty="0"/>
          </a:p>
        </p:txBody>
      </p:sp>
      <p:sp>
        <p:nvSpPr>
          <p:cNvPr id="3" name="Marcador de contenido 2"/>
          <p:cNvSpPr>
            <a:spLocks noGrp="1"/>
          </p:cNvSpPr>
          <p:nvPr>
            <p:ph idx="1"/>
          </p:nvPr>
        </p:nvSpPr>
        <p:spPr/>
        <p:txBody>
          <a:bodyPr/>
          <a:lstStyle/>
          <a:p>
            <a:pPr lvl="0">
              <a:buClr>
                <a:srgbClr val="E6E6E6"/>
              </a:buClr>
              <a:buSzPct val="45000"/>
              <a:buFont typeface="StarSymbol"/>
              <a:buChar char="●"/>
            </a:pPr>
            <a:r>
              <a:rPr lang="es-ES" dirty="0"/>
              <a:t>X = X0 + </a:t>
            </a:r>
            <a:r>
              <a:rPr lang="es-ES" dirty="0" err="1"/>
              <a:t>vel</a:t>
            </a:r>
            <a:r>
              <a:rPr lang="es-ES" dirty="0"/>
              <a:t> * coseno ( </a:t>
            </a:r>
            <a:r>
              <a:rPr lang="es-ES" dirty="0">
                <a:latin typeface="Symbol" pitchFamily="18"/>
              </a:rPr>
              <a:t>a</a:t>
            </a:r>
            <a:r>
              <a:rPr lang="es-ES" dirty="0"/>
              <a:t> ) * </a:t>
            </a:r>
            <a:r>
              <a:rPr lang="es-ES" dirty="0" err="1"/>
              <a:t>deltaT</a:t>
            </a:r>
            <a:endParaRPr lang="es-ES" dirty="0"/>
          </a:p>
          <a:p>
            <a:pPr lvl="0">
              <a:buClr>
                <a:srgbClr val="E6E6E6"/>
              </a:buClr>
              <a:buSzPct val="45000"/>
              <a:buFont typeface="StarSymbol"/>
              <a:buChar char="●"/>
            </a:pPr>
            <a:r>
              <a:rPr lang="es-ES" dirty="0"/>
              <a:t>Y = Y0 + </a:t>
            </a:r>
            <a:r>
              <a:rPr lang="es-ES" dirty="0" err="1"/>
              <a:t>vel</a:t>
            </a:r>
            <a:r>
              <a:rPr lang="es-ES" dirty="0"/>
              <a:t> * seno ( </a:t>
            </a:r>
            <a:r>
              <a:rPr lang="es-ES" dirty="0">
                <a:latin typeface="Symbol" pitchFamily="18"/>
              </a:rPr>
              <a:t>a</a:t>
            </a:r>
            <a:r>
              <a:rPr lang="es-ES" dirty="0"/>
              <a:t> ) *  </a:t>
            </a:r>
            <a:r>
              <a:rPr lang="es-ES" dirty="0" err="1"/>
              <a:t>deltaT</a:t>
            </a:r>
            <a:endParaRPr lang="es-ES" dirty="0"/>
          </a:p>
          <a:p>
            <a:endParaRPr lang="es-ES" dirty="0"/>
          </a:p>
        </p:txBody>
      </p:sp>
      <p:pic>
        <p:nvPicPr>
          <p:cNvPr id="4" name="Imagen 3"/>
          <p:cNvPicPr>
            <a:picLocks noChangeAspect="1"/>
          </p:cNvPicPr>
          <p:nvPr/>
        </p:nvPicPr>
        <p:blipFill>
          <a:blip r:embed="rId2">
            <a:alphaModFix/>
          </a:blip>
          <a:srcRect/>
          <a:stretch>
            <a:fillRect/>
          </a:stretch>
        </p:blipFill>
        <p:spPr>
          <a:xfrm>
            <a:off x="4551733" y="3211639"/>
            <a:ext cx="3265200" cy="3265200"/>
          </a:xfrm>
          <a:prstGeom prst="rect">
            <a:avLst/>
          </a:prstGeom>
          <a:noFill/>
          <a:ln>
            <a:noFill/>
          </a:ln>
          <a:effectLst>
            <a:glow>
              <a:schemeClr val="accent1">
                <a:alpha val="98000"/>
              </a:schemeClr>
            </a:glow>
            <a:outerShdw dist="50800" dir="3000000" sx="97000" sy="97000" algn="ctr" rotWithShape="0">
              <a:schemeClr val="bg1"/>
            </a:outerShdw>
          </a:effectLst>
        </p:spPr>
      </p:pic>
    </p:spTree>
    <p:extLst>
      <p:ext uri="{BB962C8B-B14F-4D97-AF65-F5344CB8AC3E}">
        <p14:creationId xmlns:p14="http://schemas.microsoft.com/office/powerpoint/2010/main" val="35520759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Rotacion</a:t>
            </a:r>
            <a:endParaRPr lang="es-ES" dirty="0"/>
          </a:p>
        </p:txBody>
      </p:sp>
      <p:sp>
        <p:nvSpPr>
          <p:cNvPr id="3" name="Marcador de contenido 2"/>
          <p:cNvSpPr>
            <a:spLocks noGrp="1"/>
          </p:cNvSpPr>
          <p:nvPr>
            <p:ph idx="1"/>
          </p:nvPr>
        </p:nvSpPr>
        <p:spPr/>
        <p:txBody>
          <a:bodyPr/>
          <a:lstStyle/>
          <a:p>
            <a:pPr lvl="0">
              <a:buClr>
                <a:srgbClr val="E6E6E6"/>
              </a:buClr>
              <a:buSzPct val="45000"/>
              <a:buFont typeface="StarSymbol"/>
              <a:buChar char="●"/>
            </a:pPr>
            <a:r>
              <a:rPr lang="es-ES" sz="3200" dirty="0">
                <a:solidFill>
                  <a:schemeClr val="tx1"/>
                </a:solidFill>
                <a:latin typeface="+mj-lt"/>
              </a:rPr>
              <a:t>Obtener una tangente a partir de un ángulo</a:t>
            </a:r>
            <a:r>
              <a:rPr lang="es-ES" sz="3200" dirty="0" smtClean="0">
                <a:solidFill>
                  <a:schemeClr val="tx1"/>
                </a:solidFill>
                <a:latin typeface="+mj-lt"/>
              </a:rPr>
              <a:t>:</a:t>
            </a:r>
          </a:p>
          <a:p>
            <a:pPr lvl="0">
              <a:buClr>
                <a:srgbClr val="E6E6E6"/>
              </a:buClr>
              <a:buSzPct val="45000"/>
              <a:buFont typeface="StarSymbol"/>
              <a:buChar char="●"/>
            </a:pPr>
            <a:endParaRPr lang="es-ES" sz="3200" dirty="0">
              <a:solidFill>
                <a:schemeClr val="tx1"/>
              </a:solidFill>
              <a:latin typeface="+mj-lt"/>
            </a:endParaRPr>
          </a:p>
          <a:p>
            <a:pPr marL="0" lvl="1" indent="0" hangingPunct="0">
              <a:spcBef>
                <a:spcPts val="0"/>
              </a:spcBef>
              <a:spcAft>
                <a:spcPts val="1417"/>
              </a:spcAft>
              <a:buSzPct val="75000"/>
              <a:buFont typeface="StarSymbol"/>
              <a:buChar char="–"/>
            </a:pPr>
            <a:r>
              <a:rPr lang="es-ES" sz="3200" dirty="0" err="1">
                <a:solidFill>
                  <a:schemeClr val="tx1"/>
                </a:solidFill>
                <a:latin typeface="+mj-lt"/>
                <a:cs typeface="Tahoma" pitchFamily="2"/>
              </a:rPr>
              <a:t>double</a:t>
            </a:r>
            <a:r>
              <a:rPr lang="es-ES" sz="3200" dirty="0">
                <a:solidFill>
                  <a:schemeClr val="tx1"/>
                </a:solidFill>
                <a:latin typeface="+mj-lt"/>
                <a:cs typeface="Tahoma" pitchFamily="2"/>
              </a:rPr>
              <a:t> </a:t>
            </a:r>
            <a:r>
              <a:rPr lang="es-ES" sz="3200" dirty="0" err="1">
                <a:solidFill>
                  <a:schemeClr val="tx1"/>
                </a:solidFill>
                <a:latin typeface="+mj-lt"/>
                <a:cs typeface="Tahoma" pitchFamily="2"/>
              </a:rPr>
              <a:t>angulo</a:t>
            </a:r>
            <a:r>
              <a:rPr lang="es-ES" sz="3200" dirty="0">
                <a:solidFill>
                  <a:schemeClr val="tx1"/>
                </a:solidFill>
                <a:latin typeface="+mj-lt"/>
                <a:cs typeface="Tahoma" pitchFamily="2"/>
              </a:rPr>
              <a:t> = 35;</a:t>
            </a:r>
          </a:p>
          <a:p>
            <a:pPr marL="0" lvl="1" indent="0" hangingPunct="0">
              <a:spcBef>
                <a:spcPts val="0"/>
              </a:spcBef>
              <a:spcAft>
                <a:spcPts val="1417"/>
              </a:spcAft>
              <a:buSzPct val="75000"/>
              <a:buFont typeface="StarSymbol"/>
              <a:buChar char="–"/>
            </a:pPr>
            <a:r>
              <a:rPr lang="es-ES" sz="3200" dirty="0" err="1">
                <a:solidFill>
                  <a:schemeClr val="tx1"/>
                </a:solidFill>
                <a:latin typeface="+mj-lt"/>
                <a:cs typeface="Tahoma" pitchFamily="2"/>
              </a:rPr>
              <a:t>double</a:t>
            </a:r>
            <a:r>
              <a:rPr lang="es-ES" sz="3200" dirty="0">
                <a:solidFill>
                  <a:schemeClr val="tx1"/>
                </a:solidFill>
                <a:latin typeface="+mj-lt"/>
                <a:cs typeface="Tahoma" pitchFamily="2"/>
              </a:rPr>
              <a:t> radianes = </a:t>
            </a:r>
            <a:r>
              <a:rPr lang="es-ES" sz="3200" dirty="0" err="1">
                <a:solidFill>
                  <a:schemeClr val="tx1"/>
                </a:solidFill>
                <a:latin typeface="+mj-lt"/>
                <a:cs typeface="Tahoma" pitchFamily="2"/>
              </a:rPr>
              <a:t>angulo</a:t>
            </a:r>
            <a:r>
              <a:rPr lang="es-ES" sz="3200" dirty="0">
                <a:solidFill>
                  <a:schemeClr val="tx1"/>
                </a:solidFill>
                <a:latin typeface="+mj-lt"/>
                <a:cs typeface="Tahoma" pitchFamily="2"/>
              </a:rPr>
              <a:t> * (PI / 180);</a:t>
            </a:r>
          </a:p>
          <a:p>
            <a:pPr marL="0" lvl="1" indent="0" hangingPunct="0">
              <a:spcBef>
                <a:spcPts val="0"/>
              </a:spcBef>
              <a:spcAft>
                <a:spcPts val="1417"/>
              </a:spcAft>
              <a:buSzPct val="75000"/>
              <a:buFont typeface="StarSymbol"/>
              <a:buChar char="–"/>
            </a:pPr>
            <a:r>
              <a:rPr lang="es-ES" sz="3200" dirty="0" err="1">
                <a:solidFill>
                  <a:schemeClr val="tx1"/>
                </a:solidFill>
                <a:latin typeface="+mj-lt"/>
                <a:cs typeface="Tahoma" pitchFamily="2"/>
              </a:rPr>
              <a:t>double</a:t>
            </a:r>
            <a:r>
              <a:rPr lang="es-ES" sz="3200" dirty="0">
                <a:solidFill>
                  <a:schemeClr val="tx1"/>
                </a:solidFill>
                <a:latin typeface="+mj-lt"/>
                <a:cs typeface="Tahoma" pitchFamily="2"/>
              </a:rPr>
              <a:t> resultado = </a:t>
            </a:r>
            <a:r>
              <a:rPr lang="es-ES" sz="3200" dirty="0" err="1" smtClean="0">
                <a:solidFill>
                  <a:schemeClr val="tx1"/>
                </a:solidFill>
                <a:latin typeface="+mj-lt"/>
                <a:cs typeface="Tahoma" pitchFamily="2"/>
              </a:rPr>
              <a:t>Math</a:t>
            </a:r>
            <a:r>
              <a:rPr lang="es-ES" sz="3200" dirty="0" smtClean="0">
                <a:solidFill>
                  <a:schemeClr val="tx1"/>
                </a:solidFill>
                <a:latin typeface="+mj-lt"/>
                <a:cs typeface="Tahoma" pitchFamily="2"/>
              </a:rPr>
              <a:t>::Tan</a:t>
            </a:r>
            <a:r>
              <a:rPr lang="es-ES" sz="3200" dirty="0">
                <a:solidFill>
                  <a:schemeClr val="tx1"/>
                </a:solidFill>
                <a:latin typeface="+mj-lt"/>
                <a:cs typeface="Tahoma" pitchFamily="2"/>
              </a:rPr>
              <a:t>( radianes );</a:t>
            </a:r>
          </a:p>
          <a:p>
            <a:endParaRPr lang="es-ES" dirty="0"/>
          </a:p>
        </p:txBody>
      </p:sp>
    </p:spTree>
    <p:extLst>
      <p:ext uri="{BB962C8B-B14F-4D97-AF65-F5344CB8AC3E}">
        <p14:creationId xmlns:p14="http://schemas.microsoft.com/office/powerpoint/2010/main" val="7970059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Rotación</a:t>
            </a:r>
            <a:endParaRPr lang="es-ES" dirty="0"/>
          </a:p>
        </p:txBody>
      </p:sp>
      <p:sp>
        <p:nvSpPr>
          <p:cNvPr id="3" name="Marcador de contenido 2"/>
          <p:cNvSpPr>
            <a:spLocks noGrp="1"/>
          </p:cNvSpPr>
          <p:nvPr>
            <p:ph idx="1"/>
          </p:nvPr>
        </p:nvSpPr>
        <p:spPr/>
        <p:txBody>
          <a:bodyPr/>
          <a:lstStyle/>
          <a:p>
            <a:pPr lvl="0">
              <a:buClr>
                <a:srgbClr val="E6E6E6"/>
              </a:buClr>
              <a:buSzPct val="45000"/>
              <a:buFont typeface="StarSymbol"/>
              <a:buChar char="●"/>
            </a:pPr>
            <a:r>
              <a:rPr lang="es-ES" sz="3200" dirty="0">
                <a:solidFill>
                  <a:schemeClr val="tx1"/>
                </a:solidFill>
              </a:rPr>
              <a:t>Obtener un ángulo a partir de 2 valores:</a:t>
            </a:r>
          </a:p>
          <a:p>
            <a:pPr marL="0" lvl="1" indent="0" hangingPunct="0">
              <a:spcBef>
                <a:spcPts val="0"/>
              </a:spcBef>
              <a:spcAft>
                <a:spcPts val="1417"/>
              </a:spcAft>
              <a:buNone/>
            </a:pPr>
            <a:endParaRPr lang="es-ES" sz="3200" dirty="0">
              <a:solidFill>
                <a:schemeClr val="tx1"/>
              </a:solidFill>
              <a:cs typeface="Tahoma" pitchFamily="2"/>
            </a:endParaRPr>
          </a:p>
          <a:p>
            <a:pPr marL="0" lvl="1" indent="0" hangingPunct="0">
              <a:spcBef>
                <a:spcPts val="0"/>
              </a:spcBef>
              <a:spcAft>
                <a:spcPts val="1417"/>
              </a:spcAft>
              <a:buSzPct val="75000"/>
              <a:buFont typeface="StarSymbol"/>
              <a:buChar char="–"/>
            </a:pPr>
            <a:r>
              <a:rPr lang="es-ES" sz="3200" dirty="0" err="1">
                <a:solidFill>
                  <a:schemeClr val="tx1"/>
                </a:solidFill>
                <a:cs typeface="Tahoma" pitchFamily="2"/>
              </a:rPr>
              <a:t>double</a:t>
            </a:r>
            <a:r>
              <a:rPr lang="es-ES" sz="3200" dirty="0">
                <a:solidFill>
                  <a:schemeClr val="tx1"/>
                </a:solidFill>
                <a:cs typeface="Tahoma" pitchFamily="2"/>
              </a:rPr>
              <a:t> radianes = </a:t>
            </a:r>
            <a:r>
              <a:rPr lang="es-ES" sz="3200" dirty="0" err="1" smtClean="0">
                <a:solidFill>
                  <a:schemeClr val="tx1"/>
                </a:solidFill>
                <a:cs typeface="Tahoma" pitchFamily="2"/>
              </a:rPr>
              <a:t>Math</a:t>
            </a:r>
            <a:r>
              <a:rPr lang="es-ES" sz="3200" dirty="0" smtClean="0">
                <a:solidFill>
                  <a:schemeClr val="tx1"/>
                </a:solidFill>
                <a:cs typeface="Tahoma" pitchFamily="2"/>
              </a:rPr>
              <a:t>::Atan2</a:t>
            </a:r>
            <a:r>
              <a:rPr lang="es-ES" sz="3200" dirty="0">
                <a:solidFill>
                  <a:schemeClr val="tx1"/>
                </a:solidFill>
                <a:cs typeface="Tahoma" pitchFamily="2"/>
              </a:rPr>
              <a:t>( x , y );</a:t>
            </a:r>
          </a:p>
          <a:p>
            <a:pPr marL="0" lvl="1" indent="0" hangingPunct="0">
              <a:spcBef>
                <a:spcPts val="0"/>
              </a:spcBef>
              <a:spcAft>
                <a:spcPts val="1417"/>
              </a:spcAft>
              <a:buSzPct val="75000"/>
              <a:buFont typeface="StarSymbol"/>
              <a:buChar char="–"/>
            </a:pPr>
            <a:r>
              <a:rPr lang="es-ES" sz="3200" dirty="0" err="1">
                <a:solidFill>
                  <a:schemeClr val="tx1"/>
                </a:solidFill>
                <a:cs typeface="Tahoma" pitchFamily="2"/>
              </a:rPr>
              <a:t>double</a:t>
            </a:r>
            <a:r>
              <a:rPr lang="es-ES" sz="3200" dirty="0">
                <a:solidFill>
                  <a:schemeClr val="tx1"/>
                </a:solidFill>
                <a:cs typeface="Tahoma" pitchFamily="2"/>
              </a:rPr>
              <a:t> </a:t>
            </a:r>
            <a:r>
              <a:rPr lang="es-ES" sz="3200" dirty="0" err="1">
                <a:solidFill>
                  <a:schemeClr val="tx1"/>
                </a:solidFill>
                <a:cs typeface="Tahoma" pitchFamily="2"/>
              </a:rPr>
              <a:t>angulo</a:t>
            </a:r>
            <a:r>
              <a:rPr lang="es-ES" sz="3200" dirty="0">
                <a:solidFill>
                  <a:schemeClr val="tx1"/>
                </a:solidFill>
                <a:cs typeface="Tahoma" pitchFamily="2"/>
              </a:rPr>
              <a:t> =  radianes * (180 / PI);</a:t>
            </a:r>
          </a:p>
          <a:p>
            <a:endParaRPr lang="es-ES" dirty="0"/>
          </a:p>
        </p:txBody>
      </p:sp>
    </p:spTree>
    <p:extLst>
      <p:ext uri="{BB962C8B-B14F-4D97-AF65-F5344CB8AC3E}">
        <p14:creationId xmlns:p14="http://schemas.microsoft.com/office/powerpoint/2010/main" val="3021772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GDI</a:t>
            </a:r>
            <a:endParaRPr lang="es-ES" dirty="0"/>
          </a:p>
        </p:txBody>
      </p:sp>
      <p:sp>
        <p:nvSpPr>
          <p:cNvPr id="3" name="Marcador de contenido 2"/>
          <p:cNvSpPr>
            <a:spLocks noGrp="1"/>
          </p:cNvSpPr>
          <p:nvPr>
            <p:ph idx="1"/>
          </p:nvPr>
        </p:nvSpPr>
        <p:spPr/>
        <p:txBody>
          <a:bodyPr>
            <a:normAutofit fontScale="92500" lnSpcReduction="10000"/>
          </a:bodyPr>
          <a:lstStyle/>
          <a:p>
            <a:r>
              <a:rPr lang="es-ES" dirty="0"/>
              <a:t>Dentro de la tecnología .NET, el Framework provee un espacio de nombres en el cual incluye todos los elementos necesarios para poder aprovechar las características de GDI. </a:t>
            </a:r>
          </a:p>
          <a:p>
            <a:endParaRPr lang="es-ES" dirty="0"/>
          </a:p>
          <a:p>
            <a:pPr lvl="1"/>
            <a:r>
              <a:rPr lang="es-ES" dirty="0" err="1" smtClean="0"/>
              <a:t>System</a:t>
            </a:r>
            <a:r>
              <a:rPr lang="es-ES" dirty="0" smtClean="0"/>
              <a:t>::</a:t>
            </a:r>
            <a:r>
              <a:rPr lang="es-ES" dirty="0" err="1" smtClean="0"/>
              <a:t>Drawing</a:t>
            </a:r>
            <a:endParaRPr lang="es-ES" dirty="0"/>
          </a:p>
          <a:p>
            <a:endParaRPr lang="es-ES" dirty="0"/>
          </a:p>
          <a:p>
            <a:r>
              <a:rPr lang="es-ES" dirty="0"/>
              <a:t>Y para aprovechar GDI+ tiene embebido dentro del mismo otros espacios de </a:t>
            </a:r>
            <a:r>
              <a:rPr lang="es-ES" dirty="0" smtClean="0"/>
              <a:t>nombres</a:t>
            </a:r>
            <a:endParaRPr lang="es-ES" dirty="0"/>
          </a:p>
          <a:p>
            <a:pPr lvl="1"/>
            <a:r>
              <a:rPr lang="es-ES" dirty="0" err="1" smtClean="0"/>
              <a:t>System</a:t>
            </a:r>
            <a:r>
              <a:rPr lang="es-ES" dirty="0" smtClean="0"/>
              <a:t>::</a:t>
            </a:r>
            <a:r>
              <a:rPr lang="es-ES" dirty="0" err="1" smtClean="0"/>
              <a:t>Drawing</a:t>
            </a:r>
            <a:r>
              <a:rPr lang="es-ES" dirty="0" smtClean="0"/>
              <a:t>::Drawing2D</a:t>
            </a:r>
            <a:endParaRPr lang="es-ES" dirty="0"/>
          </a:p>
          <a:p>
            <a:pPr lvl="1"/>
            <a:r>
              <a:rPr lang="es-ES" dirty="0" err="1"/>
              <a:t>System</a:t>
            </a:r>
            <a:r>
              <a:rPr lang="es-ES" dirty="0"/>
              <a:t>::</a:t>
            </a:r>
            <a:r>
              <a:rPr lang="es-ES" dirty="0" err="1"/>
              <a:t>Drawing</a:t>
            </a:r>
            <a:r>
              <a:rPr lang="es-ES" dirty="0" smtClean="0"/>
              <a:t>::</a:t>
            </a:r>
            <a:r>
              <a:rPr lang="es-ES" dirty="0" err="1" smtClean="0"/>
              <a:t>Imaging</a:t>
            </a:r>
            <a:endParaRPr lang="es-ES" dirty="0"/>
          </a:p>
          <a:p>
            <a:pPr lvl="1"/>
            <a:r>
              <a:rPr lang="es-ES" dirty="0" err="1"/>
              <a:t>System</a:t>
            </a:r>
            <a:r>
              <a:rPr lang="es-ES" dirty="0"/>
              <a:t>::</a:t>
            </a:r>
            <a:r>
              <a:rPr lang="es-ES" dirty="0" err="1"/>
              <a:t>Drawing</a:t>
            </a:r>
            <a:r>
              <a:rPr lang="es-ES" dirty="0" smtClean="0"/>
              <a:t>::</a:t>
            </a:r>
            <a:r>
              <a:rPr lang="es-ES" dirty="0" err="1" smtClean="0"/>
              <a:t>Printing</a:t>
            </a:r>
            <a:endParaRPr lang="es-ES" dirty="0"/>
          </a:p>
          <a:p>
            <a:pPr lvl="1"/>
            <a:r>
              <a:rPr lang="es-ES" dirty="0" err="1"/>
              <a:t>System</a:t>
            </a:r>
            <a:r>
              <a:rPr lang="es-ES" dirty="0"/>
              <a:t>::</a:t>
            </a:r>
            <a:r>
              <a:rPr lang="es-ES" dirty="0" err="1"/>
              <a:t>Drawing</a:t>
            </a:r>
            <a:r>
              <a:rPr lang="es-ES" dirty="0" smtClean="0"/>
              <a:t>::Text</a:t>
            </a:r>
            <a:endParaRPr lang="es-ES" dirty="0"/>
          </a:p>
          <a:p>
            <a:endParaRPr lang="es-ES" dirty="0"/>
          </a:p>
        </p:txBody>
      </p:sp>
    </p:spTree>
    <p:extLst>
      <p:ext uri="{BB962C8B-B14F-4D97-AF65-F5344CB8AC3E}">
        <p14:creationId xmlns:p14="http://schemas.microsoft.com/office/powerpoint/2010/main" val="3023989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Colores</a:t>
            </a:r>
            <a:endParaRPr lang="es-ES" dirty="0"/>
          </a:p>
        </p:txBody>
      </p:sp>
      <p:sp>
        <p:nvSpPr>
          <p:cNvPr id="3" name="Marcador de contenido 2"/>
          <p:cNvSpPr>
            <a:spLocks noGrp="1"/>
          </p:cNvSpPr>
          <p:nvPr>
            <p:ph idx="1"/>
          </p:nvPr>
        </p:nvSpPr>
        <p:spPr/>
        <p:txBody>
          <a:bodyPr/>
          <a:lstStyle/>
          <a:p>
            <a:pPr lvl="0">
              <a:buClr>
                <a:srgbClr val="E6E6E6"/>
              </a:buClr>
              <a:buSzPct val="45000"/>
              <a:buFont typeface="StarSymbol"/>
              <a:buChar char="●"/>
            </a:pPr>
            <a:r>
              <a:rPr lang="es-ES" dirty="0"/>
              <a:t>En las artes plásticas erróneamente se consideran los colores primarios: Azul, Rojo y Amarillo.</a:t>
            </a:r>
          </a:p>
          <a:p>
            <a:pPr lvl="0">
              <a:buClr>
                <a:srgbClr val="E6E6E6"/>
              </a:buClr>
              <a:buSzPct val="45000"/>
              <a:buFont typeface="StarSymbol"/>
              <a:buChar char="●"/>
            </a:pPr>
            <a:r>
              <a:rPr lang="es-ES" dirty="0"/>
              <a:t>Los colores primarios son </a:t>
            </a:r>
            <a:r>
              <a:rPr lang="es-ES" dirty="0" err="1"/>
              <a:t>Cyan</a:t>
            </a:r>
            <a:r>
              <a:rPr lang="es-ES" dirty="0"/>
              <a:t>, Magenta y Amarillo.</a:t>
            </a:r>
          </a:p>
          <a:p>
            <a:pPr lvl="0">
              <a:buClr>
                <a:srgbClr val="E6E6E6"/>
              </a:buClr>
              <a:buSzPct val="45000"/>
              <a:buFont typeface="StarSymbol"/>
              <a:buChar char="●"/>
            </a:pPr>
            <a:r>
              <a:rPr lang="es-ES" dirty="0"/>
              <a:t>Un color primario es aquel que no puede formarse mediante una mezcla de colores.</a:t>
            </a:r>
          </a:p>
          <a:p>
            <a:pPr lvl="0">
              <a:buClr>
                <a:srgbClr val="E6E6E6"/>
              </a:buClr>
              <a:buSzPct val="45000"/>
              <a:buFont typeface="StarSymbol"/>
              <a:buChar char="●"/>
            </a:pPr>
            <a:r>
              <a:rPr lang="es-ES" dirty="0"/>
              <a:t>Al utilizar impresoras pueden obtenerse toda la gama de colores en función de estos 3 colores básicos, incluyendo el color negro, que es el resultado de la mezcla de todos los colores primarios.</a:t>
            </a:r>
          </a:p>
          <a:p>
            <a:endParaRPr lang="es-ES" dirty="0"/>
          </a:p>
        </p:txBody>
      </p:sp>
    </p:spTree>
    <p:extLst>
      <p:ext uri="{BB962C8B-B14F-4D97-AF65-F5344CB8AC3E}">
        <p14:creationId xmlns:p14="http://schemas.microsoft.com/office/powerpoint/2010/main" val="242941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Colores</a:t>
            </a:r>
            <a:endParaRPr lang="es-ES" dirty="0"/>
          </a:p>
        </p:txBody>
      </p:sp>
      <p:sp>
        <p:nvSpPr>
          <p:cNvPr id="3" name="Marcador de contenido 2"/>
          <p:cNvSpPr>
            <a:spLocks noGrp="1"/>
          </p:cNvSpPr>
          <p:nvPr>
            <p:ph idx="1"/>
          </p:nvPr>
        </p:nvSpPr>
        <p:spPr/>
        <p:txBody>
          <a:bodyPr/>
          <a:lstStyle/>
          <a:p>
            <a:pPr lvl="0" algn="just">
              <a:buClr>
                <a:srgbClr val="E6E6E6"/>
              </a:buClr>
              <a:buSzPct val="45000"/>
              <a:buFont typeface="StarSymbol"/>
              <a:buChar char="●"/>
            </a:pPr>
            <a:r>
              <a:rPr lang="es-ES" dirty="0"/>
              <a:t>Al trabajar con pantallas ( monitores, </a:t>
            </a:r>
            <a:r>
              <a:rPr lang="es-ES" dirty="0" err="1" smtClean="0"/>
              <a:t>displays</a:t>
            </a:r>
            <a:r>
              <a:rPr lang="es-ES" dirty="0"/>
              <a:t>, etc.) los colores primarios cambian a Azul, Verde y Rojo, y se conocen como RGB  (de las siglas en inglés Red, Green, Blue).</a:t>
            </a:r>
          </a:p>
          <a:p>
            <a:pPr lvl="0" algn="just">
              <a:buClr>
                <a:srgbClr val="E6E6E6"/>
              </a:buClr>
              <a:buSzPct val="45000"/>
              <a:buFont typeface="StarSymbol"/>
              <a:buChar char="●"/>
            </a:pPr>
            <a:r>
              <a:rPr lang="es-ES" dirty="0"/>
              <a:t>Con esta combinación de colores se pueden reproducir un total aproximado de 16,7 millones de colores.</a:t>
            </a:r>
          </a:p>
          <a:p>
            <a:pPr lvl="0">
              <a:buClr>
                <a:srgbClr val="E6E6E6"/>
              </a:buClr>
              <a:buSzPct val="45000"/>
              <a:buFont typeface="StarSymbol"/>
              <a:buChar char="●"/>
            </a:pPr>
            <a:r>
              <a:rPr lang="es-ES" dirty="0"/>
              <a:t>Cada combinatoria se logra asignando al cada color un valor comprendido entre 0 y 255.</a:t>
            </a:r>
          </a:p>
          <a:p>
            <a:pPr lvl="0">
              <a:buClr>
                <a:srgbClr val="E6E6E6"/>
              </a:buClr>
              <a:buSzPct val="45000"/>
              <a:buFont typeface="StarSymbol"/>
              <a:buChar char="●"/>
            </a:pPr>
            <a:r>
              <a:rPr lang="es-ES" dirty="0"/>
              <a:t>Cuando estos 3 colores valen 0 el color resultante </a:t>
            </a:r>
            <a:r>
              <a:rPr lang="es-ES" dirty="0" err="1"/>
              <a:t>sera</a:t>
            </a:r>
            <a:r>
              <a:rPr lang="es-ES" dirty="0"/>
              <a:t> Negro y cuando caso contrario si ambos valen 255 el color resultante será blanco.</a:t>
            </a:r>
          </a:p>
          <a:p>
            <a:pPr lvl="0">
              <a:buClr>
                <a:srgbClr val="E6E6E6"/>
              </a:buClr>
              <a:buSzPct val="45000"/>
              <a:buFont typeface="StarSymbol"/>
              <a:buChar char="●"/>
            </a:pPr>
            <a:r>
              <a:rPr lang="es-ES" dirty="0"/>
              <a:t>También </a:t>
            </a:r>
            <a:r>
              <a:rPr lang="es-ES" dirty="0" err="1"/>
              <a:t>exite</a:t>
            </a:r>
            <a:r>
              <a:rPr lang="es-ES" dirty="0"/>
              <a:t> la posibilidad de incluir un valor alfa comprendido entre 0 y 255 que establece la transparencia del color, 255 solido y 0 transparente.</a:t>
            </a:r>
          </a:p>
          <a:p>
            <a:endParaRPr lang="es-ES" dirty="0"/>
          </a:p>
        </p:txBody>
      </p:sp>
    </p:spTree>
    <p:extLst>
      <p:ext uri="{BB962C8B-B14F-4D97-AF65-F5344CB8AC3E}">
        <p14:creationId xmlns:p14="http://schemas.microsoft.com/office/powerpoint/2010/main" val="2164931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Manejo de pantalla</a:t>
            </a:r>
            <a:endParaRPr lang="es-ES" dirty="0"/>
          </a:p>
        </p:txBody>
      </p:sp>
      <p:sp>
        <p:nvSpPr>
          <p:cNvPr id="3" name="Marcador de contenido 2"/>
          <p:cNvSpPr>
            <a:spLocks noGrp="1"/>
          </p:cNvSpPr>
          <p:nvPr>
            <p:ph idx="1"/>
          </p:nvPr>
        </p:nvSpPr>
        <p:spPr/>
        <p:txBody>
          <a:bodyPr/>
          <a:lstStyle/>
          <a:p>
            <a:pPr lvl="0"/>
            <a:r>
              <a:rPr lang="es-ES" dirty="0"/>
              <a:t>En geometría para ubicar un punto en un plano nos manejamos con un par de coordenadas ( X – Y ), donde X representa la posición horizontal e Y la posición vertical.  </a:t>
            </a:r>
          </a:p>
          <a:p>
            <a:endParaRPr lang="es-ES" dirty="0"/>
          </a:p>
        </p:txBody>
      </p:sp>
      <p:pic>
        <p:nvPicPr>
          <p:cNvPr id="4" name="Imagen 3"/>
          <p:cNvPicPr>
            <a:picLocks noChangeAspect="1"/>
          </p:cNvPicPr>
          <p:nvPr/>
        </p:nvPicPr>
        <p:blipFill>
          <a:blip r:embed="rId2">
            <a:alphaModFix/>
          </a:blip>
          <a:srcRect/>
          <a:stretch>
            <a:fillRect/>
          </a:stretch>
        </p:blipFill>
        <p:spPr>
          <a:xfrm>
            <a:off x="5428971" y="2922582"/>
            <a:ext cx="4863960" cy="3728160"/>
          </a:xfrm>
          <a:prstGeom prst="rect">
            <a:avLst/>
          </a:prstGeom>
        </p:spPr>
      </p:pic>
    </p:spTree>
    <p:extLst>
      <p:ext uri="{BB962C8B-B14F-4D97-AF65-F5344CB8AC3E}">
        <p14:creationId xmlns:p14="http://schemas.microsoft.com/office/powerpoint/2010/main" val="2754134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Manejo de pantalla</a:t>
            </a:r>
            <a:endParaRPr lang="es-ES" dirty="0"/>
          </a:p>
        </p:txBody>
      </p:sp>
      <p:pic>
        <p:nvPicPr>
          <p:cNvPr id="4" name="Marcador de contenido 3"/>
          <p:cNvPicPr>
            <a:picLocks noGrp="1" noChangeAspect="1"/>
          </p:cNvPicPr>
          <p:nvPr>
            <p:ph idx="1"/>
          </p:nvPr>
        </p:nvPicPr>
        <p:blipFill>
          <a:blip r:embed="rId2">
            <a:alphaModFix/>
          </a:blip>
          <a:srcRect/>
          <a:stretch>
            <a:fillRect/>
          </a:stretch>
        </p:blipFill>
        <p:spPr>
          <a:xfrm>
            <a:off x="7048768" y="3079750"/>
            <a:ext cx="4335541" cy="3778250"/>
          </a:xfrm>
        </p:spPr>
      </p:pic>
      <p:sp>
        <p:nvSpPr>
          <p:cNvPr id="5" name="Rectángulo 4"/>
          <p:cNvSpPr/>
          <p:nvPr/>
        </p:nvSpPr>
        <p:spPr>
          <a:xfrm>
            <a:off x="1545772" y="1676124"/>
            <a:ext cx="9958840" cy="1754326"/>
          </a:xfrm>
          <a:prstGeom prst="rect">
            <a:avLst/>
          </a:prstGeom>
        </p:spPr>
        <p:txBody>
          <a:bodyPr wrap="square">
            <a:spAutoFit/>
          </a:bodyPr>
          <a:lstStyle/>
          <a:p>
            <a:pPr marL="285750" lvl="0" indent="-285750" algn="just">
              <a:buClr>
                <a:srgbClr val="E6E6E6"/>
              </a:buClr>
              <a:buSzPct val="45000"/>
              <a:buFont typeface="Arial" panose="020B0604020202020204" pitchFamily="34" charset="0"/>
              <a:buChar char="•"/>
            </a:pPr>
            <a:r>
              <a:rPr lang="es-ES" dirty="0" smtClean="0"/>
              <a:t>Al trabajar con dispositivos de </a:t>
            </a:r>
            <a:r>
              <a:rPr lang="es-ES" dirty="0" err="1" smtClean="0"/>
              <a:t>display</a:t>
            </a:r>
            <a:r>
              <a:rPr lang="es-ES" dirty="0" smtClean="0"/>
              <a:t> el eje Y cambia su sentido.</a:t>
            </a:r>
          </a:p>
          <a:p>
            <a:pPr marL="285750" lvl="0" indent="-285750" algn="just">
              <a:buClr>
                <a:srgbClr val="E6E6E6"/>
              </a:buClr>
              <a:buSzPct val="45000"/>
              <a:buFont typeface="Arial" panose="020B0604020202020204" pitchFamily="34" charset="0"/>
              <a:buChar char="•"/>
            </a:pPr>
            <a:r>
              <a:rPr lang="es-ES" dirty="0" smtClean="0"/>
              <a:t>La coordenada 0,0 la encontraremos en el punto superior izquierdo de la pantalla, de la ventana o del elemento que vayamos a ubicar.</a:t>
            </a:r>
          </a:p>
          <a:p>
            <a:pPr marL="285750" lvl="0" indent="-285750" algn="just">
              <a:buClr>
                <a:srgbClr val="E6E6E6"/>
              </a:buClr>
              <a:buSzPct val="45000"/>
              <a:buFont typeface="Arial" panose="020B0604020202020204" pitchFamily="34" charset="0"/>
              <a:buChar char="•"/>
            </a:pPr>
            <a:r>
              <a:rPr lang="es-ES" dirty="0" smtClean="0"/>
              <a:t>La coordenada Y tiende a  ∞  en la medida que vayamos desplazándonos hacia abajo.</a:t>
            </a:r>
          </a:p>
          <a:p>
            <a:pPr marL="285750" lvl="0" indent="-285750" algn="just">
              <a:buClr>
                <a:srgbClr val="E6E6E6"/>
              </a:buClr>
              <a:buSzPct val="45000"/>
              <a:buFont typeface="Arial" panose="020B0604020202020204" pitchFamily="34" charset="0"/>
              <a:buChar char="•"/>
            </a:pPr>
            <a:r>
              <a:rPr lang="es-ES" dirty="0" smtClean="0"/>
              <a:t>La unidad de medición es el Pixel.</a:t>
            </a:r>
            <a:endParaRPr lang="es-ES" dirty="0"/>
          </a:p>
        </p:txBody>
      </p:sp>
    </p:spTree>
    <p:extLst>
      <p:ext uri="{BB962C8B-B14F-4D97-AF65-F5344CB8AC3E}">
        <p14:creationId xmlns:p14="http://schemas.microsoft.com/office/powerpoint/2010/main" val="367673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Elemento </a:t>
            </a:r>
            <a:r>
              <a:rPr lang="es-ES" dirty="0" err="1" smtClean="0"/>
              <a:t>Graphics</a:t>
            </a:r>
            <a:endParaRPr lang="es-ES" dirty="0"/>
          </a:p>
        </p:txBody>
      </p:sp>
      <p:sp>
        <p:nvSpPr>
          <p:cNvPr id="3" name="Marcador de contenido 2"/>
          <p:cNvSpPr>
            <a:spLocks noGrp="1"/>
          </p:cNvSpPr>
          <p:nvPr>
            <p:ph idx="1"/>
          </p:nvPr>
        </p:nvSpPr>
        <p:spPr/>
        <p:txBody>
          <a:bodyPr>
            <a:normAutofit/>
          </a:bodyPr>
          <a:lstStyle/>
          <a:p>
            <a:pPr marL="0" indent="0">
              <a:buNone/>
            </a:pPr>
            <a:endParaRPr lang="es-ES" dirty="0"/>
          </a:p>
          <a:p>
            <a:r>
              <a:rPr lang="es-ES" dirty="0"/>
              <a:t>La clase </a:t>
            </a:r>
            <a:r>
              <a:rPr lang="es-ES" dirty="0" err="1"/>
              <a:t>Graphics</a:t>
            </a:r>
            <a:r>
              <a:rPr lang="es-ES" dirty="0"/>
              <a:t> proporciona toda la funcionalidad para realizar el dibujado de gráficos vectoriales sobre diferentes dispositivos ( formularios, imágenes, controles).</a:t>
            </a:r>
          </a:p>
          <a:p>
            <a:pPr marL="0" indent="0">
              <a:buNone/>
            </a:pPr>
            <a:r>
              <a:rPr lang="es-ES" dirty="0"/>
              <a:t> </a:t>
            </a:r>
          </a:p>
          <a:p>
            <a:r>
              <a:rPr lang="es-ES" dirty="0"/>
              <a:t>La clase </a:t>
            </a:r>
            <a:r>
              <a:rPr lang="es-ES" dirty="0" err="1"/>
              <a:t>Graphics</a:t>
            </a:r>
            <a:r>
              <a:rPr lang="es-ES" dirty="0"/>
              <a:t> no posee un </a:t>
            </a:r>
            <a:r>
              <a:rPr lang="es-ES" dirty="0" err="1"/>
              <a:t>contructor</a:t>
            </a:r>
            <a:r>
              <a:rPr lang="es-ES" dirty="0"/>
              <a:t> público, lo cual instanciaremos un objeto utilizando los siguientes mecanismos:</a:t>
            </a:r>
          </a:p>
          <a:p>
            <a:pPr marL="0" indent="0">
              <a:buNone/>
            </a:pPr>
            <a:r>
              <a:rPr lang="es-ES" dirty="0"/>
              <a:t> </a:t>
            </a:r>
          </a:p>
          <a:p>
            <a:r>
              <a:rPr lang="es-ES" dirty="0"/>
              <a:t>Para formularios y controles que soporten dibujado, el método que devuelve un objeto </a:t>
            </a:r>
            <a:r>
              <a:rPr lang="es-ES" dirty="0" err="1"/>
              <a:t>Graphics</a:t>
            </a:r>
            <a:r>
              <a:rPr lang="es-ES" dirty="0"/>
              <a:t> es “</a:t>
            </a:r>
            <a:r>
              <a:rPr lang="es-ES" dirty="0" err="1"/>
              <a:t>CreateGraphics</a:t>
            </a:r>
            <a:r>
              <a:rPr lang="es-ES" dirty="0"/>
              <a:t>”.</a:t>
            </a:r>
          </a:p>
        </p:txBody>
      </p:sp>
    </p:spTree>
    <p:extLst>
      <p:ext uri="{BB962C8B-B14F-4D97-AF65-F5344CB8AC3E}">
        <p14:creationId xmlns:p14="http://schemas.microsoft.com/office/powerpoint/2010/main" val="3134593825"/>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334</TotalTime>
  <Words>1339</Words>
  <Application>Microsoft Office PowerPoint</Application>
  <PresentationFormat>Panorámica</PresentationFormat>
  <Paragraphs>146</Paragraphs>
  <Slides>35</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35</vt:i4>
      </vt:variant>
    </vt:vector>
  </HeadingPairs>
  <TitlesOfParts>
    <vt:vector size="42" baseType="lpstr">
      <vt:lpstr>Arial</vt:lpstr>
      <vt:lpstr>Century Gothic</vt:lpstr>
      <vt:lpstr>StarSymbol</vt:lpstr>
      <vt:lpstr>Symbol</vt:lpstr>
      <vt:lpstr>Tahoma</vt:lpstr>
      <vt:lpstr>Wingdings 3</vt:lpstr>
      <vt:lpstr>Espiral</vt:lpstr>
      <vt:lpstr>Tecnicatura en desarrollo de videojuegos</vt:lpstr>
      <vt:lpstr>¿Qué es GDI ?</vt:lpstr>
      <vt:lpstr>GDI</vt:lpstr>
      <vt:lpstr>GDI</vt:lpstr>
      <vt:lpstr>Colores</vt:lpstr>
      <vt:lpstr>Colores</vt:lpstr>
      <vt:lpstr>Manejo de pantalla</vt:lpstr>
      <vt:lpstr>Manejo de pantalla</vt:lpstr>
      <vt:lpstr>Elemento Graphics</vt:lpstr>
      <vt:lpstr>Elemento Graphics</vt:lpstr>
      <vt:lpstr>Graficos Vectoriales</vt:lpstr>
      <vt:lpstr>Graficos Vectoriales - Líneas</vt:lpstr>
      <vt:lpstr>Gráficos Vectoriales - Arcos</vt:lpstr>
      <vt:lpstr>Gráficos Vectoriales – Curvas </vt:lpstr>
      <vt:lpstr>Ciclo de ejecución</vt:lpstr>
      <vt:lpstr>Ubicación de elementos en pantalla</vt:lpstr>
      <vt:lpstr>Ciclo de ejecución</vt:lpstr>
      <vt:lpstr>Ciclo de ejecución</vt:lpstr>
      <vt:lpstr>Agregamos un Timer al formulario</vt:lpstr>
      <vt:lpstr>Ciclo de ejecucion</vt:lpstr>
      <vt:lpstr>Ciclo de ejecución</vt:lpstr>
      <vt:lpstr>Ciclo de ejecución </vt:lpstr>
      <vt:lpstr>Sprites</vt:lpstr>
      <vt:lpstr>Crear un Sprite</vt:lpstr>
      <vt:lpstr>Crear un Sprite </vt:lpstr>
      <vt:lpstr>Crear un Sprite</vt:lpstr>
      <vt:lpstr>Presentación de PowerPoint</vt:lpstr>
      <vt:lpstr>En el formulario: Incluimos el Sprite.h</vt:lpstr>
      <vt:lpstr>Sprite -Textura</vt:lpstr>
      <vt:lpstr>Presentación de PowerPoint</vt:lpstr>
      <vt:lpstr>Traslación </vt:lpstr>
      <vt:lpstr>Traslación</vt:lpstr>
      <vt:lpstr>Traslacion</vt:lpstr>
      <vt:lpstr>Rotacion</vt:lpstr>
      <vt:lpstr>Rotación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Tecnicatura en desarrollo de videojuegos</dc:title>
  <dc:creator>Navegador</dc:creator>
  <cp:lastModifiedBy>Navegador</cp:lastModifiedBy>
  <cp:revision>37</cp:revision>
  <dcterms:created xsi:type="dcterms:W3CDTF">2016-10-28T00:48:04Z</dcterms:created>
  <dcterms:modified xsi:type="dcterms:W3CDTF">2016-11-11T16:53:38Z</dcterms:modified>
</cp:coreProperties>
</file>