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22"/>
  </p:handoutMasterIdLst>
  <p:sldIdLst>
    <p:sldId id="257" r:id="rId3"/>
    <p:sldId id="259" r:id="rId4"/>
    <p:sldId id="261" r:id="rId5"/>
    <p:sldId id="277" r:id="rId7"/>
    <p:sldId id="262" r:id="rId8"/>
    <p:sldId id="281" r:id="rId9"/>
    <p:sldId id="282" r:id="rId10"/>
    <p:sldId id="263" r:id="rId11"/>
    <p:sldId id="266" r:id="rId12"/>
    <p:sldId id="278" r:id="rId13"/>
    <p:sldId id="264" r:id="rId14"/>
    <p:sldId id="279" r:id="rId15"/>
    <p:sldId id="280" r:id="rId16"/>
    <p:sldId id="265" r:id="rId17"/>
    <p:sldId id="283" r:id="rId18"/>
    <p:sldId id="284" r:id="rId19"/>
    <p:sldId id="285" r:id="rId20"/>
    <p:sldId id="286" r:id="rId21"/>
  </p:sldIdLst>
  <p:sldSz cx="9601200" cy="12801600" type="A3"/>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80BB"/>
    <a:srgbClr val="1C0713"/>
    <a:srgbClr val="5D593F"/>
    <a:srgbClr val="ECEEA8"/>
    <a:srgbClr val="F9EEA8"/>
    <a:srgbClr val="04122E"/>
    <a:srgbClr val="BA4439"/>
    <a:srgbClr val="11203C"/>
    <a:srgbClr val="B2B2B2"/>
    <a:srgbClr val="202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278" autoAdjust="0"/>
    <p:restoredTop sz="94660"/>
  </p:normalViewPr>
  <p:slideViewPr>
    <p:cSldViewPr showGuides="1">
      <p:cViewPr varScale="1">
        <p:scale>
          <a:sx n="117" d="100"/>
          <a:sy n="117" d="100"/>
        </p:scale>
        <p:origin x="510" y="102"/>
      </p:cViewPr>
      <p:guideLst>
        <p:guide orient="horz" pos="4032"/>
        <p:guide pos="3024"/>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fld>
            <a:endParaRPr lang="en-US"/>
          </a:p>
        </p:txBody>
      </p:sp>
      <p:sp>
        <p:nvSpPr>
          <p:cNvPr id="4" name="Slide Image Placehoder 3"/>
          <p:cNvSpPr>
            <a:spLocks noGrp="1" noRot="1" noChangeAspect="1"/>
          </p:cNvSpPr>
          <p:nvPr>
            <p:ph type="sldImg" idx="2"/>
          </p:nvPr>
        </p:nvSpPr>
        <p:spPr>
          <a:xfrm>
            <a:off x="2257425" y="1279525"/>
            <a:ext cx="259080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469529"/>
            <a:ext cx="7200900" cy="4082402"/>
          </a:xfrm>
        </p:spPr>
        <p:txBody>
          <a:bodyPr anchor="b">
            <a:normAutofit/>
          </a:bodyPr>
          <a:lstStyle>
            <a:lvl1pPr algn="ctr">
              <a:lnSpc>
                <a:spcPct val="130000"/>
              </a:lnSpc>
              <a:defRPr sz="6300">
                <a:effectLst/>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
        <p:nvSpPr>
          <p:cNvPr id="3" name="Subtitle 2"/>
          <p:cNvSpPr>
            <a:spLocks noGrp="1"/>
          </p:cNvSpPr>
          <p:nvPr>
            <p:ph type="subTitle" idx="1"/>
          </p:nvPr>
        </p:nvSpPr>
        <p:spPr>
          <a:xfrm>
            <a:off x="1200150" y="6723805"/>
            <a:ext cx="7200900" cy="3090756"/>
          </a:xfrm>
        </p:spPr>
        <p:txBody>
          <a:bodyPr>
            <a:normAutofit/>
          </a:bodyPr>
          <a:lstStyle>
            <a:lvl1pPr marL="0" indent="0" algn="ctr">
              <a:buNone/>
              <a:defRPr sz="2520">
                <a:solidFill>
                  <a:schemeClr val="tx1">
                    <a:lumMod val="75000"/>
                    <a:lumOff val="25000"/>
                  </a:schemeClr>
                </a:solidFill>
                <a:effectLst/>
                <a:latin typeface="Calibri Light" panose="020F0302020204030204" pitchFamily="34" charset="0"/>
                <a:ea typeface="+mj-ea"/>
              </a:defRPr>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
        <p:nvSpPr>
          <p:cNvPr id="7" name="Content Placeholder 6"/>
          <p:cNvSpPr>
            <a:spLocks noGrp="1"/>
          </p:cNvSpPr>
          <p:nvPr>
            <p:ph sz="quarter" idx="13"/>
          </p:nvPr>
        </p:nvSpPr>
        <p:spPr>
          <a:xfrm>
            <a:off x="660083" y="1029547"/>
            <a:ext cx="8281035" cy="10376747"/>
          </a:xfrm>
        </p:spPr>
        <p:txBody>
          <a:bodyPr/>
          <a:lstStyle/>
          <a:p>
            <a:pPr lvl="0"/>
            <a:r>
              <a:rPr lang="en-US" dirty="0">
                <a:sym typeface="+mn-ea"/>
              </a:rPr>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0064" y="482431"/>
            <a:ext cx="8281035" cy="2474385"/>
          </a:xfrm>
        </p:spPr>
        <p:txBody>
          <a:bodyPr anchor="ctr" anchorCtr="0">
            <a:normAutofit/>
          </a:bodyPr>
          <a:lstStyle>
            <a:lvl1pPr>
              <a:defRPr sz="4620" b="1">
                <a:effectLst/>
                <a:latin typeface="Calibri Light" panose="020F03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0064" y="3407834"/>
            <a:ext cx="8281035" cy="8122498"/>
          </a:xfrm>
        </p:spPr>
        <p:txBody>
          <a:bodyPr>
            <a:normAutofit/>
          </a:bodyPr>
          <a:lstStyle>
            <a:lvl1pPr>
              <a:defRPr sz="2940">
                <a:solidFill>
                  <a:schemeClr val="tx1">
                    <a:lumMod val="75000"/>
                    <a:lumOff val="25000"/>
                  </a:schemeClr>
                </a:solidFill>
                <a:latin typeface="Calibri Light" panose="020F0302020204030204" pitchFamily="34" charset="0"/>
                <a:cs typeface="Calibri Light" panose="020F0302020204030204" pitchFamily="34" charset="0"/>
              </a:defRPr>
            </a:lvl1pPr>
            <a:lvl2pPr>
              <a:defRPr sz="2520">
                <a:solidFill>
                  <a:schemeClr val="tx1">
                    <a:lumMod val="75000"/>
                    <a:lumOff val="25000"/>
                  </a:schemeClr>
                </a:solidFill>
                <a:latin typeface="Calibri Light" panose="020F0302020204030204" pitchFamily="34" charset="0"/>
                <a:cs typeface="Calibri Light" panose="020F0302020204030204" pitchFamily="34" charset="0"/>
              </a:defRPr>
            </a:lvl2pPr>
            <a:lvl3pPr>
              <a:defRPr sz="2100">
                <a:solidFill>
                  <a:schemeClr val="tx1">
                    <a:lumMod val="75000"/>
                    <a:lumOff val="25000"/>
                  </a:schemeClr>
                </a:solidFill>
                <a:latin typeface="Calibri Light" panose="020F0302020204030204" pitchFamily="34" charset="0"/>
                <a:cs typeface="Calibri Light" panose="020F0302020204030204" pitchFamily="34" charset="0"/>
              </a:defRPr>
            </a:lvl3pPr>
            <a:lvl4pPr>
              <a:defRPr sz="1890">
                <a:solidFill>
                  <a:schemeClr val="tx1">
                    <a:lumMod val="75000"/>
                    <a:lumOff val="25000"/>
                  </a:schemeClr>
                </a:solidFill>
                <a:latin typeface="Calibri Light" panose="020F0302020204030204" pitchFamily="34" charset="0"/>
                <a:cs typeface="Calibri Light" panose="020F0302020204030204" pitchFamily="34" charset="0"/>
              </a:defRPr>
            </a:lvl4pPr>
            <a:lvl5pPr>
              <a:defRPr sz="189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smtClean="0"/>
              <a:t>Click to edit Master text styles</a:t>
            </a:r>
            <a:endParaRPr lang="en-US" dirty="0" smtClean="0"/>
          </a:p>
          <a:p>
            <a:pPr lvl="1"/>
            <a:r>
              <a:rPr lang="en-US" dirty="0"/>
              <a:t>Second level </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7001765"/>
            <a:ext cx="7751469" cy="1514856"/>
          </a:xfrm>
        </p:spPr>
        <p:txBody>
          <a:bodyPr anchor="b">
            <a:noAutofit/>
          </a:bodyPr>
          <a:lstStyle>
            <a:lvl1pPr>
              <a:defRPr sz="6300">
                <a:effectLst/>
              </a:defRPr>
            </a:lvl1pPr>
          </a:lstStyle>
          <a:p>
            <a:r>
              <a:rPr lang="en-US" dirty="0" smtClean="0">
                <a:sym typeface="+mn-ea"/>
              </a:rPr>
              <a:t>Click to edit Master title style</a:t>
            </a:r>
            <a:endParaRPr lang="en-US" dirty="0" smtClean="0">
              <a:sym typeface="+mn-ea"/>
            </a:endParaRPr>
          </a:p>
        </p:txBody>
      </p:sp>
      <p:sp>
        <p:nvSpPr>
          <p:cNvPr id="3" name="Text Placeholder 2"/>
          <p:cNvSpPr>
            <a:spLocks noGrp="1"/>
          </p:cNvSpPr>
          <p:nvPr>
            <p:ph type="body" idx="1"/>
          </p:nvPr>
        </p:nvSpPr>
        <p:spPr>
          <a:xfrm>
            <a:off x="655082" y="8605386"/>
            <a:ext cx="5765721" cy="1208769"/>
          </a:xfrm>
        </p:spPr>
        <p:txBody>
          <a:bodyPr>
            <a:noAutofit/>
          </a:bodyPr>
          <a:lstStyle>
            <a:lvl1pPr marL="0" indent="0">
              <a:buNone/>
              <a:defRPr sz="2520">
                <a:solidFill>
                  <a:schemeClr val="bg1">
                    <a:lumMod val="50000"/>
                  </a:schemeClr>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dirty="0"/>
              <a:t>Click to edit Master text styles</a:t>
            </a:r>
            <a:endParaRPr lang="en-US" dirty="0"/>
          </a:p>
        </p:txBody>
      </p:sp>
      <p:sp>
        <p:nvSpPr>
          <p:cNvPr id="4" name="Slide Number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0064" y="482431"/>
            <a:ext cx="8281035" cy="2474385"/>
          </a:xfrm>
        </p:spPr>
        <p:txBody>
          <a:bodyPr>
            <a:normAutofit/>
          </a:bodyPr>
          <a:lstStyle>
            <a:lvl1pPr>
              <a:defRPr sz="4620" b="0" i="0">
                <a:effectLst/>
              </a:defRPr>
            </a:lvl1pPr>
          </a:lstStyle>
          <a:p>
            <a:r>
              <a:rPr lang="en-US" dirty="0" smtClean="0">
                <a:sym typeface="+mn-ea"/>
              </a:rPr>
              <a:t>Click to edit Master title style</a:t>
            </a:r>
            <a:endParaRPr lang="en-US" dirty="0"/>
          </a:p>
        </p:txBody>
      </p:sp>
      <p:sp>
        <p:nvSpPr>
          <p:cNvPr id="3" name="Content Placeholder 2"/>
          <p:cNvSpPr>
            <a:spLocks noGrp="1"/>
          </p:cNvSpPr>
          <p:nvPr>
            <p:ph sz="half" idx="1"/>
          </p:nvPr>
        </p:nvSpPr>
        <p:spPr>
          <a:xfrm>
            <a:off x="510064" y="3407834"/>
            <a:ext cx="4080510" cy="8122498"/>
          </a:xfrm>
        </p:spPr>
        <p:txBody>
          <a:bodyPr>
            <a:normAutofit/>
          </a:bodyPr>
          <a:lstStyle>
            <a:lvl1pPr>
              <a:lnSpc>
                <a:spcPct val="150000"/>
              </a:lnSpc>
              <a:defRPr sz="2940">
                <a:solidFill>
                  <a:schemeClr val="tx1">
                    <a:lumMod val="75000"/>
                    <a:lumOff val="25000"/>
                  </a:schemeClr>
                </a:solidFill>
                <a:latin typeface="Calibri Light" panose="020F0302020204030204" pitchFamily="34" charset="0"/>
                <a:cs typeface="Calibri Light" panose="020F0302020204030204" pitchFamily="34" charset="0"/>
              </a:defRPr>
            </a:lvl1pPr>
            <a:lvl2pPr>
              <a:lnSpc>
                <a:spcPct val="150000"/>
              </a:lnSpc>
              <a:defRPr sz="2520">
                <a:solidFill>
                  <a:schemeClr val="tx1">
                    <a:lumMod val="75000"/>
                    <a:lumOff val="25000"/>
                  </a:schemeClr>
                </a:solidFill>
                <a:latin typeface="Calibri Light" panose="020F0302020204030204" pitchFamily="34" charset="0"/>
                <a:cs typeface="Calibri Light" panose="020F0302020204030204" pitchFamily="34" charset="0"/>
              </a:defRPr>
            </a:lvl2pPr>
            <a:lvl3pPr>
              <a:lnSpc>
                <a:spcPct val="150000"/>
              </a:lnSpc>
              <a:defRPr sz="2100">
                <a:solidFill>
                  <a:schemeClr val="tx1">
                    <a:lumMod val="75000"/>
                    <a:lumOff val="25000"/>
                  </a:schemeClr>
                </a:solidFill>
                <a:latin typeface="Calibri Light" panose="020F0302020204030204" pitchFamily="34" charset="0"/>
                <a:cs typeface="Calibri Light" panose="020F0302020204030204" pitchFamily="34" charset="0"/>
              </a:defRPr>
            </a:lvl3pPr>
            <a:lvl4pPr>
              <a:lnSpc>
                <a:spcPct val="150000"/>
              </a:lnSpc>
              <a:defRPr sz="1890">
                <a:solidFill>
                  <a:schemeClr val="tx1">
                    <a:lumMod val="75000"/>
                    <a:lumOff val="25000"/>
                  </a:schemeClr>
                </a:solidFill>
                <a:latin typeface="Calibri Light" panose="020F0302020204030204" pitchFamily="34" charset="0"/>
                <a:cs typeface="Calibri Light" panose="020F0302020204030204" pitchFamily="34" charset="0"/>
              </a:defRPr>
            </a:lvl4pPr>
            <a:lvl5pPr>
              <a:lnSpc>
                <a:spcPct val="150000"/>
              </a:lnSpc>
              <a:defRPr sz="189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4710589" y="3407834"/>
            <a:ext cx="4080510" cy="8122498"/>
          </a:xfrm>
        </p:spPr>
        <p:txBody>
          <a:bodyPr>
            <a:normAutofit/>
          </a:bodyPr>
          <a:lstStyle>
            <a:lvl1pPr>
              <a:lnSpc>
                <a:spcPct val="150000"/>
              </a:lnSpc>
              <a:defRPr kumimoji="0" lang="en-US" sz="2940" b="0" i="0" u="none" strike="noStrike" kern="1200" cap="none" spc="0" normalizeH="0" baseline="0" noProof="1" dirty="0">
                <a:solidFill>
                  <a:schemeClr val="tx1">
                    <a:lumMod val="75000"/>
                    <a:lumOff val="25000"/>
                  </a:schemeClr>
                </a:solidFill>
                <a:latin typeface="Calibri Light" panose="020F0302020204030204" pitchFamily="34" charset="0"/>
                <a:ea typeface="+mn-ea"/>
                <a:cs typeface="+mn-cs"/>
              </a:defRPr>
            </a:lvl1pPr>
            <a:lvl2pPr>
              <a:lnSpc>
                <a:spcPct val="150000"/>
              </a:lnSpc>
              <a:defRPr sz="2520">
                <a:solidFill>
                  <a:schemeClr val="tx1">
                    <a:lumMod val="75000"/>
                    <a:lumOff val="25000"/>
                  </a:schemeClr>
                </a:solidFill>
              </a:defRPr>
            </a:lvl2pPr>
            <a:lvl3pPr>
              <a:lnSpc>
                <a:spcPct val="150000"/>
              </a:lnSpc>
              <a:defRPr sz="2100">
                <a:solidFill>
                  <a:schemeClr val="tx1">
                    <a:lumMod val="75000"/>
                    <a:lumOff val="25000"/>
                  </a:schemeClr>
                </a:solidFill>
              </a:defRPr>
            </a:lvl3pPr>
            <a:lvl4pPr>
              <a:lnSpc>
                <a:spcPct val="150000"/>
              </a:lnSpc>
              <a:defRPr sz="2100">
                <a:solidFill>
                  <a:schemeClr val="tx1">
                    <a:lumMod val="75000"/>
                    <a:lumOff val="25000"/>
                  </a:schemeClr>
                </a:solidFill>
              </a:defRPr>
            </a:lvl4pPr>
            <a:lvl5pPr>
              <a:lnSpc>
                <a:spcPct val="150000"/>
              </a:lnSpc>
              <a:defRPr sz="2100">
                <a:solidFill>
                  <a:schemeClr val="tx1">
                    <a:lumMod val="75000"/>
                    <a:lumOff val="25000"/>
                  </a:schemeClr>
                </a:solidFill>
              </a:defRPr>
            </a:lvl5pPr>
          </a:lstStyle>
          <a:p>
            <a:pPr lvl="0"/>
            <a:r>
              <a:rPr lang="en-US" dirty="0"/>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67"/>
            <a:ext cx="8281035" cy="2474385"/>
          </a:xfrm>
        </p:spPr>
        <p:txBody>
          <a:bodyPr/>
          <a:lstStyle>
            <a:lvl1pPr>
              <a:defRPr sz="4620"/>
            </a:lvl1pPr>
          </a:lstStyle>
          <a:p>
            <a:r>
              <a:rPr lang="en-US" dirty="0" smtClean="0">
                <a:sym typeface="+mn-ea"/>
              </a:rPr>
              <a:t>Click to edit Master title style</a:t>
            </a:r>
            <a:endParaRPr lang="en-US"/>
          </a:p>
        </p:txBody>
      </p:sp>
      <p:sp>
        <p:nvSpPr>
          <p:cNvPr id="3" name="Text Placeholder 2"/>
          <p:cNvSpPr>
            <a:spLocks noGrp="1"/>
          </p:cNvSpPr>
          <p:nvPr>
            <p:ph type="body" idx="1"/>
          </p:nvPr>
        </p:nvSpPr>
        <p:spPr>
          <a:xfrm>
            <a:off x="661333" y="3257261"/>
            <a:ext cx="4061757" cy="1537969"/>
          </a:xfrm>
        </p:spPr>
        <p:txBody>
          <a:bodyPr anchor="b"/>
          <a:lstStyle>
            <a:lvl1pPr marL="0" indent="0">
              <a:buNone/>
              <a:defRPr sz="2520" b="1">
                <a:latin typeface="Calibri Light" panose="020F0302020204030204" pitchFamily="34" charset="0"/>
                <a:cs typeface="Calibri Light" panose="020F0302020204030204" pitchFamily="34" charset="0"/>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661333" y="4882471"/>
            <a:ext cx="4061757" cy="667156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文本占位符 4"/>
          <p:cNvSpPr>
            <a:spLocks noGrp="1"/>
          </p:cNvSpPr>
          <p:nvPr>
            <p:ph type="body" sz="quarter" idx="3"/>
          </p:nvPr>
        </p:nvSpPr>
        <p:spPr>
          <a:xfrm>
            <a:off x="4860608" y="3257261"/>
            <a:ext cx="4081761" cy="1537969"/>
          </a:xfrm>
        </p:spPr>
        <p:txBody>
          <a:bodyPr anchor="b"/>
          <a:lstStyle>
            <a:lvl1pPr marL="0" indent="0">
              <a:buNone/>
              <a:defRPr sz="2520" b="1">
                <a:latin typeface="Calibri Light" panose="020F0302020204030204" pitchFamily="34" charset="0"/>
                <a:cs typeface="Calibri Light" panose="020F0302020204030204" pitchFamily="34" charset="0"/>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dirty="0"/>
              <a:t>Click to edit Master text styles</a:t>
            </a:r>
            <a:endParaRPr lang="en-US" dirty="0"/>
          </a:p>
        </p:txBody>
      </p:sp>
      <p:sp>
        <p:nvSpPr>
          <p:cNvPr id="6" name="内容占位符 5"/>
          <p:cNvSpPr>
            <a:spLocks noGrp="1"/>
          </p:cNvSpPr>
          <p:nvPr>
            <p:ph sz="quarter" idx="4"/>
          </p:nvPr>
        </p:nvSpPr>
        <p:spPr>
          <a:xfrm>
            <a:off x="4860608" y="4882471"/>
            <a:ext cx="4081761" cy="6671568"/>
          </a:xfrm>
        </p:spPr>
        <p:txBody>
          <a:bodyPr/>
          <a:lstStyle/>
          <a:p>
            <a:pPr lvl="0"/>
            <a:r>
              <a:rPr lang="en-US" dirty="0">
                <a:sym typeface="+mn-ea"/>
              </a:rPr>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0083" y="5163609"/>
            <a:ext cx="8281035" cy="2474385"/>
          </a:xfrm>
        </p:spPr>
        <p:txBody>
          <a:bodyPr>
            <a:normAutofit/>
          </a:bodyPr>
          <a:lstStyle>
            <a:lvl1pPr algn="ctr">
              <a:defRPr sz="462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9313" y="237067"/>
            <a:ext cx="3280095" cy="2987040"/>
          </a:xfrm>
        </p:spPr>
        <p:txBody>
          <a:bodyPr anchor="ctr" anchorCtr="0">
            <a:normAutofit/>
          </a:bodyPr>
          <a:lstStyle>
            <a:lvl1pPr>
              <a:defRPr sz="336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4082400" y="1430528"/>
            <a:ext cx="4581183" cy="9509633"/>
          </a:xfrm>
        </p:spPr>
        <p:txBody>
          <a:bodyPr/>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endParaRPr lang="en-US" dirty="0"/>
          </a:p>
        </p:txBody>
      </p:sp>
      <p:sp>
        <p:nvSpPr>
          <p:cNvPr id="4" name="Text Placeholder 3"/>
          <p:cNvSpPr>
            <a:spLocks noGrp="1"/>
          </p:cNvSpPr>
          <p:nvPr>
            <p:ph type="body" sz="half" idx="2"/>
          </p:nvPr>
        </p:nvSpPr>
        <p:spPr>
          <a:xfrm>
            <a:off x="513314" y="3840480"/>
            <a:ext cx="3280095" cy="7114965"/>
          </a:xfrm>
        </p:spPr>
        <p:txBody>
          <a:bodyPr>
            <a:normAutofit/>
          </a:bodyPr>
          <a:lstStyle>
            <a:lvl1pPr marL="0" indent="0">
              <a:lnSpc>
                <a:spcPct val="150000"/>
              </a:lnSpc>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9EFD9D74-47D9-4702-A33C-335B63B48D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BC47A4-756D-490B-A52F-7D9E2C9FC05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36781" y="681567"/>
            <a:ext cx="1204336" cy="10848765"/>
          </a:xfrm>
        </p:spPr>
        <p:txBody>
          <a:bodyPr vert="eaVert">
            <a:normAutofit/>
          </a:bodyPr>
          <a:lstStyle>
            <a:lvl1pPr>
              <a:defRPr sz="4620"/>
            </a:lvl1pPr>
          </a:lstStyle>
          <a:p>
            <a:r>
              <a:rPr lang="en-US"/>
              <a:t>Click to edit Master title style</a:t>
            </a:r>
            <a:endParaRPr lang="en-US"/>
          </a:p>
        </p:txBody>
      </p:sp>
      <p:sp>
        <p:nvSpPr>
          <p:cNvPr id="3" name="Vertical Text Placeholder 2"/>
          <p:cNvSpPr>
            <a:spLocks noGrp="1"/>
          </p:cNvSpPr>
          <p:nvPr>
            <p:ph type="body" orient="vert" idx="1"/>
          </p:nvPr>
        </p:nvSpPr>
        <p:spPr>
          <a:xfrm>
            <a:off x="660083" y="681567"/>
            <a:ext cx="6992967" cy="10848765"/>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67"/>
            <a:ext cx="8281035" cy="247438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60083" y="3407834"/>
            <a:ext cx="8281035" cy="812249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a:p>
          <a:p>
            <a:pPr lvl="3"/>
            <a:r>
              <a:rPr lang="en-US" dirty="0" smtClean="0"/>
              <a:t>Fourth level</a:t>
            </a:r>
            <a:endParaRPr lang="en-US" dirty="0"/>
          </a:p>
          <a:p>
            <a:pPr lvl="4"/>
            <a:r>
              <a:rPr lang="en-US" dirty="0" smtClean="0"/>
              <a:t>Fifth level</a:t>
            </a:r>
            <a:endParaRPr lang="en-US" dirty="0"/>
          </a:p>
        </p:txBody>
      </p:sp>
      <p:sp>
        <p:nvSpPr>
          <p:cNvPr id="4" name="Date Placeholder 3"/>
          <p:cNvSpPr>
            <a:spLocks noGrp="1"/>
          </p:cNvSpPr>
          <p:nvPr>
            <p:ph type="dt" sz="half" idx="2"/>
          </p:nvPr>
        </p:nvSpPr>
        <p:spPr>
          <a:xfrm>
            <a:off x="660083" y="11865188"/>
            <a:ext cx="2160270" cy="681567"/>
          </a:xfrm>
          <a:prstGeom prst="rect">
            <a:avLst/>
          </a:prstGeom>
        </p:spPr>
        <p:txBody>
          <a:bodyPr vert="horz" lIns="91440" tIns="45720" rIns="91440" bIns="45720" rtlCol="0" anchor="ctr">
            <a:normAutofit/>
          </a:bodyPr>
          <a:lstStyle>
            <a:lvl1pPr algn="l">
              <a:defRPr sz="1260" baseline="0">
                <a:solidFill>
                  <a:schemeClr val="tx1">
                    <a:tint val="75000"/>
                  </a:schemeClr>
                </a:solidFill>
              </a:defRPr>
            </a:lvl1pPr>
          </a:lstStyle>
          <a:p>
            <a:fld id="{760FBDFE-C587-4B4C-A407-44438C67B59E}" type="datetimeFigureOut">
              <a:rPr lang="en-US" smtClean="0"/>
            </a:fld>
            <a:endParaRPr lang="en-US" dirty="0"/>
          </a:p>
        </p:txBody>
      </p:sp>
      <p:sp>
        <p:nvSpPr>
          <p:cNvPr id="5" name="Footer Placeholder 4"/>
          <p:cNvSpPr>
            <a:spLocks noGrp="1"/>
          </p:cNvSpPr>
          <p:nvPr>
            <p:ph type="ftr" sz="quarter" idx="3"/>
          </p:nvPr>
        </p:nvSpPr>
        <p:spPr>
          <a:xfrm>
            <a:off x="3180398" y="11865188"/>
            <a:ext cx="3240405" cy="681567"/>
          </a:xfrm>
          <a:prstGeom prst="rect">
            <a:avLst/>
          </a:prstGeom>
        </p:spPr>
        <p:txBody>
          <a:bodyPr vert="horz" lIns="91440" tIns="45720" rIns="91440" bIns="45720" rtlCol="0" anchor="ctr">
            <a:normAutofit/>
          </a:bodyPr>
          <a:lstStyle>
            <a:lvl1pPr algn="ctr">
              <a:defRPr sz="1260">
                <a:solidFill>
                  <a:schemeClr val="tx1">
                    <a:tint val="75000"/>
                  </a:schemeClr>
                </a:solidFill>
                <a:latin typeface="Calibri Light" panose="020F0302020204030204" pitchFamily="34" charset="0"/>
                <a:cs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6780848" y="11865188"/>
            <a:ext cx="2160270" cy="681567"/>
          </a:xfrm>
          <a:prstGeom prst="rect">
            <a:avLst/>
          </a:prstGeom>
        </p:spPr>
        <p:txBody>
          <a:bodyPr vert="horz" lIns="91440" tIns="45720" rIns="91440" bIns="45720" rtlCol="0" anchor="ctr">
            <a:normAutofit/>
          </a:bodyPr>
          <a:lstStyle>
            <a:lvl1pPr algn="r">
              <a:defRPr sz="1260">
                <a:solidFill>
                  <a:schemeClr val="tx1">
                    <a:tint val="75000"/>
                  </a:schemeClr>
                </a:solidFill>
                <a:latin typeface="Calibri Light" panose="020F0302020204030204" pitchFamily="34" charset="0"/>
                <a:cs typeface="Calibri Light" panose="020F0302020204030204" pitchFamily="34" charset="0"/>
              </a:defRPr>
            </a:lvl1pPr>
          </a:lstStyle>
          <a:p>
            <a:fld id="{49AE70B2-8BF9-45C0-BB95-33D1B9D3A8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60120" rtl="0" eaLnBrk="1" latinLnBrk="0" hangingPunct="1">
        <a:lnSpc>
          <a:spcPct val="90000"/>
        </a:lnSpc>
        <a:spcBef>
          <a:spcPct val="0"/>
        </a:spcBef>
        <a:buNone/>
        <a:defRPr sz="4200" kern="1200">
          <a:solidFill>
            <a:schemeClr val="tx1"/>
          </a:solidFill>
          <a:latin typeface="Calibri Light" panose="020F0302020204030204" pitchFamily="34" charset="0"/>
          <a:ea typeface="+mj-ea"/>
          <a:cs typeface="+mj-cs"/>
        </a:defRPr>
      </a:lvl1pPr>
    </p:titleStyle>
    <p:bodyStyle>
      <a:lvl1pPr marL="0" marR="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sz="2940" b="0" kern="1200">
          <a:solidFill>
            <a:schemeClr val="tx1"/>
          </a:solidFill>
          <a:latin typeface="Calibri Light" panose="020F0302020204030204" pitchFamily="34" charset="0"/>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baseline="0">
          <a:solidFill>
            <a:schemeClr val="tx1"/>
          </a:solidFill>
          <a:latin typeface="Calibri Light" panose="020F0302020204030204" pitchFamily="34" charset="0"/>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baseline="0">
          <a:solidFill>
            <a:schemeClr val="tx1"/>
          </a:solidFill>
          <a:effectLst/>
          <a:latin typeface="Calibri Light" panose="020F0302020204030204" pitchFamily="34" charset="0"/>
          <a:ea typeface="+mn-ea"/>
          <a:cs typeface="Calibri Light" panose="020F0302020204030204" pitchFamily="34" charset="0"/>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solidFill>
          <a:effectLst/>
          <a:latin typeface="Calibri Light" panose="020F0302020204030204" pitchFamily="34" charset="0"/>
          <a:ea typeface="+mn-ea"/>
          <a:cs typeface="Calibri Light" panose="020F0302020204030204" pitchFamily="34" charset="0"/>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solidFill>
          <a:effectLst/>
          <a:latin typeface="Calibri Light" panose="020F0302020204030204" pitchFamily="34" charset="0"/>
          <a:ea typeface="+mn-ea"/>
          <a:cs typeface="Calibri Light" panose="020F0302020204030204" pitchFamily="34" charset="0"/>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hyperlink" Target="https://www.linkedin.com/in/adrian-ricardo-da-silva-74a59019b/" TargetMode="External"/><Relationship Id="rId2" Type="http://schemas.openxmlformats.org/officeDocument/2006/relationships/hyperlink" Target="https://github.com/silvaadrian" TargetMode="External"/><Relationship Id="rId1" Type="http://schemas.openxmlformats.org/officeDocument/2006/relationships/hyperlink" Target="https://github.com/silvaadrian/prompts-recipe-to-create-a-eboo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hyperlink" Target="https://www.php.net/downloads" TargetMode="Externa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3495" y="-7620"/>
            <a:ext cx="9673590" cy="12801600"/>
          </a:xfrm>
          <a:prstGeom prst="rect">
            <a:avLst/>
          </a:prstGeom>
          <a:solidFill>
            <a:srgbClr val="1C0713"/>
          </a:solid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3" name="Imagem 2" descr="wvArpWeadrian-silva-workbook.png_1713959518331"/>
          <p:cNvPicPr>
            <a:picLocks noChangeAspect="1"/>
          </p:cNvPicPr>
          <p:nvPr/>
        </p:nvPicPr>
        <p:blipFill>
          <a:blip r:embed="rId1"/>
          <a:stretch>
            <a:fillRect/>
          </a:stretch>
        </p:blipFill>
        <p:spPr>
          <a:xfrm>
            <a:off x="-23495" y="3808730"/>
            <a:ext cx="9601200" cy="5400675"/>
          </a:xfrm>
          <a:prstGeom prst="rect">
            <a:avLst/>
          </a:prstGeom>
        </p:spPr>
      </p:pic>
      <p:pic>
        <p:nvPicPr>
          <p:cNvPr id="5" name="Imagem 4" descr="C:\Users\adriansilva\Downloads\png-transparent-php-web-development-perl-logo-php-logo-cdr-text-trademark-thumbnail-removebg-preview.pngpng-transparent-php-web-development-perl-logo-php-logo-cdr-text-trademark-thumbnail-removebg-preview"/>
          <p:cNvPicPr>
            <a:picLocks noChangeAspect="1"/>
          </p:cNvPicPr>
          <p:nvPr/>
        </p:nvPicPr>
        <p:blipFill>
          <a:blip r:embed="rId2"/>
          <a:srcRect/>
          <a:stretch>
            <a:fillRect/>
          </a:stretch>
        </p:blipFill>
        <p:spPr>
          <a:xfrm>
            <a:off x="3576320" y="3664585"/>
            <a:ext cx="2614295" cy="1634490"/>
          </a:xfrm>
          <a:prstGeom prst="rect">
            <a:avLst/>
          </a:prstGeom>
          <a:effectLst/>
        </p:spPr>
      </p:pic>
      <p:sp>
        <p:nvSpPr>
          <p:cNvPr id="6" name="Caixa de Texto 5"/>
          <p:cNvSpPr txBox="1"/>
          <p:nvPr/>
        </p:nvSpPr>
        <p:spPr>
          <a:xfrm>
            <a:off x="323215" y="568325"/>
            <a:ext cx="9120505" cy="829945"/>
          </a:xfrm>
          <a:prstGeom prst="rect">
            <a:avLst/>
          </a:prstGeom>
          <a:noFill/>
        </p:spPr>
        <p:txBody>
          <a:bodyPr wrap="none" rtlCol="0">
            <a:spAutoFit/>
          </a:bodyPr>
          <a:p>
            <a:pPr algn="l"/>
            <a:r>
              <a:rPr lang="pt-BR" altLang="en-US" sz="4800">
                <a:ln>
                  <a:noFill/>
                </a:ln>
                <a:solidFill>
                  <a:schemeClr val="bg1"/>
                </a:solidFill>
                <a:effectLst>
                  <a:glow rad="228600">
                    <a:schemeClr val="accent5">
                      <a:satMod val="175000"/>
                      <a:alpha val="40000"/>
                    </a:schemeClr>
                  </a:glow>
                </a:effectLst>
                <a:latin typeface="Cascadia Code SemiBold" panose="020B0609020000020004" charset="0"/>
                <a:cs typeface="Cascadia Code SemiBold" panose="020B0609020000020004" charset="0"/>
              </a:rPr>
              <a:t>DESBRAVANDO O DESERTO PHP</a:t>
            </a:r>
            <a:endParaRPr lang="pt-BR" altLang="en-US" sz="4800">
              <a:ln>
                <a:noFill/>
              </a:ln>
              <a:solidFill>
                <a:schemeClr val="bg1"/>
              </a:solidFill>
              <a:effectLst>
                <a:glow rad="228600">
                  <a:schemeClr val="accent5">
                    <a:satMod val="175000"/>
                    <a:alpha val="40000"/>
                  </a:schemeClr>
                </a:glow>
              </a:effectLst>
              <a:latin typeface="Cascadia Code SemiBold" panose="020B0609020000020004" charset="0"/>
              <a:cs typeface="Cascadia Code SemiBold" panose="020B0609020000020004" charset="0"/>
            </a:endParaRPr>
          </a:p>
        </p:txBody>
      </p:sp>
      <p:sp>
        <p:nvSpPr>
          <p:cNvPr id="7" name="Retângulo 6"/>
          <p:cNvSpPr/>
          <p:nvPr/>
        </p:nvSpPr>
        <p:spPr>
          <a:xfrm>
            <a:off x="0" y="2080895"/>
            <a:ext cx="9601200" cy="720090"/>
          </a:xfrm>
          <a:prstGeom prst="rect">
            <a:avLst/>
          </a:prstGeom>
          <a:solidFill>
            <a:srgbClr val="698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8" name="Caixa de Texto 7"/>
          <p:cNvSpPr txBox="1"/>
          <p:nvPr/>
        </p:nvSpPr>
        <p:spPr>
          <a:xfrm>
            <a:off x="1344295" y="2148840"/>
            <a:ext cx="7564755" cy="583565"/>
          </a:xfrm>
          <a:prstGeom prst="rect">
            <a:avLst/>
          </a:prstGeom>
          <a:noFill/>
          <a:ln>
            <a:noFill/>
          </a:ln>
          <a:extLst>
            <a:ext uri="{909E8E84-426E-40DD-AFC4-6F175D3DCCD1}">
              <a14:hiddenFill xmlns:a14="http://schemas.microsoft.com/office/drawing/2010/main">
                <a:solidFill>
                  <a:schemeClr val="bg1"/>
                </a:solidFill>
              </a14:hiddenFill>
            </a:ext>
          </a:extLst>
        </p:spPr>
        <p:txBody>
          <a:bodyPr wrap="none" rtlCol="0">
            <a:spAutoFit/>
          </a:bodyPr>
          <a:p>
            <a:pPr algn="l"/>
            <a:r>
              <a:rPr lang="pt-BR" altLang="en-US" sz="3200">
                <a:solidFill>
                  <a:schemeClr val="bg1"/>
                </a:solidFill>
                <a:latin typeface="Cascadia Code SemiBold" panose="020B0609020000020004" charset="0"/>
                <a:cs typeface="Cascadia Code SemiBold" panose="020B0609020000020004" charset="0"/>
              </a:rPr>
              <a:t>GUIA PARA INICIANTES DESTEMIDOS</a:t>
            </a:r>
            <a:endParaRPr lang="pt-BR" altLang="en-US" sz="3200">
              <a:solidFill>
                <a:schemeClr val="bg1"/>
              </a:solidFill>
              <a:latin typeface="Cascadia Code SemiBold" panose="020B0609020000020004" charset="0"/>
              <a:cs typeface="Cascadia Code SemiBold" panose="020B0609020000020004" charset="0"/>
            </a:endParaRPr>
          </a:p>
        </p:txBody>
      </p:sp>
      <p:sp>
        <p:nvSpPr>
          <p:cNvPr id="9" name="Retângulo 8"/>
          <p:cNvSpPr/>
          <p:nvPr/>
        </p:nvSpPr>
        <p:spPr>
          <a:xfrm>
            <a:off x="1153795" y="10720705"/>
            <a:ext cx="7237730" cy="720090"/>
          </a:xfrm>
          <a:prstGeom prst="rect">
            <a:avLst/>
          </a:prstGeom>
          <a:solidFill>
            <a:srgbClr val="6980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10" name="Caixa de Texto 9"/>
          <p:cNvSpPr txBox="1"/>
          <p:nvPr/>
        </p:nvSpPr>
        <p:spPr>
          <a:xfrm>
            <a:off x="1939290" y="10792460"/>
            <a:ext cx="5659755" cy="583565"/>
          </a:xfrm>
          <a:prstGeom prst="rect">
            <a:avLst/>
          </a:prstGeom>
          <a:noFill/>
          <a:extLst>
            <a:ext uri="{909E8E84-426E-40DD-AFC4-6F175D3DCCD1}">
              <a14:hiddenFill xmlns:a14="http://schemas.microsoft.com/office/drawing/2010/main">
                <a:solidFill>
                  <a:schemeClr val="bg1"/>
                </a:solidFill>
              </a14:hiddenFill>
            </a:ext>
          </a:extLst>
        </p:spPr>
        <p:txBody>
          <a:bodyPr wrap="none" rtlCol="0">
            <a:spAutoFit/>
          </a:bodyPr>
          <a:p>
            <a:pPr algn="l"/>
            <a:r>
              <a:rPr lang="pt-BR" altLang="en-US" sz="3200">
                <a:solidFill>
                  <a:schemeClr val="bg1"/>
                </a:solidFill>
                <a:latin typeface="Cascadia Code SemiBold" panose="020B0609020000020004" charset="0"/>
                <a:cs typeface="Cascadia Code SemiBold" panose="020B0609020000020004" charset="0"/>
              </a:rPr>
              <a:t>ADRIAN RICARDO DA SILVA</a:t>
            </a:r>
            <a:endParaRPr lang="pt-BR" altLang="en-US" sz="3200">
              <a:solidFill>
                <a:schemeClr val="bg1"/>
              </a:solidFill>
              <a:latin typeface="Cascadia Code SemiBold" panose="020B0609020000020004" charset="0"/>
              <a:cs typeface="Cascadia Code SemiBold" panose="020B06090200000200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a:xfrm>
            <a:off x="1200150" y="208915"/>
            <a:ext cx="8641715" cy="1628140"/>
          </a:xfrm>
        </p:spPr>
        <p:txBody>
          <a:bodyPr>
            <a:normAutofit/>
          </a:bodyPr>
          <a:p>
            <a:pPr algn="l"/>
            <a:r>
              <a:rPr lang="pt-BR" altLang="en-US" sz="4000">
                <a:latin typeface="Impact" panose="020B0806030902050204" charset="0"/>
                <a:cs typeface="Impact" panose="020B0806030902050204" charset="0"/>
              </a:rPr>
              <a:t>COMANDANDO SUAS TROPAS</a:t>
            </a:r>
            <a:endParaRPr lang="pt-BR" altLang="en-US" sz="4000">
              <a:latin typeface="Impact" panose="020B0806030902050204" charset="0"/>
              <a:cs typeface="Impact" panose="020B0806030902050204" charset="0"/>
            </a:endParaRPr>
          </a:p>
        </p:txBody>
      </p:sp>
      <p:sp>
        <p:nvSpPr>
          <p:cNvPr id="3" name="Espaço Reservado para Conteúdo 2"/>
          <p:cNvSpPr>
            <a:spLocks noGrp="1"/>
          </p:cNvSpPr>
          <p:nvPr>
            <p:ph idx="1"/>
          </p:nvPr>
        </p:nvSpPr>
        <p:spPr>
          <a:xfrm>
            <a:off x="1344295" y="2080895"/>
            <a:ext cx="7790180" cy="845820"/>
          </a:xfrm>
        </p:spPr>
        <p:txBody>
          <a:bodyPr>
            <a:noAutofit/>
          </a:bodyPr>
          <a:p>
            <a:pPr algn="l"/>
            <a:r>
              <a:rPr lang="pt-BR" altLang="en-US" sz="3200">
                <a:latin typeface="+mj-ea"/>
                <a:cs typeface="+mj-ea"/>
                <a:sym typeface="+mn-ea"/>
              </a:rPr>
              <a:t>ESTRUTURAS DE CONTROLE EM PHP</a:t>
            </a:r>
            <a:endParaRPr lang="pt-BR" altLang="en-US" sz="3200">
              <a:latin typeface="+mj-ea"/>
              <a:cs typeface="+mj-ea"/>
              <a:sym typeface="+mn-ea"/>
            </a:endParaRPr>
          </a:p>
        </p:txBody>
      </p:sp>
      <p:sp>
        <p:nvSpPr>
          <p:cNvPr id="5" name="Espaço Reservado para Conteúdo 2"/>
          <p:cNvSpPr>
            <a:spLocks noGrp="1"/>
          </p:cNvSpPr>
          <p:nvPr/>
        </p:nvSpPr>
        <p:spPr>
          <a:xfrm>
            <a:off x="1344295" y="3448685"/>
            <a:ext cx="7733030" cy="5776595"/>
          </a:xfrm>
          <a:prstGeom prst="rect">
            <a:avLst/>
          </a:prstGeom>
        </p:spPr>
        <p:txBody>
          <a:bodyPr vert="horz" lIns="91440" tIns="45720" rIns="91440" bIns="45720" rtlCol="0">
            <a:noAutofit/>
          </a:bodyPr>
          <a:lstStyle>
            <a:lvl1pPr marL="0" marR="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sz="2940" b="0" kern="120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algn="just"/>
            <a:r>
              <a:rPr lang="en-US" altLang="pt-BR" sz="2400">
                <a:latin typeface="+mn-lt"/>
                <a:cs typeface="+mn-lt"/>
                <a:sym typeface="+mn-ea"/>
              </a:rPr>
              <a:t>As estruturas de controle são suas ordens para o código, permitindo que você tome decisões e controle o fluxo de execução. Em PHP, você pode usar estruturas como "if", "else", "for" e "while" para controlar o comportamento do seu programa.</a:t>
            </a:r>
            <a:endParaRPr lang="en-US" altLang="pt-BR" sz="2400">
              <a:latin typeface="+mn-lt"/>
              <a:cs typeface="+mn-lt"/>
              <a:sym typeface="+mn-ea"/>
            </a:endParaRPr>
          </a:p>
          <a:p>
            <a:pPr algn="just"/>
            <a:endParaRPr lang="en-US" altLang="pt-BR" sz="2400">
              <a:latin typeface="+mn-lt"/>
              <a:cs typeface="+mn-lt"/>
              <a:sym typeface="+mn-ea"/>
            </a:endParaRPr>
          </a:p>
          <a:p>
            <a:pPr algn="just"/>
            <a:r>
              <a:rPr lang="pt-BR" altLang="en-US" sz="2400">
                <a:latin typeface="+mn-lt"/>
                <a:cs typeface="+mn-lt"/>
                <a:sym typeface="+mn-ea"/>
              </a:rPr>
              <a:t>Exemplo de código:</a:t>
            </a:r>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r>
              <a:rPr lang="pt-BR" altLang="en-US" sz="2400">
                <a:latin typeface="+mn-lt"/>
                <a:cs typeface="+mn-lt"/>
                <a:sym typeface="+mn-ea"/>
              </a:rPr>
              <a:t>Com o conhecimento das funções e estruturas de controle em PHP, você tem aliados poderosos ao seu lado na jornada pelo deserto digital. Assim como Max confia em seus companheiros para sobreviver, use essas ferramentas para enfrentar os desafios da programação com confiança. No próximo capítulo, mergulharemos mais fundo nos conceitos avançados de PHP, preparando-o para enfrentar os inimigos mais formidáveis que encontrar pelo caminho. A aventura continua!</a:t>
            </a:r>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p:txBody>
      </p:sp>
      <p:sp>
        <p:nvSpPr>
          <p:cNvPr id="6" name="Retângulo 5"/>
          <p:cNvSpPr/>
          <p:nvPr/>
        </p:nvSpPr>
        <p:spPr>
          <a:xfrm>
            <a:off x="1056640" y="0"/>
            <a:ext cx="90805" cy="1581785"/>
          </a:xfrm>
          <a:prstGeom prst="rect">
            <a:avLst/>
          </a:prstGeom>
          <a:gradFill>
            <a:gsLst>
              <a:gs pos="0">
                <a:srgbClr val="ECEEA8"/>
              </a:gs>
              <a:gs pos="74000">
                <a:srgbClr val="1C0713"/>
              </a:gs>
              <a:gs pos="83000">
                <a:srgbClr val="F9EEA8"/>
              </a:gs>
              <a:gs pos="100000">
                <a:srgbClr val="F9EEA8"/>
              </a:gs>
            </a:gsLst>
            <a:path path="rect">
              <a:fillToRect l="50000" t="50000" r="50000" b="50000"/>
            </a:path>
            <a:tileRect/>
          </a:gra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8" name="Imagem 7" descr="C:\Users\adriansilva\Downloads\ray-so-export (5).pngray-so-export (5)"/>
          <p:cNvPicPr>
            <a:picLocks noChangeAspect="1"/>
          </p:cNvPicPr>
          <p:nvPr/>
        </p:nvPicPr>
        <p:blipFill>
          <a:blip r:embed="rId1"/>
          <a:srcRect/>
          <a:stretch>
            <a:fillRect/>
          </a:stretch>
        </p:blipFill>
        <p:spPr>
          <a:xfrm>
            <a:off x="2280920" y="4960620"/>
            <a:ext cx="5643245" cy="5436235"/>
          </a:xfrm>
          <a:prstGeom prst="rect">
            <a:avLst/>
          </a:prstGeom>
        </p:spPr>
      </p:pic>
      <p:pic>
        <p:nvPicPr>
          <p:cNvPr id="4" name="Imagem 3" descr="C:\Users\adriansilva\Downloads\Imagem4-removebg-preview.pngImagem4-removebg-preview"/>
          <p:cNvPicPr/>
          <p:nvPr/>
        </p:nvPicPr>
        <p:blipFill>
          <a:blip r:embed="rId2"/>
          <a:srcRect/>
          <a:stretch>
            <a:fillRect/>
          </a:stretch>
        </p:blipFill>
        <p:spPr>
          <a:xfrm>
            <a:off x="8332788" y="650875"/>
            <a:ext cx="744220" cy="74485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tângulo 3"/>
          <p:cNvSpPr/>
          <p:nvPr/>
        </p:nvSpPr>
        <p:spPr>
          <a:xfrm>
            <a:off x="0" y="-762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5" name="Título 4"/>
          <p:cNvSpPr>
            <a:spLocks noGrp="1"/>
          </p:cNvSpPr>
          <p:nvPr>
            <p:ph type="title"/>
          </p:nvPr>
        </p:nvSpPr>
        <p:spPr>
          <a:xfrm>
            <a:off x="479425" y="6472555"/>
            <a:ext cx="8641715" cy="1628140"/>
          </a:xfrm>
        </p:spPr>
        <p:txBody>
          <a:bodyPr>
            <a:normAutofit fontScale="90000"/>
          </a:bodyPr>
          <a:p>
            <a:pPr algn="ctr"/>
            <a:r>
              <a:rPr lang="pt-BR" altLang="en-US" sz="4000">
                <a:solidFill>
                  <a:schemeClr val="bg1"/>
                </a:solidFill>
                <a:latin typeface="Impact" panose="020B0806030902050204" charset="0"/>
                <a:cs typeface="Impact" panose="020B0806030902050204" charset="0"/>
              </a:rPr>
              <a:t>CONQUISTANDO A LIBERDADE</a:t>
            </a:r>
            <a:br>
              <a:rPr lang="pt-BR" altLang="en-US" sz="4000">
                <a:solidFill>
                  <a:schemeClr val="bg1"/>
                </a:solidFill>
                <a:latin typeface="Impact" panose="020B0806030902050204" charset="0"/>
                <a:cs typeface="Impact" panose="020B0806030902050204" charset="0"/>
              </a:rPr>
            </a:br>
            <a:r>
              <a:rPr lang="pt-BR" altLang="en-US" sz="3555">
                <a:solidFill>
                  <a:schemeClr val="bg1"/>
                </a:solidFill>
                <a:latin typeface="Impact" panose="020B0806030902050204" charset="0"/>
                <a:cs typeface="Impact" panose="020B0806030902050204" charset="0"/>
              </a:rPr>
              <a:t>DESAFIOS AVANÇADOS E PRÓXIMOS PASSOS EM PHP</a:t>
            </a:r>
            <a:endParaRPr lang="pt-BR" altLang="en-US" sz="3555">
              <a:solidFill>
                <a:schemeClr val="bg1"/>
              </a:solidFill>
              <a:latin typeface="Impact" panose="020B0806030902050204" charset="0"/>
              <a:cs typeface="Impact" panose="020B0806030902050204" charset="0"/>
            </a:endParaRPr>
          </a:p>
        </p:txBody>
      </p:sp>
      <p:sp>
        <p:nvSpPr>
          <p:cNvPr id="6" name="Título 4"/>
          <p:cNvSpPr>
            <a:spLocks noGrp="1"/>
          </p:cNvSpPr>
          <p:nvPr/>
        </p:nvSpPr>
        <p:spPr>
          <a:xfrm>
            <a:off x="480695" y="3520440"/>
            <a:ext cx="8641715" cy="1628140"/>
          </a:xfrm>
          <a:prstGeom prst="rect">
            <a:avLst/>
          </a:prstGeom>
        </p:spPr>
        <p:txBody>
          <a:bodyPr vert="horz" lIns="91440" tIns="45720" rIns="91440" bIns="45720" rtlCol="0" anchor="ctr" anchorCtr="0">
            <a:noAutofit/>
          </a:bodyPr>
          <a:lstStyle>
            <a:lvl1pPr algn="l" defTabSz="960120" rtl="0" eaLnBrk="1" latinLnBrk="0" hangingPunct="1">
              <a:lnSpc>
                <a:spcPct val="90000"/>
              </a:lnSpc>
              <a:spcBef>
                <a:spcPct val="0"/>
              </a:spcBef>
              <a:buNone/>
              <a:defRPr sz="4620" b="1" kern="1200">
                <a:solidFill>
                  <a:schemeClr val="tx1"/>
                </a:solidFill>
                <a:effectLst/>
                <a:latin typeface="Calibri Light" panose="020F0302020204030204" pitchFamily="34" charset="0"/>
                <a:ea typeface="+mj-ea"/>
                <a:cs typeface="+mj-cs"/>
              </a:defRPr>
            </a:lvl1pPr>
          </a:lstStyle>
          <a:p>
            <a:pPr algn="ctr"/>
            <a:r>
              <a:rPr lang="pt-BR" altLang="en-US" sz="34400">
                <a:ln>
                  <a:solidFill>
                    <a:srgbClr val="6980BB"/>
                  </a:solidFill>
                </a:ln>
                <a:noFill/>
                <a:latin typeface="Impact" panose="020B0806030902050204" charset="0"/>
                <a:cs typeface="Impact" panose="020B0806030902050204" charset="0"/>
              </a:rPr>
              <a:t>04</a:t>
            </a:r>
            <a:endParaRPr lang="pt-BR" altLang="en-US" sz="34400">
              <a:ln>
                <a:solidFill>
                  <a:srgbClr val="6980BB"/>
                </a:solidFill>
              </a:ln>
              <a:noFill/>
              <a:latin typeface="Impact" panose="020B0806030902050204" charset="0"/>
              <a:cs typeface="Impact" panose="020B0806030902050204" charset="0"/>
            </a:endParaRPr>
          </a:p>
        </p:txBody>
      </p:sp>
      <p:sp>
        <p:nvSpPr>
          <p:cNvPr id="7" name="Retângulo 6"/>
          <p:cNvSpPr/>
          <p:nvPr/>
        </p:nvSpPr>
        <p:spPr>
          <a:xfrm>
            <a:off x="1200785" y="8272780"/>
            <a:ext cx="7127875" cy="287655"/>
          </a:xfrm>
          <a:prstGeom prst="rect">
            <a:avLst/>
          </a:prstGeom>
          <a:gradFill>
            <a:gsLst>
              <a:gs pos="0">
                <a:srgbClr val="ECEEA8"/>
              </a:gs>
              <a:gs pos="74000">
                <a:srgbClr val="1C0713"/>
              </a:gs>
              <a:gs pos="83000">
                <a:srgbClr val="F9EEA8"/>
              </a:gs>
              <a:gs pos="100000">
                <a:srgbClr val="F9EEA8"/>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8" name="Espaço Reservado para Conteúdo 2"/>
          <p:cNvSpPr>
            <a:spLocks noGrp="1"/>
          </p:cNvSpPr>
          <p:nvPr/>
        </p:nvSpPr>
        <p:spPr>
          <a:xfrm>
            <a:off x="408940" y="9424670"/>
            <a:ext cx="8632190" cy="2684145"/>
          </a:xfrm>
          <a:prstGeom prst="rect">
            <a:avLst/>
          </a:prstGeom>
        </p:spPr>
        <p:txBody>
          <a:bodyPr vert="horz" lIns="91440" tIns="45720" rIns="91440" bIns="45720" rtlCol="0">
            <a:noAutofit/>
          </a:bodyPr>
          <a:lstStyle>
            <a:lvl1pPr marL="0" marR="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sz="2940" b="0" kern="120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algn="just"/>
            <a:r>
              <a:rPr sz="2400">
                <a:solidFill>
                  <a:schemeClr val="bg1"/>
                </a:solidFill>
                <a:latin typeface="Impact" panose="020B0806030902050204" charset="0"/>
                <a:cs typeface="Impact" panose="020B0806030902050204" charset="0"/>
                <a:sym typeface="+mn-ea"/>
              </a:rPr>
              <a:t>Neste capítulo, vamos elevar nossa jornada pelo deserto PHP a um novo patamar, enfrentando desafios avançados e explorando os próximos passos em nossa busca pela liberdade na programação. Assim como Max busca a liberdade nas estradas, você conquistará sua própria liberdade dominando os conceitos avançados de PHP.</a:t>
            </a:r>
            <a:endParaRPr sz="2400">
              <a:solidFill>
                <a:schemeClr val="bg1"/>
              </a:solidFill>
              <a:latin typeface="Impact" panose="020B0806030902050204" charset="0"/>
              <a:cs typeface="Impact" panose="020B0806030902050204" charset="0"/>
              <a:sym typeface="+mn-ea"/>
            </a:endParaRPr>
          </a:p>
        </p:txBody>
      </p:sp>
      <p:sp>
        <p:nvSpPr>
          <p:cNvPr id="2" name="Retângulo 1"/>
          <p:cNvSpPr/>
          <p:nvPr/>
        </p:nvSpPr>
        <p:spPr>
          <a:xfrm>
            <a:off x="1200785" y="8272780"/>
            <a:ext cx="7127875" cy="287655"/>
          </a:xfrm>
          <a:prstGeom prst="rect">
            <a:avLst/>
          </a:prstGeom>
          <a:gradFill>
            <a:gsLst>
              <a:gs pos="0">
                <a:srgbClr val="6980BB"/>
              </a:gs>
              <a:gs pos="74000">
                <a:srgbClr val="1C0713"/>
              </a:gs>
              <a:gs pos="83000">
                <a:srgbClr val="6980BB"/>
              </a:gs>
              <a:gs pos="100000">
                <a:srgbClr val="6980BB"/>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a:xfrm>
            <a:off x="1200150" y="208915"/>
            <a:ext cx="8641715" cy="1628140"/>
          </a:xfrm>
        </p:spPr>
        <p:txBody>
          <a:bodyPr>
            <a:normAutofit/>
          </a:bodyPr>
          <a:p>
            <a:pPr algn="l"/>
            <a:r>
              <a:rPr lang="pt-BR" altLang="en-US" sz="4000">
                <a:latin typeface="Impact" panose="020B0806030902050204" charset="0"/>
                <a:cs typeface="Impact" panose="020B0806030902050204" charset="0"/>
              </a:rPr>
              <a:t>DESAFIANDO OS LIMTES</a:t>
            </a:r>
            <a:endParaRPr lang="pt-BR" altLang="en-US" sz="4000">
              <a:latin typeface="Impact" panose="020B0806030902050204" charset="0"/>
              <a:cs typeface="Impact" panose="020B0806030902050204" charset="0"/>
            </a:endParaRPr>
          </a:p>
        </p:txBody>
      </p:sp>
      <p:sp>
        <p:nvSpPr>
          <p:cNvPr id="3" name="Espaço Reservado para Conteúdo 2"/>
          <p:cNvSpPr>
            <a:spLocks noGrp="1"/>
          </p:cNvSpPr>
          <p:nvPr>
            <p:ph idx="1"/>
          </p:nvPr>
        </p:nvSpPr>
        <p:spPr>
          <a:xfrm>
            <a:off x="1344295" y="2080895"/>
            <a:ext cx="7790180" cy="845820"/>
          </a:xfrm>
        </p:spPr>
        <p:txBody>
          <a:bodyPr>
            <a:noAutofit/>
          </a:bodyPr>
          <a:p>
            <a:pPr algn="l"/>
            <a:r>
              <a:rPr lang="pt-BR" altLang="en-US" sz="3200">
                <a:latin typeface="+mj-ea"/>
                <a:cs typeface="+mj-ea"/>
                <a:sym typeface="+mn-ea"/>
              </a:rPr>
              <a:t>TRABALHANDO COM ARRAYS MULTIDIMENSIONAIS</a:t>
            </a:r>
            <a:endParaRPr lang="pt-BR" altLang="en-US" sz="3200">
              <a:latin typeface="+mj-ea"/>
              <a:cs typeface="+mj-ea"/>
              <a:sym typeface="+mn-ea"/>
            </a:endParaRPr>
          </a:p>
        </p:txBody>
      </p:sp>
      <p:sp>
        <p:nvSpPr>
          <p:cNvPr id="5" name="Espaço Reservado para Conteúdo 2"/>
          <p:cNvSpPr>
            <a:spLocks noGrp="1"/>
          </p:cNvSpPr>
          <p:nvPr/>
        </p:nvSpPr>
        <p:spPr>
          <a:xfrm>
            <a:off x="1344295" y="3448685"/>
            <a:ext cx="7733030" cy="8397875"/>
          </a:xfrm>
          <a:prstGeom prst="rect">
            <a:avLst/>
          </a:prstGeom>
        </p:spPr>
        <p:txBody>
          <a:bodyPr vert="horz" lIns="91440" tIns="45720" rIns="91440" bIns="45720" rtlCol="0">
            <a:noAutofit/>
          </a:bodyPr>
          <a:lstStyle>
            <a:lvl1pPr marL="0" marR="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sz="2940" b="0" kern="120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algn="just"/>
            <a:r>
              <a:rPr lang="en-US" altLang="pt-BR" sz="2400">
                <a:latin typeface="+mn-lt"/>
                <a:cs typeface="+mn-lt"/>
                <a:sym typeface="+mn-ea"/>
              </a:rPr>
              <a:t>Os arrays multidimensionais são como caravanas de veículos no deserto PHP, permitindo que você organize e manipule conjuntos de dados complexos. Em PHP, você pode criar arrays com múltiplas dimensões para representar estruturas de dados mais elaboradas.</a:t>
            </a:r>
            <a:endParaRPr lang="en-US" altLang="pt-BR" sz="2400">
              <a:latin typeface="+mn-lt"/>
              <a:cs typeface="+mn-lt"/>
              <a:sym typeface="+mn-ea"/>
            </a:endParaRPr>
          </a:p>
          <a:p>
            <a:pPr algn="just"/>
            <a:endParaRPr lang="en-US" altLang="pt-BR" sz="2400">
              <a:latin typeface="+mn-lt"/>
              <a:cs typeface="+mn-lt"/>
              <a:sym typeface="+mn-ea"/>
            </a:endParaRPr>
          </a:p>
          <a:p>
            <a:pPr algn="just"/>
            <a:r>
              <a:rPr lang="pt-BR" altLang="en-US" sz="2400">
                <a:latin typeface="+mn-lt"/>
                <a:cs typeface="+mn-lt"/>
                <a:sym typeface="+mn-ea"/>
              </a:rPr>
              <a:t>Exemplo de código:</a:t>
            </a:r>
            <a:endParaRPr lang="pt-BR" altLang="en-US" sz="2400">
              <a:latin typeface="+mn-lt"/>
              <a:cs typeface="+mn-lt"/>
              <a:sym typeface="+mn-ea"/>
            </a:endParaRPr>
          </a:p>
        </p:txBody>
      </p:sp>
      <p:sp>
        <p:nvSpPr>
          <p:cNvPr id="6" name="Retângulo 5"/>
          <p:cNvSpPr/>
          <p:nvPr/>
        </p:nvSpPr>
        <p:spPr>
          <a:xfrm>
            <a:off x="1056640" y="0"/>
            <a:ext cx="90805" cy="1581785"/>
          </a:xfrm>
          <a:prstGeom prst="rect">
            <a:avLst/>
          </a:prstGeom>
          <a:gradFill>
            <a:gsLst>
              <a:gs pos="0">
                <a:srgbClr val="ECEEA8"/>
              </a:gs>
              <a:gs pos="74000">
                <a:srgbClr val="1C0713"/>
              </a:gs>
              <a:gs pos="83000">
                <a:srgbClr val="F9EEA8"/>
              </a:gs>
              <a:gs pos="100000">
                <a:srgbClr val="F9EEA8"/>
              </a:gs>
            </a:gsLst>
            <a:path path="rect">
              <a:fillToRect l="50000" t="50000" r="50000" b="50000"/>
            </a:path>
            <a:tileRect/>
          </a:gra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8" name="Imagem 7" descr="C:\Users\adriansilva\Downloads\ray-so-export (6).pngray-so-export (6)"/>
          <p:cNvPicPr>
            <a:picLocks noChangeAspect="1"/>
          </p:cNvPicPr>
          <p:nvPr/>
        </p:nvPicPr>
        <p:blipFill>
          <a:blip r:embed="rId1"/>
          <a:srcRect/>
          <a:stretch>
            <a:fillRect/>
          </a:stretch>
        </p:blipFill>
        <p:spPr>
          <a:xfrm>
            <a:off x="1272540" y="5432743"/>
            <a:ext cx="7382510" cy="4429125"/>
          </a:xfrm>
          <a:prstGeom prst="rect">
            <a:avLst/>
          </a:prstGeom>
        </p:spPr>
      </p:pic>
      <p:pic>
        <p:nvPicPr>
          <p:cNvPr id="4" name="Imagem 3" descr="C:\Users\adriansilva\Downloads\Imagem4-removebg-preview.pngImagem4-removebg-preview"/>
          <p:cNvPicPr/>
          <p:nvPr/>
        </p:nvPicPr>
        <p:blipFill>
          <a:blip r:embed="rId2"/>
          <a:srcRect/>
          <a:stretch>
            <a:fillRect/>
          </a:stretch>
        </p:blipFill>
        <p:spPr>
          <a:xfrm>
            <a:off x="8332788" y="650875"/>
            <a:ext cx="744220" cy="74485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a:xfrm>
            <a:off x="1200150" y="208915"/>
            <a:ext cx="8641715" cy="1628140"/>
          </a:xfrm>
        </p:spPr>
        <p:txBody>
          <a:bodyPr>
            <a:normAutofit/>
          </a:bodyPr>
          <a:p>
            <a:pPr algn="l"/>
            <a:r>
              <a:rPr lang="pt-BR" altLang="en-US" sz="4000">
                <a:latin typeface="Impact" panose="020B0806030902050204" charset="0"/>
                <a:cs typeface="Impact" panose="020B0806030902050204" charset="0"/>
              </a:rPr>
              <a:t>EXPLORANDO NOVOS TERRITÓRIOS</a:t>
            </a:r>
            <a:endParaRPr lang="pt-BR" altLang="en-US" sz="4000">
              <a:latin typeface="Impact" panose="020B0806030902050204" charset="0"/>
              <a:cs typeface="Impact" panose="020B0806030902050204" charset="0"/>
            </a:endParaRPr>
          </a:p>
        </p:txBody>
      </p:sp>
      <p:sp>
        <p:nvSpPr>
          <p:cNvPr id="3" name="Espaço Reservado para Conteúdo 2"/>
          <p:cNvSpPr>
            <a:spLocks noGrp="1"/>
          </p:cNvSpPr>
          <p:nvPr>
            <p:ph idx="1"/>
          </p:nvPr>
        </p:nvSpPr>
        <p:spPr>
          <a:xfrm>
            <a:off x="1344295" y="2080895"/>
            <a:ext cx="7790180" cy="845820"/>
          </a:xfrm>
        </p:spPr>
        <p:txBody>
          <a:bodyPr>
            <a:noAutofit/>
          </a:bodyPr>
          <a:p>
            <a:pPr algn="l"/>
            <a:r>
              <a:rPr lang="pt-BR" altLang="en-US" sz="3200">
                <a:latin typeface="+mj-ea"/>
                <a:cs typeface="+mj-ea"/>
                <a:sym typeface="+mn-ea"/>
              </a:rPr>
              <a:t>PROGRAMAÇÃO ORIENTADA A OBJETOS</a:t>
            </a:r>
            <a:endParaRPr lang="pt-BR" altLang="en-US" sz="3200">
              <a:latin typeface="+mj-ea"/>
              <a:cs typeface="+mj-ea"/>
              <a:sym typeface="+mn-ea"/>
            </a:endParaRPr>
          </a:p>
        </p:txBody>
      </p:sp>
      <p:sp>
        <p:nvSpPr>
          <p:cNvPr id="5" name="Espaço Reservado para Conteúdo 2"/>
          <p:cNvSpPr>
            <a:spLocks noGrp="1"/>
          </p:cNvSpPr>
          <p:nvPr/>
        </p:nvSpPr>
        <p:spPr>
          <a:xfrm>
            <a:off x="1344295" y="3448685"/>
            <a:ext cx="7733030" cy="9227185"/>
          </a:xfrm>
          <a:prstGeom prst="rect">
            <a:avLst/>
          </a:prstGeom>
        </p:spPr>
        <p:txBody>
          <a:bodyPr vert="horz" lIns="91440" tIns="45720" rIns="91440" bIns="45720" rtlCol="0">
            <a:noAutofit/>
          </a:bodyPr>
          <a:lstStyle>
            <a:lvl1pPr marL="0" marR="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sz="2940" b="0" kern="120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algn="just"/>
            <a:r>
              <a:rPr lang="en-US" altLang="pt-BR" sz="2400">
                <a:latin typeface="+mn-lt"/>
                <a:cs typeface="+mn-lt"/>
                <a:sym typeface="+mn-ea"/>
              </a:rPr>
              <a:t>A programação orientada a objetos é como construir uma fortaleza no deserto PHP, permitindo que você organize seu código de forma modular e reutilizável. Em PHP, você pode criar classes e objetos para representar entidades do mundo real e encapsular comportamentos e propriedades.</a:t>
            </a:r>
            <a:endParaRPr lang="en-US" altLang="pt-BR" sz="2400">
              <a:latin typeface="+mn-lt"/>
              <a:cs typeface="+mn-lt"/>
              <a:sym typeface="+mn-ea"/>
            </a:endParaRPr>
          </a:p>
          <a:p>
            <a:pPr algn="just"/>
            <a:endParaRPr lang="en-US" altLang="pt-BR" sz="2400">
              <a:latin typeface="+mn-lt"/>
              <a:cs typeface="+mn-lt"/>
              <a:sym typeface="+mn-ea"/>
            </a:endParaRPr>
          </a:p>
          <a:p>
            <a:pPr algn="just"/>
            <a:r>
              <a:rPr lang="pt-BR" altLang="en-US" sz="2400">
                <a:latin typeface="+mn-lt"/>
                <a:cs typeface="+mn-lt"/>
                <a:sym typeface="+mn-ea"/>
              </a:rPr>
              <a:t>Exemplo de código:</a:t>
            </a:r>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r>
              <a:rPr lang="pt-BR" altLang="en-US" sz="2400">
                <a:latin typeface="+mn-lt"/>
                <a:cs typeface="+mn-lt"/>
                <a:sym typeface="+mn-ea"/>
              </a:rPr>
              <a:t>Com a conquista da liberdade na programação PHP, você está preparado para enfrentar desafios avançados e explorar novos territórios. Assim como Max busca sua liberdade nas estradas, continue avançando em sua jornada de aprendizado e desenvolvimento. No próximo capítulo, exploraremos técnicas avançadas e melhores práticas em PHP, preparando-o para se tornar um mestre no deserto digital. A aventura está quase no fim!</a:t>
            </a:r>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p:txBody>
      </p:sp>
      <p:sp>
        <p:nvSpPr>
          <p:cNvPr id="6" name="Retângulo 5"/>
          <p:cNvSpPr/>
          <p:nvPr/>
        </p:nvSpPr>
        <p:spPr>
          <a:xfrm>
            <a:off x="1056640" y="0"/>
            <a:ext cx="90805" cy="1581785"/>
          </a:xfrm>
          <a:prstGeom prst="rect">
            <a:avLst/>
          </a:prstGeom>
          <a:gradFill>
            <a:gsLst>
              <a:gs pos="0">
                <a:srgbClr val="ECEEA8"/>
              </a:gs>
              <a:gs pos="74000">
                <a:srgbClr val="1C0713"/>
              </a:gs>
              <a:gs pos="83000">
                <a:srgbClr val="F9EEA8"/>
              </a:gs>
              <a:gs pos="100000">
                <a:srgbClr val="F9EEA8"/>
              </a:gs>
            </a:gsLst>
            <a:path path="rect">
              <a:fillToRect l="50000" t="50000" r="50000" b="50000"/>
            </a:path>
            <a:tileRect/>
          </a:gra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8" name="Imagem 7" descr="C:\Users\adriansilva\Downloads\ray-so-export (7).pngray-so-export (7)"/>
          <p:cNvPicPr>
            <a:picLocks noChangeAspect="1"/>
          </p:cNvPicPr>
          <p:nvPr/>
        </p:nvPicPr>
        <p:blipFill>
          <a:blip r:embed="rId1"/>
          <a:srcRect/>
          <a:stretch>
            <a:fillRect/>
          </a:stretch>
        </p:blipFill>
        <p:spPr>
          <a:xfrm>
            <a:off x="2280920" y="5608320"/>
            <a:ext cx="5643245" cy="4906645"/>
          </a:xfrm>
          <a:prstGeom prst="rect">
            <a:avLst/>
          </a:prstGeom>
        </p:spPr>
      </p:pic>
      <p:pic>
        <p:nvPicPr>
          <p:cNvPr id="4" name="Imagem 3" descr="C:\Users\adriansilva\Downloads\Imagem4-removebg-preview.pngImagem4-removebg-preview"/>
          <p:cNvPicPr/>
          <p:nvPr/>
        </p:nvPicPr>
        <p:blipFill>
          <a:blip r:embed="rId2"/>
          <a:srcRect/>
          <a:stretch>
            <a:fillRect/>
          </a:stretch>
        </p:blipFill>
        <p:spPr>
          <a:xfrm>
            <a:off x="8332788" y="650875"/>
            <a:ext cx="744220" cy="74485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tângulo 3"/>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5" name="Título 4"/>
          <p:cNvSpPr>
            <a:spLocks noGrp="1"/>
          </p:cNvSpPr>
          <p:nvPr>
            <p:ph type="title"/>
          </p:nvPr>
        </p:nvSpPr>
        <p:spPr>
          <a:xfrm>
            <a:off x="479425" y="6472555"/>
            <a:ext cx="8641715" cy="1628140"/>
          </a:xfrm>
        </p:spPr>
        <p:txBody>
          <a:bodyPr>
            <a:normAutofit fontScale="90000"/>
          </a:bodyPr>
          <a:p>
            <a:pPr algn="ctr"/>
            <a:r>
              <a:rPr lang="pt-BR" altLang="en-US" sz="4000">
                <a:solidFill>
                  <a:schemeClr val="bg1"/>
                </a:solidFill>
                <a:latin typeface="Impact" panose="020B0806030902050204" charset="0"/>
                <a:cs typeface="Impact" panose="020B0806030902050204" charset="0"/>
              </a:rPr>
              <a:t>MESTRE DO DESERTO</a:t>
            </a:r>
            <a:br>
              <a:rPr lang="pt-BR" altLang="en-US" sz="4000">
                <a:solidFill>
                  <a:schemeClr val="bg1"/>
                </a:solidFill>
                <a:latin typeface="Impact" panose="020B0806030902050204" charset="0"/>
                <a:cs typeface="Impact" panose="020B0806030902050204" charset="0"/>
              </a:rPr>
            </a:br>
            <a:r>
              <a:rPr lang="pt-BR" altLang="en-US" sz="3555">
                <a:solidFill>
                  <a:schemeClr val="bg1"/>
                </a:solidFill>
                <a:latin typeface="Impact" panose="020B0806030902050204" charset="0"/>
                <a:cs typeface="Impact" panose="020B0806030902050204" charset="0"/>
              </a:rPr>
              <a:t>TÉCNICAS AVANÇADAS E MELHORES PRÁTICAS EM PHP</a:t>
            </a:r>
            <a:endParaRPr lang="pt-BR" altLang="en-US" sz="3555">
              <a:solidFill>
                <a:schemeClr val="bg1"/>
              </a:solidFill>
              <a:latin typeface="Impact" panose="020B0806030902050204" charset="0"/>
              <a:cs typeface="Impact" panose="020B0806030902050204" charset="0"/>
            </a:endParaRPr>
          </a:p>
        </p:txBody>
      </p:sp>
      <p:sp>
        <p:nvSpPr>
          <p:cNvPr id="6" name="Título 4"/>
          <p:cNvSpPr>
            <a:spLocks noGrp="1"/>
          </p:cNvSpPr>
          <p:nvPr/>
        </p:nvSpPr>
        <p:spPr>
          <a:xfrm>
            <a:off x="480695" y="3520440"/>
            <a:ext cx="8641715" cy="1628140"/>
          </a:xfrm>
          <a:prstGeom prst="rect">
            <a:avLst/>
          </a:prstGeom>
        </p:spPr>
        <p:txBody>
          <a:bodyPr vert="horz" lIns="91440" tIns="45720" rIns="91440" bIns="45720" rtlCol="0" anchor="ctr" anchorCtr="0">
            <a:noAutofit/>
          </a:bodyPr>
          <a:lstStyle>
            <a:lvl1pPr algn="l" defTabSz="960120" rtl="0" eaLnBrk="1" latinLnBrk="0" hangingPunct="1">
              <a:lnSpc>
                <a:spcPct val="90000"/>
              </a:lnSpc>
              <a:spcBef>
                <a:spcPct val="0"/>
              </a:spcBef>
              <a:buNone/>
              <a:defRPr sz="4620" b="1" kern="1200">
                <a:solidFill>
                  <a:schemeClr val="tx1"/>
                </a:solidFill>
                <a:effectLst/>
                <a:latin typeface="Calibri Light" panose="020F0302020204030204" pitchFamily="34" charset="0"/>
                <a:ea typeface="+mj-ea"/>
                <a:cs typeface="+mj-cs"/>
              </a:defRPr>
            </a:lvl1pPr>
          </a:lstStyle>
          <a:p>
            <a:pPr algn="ctr"/>
            <a:r>
              <a:rPr lang="pt-BR" altLang="en-US" sz="34400">
                <a:ln>
                  <a:solidFill>
                    <a:srgbClr val="6980BB"/>
                  </a:solidFill>
                </a:ln>
                <a:noFill/>
                <a:latin typeface="Impact" panose="020B0806030902050204" charset="0"/>
                <a:cs typeface="Impact" panose="020B0806030902050204" charset="0"/>
              </a:rPr>
              <a:t>05</a:t>
            </a:r>
            <a:endParaRPr lang="pt-BR" altLang="en-US" sz="34400">
              <a:ln>
                <a:solidFill>
                  <a:srgbClr val="6980BB"/>
                </a:solidFill>
              </a:ln>
              <a:noFill/>
              <a:latin typeface="Impact" panose="020B0806030902050204" charset="0"/>
              <a:cs typeface="Impact" panose="020B0806030902050204" charset="0"/>
            </a:endParaRPr>
          </a:p>
        </p:txBody>
      </p:sp>
      <p:sp>
        <p:nvSpPr>
          <p:cNvPr id="7" name="Retângulo 6"/>
          <p:cNvSpPr/>
          <p:nvPr/>
        </p:nvSpPr>
        <p:spPr>
          <a:xfrm>
            <a:off x="1200785" y="8272780"/>
            <a:ext cx="7127875" cy="287655"/>
          </a:xfrm>
          <a:prstGeom prst="rect">
            <a:avLst/>
          </a:prstGeom>
          <a:gradFill>
            <a:gsLst>
              <a:gs pos="0">
                <a:srgbClr val="ECEEA8"/>
              </a:gs>
              <a:gs pos="74000">
                <a:srgbClr val="1C0713"/>
              </a:gs>
              <a:gs pos="83000">
                <a:srgbClr val="F9EEA8"/>
              </a:gs>
              <a:gs pos="100000">
                <a:srgbClr val="F9EEA8"/>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8" name="Espaço Reservado para Conteúdo 2"/>
          <p:cNvSpPr>
            <a:spLocks noGrp="1"/>
          </p:cNvSpPr>
          <p:nvPr/>
        </p:nvSpPr>
        <p:spPr>
          <a:xfrm>
            <a:off x="408940" y="9424670"/>
            <a:ext cx="8632190" cy="2684145"/>
          </a:xfrm>
          <a:prstGeom prst="rect">
            <a:avLst/>
          </a:prstGeom>
        </p:spPr>
        <p:txBody>
          <a:bodyPr vert="horz" lIns="91440" tIns="45720" rIns="91440" bIns="45720" rtlCol="0">
            <a:noAutofit/>
          </a:bodyPr>
          <a:lstStyle>
            <a:lvl1pPr marL="0" marR="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sz="2940" b="0" kern="120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algn="just"/>
            <a:r>
              <a:rPr sz="2400">
                <a:solidFill>
                  <a:schemeClr val="bg1"/>
                </a:solidFill>
                <a:latin typeface="Impact" panose="020B0806030902050204" charset="0"/>
                <a:cs typeface="Impact" panose="020B0806030902050204" charset="0"/>
                <a:sym typeface="+mn-ea"/>
              </a:rPr>
              <a:t>Neste capítulo final, vamos elevar nossa jornada pelo deserto PHP a um novo patamar, explorando técnicas avançadas e adotando as melhores práticas para se tornar um verdadeiro mestre do deserto digital. Assim como Max domina as estradas, você dominará o PHP com habilidade e destreza.</a:t>
            </a:r>
            <a:endParaRPr sz="2400">
              <a:solidFill>
                <a:schemeClr val="bg1"/>
              </a:solidFill>
              <a:latin typeface="Impact" panose="020B0806030902050204" charset="0"/>
              <a:cs typeface="Impact" panose="020B0806030902050204" charset="0"/>
              <a:sym typeface="+mn-ea"/>
            </a:endParaRPr>
          </a:p>
        </p:txBody>
      </p:sp>
      <p:sp>
        <p:nvSpPr>
          <p:cNvPr id="9" name="Retângulo 8"/>
          <p:cNvSpPr/>
          <p:nvPr/>
        </p:nvSpPr>
        <p:spPr>
          <a:xfrm>
            <a:off x="1236345" y="8272780"/>
            <a:ext cx="7127875" cy="287655"/>
          </a:xfrm>
          <a:prstGeom prst="rect">
            <a:avLst/>
          </a:prstGeom>
          <a:gradFill>
            <a:gsLst>
              <a:gs pos="0">
                <a:srgbClr val="6980BB"/>
              </a:gs>
              <a:gs pos="74000">
                <a:srgbClr val="1C0713"/>
              </a:gs>
              <a:gs pos="83000">
                <a:srgbClr val="6980BB"/>
              </a:gs>
              <a:gs pos="100000">
                <a:srgbClr val="6980BB"/>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a:xfrm>
            <a:off x="1200150" y="208915"/>
            <a:ext cx="8641715" cy="1628140"/>
          </a:xfrm>
        </p:spPr>
        <p:txBody>
          <a:bodyPr>
            <a:normAutofit/>
          </a:bodyPr>
          <a:p>
            <a:pPr algn="l"/>
            <a:r>
              <a:rPr lang="pt-BR" altLang="en-US" sz="4000">
                <a:latin typeface="Impact" panose="020B0806030902050204" charset="0"/>
                <a:cs typeface="Impact" panose="020B0806030902050204" charset="0"/>
              </a:rPr>
              <a:t>ELEVANDO SUAS HABILIDADES</a:t>
            </a:r>
            <a:endParaRPr lang="pt-BR" altLang="en-US" sz="4000">
              <a:latin typeface="Impact" panose="020B0806030902050204" charset="0"/>
              <a:cs typeface="Impact" panose="020B0806030902050204" charset="0"/>
            </a:endParaRPr>
          </a:p>
        </p:txBody>
      </p:sp>
      <p:sp>
        <p:nvSpPr>
          <p:cNvPr id="3" name="Espaço Reservado para Conteúdo 2"/>
          <p:cNvSpPr>
            <a:spLocks noGrp="1"/>
          </p:cNvSpPr>
          <p:nvPr>
            <p:ph idx="1"/>
          </p:nvPr>
        </p:nvSpPr>
        <p:spPr>
          <a:xfrm>
            <a:off x="1344295" y="2080895"/>
            <a:ext cx="7790180" cy="845820"/>
          </a:xfrm>
        </p:spPr>
        <p:txBody>
          <a:bodyPr>
            <a:noAutofit/>
          </a:bodyPr>
          <a:p>
            <a:pPr algn="l"/>
            <a:r>
              <a:rPr lang="pt-BR" altLang="en-US" sz="3200">
                <a:latin typeface="+mj-ea"/>
                <a:cs typeface="+mj-ea"/>
                <a:sym typeface="+mn-ea"/>
              </a:rPr>
              <a:t>PROGRAMAÇÃO FUNCIONAL EM PHP</a:t>
            </a:r>
            <a:endParaRPr lang="pt-BR" altLang="en-US" sz="3200">
              <a:latin typeface="+mj-ea"/>
              <a:cs typeface="+mj-ea"/>
              <a:sym typeface="+mn-ea"/>
            </a:endParaRPr>
          </a:p>
        </p:txBody>
      </p:sp>
      <p:sp>
        <p:nvSpPr>
          <p:cNvPr id="5" name="Espaço Reservado para Conteúdo 2"/>
          <p:cNvSpPr>
            <a:spLocks noGrp="1"/>
          </p:cNvSpPr>
          <p:nvPr/>
        </p:nvSpPr>
        <p:spPr>
          <a:xfrm>
            <a:off x="1344295" y="3448685"/>
            <a:ext cx="7733030" cy="8397875"/>
          </a:xfrm>
          <a:prstGeom prst="rect">
            <a:avLst/>
          </a:prstGeom>
        </p:spPr>
        <p:txBody>
          <a:bodyPr vert="horz" lIns="91440" tIns="45720" rIns="91440" bIns="45720" rtlCol="0">
            <a:noAutofit/>
          </a:bodyPr>
          <a:lstStyle>
            <a:lvl1pPr marL="0" marR="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sz="2940" b="0" kern="120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algn="just"/>
            <a:r>
              <a:rPr lang="en-US" altLang="pt-BR" sz="2400">
                <a:latin typeface="+mn-lt"/>
                <a:cs typeface="+mn-lt"/>
                <a:sym typeface="+mn-ea"/>
              </a:rPr>
              <a:t>A programação funcional é como encontrar rotas alternativas no deserto PHP, permitindo que você escreva código mais conciso e expressivo. Em PHP, você pode usar funções de ordem superior, como array_map e array_filter, para manipular arrays de maneira elegante e eficiente.</a:t>
            </a:r>
            <a:endParaRPr lang="en-US" altLang="pt-BR" sz="2400">
              <a:latin typeface="+mn-lt"/>
              <a:cs typeface="+mn-lt"/>
              <a:sym typeface="+mn-ea"/>
            </a:endParaRPr>
          </a:p>
          <a:p>
            <a:pPr algn="just"/>
            <a:endParaRPr lang="en-US" altLang="pt-BR" sz="2400">
              <a:latin typeface="+mn-lt"/>
              <a:cs typeface="+mn-lt"/>
              <a:sym typeface="+mn-ea"/>
            </a:endParaRPr>
          </a:p>
          <a:p>
            <a:pPr algn="just"/>
            <a:r>
              <a:rPr lang="pt-BR" altLang="en-US" sz="2400">
                <a:latin typeface="+mn-lt"/>
                <a:cs typeface="+mn-lt"/>
                <a:sym typeface="+mn-ea"/>
              </a:rPr>
              <a:t>Exemplo de código:</a:t>
            </a:r>
            <a:endParaRPr lang="pt-BR" altLang="en-US" sz="2400">
              <a:latin typeface="+mn-lt"/>
              <a:cs typeface="+mn-lt"/>
              <a:sym typeface="+mn-ea"/>
            </a:endParaRPr>
          </a:p>
        </p:txBody>
      </p:sp>
      <p:sp>
        <p:nvSpPr>
          <p:cNvPr id="6" name="Retângulo 5"/>
          <p:cNvSpPr/>
          <p:nvPr/>
        </p:nvSpPr>
        <p:spPr>
          <a:xfrm>
            <a:off x="1056640" y="0"/>
            <a:ext cx="90805" cy="1581785"/>
          </a:xfrm>
          <a:prstGeom prst="rect">
            <a:avLst/>
          </a:prstGeom>
          <a:gradFill>
            <a:gsLst>
              <a:gs pos="0">
                <a:srgbClr val="ECEEA8"/>
              </a:gs>
              <a:gs pos="74000">
                <a:srgbClr val="1C0713"/>
              </a:gs>
              <a:gs pos="83000">
                <a:srgbClr val="F9EEA8"/>
              </a:gs>
              <a:gs pos="100000">
                <a:srgbClr val="F9EEA8"/>
              </a:gs>
            </a:gsLst>
            <a:path path="rect">
              <a:fillToRect l="50000" t="50000" r="50000" b="50000"/>
            </a:path>
            <a:tileRect/>
          </a:gra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8" name="Imagem 7" descr="C:\Users\adriansilva\Downloads\ray-so-export (10).pngray-so-export (10)"/>
          <p:cNvPicPr>
            <a:picLocks noChangeAspect="1"/>
          </p:cNvPicPr>
          <p:nvPr/>
        </p:nvPicPr>
        <p:blipFill>
          <a:blip r:embed="rId1"/>
          <a:srcRect/>
          <a:stretch>
            <a:fillRect/>
          </a:stretch>
        </p:blipFill>
        <p:spPr>
          <a:xfrm>
            <a:off x="2275840" y="5432743"/>
            <a:ext cx="5375910" cy="4429125"/>
          </a:xfrm>
          <a:prstGeom prst="rect">
            <a:avLst/>
          </a:prstGeom>
        </p:spPr>
      </p:pic>
      <p:pic>
        <p:nvPicPr>
          <p:cNvPr id="4" name="Imagem 3" descr="C:\Users\adriansilva\Downloads\Imagem4-removebg-preview.pngImagem4-removebg-preview"/>
          <p:cNvPicPr/>
          <p:nvPr/>
        </p:nvPicPr>
        <p:blipFill>
          <a:blip r:embed="rId2"/>
          <a:srcRect/>
          <a:stretch>
            <a:fillRect/>
          </a:stretch>
        </p:blipFill>
        <p:spPr>
          <a:xfrm>
            <a:off x="8332788" y="650875"/>
            <a:ext cx="744220" cy="74485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a:xfrm>
            <a:off x="1200150" y="208915"/>
            <a:ext cx="8641715" cy="1628140"/>
          </a:xfrm>
        </p:spPr>
        <p:txBody>
          <a:bodyPr>
            <a:normAutofit/>
          </a:bodyPr>
          <a:p>
            <a:pPr algn="l"/>
            <a:r>
              <a:rPr lang="pt-BR" altLang="en-US" sz="4000">
                <a:latin typeface="Impact" panose="020B0806030902050204" charset="0"/>
                <a:cs typeface="Impact" panose="020B0806030902050204" charset="0"/>
              </a:rPr>
              <a:t>CONSTRUINDO SUA FORTALEZA</a:t>
            </a:r>
            <a:endParaRPr lang="pt-BR" altLang="en-US" sz="4000">
              <a:latin typeface="Impact" panose="020B0806030902050204" charset="0"/>
              <a:cs typeface="Impact" panose="020B0806030902050204" charset="0"/>
            </a:endParaRPr>
          </a:p>
        </p:txBody>
      </p:sp>
      <p:sp>
        <p:nvSpPr>
          <p:cNvPr id="3" name="Espaço Reservado para Conteúdo 2"/>
          <p:cNvSpPr>
            <a:spLocks noGrp="1"/>
          </p:cNvSpPr>
          <p:nvPr>
            <p:ph idx="1"/>
          </p:nvPr>
        </p:nvSpPr>
        <p:spPr>
          <a:xfrm>
            <a:off x="1344295" y="2080895"/>
            <a:ext cx="7790180" cy="845820"/>
          </a:xfrm>
        </p:spPr>
        <p:txBody>
          <a:bodyPr>
            <a:noAutofit/>
          </a:bodyPr>
          <a:p>
            <a:pPr algn="l"/>
            <a:r>
              <a:rPr lang="pt-BR" altLang="en-US" sz="3200">
                <a:latin typeface="+mj-ea"/>
                <a:cs typeface="+mj-ea"/>
                <a:sym typeface="+mn-ea"/>
              </a:rPr>
              <a:t>SEGURANÇA E PREVENÇÃO DE VULNERABILIDADE</a:t>
            </a:r>
            <a:endParaRPr lang="pt-BR" altLang="en-US" sz="3200">
              <a:latin typeface="+mj-ea"/>
              <a:cs typeface="+mj-ea"/>
              <a:sym typeface="+mn-ea"/>
            </a:endParaRPr>
          </a:p>
        </p:txBody>
      </p:sp>
      <p:sp>
        <p:nvSpPr>
          <p:cNvPr id="5" name="Espaço Reservado para Conteúdo 2"/>
          <p:cNvSpPr>
            <a:spLocks noGrp="1"/>
          </p:cNvSpPr>
          <p:nvPr/>
        </p:nvSpPr>
        <p:spPr>
          <a:xfrm>
            <a:off x="1344295" y="3448685"/>
            <a:ext cx="7733030" cy="9227185"/>
          </a:xfrm>
          <a:prstGeom prst="rect">
            <a:avLst/>
          </a:prstGeom>
        </p:spPr>
        <p:txBody>
          <a:bodyPr vert="horz" lIns="91440" tIns="45720" rIns="91440" bIns="45720" rtlCol="0">
            <a:noAutofit/>
          </a:bodyPr>
          <a:lstStyle>
            <a:lvl1pPr marL="0" marR="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sz="2940" b="0" kern="120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algn="just"/>
            <a:r>
              <a:rPr lang="en-US" altLang="pt-BR" sz="2400">
                <a:latin typeface="+mn-lt"/>
                <a:cs typeface="+mn-lt"/>
                <a:sym typeface="+mn-ea"/>
              </a:rPr>
              <a:t>Assim como Max fortifica suas bases contra invasões, você deve proteger seu código contra ameaças e vulnerabilidades. Adote práticas de segurança, como validação de entrada de dados, sanitização de dados e prevenção de injeção de SQL, para garantir a integridade e segurança de seu sistema.</a:t>
            </a:r>
            <a:endParaRPr lang="en-US" altLang="pt-BR" sz="2400">
              <a:latin typeface="+mn-lt"/>
              <a:cs typeface="+mn-lt"/>
              <a:sym typeface="+mn-ea"/>
            </a:endParaRPr>
          </a:p>
          <a:p>
            <a:pPr algn="just"/>
            <a:endParaRPr lang="en-US" altLang="pt-BR" sz="2400">
              <a:latin typeface="+mn-lt"/>
              <a:cs typeface="+mn-lt"/>
              <a:sym typeface="+mn-ea"/>
            </a:endParaRPr>
          </a:p>
          <a:p>
            <a:pPr algn="just"/>
            <a:r>
              <a:rPr lang="pt-BR" altLang="en-US" sz="2400">
                <a:latin typeface="+mn-lt"/>
                <a:cs typeface="+mn-lt"/>
                <a:sym typeface="+mn-ea"/>
              </a:rPr>
              <a:t>Exemplo de código:</a:t>
            </a:r>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r>
              <a:rPr lang="pt-BR" altLang="en-US" sz="2400">
                <a:latin typeface="+mn-lt"/>
                <a:cs typeface="+mn-lt"/>
                <a:sym typeface="+mn-ea"/>
              </a:rPr>
              <a:t>Com a aplicação de técnicas avançadas e melhores práticas em PHP, você se torna um mestre do deserto digital, capaz de enfrentar qualquer desafio com confiança e habilidade. Assim como Max, continue explorando novos territórios e aprimorando suas habilidades ao longo de sua jornada de programação. Com sua determinação e conhecimento, você está preparado para dominar o vasto deserto PHP e alcançar o sucesso em suas empreitadas digitais. A jornada pode ser árdua, mas a recompensa é imensa. Avante, aventureiro!</a:t>
            </a:r>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p:txBody>
      </p:sp>
      <p:sp>
        <p:nvSpPr>
          <p:cNvPr id="6" name="Retângulo 5"/>
          <p:cNvSpPr/>
          <p:nvPr/>
        </p:nvSpPr>
        <p:spPr>
          <a:xfrm>
            <a:off x="1056640" y="0"/>
            <a:ext cx="90805" cy="1581785"/>
          </a:xfrm>
          <a:prstGeom prst="rect">
            <a:avLst/>
          </a:prstGeom>
          <a:gradFill>
            <a:gsLst>
              <a:gs pos="0">
                <a:srgbClr val="ECEEA8"/>
              </a:gs>
              <a:gs pos="74000">
                <a:srgbClr val="1C0713"/>
              </a:gs>
              <a:gs pos="83000">
                <a:srgbClr val="F9EEA8"/>
              </a:gs>
              <a:gs pos="100000">
                <a:srgbClr val="F9EEA8"/>
              </a:gs>
            </a:gsLst>
            <a:path path="rect">
              <a:fillToRect l="50000" t="50000" r="50000" b="50000"/>
            </a:path>
            <a:tileRect/>
          </a:gra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8" name="Imagem 7" descr="C:\Users\adriansilva\Downloads\ray-so-export (11).pngray-so-export (11)"/>
          <p:cNvPicPr>
            <a:picLocks noChangeAspect="1"/>
          </p:cNvPicPr>
          <p:nvPr/>
        </p:nvPicPr>
        <p:blipFill>
          <a:blip r:embed="rId1"/>
          <a:srcRect/>
          <a:stretch>
            <a:fillRect/>
          </a:stretch>
        </p:blipFill>
        <p:spPr>
          <a:xfrm>
            <a:off x="2280920" y="5536565"/>
            <a:ext cx="5643245" cy="4539615"/>
          </a:xfrm>
          <a:prstGeom prst="rect">
            <a:avLst/>
          </a:prstGeom>
        </p:spPr>
      </p:pic>
      <p:pic>
        <p:nvPicPr>
          <p:cNvPr id="4" name="Imagem 3" descr="C:\Users\adriansilva\Downloads\Imagem4-removebg-preview.pngImagem4-removebg-preview"/>
          <p:cNvPicPr/>
          <p:nvPr/>
        </p:nvPicPr>
        <p:blipFill>
          <a:blip r:embed="rId2"/>
          <a:srcRect/>
          <a:stretch>
            <a:fillRect/>
          </a:stretch>
        </p:blipFill>
        <p:spPr>
          <a:xfrm>
            <a:off x="8332788" y="650875"/>
            <a:ext cx="744220" cy="74485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tângulo 3"/>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5" name="Título 4"/>
          <p:cNvSpPr>
            <a:spLocks noGrp="1"/>
          </p:cNvSpPr>
          <p:nvPr>
            <p:ph type="title"/>
          </p:nvPr>
        </p:nvSpPr>
        <p:spPr>
          <a:xfrm>
            <a:off x="479425" y="6472555"/>
            <a:ext cx="8641715" cy="1628140"/>
          </a:xfrm>
        </p:spPr>
        <p:txBody>
          <a:bodyPr>
            <a:normAutofit/>
          </a:bodyPr>
          <a:p>
            <a:pPr algn="ctr"/>
            <a:r>
              <a:rPr lang="en-US" altLang="pt-BR" sz="4000">
                <a:solidFill>
                  <a:schemeClr val="bg1"/>
                </a:solidFill>
                <a:latin typeface="Impact" panose="020B0806030902050204" charset="0"/>
                <a:cs typeface="Impact" panose="020B0806030902050204" charset="0"/>
              </a:rPr>
              <a:t>AGRADECIMENTOS</a:t>
            </a:r>
            <a:endParaRPr lang="en-US" altLang="pt-BR" sz="3555">
              <a:solidFill>
                <a:schemeClr val="bg1"/>
              </a:solidFill>
              <a:latin typeface="Impact" panose="020B0806030902050204" charset="0"/>
              <a:cs typeface="Impact" panose="020B0806030902050204" charset="0"/>
            </a:endParaRPr>
          </a:p>
        </p:txBody>
      </p:sp>
      <p:sp>
        <p:nvSpPr>
          <p:cNvPr id="6" name="Título 4"/>
          <p:cNvSpPr>
            <a:spLocks noGrp="1"/>
          </p:cNvSpPr>
          <p:nvPr/>
        </p:nvSpPr>
        <p:spPr>
          <a:xfrm>
            <a:off x="480695" y="3520440"/>
            <a:ext cx="8641715" cy="1628140"/>
          </a:xfrm>
          <a:prstGeom prst="rect">
            <a:avLst/>
          </a:prstGeom>
        </p:spPr>
        <p:txBody>
          <a:bodyPr vert="horz" lIns="91440" tIns="45720" rIns="91440" bIns="45720" rtlCol="0" anchor="ctr" anchorCtr="0">
            <a:noAutofit/>
          </a:bodyPr>
          <a:lstStyle>
            <a:lvl1pPr algn="l" defTabSz="960120" rtl="0" eaLnBrk="1" latinLnBrk="0" hangingPunct="1">
              <a:lnSpc>
                <a:spcPct val="90000"/>
              </a:lnSpc>
              <a:spcBef>
                <a:spcPct val="0"/>
              </a:spcBef>
              <a:buNone/>
              <a:defRPr sz="4620" b="1" kern="1200">
                <a:solidFill>
                  <a:schemeClr val="tx1"/>
                </a:solidFill>
                <a:effectLst/>
                <a:latin typeface="Calibri Light" panose="020F0302020204030204" pitchFamily="34" charset="0"/>
                <a:ea typeface="+mj-ea"/>
                <a:cs typeface="+mj-cs"/>
              </a:defRPr>
            </a:lvl1pPr>
          </a:lstStyle>
          <a:p>
            <a:pPr algn="ctr"/>
            <a:endParaRPr lang="pt-BR" altLang="en-US" sz="34400">
              <a:ln>
                <a:solidFill>
                  <a:srgbClr val="6980BB"/>
                </a:solidFill>
              </a:ln>
              <a:noFill/>
              <a:latin typeface="Impact" panose="020B0806030902050204" charset="0"/>
              <a:cs typeface="Impact" panose="020B0806030902050204" charset="0"/>
            </a:endParaRPr>
          </a:p>
        </p:txBody>
      </p:sp>
      <p:sp>
        <p:nvSpPr>
          <p:cNvPr id="7" name="Retângulo 6"/>
          <p:cNvSpPr/>
          <p:nvPr/>
        </p:nvSpPr>
        <p:spPr>
          <a:xfrm>
            <a:off x="1200785" y="8272780"/>
            <a:ext cx="7127875" cy="287655"/>
          </a:xfrm>
          <a:prstGeom prst="rect">
            <a:avLst/>
          </a:prstGeom>
          <a:gradFill>
            <a:gsLst>
              <a:gs pos="0">
                <a:srgbClr val="ECEEA8"/>
              </a:gs>
              <a:gs pos="74000">
                <a:srgbClr val="1C0713"/>
              </a:gs>
              <a:gs pos="83000">
                <a:srgbClr val="F9EEA8"/>
              </a:gs>
              <a:gs pos="100000">
                <a:srgbClr val="F9EEA8"/>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9" name="Retângulo 8"/>
          <p:cNvSpPr/>
          <p:nvPr/>
        </p:nvSpPr>
        <p:spPr>
          <a:xfrm>
            <a:off x="1236345" y="8272780"/>
            <a:ext cx="7127875" cy="287655"/>
          </a:xfrm>
          <a:prstGeom prst="rect">
            <a:avLst/>
          </a:prstGeom>
          <a:gradFill>
            <a:gsLst>
              <a:gs pos="0">
                <a:srgbClr val="6980BB"/>
              </a:gs>
              <a:gs pos="74000">
                <a:srgbClr val="1C0713"/>
              </a:gs>
              <a:gs pos="83000">
                <a:srgbClr val="6980BB"/>
              </a:gs>
              <a:gs pos="100000">
                <a:srgbClr val="6980BB"/>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a:xfrm>
            <a:off x="1200150" y="208915"/>
            <a:ext cx="8641715" cy="1628140"/>
          </a:xfrm>
        </p:spPr>
        <p:txBody>
          <a:bodyPr>
            <a:normAutofit/>
          </a:bodyPr>
          <a:p>
            <a:pPr algn="l"/>
            <a:r>
              <a:rPr lang="en-US" altLang="pt-BR" sz="4000">
                <a:latin typeface="Impact" panose="020B0806030902050204" charset="0"/>
                <a:cs typeface="Impact" panose="020B0806030902050204" charset="0"/>
              </a:rPr>
              <a:t>OBRIGADO POR LER AT</a:t>
            </a:r>
            <a:r>
              <a:rPr lang="pt-BR" altLang="pt-BR" sz="4000">
                <a:latin typeface="Impact" panose="020B0806030902050204" charset="0"/>
                <a:cs typeface="Impact" panose="020B0806030902050204" charset="0"/>
              </a:rPr>
              <a:t>É AQUI</a:t>
            </a:r>
            <a:endParaRPr lang="pt-BR" altLang="pt-BR" sz="4000">
              <a:latin typeface="Impact" panose="020B0806030902050204" charset="0"/>
              <a:cs typeface="Impact" panose="020B0806030902050204" charset="0"/>
            </a:endParaRPr>
          </a:p>
        </p:txBody>
      </p:sp>
      <p:sp>
        <p:nvSpPr>
          <p:cNvPr id="5" name="Espaço Reservado para Conteúdo 2"/>
          <p:cNvSpPr>
            <a:spLocks noGrp="1"/>
          </p:cNvSpPr>
          <p:nvPr/>
        </p:nvSpPr>
        <p:spPr>
          <a:xfrm>
            <a:off x="1200785" y="2080260"/>
            <a:ext cx="7733030" cy="9227185"/>
          </a:xfrm>
          <a:prstGeom prst="rect">
            <a:avLst/>
          </a:prstGeom>
        </p:spPr>
        <p:txBody>
          <a:bodyPr vert="horz" lIns="91440" tIns="45720" rIns="91440" bIns="45720" rtlCol="0">
            <a:noAutofit/>
          </a:bodyPr>
          <a:lstStyle>
            <a:lvl1pPr marL="0" marR="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sz="2940" b="0" kern="120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algn="just"/>
            <a:r>
              <a:rPr lang="pt-BR" altLang="en-US" sz="2400">
                <a:latin typeface="+mn-lt"/>
                <a:cs typeface="+mn-lt"/>
                <a:sym typeface="+mn-ea"/>
              </a:rPr>
              <a:t>Esse Ebook foi gerado por IA, e diagramado por humano.</a:t>
            </a:r>
            <a:endParaRPr lang="pt-BR" altLang="en-US" sz="2400">
              <a:latin typeface="+mn-lt"/>
              <a:cs typeface="+mn-lt"/>
              <a:sym typeface="+mn-ea"/>
            </a:endParaRPr>
          </a:p>
          <a:p>
            <a:pPr algn="just"/>
            <a:r>
              <a:rPr lang="pt-BR" altLang="en-US" sz="2400">
                <a:latin typeface="+mn-lt"/>
                <a:cs typeface="+mn-lt"/>
                <a:sym typeface="+mn-ea"/>
              </a:rPr>
              <a:t>O passo a passo se encontra no meu GitHub.</a:t>
            </a:r>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r>
              <a:rPr lang="pt-BR" altLang="en-US" sz="2400">
                <a:latin typeface="+mn-lt"/>
                <a:cs typeface="+mn-lt"/>
                <a:sym typeface="+mn-ea"/>
              </a:rPr>
              <a:t>Esse conteúdo foi gerado com fins didáticos de construção, pode conter erros gerados por uma IA.</a:t>
            </a:r>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endParaRPr lang="pt-BR" altLang="en-US" sz="2400">
              <a:latin typeface="+mn-lt"/>
              <a:cs typeface="+mn-lt"/>
              <a:sym typeface="+mn-ea"/>
            </a:endParaRPr>
          </a:p>
          <a:p>
            <a:pPr algn="just"/>
            <a:r>
              <a:rPr lang="pt-BR" altLang="en-US" sz="2400">
                <a:latin typeface="+mn-lt"/>
                <a:cs typeface="+mn-lt"/>
                <a:sym typeface="+mn-ea"/>
                <a:hlinkClick r:id="rId1" action="ppaction://hlinkfile"/>
              </a:rPr>
              <a:t>https://github.com/silvaadrian/prompts-recipe-to-create-a-ebook</a:t>
            </a:r>
            <a:r>
              <a:rPr lang="pt-BR" altLang="en-US" sz="2400">
                <a:latin typeface="+mn-lt"/>
                <a:cs typeface="+mn-lt"/>
                <a:sym typeface="+mn-ea"/>
              </a:rPr>
              <a:t> </a:t>
            </a:r>
            <a:endParaRPr lang="pt-BR" altLang="en-US" sz="2400">
              <a:latin typeface="+mn-lt"/>
              <a:cs typeface="+mn-lt"/>
              <a:sym typeface="+mn-ea"/>
            </a:endParaRPr>
          </a:p>
          <a:p>
            <a:pPr algn="just"/>
            <a:endParaRPr lang="pt-BR" altLang="en-US" sz="2400">
              <a:latin typeface="+mn-lt"/>
              <a:cs typeface="+mn-lt"/>
              <a:sym typeface="+mn-ea"/>
            </a:endParaRPr>
          </a:p>
          <a:p>
            <a:pPr algn="just"/>
            <a:r>
              <a:rPr lang="en-US" altLang="pt-BR" sz="2400">
                <a:latin typeface="+mn-lt"/>
                <a:cs typeface="+mn-lt"/>
                <a:sym typeface="+mn-ea"/>
              </a:rPr>
              <a:t>Autor</a:t>
            </a:r>
            <a:r>
              <a:rPr lang="pt-BR" altLang="pt-BR" sz="2400">
                <a:latin typeface="+mn-lt"/>
                <a:cs typeface="+mn-lt"/>
                <a:sym typeface="+mn-ea"/>
              </a:rPr>
              <a:t>: Adrian Ricardo da Silva</a:t>
            </a:r>
            <a:endParaRPr lang="pt-BR" altLang="pt-BR" sz="2400">
              <a:latin typeface="+mn-lt"/>
              <a:cs typeface="+mn-lt"/>
              <a:sym typeface="+mn-ea"/>
            </a:endParaRPr>
          </a:p>
          <a:p>
            <a:pPr algn="just"/>
            <a:r>
              <a:rPr lang="pt-BR" altLang="pt-BR" sz="2400">
                <a:latin typeface="+mn-lt"/>
                <a:cs typeface="+mn-lt"/>
                <a:sym typeface="+mn-ea"/>
                <a:hlinkClick r:id="rId2" action="ppaction://hlinkfile"/>
              </a:rPr>
              <a:t>GITHUB </a:t>
            </a:r>
            <a:r>
              <a:rPr lang="pt-BR" altLang="pt-BR" sz="2400">
                <a:latin typeface="+mn-lt"/>
                <a:cs typeface="+mn-lt"/>
                <a:sym typeface="+mn-ea"/>
              </a:rPr>
              <a:t>| </a:t>
            </a:r>
            <a:r>
              <a:rPr lang="pt-BR" altLang="pt-BR" sz="2400">
                <a:latin typeface="+mn-lt"/>
                <a:cs typeface="+mn-lt"/>
                <a:sym typeface="+mn-ea"/>
                <a:hlinkClick r:id="rId3" action="ppaction://hlinkfile"/>
              </a:rPr>
              <a:t>LINKEDIN </a:t>
            </a:r>
            <a:r>
              <a:rPr lang="pt-BR" altLang="pt-BR" sz="2400">
                <a:latin typeface="+mn-lt"/>
                <a:cs typeface="+mn-lt"/>
                <a:sym typeface="+mn-ea"/>
              </a:rPr>
              <a:t>|</a:t>
            </a:r>
            <a:endParaRPr lang="pt-BR" altLang="pt-BR" sz="2400">
              <a:latin typeface="+mn-lt"/>
              <a:cs typeface="+mn-lt"/>
              <a:sym typeface="+mn-ea"/>
            </a:endParaRPr>
          </a:p>
        </p:txBody>
      </p:sp>
      <p:sp>
        <p:nvSpPr>
          <p:cNvPr id="6" name="Retângulo 5"/>
          <p:cNvSpPr/>
          <p:nvPr/>
        </p:nvSpPr>
        <p:spPr>
          <a:xfrm>
            <a:off x="1056640" y="0"/>
            <a:ext cx="90805" cy="1581785"/>
          </a:xfrm>
          <a:prstGeom prst="rect">
            <a:avLst/>
          </a:prstGeom>
          <a:gradFill>
            <a:gsLst>
              <a:gs pos="0">
                <a:srgbClr val="ECEEA8"/>
              </a:gs>
              <a:gs pos="74000">
                <a:srgbClr val="1C0713"/>
              </a:gs>
              <a:gs pos="83000">
                <a:srgbClr val="F9EEA8"/>
              </a:gs>
              <a:gs pos="100000">
                <a:srgbClr val="F9EEA8"/>
              </a:gs>
            </a:gsLst>
            <a:path path="rect">
              <a:fillToRect l="50000" t="50000" r="50000" b="50000"/>
            </a:path>
            <a:tileRect/>
          </a:gra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8" name="Imagem 7" descr="C:\Users\adriansilva\Downloads\github-mark-c791e9551fe4\github-mark\github-mark.pnggithub-mark"/>
          <p:cNvPicPr>
            <a:picLocks noChangeAspect="1"/>
          </p:cNvPicPr>
          <p:nvPr/>
        </p:nvPicPr>
        <p:blipFill>
          <a:blip r:embed="rId4"/>
          <a:srcRect/>
          <a:stretch>
            <a:fillRect/>
          </a:stretch>
        </p:blipFill>
        <p:spPr>
          <a:xfrm>
            <a:off x="3288665" y="4888865"/>
            <a:ext cx="3066415" cy="30664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tângulo 3"/>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5" name="Título 4"/>
          <p:cNvSpPr>
            <a:spLocks noGrp="1"/>
          </p:cNvSpPr>
          <p:nvPr>
            <p:ph type="title"/>
          </p:nvPr>
        </p:nvSpPr>
        <p:spPr>
          <a:xfrm>
            <a:off x="479425" y="6472555"/>
            <a:ext cx="8641715" cy="1628140"/>
          </a:xfrm>
        </p:spPr>
        <p:txBody>
          <a:bodyPr>
            <a:normAutofit/>
          </a:bodyPr>
          <a:p>
            <a:pPr algn="ctr"/>
            <a:r>
              <a:rPr lang="pt-BR" altLang="en-US" sz="4000">
                <a:solidFill>
                  <a:schemeClr val="bg1"/>
                </a:solidFill>
                <a:latin typeface="Impact" panose="020B0806030902050204" charset="0"/>
                <a:cs typeface="Impact" panose="020B0806030902050204" charset="0"/>
              </a:rPr>
              <a:t>A PARTIDA</a:t>
            </a:r>
            <a:br>
              <a:rPr lang="pt-BR" altLang="en-US" sz="4000">
                <a:solidFill>
                  <a:schemeClr val="bg1"/>
                </a:solidFill>
                <a:latin typeface="Impact" panose="020B0806030902050204" charset="0"/>
                <a:cs typeface="Impact" panose="020B0806030902050204" charset="0"/>
              </a:rPr>
            </a:br>
            <a:r>
              <a:rPr lang="pt-BR" altLang="en-US" sz="3200">
                <a:solidFill>
                  <a:schemeClr val="bg1"/>
                </a:solidFill>
                <a:latin typeface="Impact" panose="020B0806030902050204" charset="0"/>
                <a:cs typeface="Impact" panose="020B0806030902050204" charset="0"/>
              </a:rPr>
              <a:t>ADENTRANDO O DESERTO PHP COM MAX</a:t>
            </a:r>
            <a:endParaRPr lang="pt-BR" altLang="en-US" sz="3200">
              <a:solidFill>
                <a:schemeClr val="bg1"/>
              </a:solidFill>
              <a:latin typeface="Impact" panose="020B0806030902050204" charset="0"/>
              <a:cs typeface="Impact" panose="020B0806030902050204" charset="0"/>
            </a:endParaRPr>
          </a:p>
        </p:txBody>
      </p:sp>
      <p:sp>
        <p:nvSpPr>
          <p:cNvPr id="6" name="Título 4"/>
          <p:cNvSpPr>
            <a:spLocks noGrp="1"/>
          </p:cNvSpPr>
          <p:nvPr/>
        </p:nvSpPr>
        <p:spPr>
          <a:xfrm>
            <a:off x="480695" y="3520440"/>
            <a:ext cx="8641715" cy="1628140"/>
          </a:xfrm>
          <a:prstGeom prst="rect">
            <a:avLst/>
          </a:prstGeom>
        </p:spPr>
        <p:txBody>
          <a:bodyPr vert="horz" lIns="91440" tIns="45720" rIns="91440" bIns="45720" rtlCol="0" anchor="ctr" anchorCtr="0">
            <a:noAutofit/>
          </a:bodyPr>
          <a:lstStyle>
            <a:lvl1pPr algn="l" defTabSz="960120" rtl="0" eaLnBrk="1" latinLnBrk="0" hangingPunct="1">
              <a:lnSpc>
                <a:spcPct val="90000"/>
              </a:lnSpc>
              <a:spcBef>
                <a:spcPct val="0"/>
              </a:spcBef>
              <a:buNone/>
              <a:defRPr sz="4620" b="1" kern="1200">
                <a:solidFill>
                  <a:schemeClr val="tx1"/>
                </a:solidFill>
                <a:effectLst/>
                <a:latin typeface="Calibri Light" panose="020F0302020204030204" pitchFamily="34" charset="0"/>
                <a:ea typeface="+mj-ea"/>
                <a:cs typeface="+mj-cs"/>
              </a:defRPr>
            </a:lvl1pPr>
          </a:lstStyle>
          <a:p>
            <a:pPr algn="ctr"/>
            <a:r>
              <a:rPr lang="pt-BR" altLang="en-US" sz="34400">
                <a:ln>
                  <a:solidFill>
                    <a:srgbClr val="6980BB"/>
                  </a:solidFill>
                </a:ln>
                <a:noFill/>
                <a:latin typeface="Impact" panose="020B0806030902050204" charset="0"/>
                <a:cs typeface="Impact" panose="020B0806030902050204" charset="0"/>
              </a:rPr>
              <a:t>01</a:t>
            </a:r>
            <a:endParaRPr lang="pt-BR" altLang="en-US" sz="34400">
              <a:ln>
                <a:solidFill>
                  <a:srgbClr val="6980BB"/>
                </a:solidFill>
              </a:ln>
              <a:noFill/>
              <a:latin typeface="Impact" panose="020B0806030902050204" charset="0"/>
              <a:cs typeface="Impact" panose="020B0806030902050204" charset="0"/>
            </a:endParaRPr>
          </a:p>
        </p:txBody>
      </p:sp>
      <p:sp>
        <p:nvSpPr>
          <p:cNvPr id="7" name="Retângulo 6"/>
          <p:cNvSpPr/>
          <p:nvPr/>
        </p:nvSpPr>
        <p:spPr>
          <a:xfrm>
            <a:off x="1200785" y="8272780"/>
            <a:ext cx="7127875" cy="287655"/>
          </a:xfrm>
          <a:prstGeom prst="rect">
            <a:avLst/>
          </a:prstGeom>
          <a:gradFill>
            <a:gsLst>
              <a:gs pos="0">
                <a:srgbClr val="6980BB"/>
              </a:gs>
              <a:gs pos="74000">
                <a:srgbClr val="1C0713"/>
              </a:gs>
              <a:gs pos="83000">
                <a:srgbClr val="6980BB"/>
              </a:gs>
              <a:gs pos="100000">
                <a:srgbClr val="6980BB"/>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8" name="Espaço Reservado para Conteúdo 2"/>
          <p:cNvSpPr>
            <a:spLocks noGrp="1"/>
          </p:cNvSpPr>
          <p:nvPr/>
        </p:nvSpPr>
        <p:spPr>
          <a:xfrm>
            <a:off x="408940" y="9424670"/>
            <a:ext cx="8632190" cy="2684145"/>
          </a:xfrm>
          <a:prstGeom prst="rect">
            <a:avLst/>
          </a:prstGeom>
        </p:spPr>
        <p:txBody>
          <a:bodyPr vert="horz" lIns="91440" tIns="45720" rIns="91440" bIns="45720" rtlCol="0">
            <a:noAutofit/>
          </a:bodyPr>
          <a:lstStyle>
            <a:lvl1pPr marL="0" marR="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sz="2940" b="0" kern="120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algn="just"/>
            <a:r>
              <a:rPr lang="en-US" altLang="pt-BR" sz="2400">
                <a:solidFill>
                  <a:schemeClr val="bg1"/>
                </a:solidFill>
                <a:latin typeface="Impact" panose="020B0806030902050204" charset="0"/>
                <a:cs typeface="Impact" panose="020B0806030902050204" charset="0"/>
                <a:sym typeface="+mn-ea"/>
              </a:rPr>
              <a:t>Bem-vindo, viajante, ao deserto implacável do PHP. Assim como Max enfrentou os perigos das estradas desoladas, você está prestes a embarcar em uma jornada pelo vasto mundo da programação PHP. Neste primeiro capítulo, vamos iniciar nossa jornada, explorando os fundamentos essenciais que serão seus companheiros nesta viagem emocionante.</a:t>
            </a:r>
            <a:endParaRPr lang="en-US" altLang="pt-BR" sz="2400">
              <a:solidFill>
                <a:schemeClr val="bg1"/>
              </a:solidFill>
              <a:latin typeface="Impact" panose="020B0806030902050204" charset="0"/>
              <a:cs typeface="Impact" panose="020B08060309020502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Retângulo 22"/>
          <p:cNvSpPr/>
          <p:nvPr/>
        </p:nvSpPr>
        <p:spPr>
          <a:xfrm>
            <a:off x="0" y="0"/>
            <a:ext cx="9601200" cy="1280160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2" name="Título 1"/>
          <p:cNvSpPr>
            <a:spLocks noGrp="1"/>
          </p:cNvSpPr>
          <p:nvPr>
            <p:ph type="title"/>
          </p:nvPr>
        </p:nvSpPr>
        <p:spPr>
          <a:xfrm>
            <a:off x="1200150" y="208915"/>
            <a:ext cx="8641715" cy="1628140"/>
          </a:xfrm>
        </p:spPr>
        <p:txBody>
          <a:bodyPr>
            <a:normAutofit/>
          </a:bodyPr>
          <a:p>
            <a:pPr algn="l"/>
            <a:r>
              <a:rPr lang="pt-BR" altLang="en-US" sz="4000">
                <a:latin typeface="Impact" panose="020B0806030902050204" charset="0"/>
                <a:cs typeface="Impact" panose="020B0806030902050204" charset="0"/>
              </a:rPr>
              <a:t>SE PREPARANDO PARA A ESTRADA</a:t>
            </a:r>
            <a:endParaRPr lang="pt-BR" altLang="en-US" sz="4000">
              <a:latin typeface="Impact" panose="020B0806030902050204" charset="0"/>
              <a:cs typeface="Impact" panose="020B0806030902050204" charset="0"/>
            </a:endParaRPr>
          </a:p>
        </p:txBody>
      </p:sp>
      <p:sp>
        <p:nvSpPr>
          <p:cNvPr id="3" name="Espaço Reservado para Conteúdo 2"/>
          <p:cNvSpPr>
            <a:spLocks noGrp="1"/>
          </p:cNvSpPr>
          <p:nvPr>
            <p:ph idx="1"/>
          </p:nvPr>
        </p:nvSpPr>
        <p:spPr>
          <a:xfrm>
            <a:off x="1344295" y="2080895"/>
            <a:ext cx="7790180" cy="845820"/>
          </a:xfrm>
        </p:spPr>
        <p:txBody>
          <a:bodyPr>
            <a:normAutofit fontScale="90000" lnSpcReduction="20000"/>
          </a:bodyPr>
          <a:p>
            <a:pPr algn="l"/>
            <a:r>
              <a:rPr lang="pt-BR" altLang="en-US" sz="3200">
                <a:latin typeface="+mj-ea"/>
                <a:cs typeface="+mj-ea"/>
                <a:sym typeface="+mn-ea"/>
              </a:rPr>
              <a:t>CONFIGURANDO SEU AMBIENTE DE DESENVOLVIMENTO</a:t>
            </a:r>
            <a:endParaRPr lang="pt-BR" altLang="en-US" sz="3200">
              <a:latin typeface="+mj-ea"/>
              <a:cs typeface="+mj-ea"/>
              <a:sym typeface="+mn-ea"/>
            </a:endParaRPr>
          </a:p>
        </p:txBody>
      </p:sp>
      <p:sp>
        <p:nvSpPr>
          <p:cNvPr id="5" name="Espaço Reservado para Conteúdo 2"/>
          <p:cNvSpPr>
            <a:spLocks noGrp="1"/>
          </p:cNvSpPr>
          <p:nvPr/>
        </p:nvSpPr>
        <p:spPr>
          <a:xfrm>
            <a:off x="1344295" y="3170555"/>
            <a:ext cx="7733030" cy="9182100"/>
          </a:xfrm>
          <a:prstGeom prst="rect">
            <a:avLst/>
          </a:prstGeom>
        </p:spPr>
        <p:txBody>
          <a:bodyPr vert="horz" lIns="91440" tIns="45720" rIns="91440" bIns="45720" rtlCol="0">
            <a:noAutofit/>
          </a:bodyPr>
          <a:lstStyle>
            <a:lvl1pPr marL="0" marR="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sz="2940" b="0" kern="120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algn="just"/>
            <a:endParaRPr lang="en-US" altLang="pt-BR" sz="2400">
              <a:latin typeface="+mn-lt"/>
              <a:cs typeface="+mn-lt"/>
              <a:sym typeface="+mn-ea"/>
            </a:endParaRPr>
          </a:p>
        </p:txBody>
      </p:sp>
      <p:sp>
        <p:nvSpPr>
          <p:cNvPr id="6" name="Retângulo 5"/>
          <p:cNvSpPr/>
          <p:nvPr/>
        </p:nvSpPr>
        <p:spPr>
          <a:xfrm>
            <a:off x="1056640" y="0"/>
            <a:ext cx="90805" cy="1581785"/>
          </a:xfrm>
          <a:prstGeom prst="rect">
            <a:avLst/>
          </a:prstGeom>
          <a:gradFill>
            <a:gsLst>
              <a:gs pos="0">
                <a:srgbClr val="6980BB"/>
              </a:gs>
              <a:gs pos="74000">
                <a:srgbClr val="1C0713"/>
              </a:gs>
              <a:gs pos="83000">
                <a:srgbClr val="6980BB"/>
              </a:gs>
              <a:gs pos="100000">
                <a:srgbClr val="6980BB"/>
              </a:gs>
            </a:gsLst>
            <a:path path="rect">
              <a:fillToRect l="50000" t="50000" r="50000" b="50000"/>
            </a:path>
            <a:tileRect/>
          </a:gra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14" name="Espaço Reservado para Conteúdo 13" descr="ray-so-export"/>
          <p:cNvPicPr>
            <a:picLocks noChangeAspect="1"/>
          </p:cNvPicPr>
          <p:nvPr>
            <p:ph sz="quarter" idx="13"/>
          </p:nvPr>
        </p:nvPicPr>
        <p:blipFill>
          <a:blip r:embed="rId1"/>
          <a:stretch>
            <a:fillRect/>
          </a:stretch>
        </p:blipFill>
        <p:spPr>
          <a:xfrm>
            <a:off x="2640330" y="10432415"/>
            <a:ext cx="4244975" cy="3225165"/>
          </a:xfrm>
          <a:prstGeom prst="rect">
            <a:avLst/>
          </a:prstGeom>
        </p:spPr>
      </p:pic>
      <p:sp>
        <p:nvSpPr>
          <p:cNvPr id="16" name="Espaço Reservado para Conteúdo 2"/>
          <p:cNvSpPr>
            <a:spLocks noGrp="1"/>
          </p:cNvSpPr>
          <p:nvPr/>
        </p:nvSpPr>
        <p:spPr>
          <a:xfrm>
            <a:off x="799465" y="2872740"/>
            <a:ext cx="7926705" cy="8274685"/>
          </a:xfrm>
          <a:prstGeom prst="rect">
            <a:avLst/>
          </a:prstGeom>
        </p:spPr>
        <p:txBody>
          <a:bodyPr vert="horz" lIns="91440" tIns="45720" rIns="91440" bIns="45720" rtlCol="0">
            <a:noAutofit/>
          </a:bodyPr>
          <a:lstStyle>
            <a:lvl1pPr marL="0" marR="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sz="2940" b="0" kern="120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lvl="1" algn="just" fontAlgn="b">
              <a:lnSpc>
                <a:spcPct val="90000"/>
              </a:lnSpc>
            </a:pPr>
            <a:r>
              <a:rPr lang="pt-BR" altLang="en-US" sz="2400">
                <a:latin typeface="+mn-lt"/>
                <a:cs typeface="+mn-lt"/>
                <a:sym typeface="+mn-ea"/>
              </a:rPr>
              <a:t>Instale o PHP: Baixe e instale a versão mais recente do PHP em seu sistema operacional. Você pode encontrar o instalador no site oficial do PHP que fica no endereço (</a:t>
            </a:r>
            <a:r>
              <a:rPr lang="pt-BR" altLang="en-US" sz="2400">
                <a:solidFill>
                  <a:schemeClr val="accent1"/>
                </a:solidFill>
                <a:latin typeface="+mn-lt"/>
                <a:cs typeface="+mn-lt"/>
                <a:sym typeface="+mn-ea"/>
                <a:hlinkClick r:id="rId2" action="ppaction://hlinkfile"/>
              </a:rPr>
              <a:t>https://www.php.net/downloads</a:t>
            </a:r>
            <a:r>
              <a:rPr lang="pt-BR" altLang="en-US" sz="2400">
                <a:latin typeface="+mn-lt"/>
                <a:cs typeface="+mn-lt"/>
                <a:sym typeface="+mn-ea"/>
              </a:rPr>
              <a:t>).</a:t>
            </a:r>
            <a:endParaRPr lang="pt-BR" altLang="en-US" sz="2400">
              <a:latin typeface="+mn-lt"/>
              <a:cs typeface="+mn-lt"/>
              <a:sym typeface="+mn-ea"/>
            </a:endParaRPr>
          </a:p>
          <a:p>
            <a:pPr lvl="1" algn="l" fontAlgn="b">
              <a:lnSpc>
                <a:spcPct val="90000"/>
              </a:lnSpc>
            </a:pPr>
            <a:endParaRPr lang="pt-BR" altLang="en-US" sz="2400">
              <a:latin typeface="+mn-lt"/>
              <a:cs typeface="+mn-lt"/>
              <a:sym typeface="+mn-ea"/>
            </a:endParaRPr>
          </a:p>
          <a:p>
            <a:pPr lvl="1" algn="just" fontAlgn="b">
              <a:lnSpc>
                <a:spcPct val="90000"/>
              </a:lnSpc>
            </a:pPr>
            <a:r>
              <a:rPr lang="pt-BR" altLang="en-US" sz="2400">
                <a:latin typeface="+mn-lt"/>
                <a:cs typeface="+mn-lt"/>
                <a:sym typeface="+mn-ea"/>
              </a:rPr>
              <a:t>Escolha um Editor de Texto: Escolha um editor de texto adequado para escrever seu código PHP. Alguns dos editores populares incluem Visual Studio Code, Sublime Text e Atom.</a:t>
            </a:r>
            <a:endParaRPr lang="pt-BR" altLang="en-US" sz="2400">
              <a:latin typeface="+mn-lt"/>
              <a:cs typeface="+mn-lt"/>
              <a:sym typeface="+mn-ea"/>
            </a:endParaRPr>
          </a:p>
          <a:p>
            <a:pPr lvl="1" algn="l" fontAlgn="b">
              <a:lnSpc>
                <a:spcPct val="90000"/>
              </a:lnSpc>
            </a:pPr>
            <a:endParaRPr lang="pt-BR" altLang="en-US" sz="2400">
              <a:latin typeface="+mn-lt"/>
              <a:cs typeface="+mn-lt"/>
              <a:sym typeface="+mn-ea"/>
            </a:endParaRPr>
          </a:p>
          <a:p>
            <a:pPr lvl="1" algn="just" fontAlgn="b">
              <a:lnSpc>
                <a:spcPct val="90000"/>
              </a:lnSpc>
            </a:pPr>
            <a:r>
              <a:rPr lang="pt-BR" altLang="en-US" sz="2400">
                <a:latin typeface="+mn-lt"/>
                <a:cs typeface="+mn-lt"/>
                <a:sym typeface="+mn-ea"/>
              </a:rPr>
              <a:t>Configure um Servidor Web Local: Para executar e testar seus scripts PHP, você precisará de um servidor web local. Ferramentas como XAMPP, WAMP ou MAMP fornecem uma maneira fácil de configurar um ambiente de desenvolvimento local em seu computador.</a:t>
            </a:r>
            <a:endParaRPr lang="pt-BR" altLang="en-US" sz="2400">
              <a:latin typeface="+mn-lt"/>
              <a:cs typeface="+mn-lt"/>
              <a:sym typeface="+mn-ea"/>
            </a:endParaRPr>
          </a:p>
          <a:p>
            <a:pPr marL="480060" lvl="1" indent="0" algn="l" fontAlgn="b">
              <a:lnSpc>
                <a:spcPct val="90000"/>
              </a:lnSpc>
              <a:buNone/>
            </a:pPr>
            <a:endParaRPr lang="pt-BR" altLang="en-US" sz="2400">
              <a:latin typeface="+mn-lt"/>
              <a:cs typeface="+mn-lt"/>
              <a:sym typeface="+mn-ea"/>
            </a:endParaRPr>
          </a:p>
          <a:p>
            <a:pPr lvl="1" algn="just" fontAlgn="b">
              <a:lnSpc>
                <a:spcPct val="90000"/>
              </a:lnSpc>
            </a:pPr>
            <a:r>
              <a:rPr lang="pt-BR" altLang="en-US" sz="2400">
                <a:latin typeface="+mn-lt"/>
                <a:cs typeface="+mn-lt"/>
                <a:sym typeface="+mn-ea"/>
              </a:rPr>
              <a:t>Teste sua Configuração: Após instalar o PHP e configurar seu servidor web local, crie um arquivo PHP simples, como "hello.php", e abra-o em seu navegador. Se tudo estiver configurado corretamente, você verá a saída do script PHP no navegador.</a:t>
            </a:r>
            <a:endParaRPr lang="pt-BR" altLang="en-US" sz="2400">
              <a:latin typeface="+mn-lt"/>
              <a:cs typeface="+mn-lt"/>
              <a:sym typeface="+mn-ea"/>
            </a:endParaRPr>
          </a:p>
          <a:p>
            <a:pPr lvl="1" algn="l" fontAlgn="b">
              <a:lnSpc>
                <a:spcPct val="90000"/>
              </a:lnSpc>
            </a:pPr>
            <a:endParaRPr lang="pt-BR" altLang="en-US" sz="2400">
              <a:latin typeface="+mn-lt"/>
              <a:cs typeface="+mn-lt"/>
              <a:sym typeface="+mn-ea"/>
            </a:endParaRPr>
          </a:p>
          <a:p>
            <a:pPr marL="480060" lvl="1" indent="0" algn="l" fontAlgn="b">
              <a:lnSpc>
                <a:spcPct val="90000"/>
              </a:lnSpc>
              <a:buNone/>
            </a:pPr>
            <a:r>
              <a:rPr lang="pt-BR" altLang="en-US" sz="2400">
                <a:latin typeface="+mn-lt"/>
                <a:cs typeface="+mn-lt"/>
                <a:sym typeface="+mn-ea"/>
              </a:rPr>
              <a:t>Exemplo de códgo para colocar em “hello.php”:</a:t>
            </a:r>
            <a:endParaRPr lang="pt-BR" altLang="en-US" sz="2400">
              <a:latin typeface="+mn-lt"/>
              <a:cs typeface="+mn-lt"/>
              <a:sym typeface="+mn-ea"/>
            </a:endParaRPr>
          </a:p>
          <a:p>
            <a:pPr lvl="1" algn="l" fontAlgn="b">
              <a:lnSpc>
                <a:spcPct val="90000"/>
              </a:lnSpc>
            </a:pPr>
            <a:endParaRPr lang="pt-BR" altLang="en-US" sz="2055">
              <a:latin typeface="+mn-lt"/>
              <a:cs typeface="+mn-lt"/>
              <a:sym typeface="+mn-ea"/>
            </a:endParaRPr>
          </a:p>
        </p:txBody>
      </p:sp>
      <p:pic>
        <p:nvPicPr>
          <p:cNvPr id="102" name="Imagem 101" descr="C:\Users\adriansilva\Downloads\Imagem4-removebg-preview.pngImagem4-removebg-preview"/>
          <p:cNvPicPr/>
          <p:nvPr/>
        </p:nvPicPr>
        <p:blipFill>
          <a:blip r:embed="rId3"/>
          <a:srcRect/>
          <a:stretch>
            <a:fillRect/>
          </a:stretch>
        </p:blipFill>
        <p:spPr>
          <a:xfrm>
            <a:off x="8332788" y="650875"/>
            <a:ext cx="744220" cy="74485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a:xfrm>
            <a:off x="1200150" y="208915"/>
            <a:ext cx="8641715" cy="1628140"/>
          </a:xfrm>
        </p:spPr>
        <p:txBody>
          <a:bodyPr>
            <a:normAutofit/>
          </a:bodyPr>
          <a:p>
            <a:pPr algn="l"/>
            <a:r>
              <a:rPr lang="pt-BR" altLang="en-US" sz="4000">
                <a:latin typeface="Impact" panose="020B0806030902050204" charset="0"/>
                <a:cs typeface="Impact" panose="020B0806030902050204" charset="0"/>
              </a:rPr>
              <a:t>DOMINANDO O TERRITÓRIO</a:t>
            </a:r>
            <a:endParaRPr lang="pt-BR" altLang="en-US" sz="4000">
              <a:latin typeface="Impact" panose="020B0806030902050204" charset="0"/>
              <a:cs typeface="Impact" panose="020B0806030902050204" charset="0"/>
            </a:endParaRPr>
          </a:p>
        </p:txBody>
      </p:sp>
      <p:sp>
        <p:nvSpPr>
          <p:cNvPr id="3" name="Espaço Reservado para Conteúdo 2"/>
          <p:cNvSpPr>
            <a:spLocks noGrp="1"/>
          </p:cNvSpPr>
          <p:nvPr>
            <p:ph idx="1"/>
          </p:nvPr>
        </p:nvSpPr>
        <p:spPr>
          <a:xfrm>
            <a:off x="1344295" y="2080895"/>
            <a:ext cx="7790180" cy="845820"/>
          </a:xfrm>
        </p:spPr>
        <p:txBody>
          <a:bodyPr>
            <a:normAutofit fontScale="90000" lnSpcReduction="20000"/>
          </a:bodyPr>
          <a:p>
            <a:pPr algn="l"/>
            <a:r>
              <a:rPr lang="pt-BR" altLang="en-US" sz="3200">
                <a:latin typeface="+mj-ea"/>
                <a:cs typeface="+mj-ea"/>
                <a:sym typeface="+mn-ea"/>
              </a:rPr>
              <a:t>ENTENDENDO VARIÁVEIS E OPERADORES</a:t>
            </a:r>
            <a:endParaRPr lang="pt-BR" altLang="en-US" sz="3200">
              <a:latin typeface="+mj-ea"/>
              <a:cs typeface="+mj-ea"/>
              <a:sym typeface="+mn-ea"/>
            </a:endParaRPr>
          </a:p>
        </p:txBody>
      </p:sp>
      <p:sp>
        <p:nvSpPr>
          <p:cNvPr id="5" name="Espaço Reservado para Conteúdo 2"/>
          <p:cNvSpPr>
            <a:spLocks noGrp="1"/>
          </p:cNvSpPr>
          <p:nvPr/>
        </p:nvSpPr>
        <p:spPr>
          <a:xfrm>
            <a:off x="1344295" y="3170555"/>
            <a:ext cx="7733030" cy="9182100"/>
          </a:xfrm>
          <a:prstGeom prst="rect">
            <a:avLst/>
          </a:prstGeom>
        </p:spPr>
        <p:txBody>
          <a:bodyPr vert="horz" lIns="91440" tIns="45720" rIns="91440" bIns="45720" rtlCol="0">
            <a:noAutofit/>
          </a:bodyPr>
          <a:lstStyle>
            <a:lvl1pPr marL="0" marR="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sz="2940" b="0" kern="120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algn="just"/>
            <a:endParaRPr lang="en-US" altLang="pt-BR" sz="2400">
              <a:latin typeface="+mn-lt"/>
              <a:cs typeface="+mn-lt"/>
              <a:sym typeface="+mn-ea"/>
            </a:endParaRPr>
          </a:p>
        </p:txBody>
      </p:sp>
      <p:sp>
        <p:nvSpPr>
          <p:cNvPr id="6" name="Retângulo 5"/>
          <p:cNvSpPr/>
          <p:nvPr/>
        </p:nvSpPr>
        <p:spPr>
          <a:xfrm>
            <a:off x="1056640" y="0"/>
            <a:ext cx="90805" cy="1581785"/>
          </a:xfrm>
          <a:prstGeom prst="rect">
            <a:avLst/>
          </a:prstGeom>
          <a:gradFill>
            <a:gsLst>
              <a:gs pos="0">
                <a:srgbClr val="6980BB"/>
              </a:gs>
              <a:gs pos="74000">
                <a:srgbClr val="1C0713"/>
              </a:gs>
              <a:gs pos="83000">
                <a:srgbClr val="6980BB"/>
              </a:gs>
              <a:gs pos="100000">
                <a:srgbClr val="6980BB"/>
              </a:gs>
            </a:gsLst>
            <a:path path="rect">
              <a:fillToRect l="50000" t="50000" r="50000" b="50000"/>
            </a:path>
            <a:tileRect/>
          </a:gra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14" name="Espaço Reservado para Conteúdo 13" descr="C:\Users\adriansilva\Downloads\ray-so-export (1).pngray-so-export (1)"/>
          <p:cNvPicPr>
            <a:picLocks noChangeAspect="1"/>
          </p:cNvPicPr>
          <p:nvPr>
            <p:ph sz="quarter" idx="13"/>
          </p:nvPr>
        </p:nvPicPr>
        <p:blipFill>
          <a:blip r:embed="rId1"/>
          <a:srcRect/>
          <a:stretch>
            <a:fillRect/>
          </a:stretch>
        </p:blipFill>
        <p:spPr>
          <a:xfrm>
            <a:off x="1056640" y="5032375"/>
            <a:ext cx="8230235" cy="5123815"/>
          </a:xfrm>
          <a:prstGeom prst="rect">
            <a:avLst/>
          </a:prstGeom>
        </p:spPr>
      </p:pic>
      <p:sp>
        <p:nvSpPr>
          <p:cNvPr id="16" name="Espaço Reservado para Conteúdo 2"/>
          <p:cNvSpPr>
            <a:spLocks noGrp="1"/>
          </p:cNvSpPr>
          <p:nvPr/>
        </p:nvSpPr>
        <p:spPr>
          <a:xfrm>
            <a:off x="799465" y="2872740"/>
            <a:ext cx="7926705" cy="9479915"/>
          </a:xfrm>
          <a:prstGeom prst="rect">
            <a:avLst/>
          </a:prstGeom>
        </p:spPr>
        <p:txBody>
          <a:bodyPr vert="horz" lIns="91440" tIns="45720" rIns="91440" bIns="45720" rtlCol="0">
            <a:noAutofit/>
          </a:bodyPr>
          <a:lstStyle>
            <a:lvl1pPr marL="0" marR="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sz="2940" b="0" kern="120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480060" lvl="1" indent="0" algn="just" fontAlgn="b">
              <a:lnSpc>
                <a:spcPct val="90000"/>
              </a:lnSpc>
              <a:buNone/>
            </a:pPr>
            <a:r>
              <a:rPr lang="pt-BR" altLang="en-US" sz="2400">
                <a:latin typeface="+mn-lt"/>
                <a:cs typeface="+mn-lt"/>
                <a:sym typeface="+mn-ea"/>
              </a:rPr>
              <a:t>Assim como Max conhece cada curva e buraco na estrada, é crucial compreender as variáveis e operadores em PHP para navegar com sucesso pelo código. As variáveis são como reservatórios de informações, enquanto os operadores nos ajudam a manipular esses dados conforme necessário.</a:t>
            </a:r>
            <a:endParaRPr lang="pt-BR" altLang="en-US" sz="2400">
              <a:latin typeface="+mn-lt"/>
              <a:cs typeface="+mn-lt"/>
              <a:sym typeface="+mn-ea"/>
            </a:endParaRPr>
          </a:p>
          <a:p>
            <a:pPr marL="480060" lvl="1" indent="0" algn="just" fontAlgn="b">
              <a:lnSpc>
                <a:spcPct val="90000"/>
              </a:lnSpc>
              <a:buNone/>
            </a:pPr>
            <a:endParaRPr lang="pt-BR" altLang="en-US" sz="2400">
              <a:latin typeface="+mn-lt"/>
              <a:cs typeface="+mn-lt"/>
              <a:sym typeface="+mn-ea"/>
            </a:endParaRPr>
          </a:p>
          <a:p>
            <a:pPr marL="480060" lvl="1" indent="0" algn="just" fontAlgn="b">
              <a:lnSpc>
                <a:spcPct val="90000"/>
              </a:lnSpc>
              <a:buNone/>
            </a:pPr>
            <a:r>
              <a:rPr lang="pt-BR" altLang="en-US" sz="2400">
                <a:latin typeface="+mn-lt"/>
                <a:cs typeface="+mn-lt"/>
                <a:sym typeface="+mn-ea"/>
              </a:rPr>
              <a:t>Exemplo de código:</a:t>
            </a:r>
            <a:endParaRPr lang="pt-BR" altLang="en-US" sz="2400">
              <a:latin typeface="+mn-lt"/>
              <a:cs typeface="+mn-lt"/>
              <a:sym typeface="+mn-ea"/>
            </a:endParaRPr>
          </a:p>
          <a:p>
            <a:pPr marL="480060" lvl="1" indent="0" algn="just" fontAlgn="b">
              <a:lnSpc>
                <a:spcPct val="90000"/>
              </a:lnSpc>
              <a:buNone/>
            </a:pPr>
            <a:endParaRPr lang="pt-BR" altLang="en-US" sz="2400">
              <a:latin typeface="+mn-lt"/>
              <a:cs typeface="+mn-lt"/>
              <a:sym typeface="+mn-ea"/>
            </a:endParaRPr>
          </a:p>
          <a:p>
            <a:pPr marL="480060" lvl="1" indent="0" algn="just" fontAlgn="b">
              <a:lnSpc>
                <a:spcPct val="90000"/>
              </a:lnSpc>
              <a:buNone/>
            </a:pPr>
            <a:endParaRPr lang="pt-BR" altLang="en-US" sz="2400">
              <a:latin typeface="+mn-lt"/>
              <a:cs typeface="+mn-lt"/>
              <a:sym typeface="+mn-ea"/>
            </a:endParaRPr>
          </a:p>
          <a:p>
            <a:pPr marL="480060" lvl="1" indent="0" algn="just" fontAlgn="b">
              <a:lnSpc>
                <a:spcPct val="90000"/>
              </a:lnSpc>
              <a:buNone/>
            </a:pPr>
            <a:endParaRPr lang="pt-BR" altLang="en-US" sz="2400">
              <a:latin typeface="+mn-lt"/>
              <a:cs typeface="+mn-lt"/>
              <a:sym typeface="+mn-ea"/>
            </a:endParaRPr>
          </a:p>
          <a:p>
            <a:pPr marL="480060" lvl="1" indent="0" algn="just" fontAlgn="b">
              <a:lnSpc>
                <a:spcPct val="90000"/>
              </a:lnSpc>
              <a:buNone/>
            </a:pPr>
            <a:endParaRPr lang="pt-BR" altLang="en-US" sz="2400">
              <a:latin typeface="+mn-lt"/>
              <a:cs typeface="+mn-lt"/>
              <a:sym typeface="+mn-ea"/>
            </a:endParaRPr>
          </a:p>
          <a:p>
            <a:pPr marL="480060" lvl="1" indent="0" algn="just" fontAlgn="b">
              <a:lnSpc>
                <a:spcPct val="90000"/>
              </a:lnSpc>
              <a:buNone/>
            </a:pPr>
            <a:endParaRPr lang="pt-BR" altLang="en-US" sz="2400">
              <a:latin typeface="+mn-lt"/>
              <a:cs typeface="+mn-lt"/>
              <a:sym typeface="+mn-ea"/>
            </a:endParaRPr>
          </a:p>
          <a:p>
            <a:pPr marL="480060" lvl="1" indent="0" algn="just" fontAlgn="b">
              <a:lnSpc>
                <a:spcPct val="90000"/>
              </a:lnSpc>
              <a:buNone/>
            </a:pPr>
            <a:endParaRPr lang="pt-BR" altLang="en-US" sz="2400">
              <a:latin typeface="+mn-lt"/>
              <a:cs typeface="+mn-lt"/>
              <a:sym typeface="+mn-ea"/>
            </a:endParaRPr>
          </a:p>
          <a:p>
            <a:pPr marL="480060" lvl="1" indent="0" algn="just" fontAlgn="b">
              <a:lnSpc>
                <a:spcPct val="90000"/>
              </a:lnSpc>
              <a:buNone/>
            </a:pPr>
            <a:endParaRPr lang="pt-BR" altLang="en-US" sz="2400">
              <a:latin typeface="+mn-lt"/>
              <a:cs typeface="+mn-lt"/>
              <a:sym typeface="+mn-ea"/>
            </a:endParaRPr>
          </a:p>
          <a:p>
            <a:pPr marL="480060" lvl="1" indent="0" algn="just" fontAlgn="b">
              <a:lnSpc>
                <a:spcPct val="90000"/>
              </a:lnSpc>
              <a:buNone/>
            </a:pPr>
            <a:endParaRPr lang="pt-BR" altLang="en-US" sz="2400">
              <a:latin typeface="+mn-lt"/>
              <a:cs typeface="+mn-lt"/>
              <a:sym typeface="+mn-ea"/>
            </a:endParaRPr>
          </a:p>
          <a:p>
            <a:pPr marL="480060" lvl="1" indent="0" algn="just" fontAlgn="b">
              <a:lnSpc>
                <a:spcPct val="90000"/>
              </a:lnSpc>
              <a:buNone/>
            </a:pPr>
            <a:endParaRPr lang="pt-BR" altLang="en-US" sz="2400">
              <a:latin typeface="+mn-lt"/>
              <a:cs typeface="+mn-lt"/>
              <a:sym typeface="+mn-ea"/>
            </a:endParaRPr>
          </a:p>
          <a:p>
            <a:pPr marL="480060" lvl="1" indent="0" algn="just" fontAlgn="b">
              <a:lnSpc>
                <a:spcPct val="90000"/>
              </a:lnSpc>
              <a:buNone/>
            </a:pPr>
            <a:r>
              <a:rPr lang="pt-BR" altLang="en-US" sz="2400">
                <a:latin typeface="+mn-lt"/>
                <a:cs typeface="+mn-lt"/>
                <a:sym typeface="+mn-ea"/>
              </a:rPr>
              <a:t>Com a nossa partida neste deserto digital, você deu os primeiros passos para se tornar um mestre na arte da programação PHP. Assim como Max, esteja preparado para enfrentar desafios, mas mantenha-se determinado em sua jornada. No próximo capítulo, exploraremos mais profundamente as variáveis e operadores em PHP, dando-lhe as habilidades necessárias para navegar pelos caminhos tortuosos deste vasto território. Prepare-se, a aventura apenas começou!</a:t>
            </a:r>
            <a:endParaRPr lang="pt-BR" altLang="en-US" sz="2400">
              <a:latin typeface="+mn-lt"/>
              <a:cs typeface="+mn-lt"/>
              <a:sym typeface="+mn-ea"/>
            </a:endParaRPr>
          </a:p>
          <a:p>
            <a:pPr marL="480060" lvl="1" indent="0" algn="just" fontAlgn="b">
              <a:lnSpc>
                <a:spcPct val="90000"/>
              </a:lnSpc>
              <a:buNone/>
            </a:pPr>
            <a:endParaRPr lang="pt-BR" altLang="en-US" sz="2400">
              <a:latin typeface="+mn-lt"/>
              <a:cs typeface="+mn-lt"/>
              <a:sym typeface="+mn-ea"/>
            </a:endParaRPr>
          </a:p>
          <a:p>
            <a:pPr marL="480060" lvl="1" indent="0" algn="just" fontAlgn="b">
              <a:lnSpc>
                <a:spcPct val="90000"/>
              </a:lnSpc>
              <a:buNone/>
            </a:pPr>
            <a:endParaRPr lang="pt-BR" altLang="en-US" sz="2400">
              <a:latin typeface="+mn-lt"/>
              <a:cs typeface="+mn-lt"/>
              <a:sym typeface="+mn-ea"/>
            </a:endParaRPr>
          </a:p>
        </p:txBody>
      </p:sp>
      <p:pic>
        <p:nvPicPr>
          <p:cNvPr id="4" name="Imagem 3" descr="C:\Users\adriansilva\Downloads\Imagem4-removebg-preview.pngImagem4-removebg-preview"/>
          <p:cNvPicPr/>
          <p:nvPr/>
        </p:nvPicPr>
        <p:blipFill>
          <a:blip r:embed="rId2"/>
          <a:srcRect/>
          <a:stretch>
            <a:fillRect/>
          </a:stretch>
        </p:blipFill>
        <p:spPr>
          <a:xfrm>
            <a:off x="8332788" y="650875"/>
            <a:ext cx="744220" cy="74485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tângulo 3"/>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5" name="Título 4"/>
          <p:cNvSpPr>
            <a:spLocks noGrp="1"/>
          </p:cNvSpPr>
          <p:nvPr>
            <p:ph type="title"/>
          </p:nvPr>
        </p:nvSpPr>
        <p:spPr>
          <a:xfrm>
            <a:off x="479425" y="6472555"/>
            <a:ext cx="8641715" cy="1628140"/>
          </a:xfrm>
        </p:spPr>
        <p:txBody>
          <a:bodyPr>
            <a:normAutofit/>
          </a:bodyPr>
          <a:p>
            <a:pPr algn="ctr"/>
            <a:r>
              <a:rPr lang="pt-BR" altLang="en-US" sz="4000">
                <a:solidFill>
                  <a:schemeClr val="bg1"/>
                </a:solidFill>
                <a:latin typeface="Impact" panose="020B0806030902050204" charset="0"/>
                <a:cs typeface="Impact" panose="020B0806030902050204" charset="0"/>
              </a:rPr>
              <a:t>ENFRENTANDO OS BANDIDOS</a:t>
            </a:r>
            <a:br>
              <a:rPr lang="pt-BR" altLang="en-US" sz="4000">
                <a:solidFill>
                  <a:schemeClr val="bg1"/>
                </a:solidFill>
                <a:latin typeface="Impact" panose="020B0806030902050204" charset="0"/>
                <a:cs typeface="Impact" panose="020B0806030902050204" charset="0"/>
              </a:rPr>
            </a:br>
            <a:r>
              <a:rPr lang="pt-BR" altLang="en-US" sz="3555">
                <a:solidFill>
                  <a:schemeClr val="bg1"/>
                </a:solidFill>
                <a:latin typeface="Impact" panose="020B0806030902050204" charset="0"/>
                <a:cs typeface="Impact" panose="020B0806030902050204" charset="0"/>
              </a:rPr>
              <a:t>DOMINANDO VARIÁVEIS E OPERADORES EM PHP</a:t>
            </a:r>
            <a:endParaRPr lang="pt-BR" altLang="en-US" sz="3555">
              <a:solidFill>
                <a:schemeClr val="bg1"/>
              </a:solidFill>
              <a:latin typeface="Impact" panose="020B0806030902050204" charset="0"/>
              <a:cs typeface="Impact" panose="020B0806030902050204" charset="0"/>
            </a:endParaRPr>
          </a:p>
        </p:txBody>
      </p:sp>
      <p:sp>
        <p:nvSpPr>
          <p:cNvPr id="6" name="Título 4"/>
          <p:cNvSpPr>
            <a:spLocks noGrp="1"/>
          </p:cNvSpPr>
          <p:nvPr/>
        </p:nvSpPr>
        <p:spPr>
          <a:xfrm>
            <a:off x="480695" y="3520440"/>
            <a:ext cx="8641715" cy="1628140"/>
          </a:xfrm>
          <a:prstGeom prst="rect">
            <a:avLst/>
          </a:prstGeom>
        </p:spPr>
        <p:txBody>
          <a:bodyPr vert="horz" lIns="91440" tIns="45720" rIns="91440" bIns="45720" rtlCol="0" anchor="ctr" anchorCtr="0">
            <a:noAutofit/>
          </a:bodyPr>
          <a:lstStyle>
            <a:lvl1pPr algn="l" defTabSz="960120" rtl="0" eaLnBrk="1" latinLnBrk="0" hangingPunct="1">
              <a:lnSpc>
                <a:spcPct val="90000"/>
              </a:lnSpc>
              <a:spcBef>
                <a:spcPct val="0"/>
              </a:spcBef>
              <a:buNone/>
              <a:defRPr sz="4620" b="1" kern="1200">
                <a:solidFill>
                  <a:schemeClr val="tx1"/>
                </a:solidFill>
                <a:effectLst/>
                <a:latin typeface="Calibri Light" panose="020F0302020204030204" pitchFamily="34" charset="0"/>
                <a:ea typeface="+mj-ea"/>
                <a:cs typeface="+mj-cs"/>
              </a:defRPr>
            </a:lvl1pPr>
          </a:lstStyle>
          <a:p>
            <a:pPr algn="ctr"/>
            <a:r>
              <a:rPr lang="pt-BR" altLang="en-US" sz="34400">
                <a:ln>
                  <a:solidFill>
                    <a:srgbClr val="6980BB"/>
                  </a:solidFill>
                </a:ln>
                <a:noFill/>
                <a:latin typeface="Impact" panose="020B0806030902050204" charset="0"/>
                <a:cs typeface="Impact" panose="020B0806030902050204" charset="0"/>
              </a:rPr>
              <a:t>02</a:t>
            </a:r>
            <a:endParaRPr lang="pt-BR" altLang="en-US" sz="34400">
              <a:ln>
                <a:solidFill>
                  <a:srgbClr val="6980BB"/>
                </a:solidFill>
              </a:ln>
              <a:noFill/>
              <a:latin typeface="Impact" panose="020B0806030902050204" charset="0"/>
              <a:cs typeface="Impact" panose="020B0806030902050204" charset="0"/>
            </a:endParaRPr>
          </a:p>
        </p:txBody>
      </p:sp>
      <p:sp>
        <p:nvSpPr>
          <p:cNvPr id="7" name="Retângulo 6"/>
          <p:cNvSpPr/>
          <p:nvPr/>
        </p:nvSpPr>
        <p:spPr>
          <a:xfrm>
            <a:off x="1200150" y="8272780"/>
            <a:ext cx="7127875" cy="287655"/>
          </a:xfrm>
          <a:prstGeom prst="rect">
            <a:avLst/>
          </a:prstGeom>
          <a:gradFill>
            <a:gsLst>
              <a:gs pos="0">
                <a:srgbClr val="ECEEA8"/>
              </a:gs>
              <a:gs pos="74000">
                <a:srgbClr val="1C0713"/>
              </a:gs>
              <a:gs pos="83000">
                <a:srgbClr val="F9EEA8"/>
              </a:gs>
              <a:gs pos="100000">
                <a:srgbClr val="F9EEA8"/>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8" name="Espaço Reservado para Conteúdo 2"/>
          <p:cNvSpPr>
            <a:spLocks noGrp="1"/>
          </p:cNvSpPr>
          <p:nvPr/>
        </p:nvSpPr>
        <p:spPr>
          <a:xfrm>
            <a:off x="408940" y="9424670"/>
            <a:ext cx="8632190" cy="2684145"/>
          </a:xfrm>
          <a:prstGeom prst="rect">
            <a:avLst/>
          </a:prstGeom>
        </p:spPr>
        <p:txBody>
          <a:bodyPr vert="horz" lIns="91440" tIns="45720" rIns="91440" bIns="45720" rtlCol="0">
            <a:noAutofit/>
          </a:bodyPr>
          <a:lstStyle>
            <a:lvl1pPr marL="0" marR="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sz="2940" b="0" kern="120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algn="just"/>
            <a:r>
              <a:rPr sz="2400">
                <a:solidFill>
                  <a:schemeClr val="bg1"/>
                </a:solidFill>
                <a:latin typeface="Impact" panose="020B0806030902050204" charset="0"/>
                <a:cs typeface="Impact" panose="020B0806030902050204" charset="0"/>
                <a:sym typeface="+mn-ea"/>
              </a:rPr>
              <a:t>Neste capítulo, vamos prepará-lo para enfrentar os bandidos do deserto PHP: as variáveis e os operadores. Assim como Max enfrenta os desafios das estradas, você dominará as ferramentas fundamentais da linguagem PHP para navegar com habilidade pelos caminhos da programação.</a:t>
            </a:r>
            <a:endParaRPr sz="2400">
              <a:solidFill>
                <a:schemeClr val="bg1"/>
              </a:solidFill>
              <a:latin typeface="Impact" panose="020B0806030902050204" charset="0"/>
              <a:cs typeface="Impact" panose="020B0806030902050204" charset="0"/>
              <a:sym typeface="+mn-ea"/>
            </a:endParaRPr>
          </a:p>
        </p:txBody>
      </p:sp>
      <p:sp>
        <p:nvSpPr>
          <p:cNvPr id="2" name="Retângulo 1"/>
          <p:cNvSpPr/>
          <p:nvPr/>
        </p:nvSpPr>
        <p:spPr>
          <a:xfrm>
            <a:off x="1200785" y="8272780"/>
            <a:ext cx="7127875" cy="287655"/>
          </a:xfrm>
          <a:prstGeom prst="rect">
            <a:avLst/>
          </a:prstGeom>
          <a:gradFill>
            <a:gsLst>
              <a:gs pos="0">
                <a:srgbClr val="6980BB"/>
              </a:gs>
              <a:gs pos="74000">
                <a:srgbClr val="1C0713"/>
              </a:gs>
              <a:gs pos="83000">
                <a:srgbClr val="6980BB"/>
              </a:gs>
              <a:gs pos="100000">
                <a:srgbClr val="6980BB"/>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a:xfrm>
            <a:off x="1200150" y="208915"/>
            <a:ext cx="8641715" cy="1628140"/>
          </a:xfrm>
        </p:spPr>
        <p:txBody>
          <a:bodyPr>
            <a:normAutofit/>
          </a:bodyPr>
          <a:p>
            <a:pPr algn="l"/>
            <a:r>
              <a:rPr lang="pt-BR" altLang="en-US" sz="4000">
                <a:latin typeface="Impact" panose="020B0806030902050204" charset="0"/>
                <a:cs typeface="Impact" panose="020B0806030902050204" charset="0"/>
              </a:rPr>
              <a:t>CONHECENDO SEUS INIMIGOS</a:t>
            </a:r>
            <a:endParaRPr lang="pt-BR" altLang="en-US" sz="4000">
              <a:latin typeface="Impact" panose="020B0806030902050204" charset="0"/>
              <a:cs typeface="Impact" panose="020B0806030902050204" charset="0"/>
            </a:endParaRPr>
          </a:p>
        </p:txBody>
      </p:sp>
      <p:sp>
        <p:nvSpPr>
          <p:cNvPr id="3" name="Espaço Reservado para Conteúdo 2"/>
          <p:cNvSpPr>
            <a:spLocks noGrp="1"/>
          </p:cNvSpPr>
          <p:nvPr>
            <p:ph idx="1"/>
          </p:nvPr>
        </p:nvSpPr>
        <p:spPr>
          <a:xfrm>
            <a:off x="1344295" y="2080895"/>
            <a:ext cx="7790180" cy="845820"/>
          </a:xfrm>
        </p:spPr>
        <p:txBody>
          <a:bodyPr>
            <a:normAutofit/>
          </a:bodyPr>
          <a:p>
            <a:pPr algn="l"/>
            <a:r>
              <a:rPr lang="pt-BR" altLang="en-US" sz="3200">
                <a:latin typeface="+mj-ea"/>
                <a:cs typeface="+mj-ea"/>
                <a:sym typeface="+mn-ea"/>
              </a:rPr>
              <a:t>VARIAVÉIS EM PHP</a:t>
            </a:r>
            <a:endParaRPr lang="pt-BR" altLang="en-US" sz="3200">
              <a:latin typeface="+mj-ea"/>
              <a:cs typeface="+mj-ea"/>
              <a:sym typeface="+mn-ea"/>
            </a:endParaRPr>
          </a:p>
        </p:txBody>
      </p:sp>
      <p:sp>
        <p:nvSpPr>
          <p:cNvPr id="5" name="Espaço Reservado para Conteúdo 2"/>
          <p:cNvSpPr>
            <a:spLocks noGrp="1"/>
          </p:cNvSpPr>
          <p:nvPr/>
        </p:nvSpPr>
        <p:spPr>
          <a:xfrm>
            <a:off x="1344295" y="3170555"/>
            <a:ext cx="7733030" cy="9182100"/>
          </a:xfrm>
          <a:prstGeom prst="rect">
            <a:avLst/>
          </a:prstGeom>
        </p:spPr>
        <p:txBody>
          <a:bodyPr vert="horz" lIns="91440" tIns="45720" rIns="91440" bIns="45720" rtlCol="0">
            <a:noAutofit/>
          </a:bodyPr>
          <a:lstStyle>
            <a:lvl1pPr marL="0" marR="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sz="2940" b="0" kern="120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algn="just"/>
            <a:endParaRPr lang="en-US" altLang="pt-BR" sz="2400">
              <a:latin typeface="+mn-lt"/>
              <a:cs typeface="+mn-lt"/>
              <a:sym typeface="+mn-ea"/>
            </a:endParaRPr>
          </a:p>
        </p:txBody>
      </p:sp>
      <p:sp>
        <p:nvSpPr>
          <p:cNvPr id="6" name="Retângulo 5"/>
          <p:cNvSpPr/>
          <p:nvPr/>
        </p:nvSpPr>
        <p:spPr>
          <a:xfrm>
            <a:off x="1056640" y="0"/>
            <a:ext cx="90805" cy="1581785"/>
          </a:xfrm>
          <a:prstGeom prst="rect">
            <a:avLst/>
          </a:prstGeom>
          <a:gradFill>
            <a:gsLst>
              <a:gs pos="0">
                <a:srgbClr val="6980BB"/>
              </a:gs>
              <a:gs pos="74000">
                <a:srgbClr val="1C0713"/>
              </a:gs>
              <a:gs pos="83000">
                <a:srgbClr val="6980BB"/>
              </a:gs>
              <a:gs pos="100000">
                <a:srgbClr val="6980BB"/>
              </a:gs>
            </a:gsLst>
            <a:path path="rect">
              <a:fillToRect l="50000" t="50000" r="50000" b="50000"/>
            </a:path>
            <a:tileRect/>
          </a:gra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14" name="Espaço Reservado para Conteúdo 13" descr="C:\Users\adriansilva\Downloads\ray-so-export (8).pngray-so-export (8)"/>
          <p:cNvPicPr>
            <a:picLocks noChangeAspect="1"/>
          </p:cNvPicPr>
          <p:nvPr>
            <p:ph sz="quarter" idx="13"/>
          </p:nvPr>
        </p:nvPicPr>
        <p:blipFill>
          <a:blip r:embed="rId1"/>
          <a:srcRect/>
          <a:stretch>
            <a:fillRect/>
          </a:stretch>
        </p:blipFill>
        <p:spPr>
          <a:xfrm>
            <a:off x="624840" y="5176520"/>
            <a:ext cx="8674100" cy="4355465"/>
          </a:xfrm>
          <a:prstGeom prst="rect">
            <a:avLst/>
          </a:prstGeom>
        </p:spPr>
      </p:pic>
      <p:sp>
        <p:nvSpPr>
          <p:cNvPr id="16" name="Espaço Reservado para Conteúdo 2"/>
          <p:cNvSpPr>
            <a:spLocks noGrp="1"/>
          </p:cNvSpPr>
          <p:nvPr/>
        </p:nvSpPr>
        <p:spPr>
          <a:xfrm>
            <a:off x="799465" y="2872740"/>
            <a:ext cx="7926705" cy="8274685"/>
          </a:xfrm>
          <a:prstGeom prst="rect">
            <a:avLst/>
          </a:prstGeom>
        </p:spPr>
        <p:txBody>
          <a:bodyPr vert="horz" lIns="91440" tIns="45720" rIns="91440" bIns="45720" rtlCol="0">
            <a:noAutofit/>
          </a:bodyPr>
          <a:lstStyle>
            <a:lvl1pPr marL="0" marR="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sz="2940" b="0" kern="120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480060" lvl="1" indent="0" algn="just" fontAlgn="b">
              <a:lnSpc>
                <a:spcPct val="90000"/>
              </a:lnSpc>
              <a:buNone/>
            </a:pPr>
            <a:r>
              <a:rPr lang="pt-BR" altLang="en-US" sz="2400">
                <a:latin typeface="+mn-lt"/>
                <a:cs typeface="+mn-lt"/>
                <a:sym typeface="+mn-ea"/>
              </a:rPr>
              <a:t>As variáveis são como bolsos de carga em sua jornada. Elas armazenam informações temporárias que você manipula ao longo do caminho. Em PHP, as variáveis são definidas usando o símbolo "$" seguido pelo nome da variável.</a:t>
            </a:r>
            <a:endParaRPr lang="pt-BR" altLang="en-US" sz="2400">
              <a:latin typeface="+mn-lt"/>
              <a:cs typeface="+mn-lt"/>
              <a:sym typeface="+mn-ea"/>
            </a:endParaRPr>
          </a:p>
          <a:p>
            <a:pPr marL="480060" lvl="1" indent="0" algn="just" fontAlgn="b">
              <a:lnSpc>
                <a:spcPct val="90000"/>
              </a:lnSpc>
              <a:buNone/>
            </a:pPr>
            <a:endParaRPr lang="pt-BR" altLang="en-US" sz="2400">
              <a:latin typeface="+mn-lt"/>
              <a:cs typeface="+mn-lt"/>
              <a:sym typeface="+mn-ea"/>
            </a:endParaRPr>
          </a:p>
          <a:p>
            <a:pPr marL="480060" lvl="1" indent="0" algn="just" fontAlgn="b">
              <a:lnSpc>
                <a:spcPct val="90000"/>
              </a:lnSpc>
              <a:buNone/>
            </a:pPr>
            <a:r>
              <a:rPr lang="pt-BR" altLang="en-US" sz="2400">
                <a:latin typeface="+mn-lt"/>
                <a:cs typeface="+mn-lt"/>
                <a:sym typeface="+mn-ea"/>
              </a:rPr>
              <a:t>Exemplo de código:</a:t>
            </a:r>
            <a:endParaRPr lang="pt-BR" altLang="en-US" sz="2400">
              <a:latin typeface="+mn-lt"/>
              <a:cs typeface="+mn-lt"/>
              <a:sym typeface="+mn-ea"/>
            </a:endParaRPr>
          </a:p>
          <a:p>
            <a:pPr marL="480060" lvl="1" indent="0" algn="just" fontAlgn="b">
              <a:lnSpc>
                <a:spcPct val="90000"/>
              </a:lnSpc>
              <a:buNone/>
            </a:pPr>
            <a:endParaRPr lang="pt-BR" altLang="en-US" sz="2400">
              <a:latin typeface="+mn-lt"/>
              <a:cs typeface="+mn-lt"/>
              <a:sym typeface="+mn-ea"/>
            </a:endParaRPr>
          </a:p>
        </p:txBody>
      </p:sp>
      <p:pic>
        <p:nvPicPr>
          <p:cNvPr id="4" name="Imagem 3" descr="C:\Users\adriansilva\Downloads\Imagem4-removebg-preview.pngImagem4-removebg-preview"/>
          <p:cNvPicPr/>
          <p:nvPr/>
        </p:nvPicPr>
        <p:blipFill>
          <a:blip r:embed="rId2"/>
          <a:srcRect/>
          <a:stretch>
            <a:fillRect/>
          </a:stretch>
        </p:blipFill>
        <p:spPr>
          <a:xfrm>
            <a:off x="8332788" y="650875"/>
            <a:ext cx="744220" cy="74485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a:xfrm>
            <a:off x="1200150" y="208915"/>
            <a:ext cx="8641715" cy="1628140"/>
          </a:xfrm>
        </p:spPr>
        <p:txBody>
          <a:bodyPr>
            <a:normAutofit/>
          </a:bodyPr>
          <a:p>
            <a:pPr algn="l"/>
            <a:r>
              <a:rPr lang="pt-BR" altLang="en-US" sz="4000">
                <a:latin typeface="Impact" panose="020B0806030902050204" charset="0"/>
                <a:cs typeface="Impact" panose="020B0806030902050204" charset="0"/>
              </a:rPr>
              <a:t>DOMINANDO AS ESTRADAS</a:t>
            </a:r>
            <a:endParaRPr lang="pt-BR" altLang="en-US" sz="4000">
              <a:latin typeface="Impact" panose="020B0806030902050204" charset="0"/>
              <a:cs typeface="Impact" panose="020B0806030902050204" charset="0"/>
            </a:endParaRPr>
          </a:p>
        </p:txBody>
      </p:sp>
      <p:sp>
        <p:nvSpPr>
          <p:cNvPr id="3" name="Espaço Reservado para Conteúdo 2"/>
          <p:cNvSpPr>
            <a:spLocks noGrp="1"/>
          </p:cNvSpPr>
          <p:nvPr>
            <p:ph idx="1"/>
          </p:nvPr>
        </p:nvSpPr>
        <p:spPr>
          <a:xfrm>
            <a:off x="1344295" y="2080895"/>
            <a:ext cx="7790180" cy="845820"/>
          </a:xfrm>
        </p:spPr>
        <p:txBody>
          <a:bodyPr>
            <a:normAutofit/>
          </a:bodyPr>
          <a:p>
            <a:pPr algn="l"/>
            <a:r>
              <a:rPr lang="pt-BR" altLang="en-US" sz="3200">
                <a:latin typeface="+mj-ea"/>
                <a:cs typeface="+mj-ea"/>
                <a:sym typeface="+mn-ea"/>
              </a:rPr>
              <a:t>OPERADORES EM PHP</a:t>
            </a:r>
            <a:endParaRPr lang="pt-BR" altLang="en-US" sz="3200">
              <a:latin typeface="+mj-ea"/>
              <a:cs typeface="+mj-ea"/>
              <a:sym typeface="+mn-ea"/>
            </a:endParaRPr>
          </a:p>
        </p:txBody>
      </p:sp>
      <p:sp>
        <p:nvSpPr>
          <p:cNvPr id="5" name="Espaço Reservado para Conteúdo 2"/>
          <p:cNvSpPr>
            <a:spLocks noGrp="1"/>
          </p:cNvSpPr>
          <p:nvPr/>
        </p:nvSpPr>
        <p:spPr>
          <a:xfrm>
            <a:off x="1344295" y="3170555"/>
            <a:ext cx="7733030" cy="9182100"/>
          </a:xfrm>
          <a:prstGeom prst="rect">
            <a:avLst/>
          </a:prstGeom>
        </p:spPr>
        <p:txBody>
          <a:bodyPr vert="horz" lIns="91440" tIns="45720" rIns="91440" bIns="45720" rtlCol="0">
            <a:noAutofit/>
          </a:bodyPr>
          <a:lstStyle>
            <a:lvl1pPr marL="0" marR="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sz="2940" b="0" kern="120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algn="just"/>
            <a:endParaRPr lang="en-US" altLang="pt-BR" sz="2400">
              <a:latin typeface="+mn-lt"/>
              <a:cs typeface="+mn-lt"/>
              <a:sym typeface="+mn-ea"/>
            </a:endParaRPr>
          </a:p>
        </p:txBody>
      </p:sp>
      <p:sp>
        <p:nvSpPr>
          <p:cNvPr id="6" name="Retângulo 5"/>
          <p:cNvSpPr/>
          <p:nvPr/>
        </p:nvSpPr>
        <p:spPr>
          <a:xfrm>
            <a:off x="1056640" y="0"/>
            <a:ext cx="90805" cy="1581785"/>
          </a:xfrm>
          <a:prstGeom prst="rect">
            <a:avLst/>
          </a:prstGeom>
          <a:gradFill>
            <a:gsLst>
              <a:gs pos="0">
                <a:srgbClr val="6980BB"/>
              </a:gs>
              <a:gs pos="74000">
                <a:srgbClr val="1C0713"/>
              </a:gs>
              <a:gs pos="83000">
                <a:srgbClr val="6980BB"/>
              </a:gs>
              <a:gs pos="100000">
                <a:srgbClr val="6980BB"/>
              </a:gs>
            </a:gsLst>
            <a:path path="rect">
              <a:fillToRect l="50000" t="50000" r="50000" b="50000"/>
            </a:path>
            <a:tileRect/>
          </a:gra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14" name="Espaço Reservado para Conteúdo 13" descr="C:\Users\adriansilva\Downloads\ray-so-export (9).pngray-so-export (9)"/>
          <p:cNvPicPr>
            <a:picLocks noChangeAspect="1"/>
          </p:cNvPicPr>
          <p:nvPr>
            <p:ph sz="quarter" idx="13"/>
          </p:nvPr>
        </p:nvPicPr>
        <p:blipFill>
          <a:blip r:embed="rId1"/>
          <a:srcRect/>
          <a:stretch>
            <a:fillRect/>
          </a:stretch>
        </p:blipFill>
        <p:spPr>
          <a:xfrm>
            <a:off x="2022158" y="5032375"/>
            <a:ext cx="6299200" cy="5123815"/>
          </a:xfrm>
          <a:prstGeom prst="rect">
            <a:avLst/>
          </a:prstGeom>
        </p:spPr>
      </p:pic>
      <p:sp>
        <p:nvSpPr>
          <p:cNvPr id="16" name="Espaço Reservado para Conteúdo 2"/>
          <p:cNvSpPr>
            <a:spLocks noGrp="1"/>
          </p:cNvSpPr>
          <p:nvPr/>
        </p:nvSpPr>
        <p:spPr>
          <a:xfrm>
            <a:off x="624840" y="2800350"/>
            <a:ext cx="7926705" cy="3118485"/>
          </a:xfrm>
          <a:prstGeom prst="rect">
            <a:avLst/>
          </a:prstGeom>
        </p:spPr>
        <p:txBody>
          <a:bodyPr vert="horz" lIns="91440" tIns="45720" rIns="91440" bIns="45720" rtlCol="0">
            <a:noAutofit/>
          </a:bodyPr>
          <a:lstStyle>
            <a:lvl1pPr marL="0" marR="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sz="2940" b="0" kern="120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marL="480060" lvl="1" indent="0" algn="just" fontAlgn="b">
              <a:lnSpc>
                <a:spcPct val="90000"/>
              </a:lnSpc>
              <a:buNone/>
            </a:pPr>
            <a:r>
              <a:rPr lang="pt-BR" altLang="en-US" sz="2400">
                <a:latin typeface="+mn-lt"/>
                <a:cs typeface="+mn-lt"/>
                <a:sym typeface="+mn-ea"/>
              </a:rPr>
              <a:t>Os operadores são suas armas contra os desafios do deserto PHP. Eles permitem que você realize operações matemáticas, de comparação e lógicas em seus dados. PHP oferece uma variedade de operadores, incluindo aritméticos (+, -, *, /), de comparação (==, !=, &lt;, &gt;) e lógicos (&amp;&amp;, ||, !).</a:t>
            </a:r>
            <a:endParaRPr lang="pt-BR" altLang="en-US" sz="2400">
              <a:latin typeface="+mn-lt"/>
              <a:cs typeface="+mn-lt"/>
              <a:sym typeface="+mn-ea"/>
            </a:endParaRPr>
          </a:p>
          <a:p>
            <a:pPr marL="480060" lvl="1" indent="0" algn="just" fontAlgn="b">
              <a:lnSpc>
                <a:spcPct val="90000"/>
              </a:lnSpc>
              <a:buNone/>
            </a:pPr>
            <a:endParaRPr lang="pt-BR" altLang="en-US" sz="2400">
              <a:latin typeface="+mn-lt"/>
              <a:cs typeface="+mn-lt"/>
              <a:sym typeface="+mn-ea"/>
            </a:endParaRPr>
          </a:p>
          <a:p>
            <a:pPr marL="480060" lvl="1" indent="0" algn="just" fontAlgn="b">
              <a:lnSpc>
                <a:spcPct val="90000"/>
              </a:lnSpc>
              <a:buNone/>
            </a:pPr>
            <a:r>
              <a:rPr lang="pt-BR" altLang="en-US" sz="2400">
                <a:latin typeface="+mn-lt"/>
                <a:cs typeface="+mn-lt"/>
                <a:sym typeface="+mn-ea"/>
              </a:rPr>
              <a:t>Exemplo de código:</a:t>
            </a:r>
            <a:endParaRPr lang="pt-BR" altLang="en-US" sz="2400">
              <a:latin typeface="+mn-lt"/>
              <a:cs typeface="+mn-lt"/>
              <a:sym typeface="+mn-ea"/>
            </a:endParaRPr>
          </a:p>
          <a:p>
            <a:pPr marL="480060" lvl="1" indent="0" algn="just" fontAlgn="b">
              <a:lnSpc>
                <a:spcPct val="90000"/>
              </a:lnSpc>
              <a:buNone/>
            </a:pPr>
            <a:endParaRPr lang="pt-BR" altLang="en-US" sz="2400">
              <a:latin typeface="+mn-lt"/>
              <a:cs typeface="+mn-lt"/>
              <a:sym typeface="+mn-ea"/>
            </a:endParaRPr>
          </a:p>
          <a:p>
            <a:pPr marL="480060" lvl="1" indent="0" algn="just" fontAlgn="b">
              <a:lnSpc>
                <a:spcPct val="90000"/>
              </a:lnSpc>
              <a:buNone/>
            </a:pPr>
            <a:endParaRPr lang="pt-BR" altLang="en-US" sz="2400">
              <a:latin typeface="+mn-lt"/>
              <a:cs typeface="+mn-lt"/>
              <a:sym typeface="+mn-ea"/>
            </a:endParaRPr>
          </a:p>
          <a:p>
            <a:pPr marL="480060" lvl="1" indent="0" algn="just" fontAlgn="b">
              <a:lnSpc>
                <a:spcPct val="90000"/>
              </a:lnSpc>
              <a:buNone/>
            </a:pPr>
            <a:endParaRPr lang="pt-BR" altLang="en-US" sz="2400">
              <a:latin typeface="+mn-lt"/>
              <a:cs typeface="+mn-lt"/>
              <a:sym typeface="+mn-ea"/>
            </a:endParaRPr>
          </a:p>
          <a:p>
            <a:pPr marL="480060" lvl="1" indent="0" algn="just" fontAlgn="b">
              <a:lnSpc>
                <a:spcPct val="90000"/>
              </a:lnSpc>
              <a:buNone/>
            </a:pPr>
            <a:endParaRPr lang="pt-BR" altLang="en-US" sz="2400">
              <a:latin typeface="+mn-lt"/>
              <a:cs typeface="+mn-lt"/>
              <a:sym typeface="+mn-ea"/>
            </a:endParaRPr>
          </a:p>
          <a:p>
            <a:pPr marL="480060" lvl="1" indent="0" algn="just" fontAlgn="b">
              <a:lnSpc>
                <a:spcPct val="90000"/>
              </a:lnSpc>
              <a:buNone/>
            </a:pPr>
            <a:endParaRPr lang="pt-BR" altLang="en-US" sz="2400">
              <a:latin typeface="+mn-lt"/>
              <a:cs typeface="+mn-lt"/>
              <a:sym typeface="+mn-ea"/>
            </a:endParaRPr>
          </a:p>
          <a:p>
            <a:pPr marL="480060" lvl="1" indent="0" algn="just" fontAlgn="b">
              <a:lnSpc>
                <a:spcPct val="90000"/>
              </a:lnSpc>
              <a:buNone/>
            </a:pPr>
            <a:endParaRPr lang="pt-BR" altLang="en-US" sz="2400">
              <a:latin typeface="+mn-lt"/>
              <a:cs typeface="+mn-lt"/>
              <a:sym typeface="+mn-ea"/>
            </a:endParaRPr>
          </a:p>
          <a:p>
            <a:pPr marL="480060" lvl="1" indent="0" algn="just" fontAlgn="b">
              <a:lnSpc>
                <a:spcPct val="90000"/>
              </a:lnSpc>
              <a:buNone/>
            </a:pPr>
            <a:endParaRPr lang="pt-BR" altLang="en-US" sz="2400">
              <a:latin typeface="+mn-lt"/>
              <a:cs typeface="+mn-lt"/>
              <a:sym typeface="+mn-ea"/>
            </a:endParaRPr>
          </a:p>
          <a:p>
            <a:pPr marL="480060" lvl="1" indent="0" algn="just" fontAlgn="b">
              <a:lnSpc>
                <a:spcPct val="90000"/>
              </a:lnSpc>
              <a:buNone/>
            </a:pPr>
            <a:endParaRPr lang="pt-BR" altLang="en-US" sz="2400">
              <a:latin typeface="+mn-lt"/>
              <a:cs typeface="+mn-lt"/>
              <a:sym typeface="+mn-ea"/>
            </a:endParaRPr>
          </a:p>
          <a:p>
            <a:pPr marL="480060" lvl="1" indent="0" algn="just" fontAlgn="b">
              <a:lnSpc>
                <a:spcPct val="90000"/>
              </a:lnSpc>
              <a:buNone/>
            </a:pPr>
            <a:endParaRPr lang="pt-BR" altLang="en-US" sz="2400">
              <a:latin typeface="+mn-lt"/>
              <a:cs typeface="+mn-lt"/>
              <a:sym typeface="+mn-ea"/>
            </a:endParaRPr>
          </a:p>
          <a:p>
            <a:pPr marL="480060" lvl="1" indent="0" algn="just" fontAlgn="b">
              <a:lnSpc>
                <a:spcPct val="90000"/>
              </a:lnSpc>
              <a:buNone/>
            </a:pPr>
            <a:r>
              <a:rPr lang="pt-BR" altLang="en-US" sz="2400">
                <a:latin typeface="+mn-lt"/>
                <a:cs typeface="+mn-lt"/>
                <a:sym typeface="+mn-ea"/>
              </a:rPr>
              <a:t>Com o conhecimento das variáveis e operadores em PHP, você está armado e preparado para enfrentar os bandidos do deserto digital. Assim como Max, use suas habilidades para superar os obstáculos em seu caminho e continuar avançando. No próximo capítulo, exploraremos as estruturas de controle e funções  em PHP, dando-lhe ainda mais poder sobre seu código. Prepare-se, a jornada está apenas começando!</a:t>
            </a:r>
            <a:endParaRPr lang="pt-BR" altLang="en-US" sz="2400">
              <a:latin typeface="+mn-lt"/>
              <a:cs typeface="+mn-lt"/>
              <a:sym typeface="+mn-ea"/>
            </a:endParaRPr>
          </a:p>
          <a:p>
            <a:pPr marL="480060" lvl="1" indent="0" algn="just" fontAlgn="b">
              <a:lnSpc>
                <a:spcPct val="90000"/>
              </a:lnSpc>
              <a:buNone/>
            </a:pPr>
            <a:endParaRPr lang="pt-BR" altLang="en-US" sz="2400">
              <a:latin typeface="+mn-lt"/>
              <a:cs typeface="+mn-lt"/>
              <a:sym typeface="+mn-ea"/>
            </a:endParaRPr>
          </a:p>
        </p:txBody>
      </p:sp>
      <p:pic>
        <p:nvPicPr>
          <p:cNvPr id="4" name="Imagem 3" descr="C:\Users\adriansilva\Downloads\Imagem4-removebg-preview.pngImagem4-removebg-preview"/>
          <p:cNvPicPr/>
          <p:nvPr/>
        </p:nvPicPr>
        <p:blipFill>
          <a:blip r:embed="rId2"/>
          <a:srcRect/>
          <a:stretch>
            <a:fillRect/>
          </a:stretch>
        </p:blipFill>
        <p:spPr>
          <a:xfrm>
            <a:off x="8332788" y="650875"/>
            <a:ext cx="744220" cy="74485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tângulo 3"/>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5" name="Título 4"/>
          <p:cNvSpPr>
            <a:spLocks noGrp="1"/>
          </p:cNvSpPr>
          <p:nvPr>
            <p:ph type="title"/>
          </p:nvPr>
        </p:nvSpPr>
        <p:spPr>
          <a:xfrm>
            <a:off x="479425" y="6472555"/>
            <a:ext cx="8641715" cy="1628140"/>
          </a:xfrm>
        </p:spPr>
        <p:txBody>
          <a:bodyPr>
            <a:normAutofit fontScale="90000"/>
          </a:bodyPr>
          <a:p>
            <a:pPr algn="ctr"/>
            <a:r>
              <a:rPr lang="pt-BR" altLang="en-US" sz="4000">
                <a:solidFill>
                  <a:schemeClr val="bg1"/>
                </a:solidFill>
                <a:latin typeface="Impact" panose="020B0806030902050204" charset="0"/>
                <a:cs typeface="Impact" panose="020B0806030902050204" charset="0"/>
              </a:rPr>
              <a:t>ALIADOS NO DESERTO</a:t>
            </a:r>
            <a:br>
              <a:rPr lang="pt-BR" altLang="en-US" sz="4000">
                <a:solidFill>
                  <a:schemeClr val="bg1"/>
                </a:solidFill>
                <a:latin typeface="Impact" panose="020B0806030902050204" charset="0"/>
                <a:cs typeface="Impact" panose="020B0806030902050204" charset="0"/>
              </a:rPr>
            </a:br>
            <a:r>
              <a:rPr lang="pt-BR" altLang="en-US" sz="3555">
                <a:solidFill>
                  <a:schemeClr val="bg1"/>
                </a:solidFill>
                <a:latin typeface="Impact" panose="020B0806030902050204" charset="0"/>
                <a:cs typeface="Impact" panose="020B0806030902050204" charset="0"/>
              </a:rPr>
              <a:t>EXPLORANDO FUNÇÕES E ESTRUTURAS DE CONTROLE</a:t>
            </a:r>
            <a:endParaRPr lang="pt-BR" altLang="en-US" sz="3555">
              <a:solidFill>
                <a:schemeClr val="bg1"/>
              </a:solidFill>
              <a:latin typeface="Impact" panose="020B0806030902050204" charset="0"/>
              <a:cs typeface="Impact" panose="020B0806030902050204" charset="0"/>
            </a:endParaRPr>
          </a:p>
        </p:txBody>
      </p:sp>
      <p:sp>
        <p:nvSpPr>
          <p:cNvPr id="6" name="Título 4"/>
          <p:cNvSpPr>
            <a:spLocks noGrp="1"/>
          </p:cNvSpPr>
          <p:nvPr/>
        </p:nvSpPr>
        <p:spPr>
          <a:xfrm>
            <a:off x="480695" y="3520440"/>
            <a:ext cx="8641715" cy="1628140"/>
          </a:xfrm>
          <a:prstGeom prst="rect">
            <a:avLst/>
          </a:prstGeom>
        </p:spPr>
        <p:txBody>
          <a:bodyPr vert="horz" lIns="91440" tIns="45720" rIns="91440" bIns="45720" rtlCol="0" anchor="ctr" anchorCtr="0">
            <a:noAutofit/>
          </a:bodyPr>
          <a:lstStyle>
            <a:lvl1pPr algn="l" defTabSz="960120" rtl="0" eaLnBrk="1" latinLnBrk="0" hangingPunct="1">
              <a:lnSpc>
                <a:spcPct val="90000"/>
              </a:lnSpc>
              <a:spcBef>
                <a:spcPct val="0"/>
              </a:spcBef>
              <a:buNone/>
              <a:defRPr sz="4620" b="1" kern="1200">
                <a:solidFill>
                  <a:schemeClr val="tx1"/>
                </a:solidFill>
                <a:effectLst/>
                <a:latin typeface="Calibri Light" panose="020F0302020204030204" pitchFamily="34" charset="0"/>
                <a:ea typeface="+mj-ea"/>
                <a:cs typeface="+mj-cs"/>
              </a:defRPr>
            </a:lvl1pPr>
          </a:lstStyle>
          <a:p>
            <a:pPr algn="ctr"/>
            <a:r>
              <a:rPr lang="pt-BR" altLang="en-US" sz="34400">
                <a:ln>
                  <a:solidFill>
                    <a:srgbClr val="6980BB"/>
                  </a:solidFill>
                </a:ln>
                <a:noFill/>
                <a:latin typeface="Impact" panose="020B0806030902050204" charset="0"/>
                <a:cs typeface="Impact" panose="020B0806030902050204" charset="0"/>
              </a:rPr>
              <a:t>03</a:t>
            </a:r>
            <a:endParaRPr lang="pt-BR" altLang="en-US" sz="34400">
              <a:ln>
                <a:solidFill>
                  <a:srgbClr val="6980BB"/>
                </a:solidFill>
              </a:ln>
              <a:noFill/>
              <a:latin typeface="Impact" panose="020B0806030902050204" charset="0"/>
              <a:cs typeface="Impact" panose="020B0806030902050204" charset="0"/>
            </a:endParaRPr>
          </a:p>
        </p:txBody>
      </p:sp>
      <p:sp>
        <p:nvSpPr>
          <p:cNvPr id="7" name="Retângulo 6"/>
          <p:cNvSpPr/>
          <p:nvPr/>
        </p:nvSpPr>
        <p:spPr>
          <a:xfrm>
            <a:off x="1200785" y="8272780"/>
            <a:ext cx="7127875" cy="287655"/>
          </a:xfrm>
          <a:prstGeom prst="rect">
            <a:avLst/>
          </a:prstGeom>
          <a:gradFill>
            <a:gsLst>
              <a:gs pos="0">
                <a:srgbClr val="ECEEA8"/>
              </a:gs>
              <a:gs pos="74000">
                <a:srgbClr val="1C0713"/>
              </a:gs>
              <a:gs pos="83000">
                <a:srgbClr val="F9EEA8"/>
              </a:gs>
              <a:gs pos="100000">
                <a:srgbClr val="F9EEA8"/>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
        <p:nvSpPr>
          <p:cNvPr id="8" name="Espaço Reservado para Conteúdo 2"/>
          <p:cNvSpPr>
            <a:spLocks noGrp="1"/>
          </p:cNvSpPr>
          <p:nvPr/>
        </p:nvSpPr>
        <p:spPr>
          <a:xfrm>
            <a:off x="408940" y="9424670"/>
            <a:ext cx="8632190" cy="2684145"/>
          </a:xfrm>
          <a:prstGeom prst="rect">
            <a:avLst/>
          </a:prstGeom>
        </p:spPr>
        <p:txBody>
          <a:bodyPr vert="horz" lIns="91440" tIns="45720" rIns="91440" bIns="45720" rtlCol="0">
            <a:noAutofit/>
          </a:bodyPr>
          <a:lstStyle>
            <a:lvl1pPr marL="0" marR="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sz="2940" b="0" kern="120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algn="just"/>
            <a:r>
              <a:rPr sz="2400">
                <a:solidFill>
                  <a:schemeClr val="bg1"/>
                </a:solidFill>
                <a:latin typeface="Impact" panose="020B0806030902050204" charset="0"/>
                <a:cs typeface="Impact" panose="020B0806030902050204" charset="0"/>
                <a:sym typeface="+mn-ea"/>
              </a:rPr>
              <a:t>Neste capítulo, vamos encontrar aliados valiosos para nossa jornada pelo deserto PHP: as funções e as estruturas de controle. Assim como Max conta com seus companheiros para enfrentar os perigos das estradas, você aprenderá a usar essas ferramentas para dominar a arte da programação PHP.</a:t>
            </a:r>
            <a:endParaRPr sz="2400">
              <a:solidFill>
                <a:schemeClr val="bg1"/>
              </a:solidFill>
              <a:latin typeface="Impact" panose="020B0806030902050204" charset="0"/>
              <a:cs typeface="Impact" panose="020B0806030902050204" charset="0"/>
              <a:sym typeface="+mn-ea"/>
            </a:endParaRPr>
          </a:p>
        </p:txBody>
      </p:sp>
      <p:sp>
        <p:nvSpPr>
          <p:cNvPr id="2" name="Retângulo 1"/>
          <p:cNvSpPr/>
          <p:nvPr/>
        </p:nvSpPr>
        <p:spPr>
          <a:xfrm>
            <a:off x="1160780" y="8272780"/>
            <a:ext cx="7127875" cy="287655"/>
          </a:xfrm>
          <a:prstGeom prst="rect">
            <a:avLst/>
          </a:prstGeom>
          <a:gradFill>
            <a:gsLst>
              <a:gs pos="0">
                <a:srgbClr val="6980BB"/>
              </a:gs>
              <a:gs pos="74000">
                <a:srgbClr val="1C0713"/>
              </a:gs>
              <a:gs pos="83000">
                <a:srgbClr val="6980BB"/>
              </a:gs>
              <a:gs pos="100000">
                <a:srgbClr val="6980BB"/>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a:xfrm>
            <a:off x="1200150" y="208915"/>
            <a:ext cx="8641715" cy="1628140"/>
          </a:xfrm>
        </p:spPr>
        <p:txBody>
          <a:bodyPr>
            <a:normAutofit/>
          </a:bodyPr>
          <a:p>
            <a:pPr algn="l"/>
            <a:r>
              <a:rPr lang="pt-BR" altLang="en-US" sz="4000">
                <a:latin typeface="Impact" panose="020B0806030902050204" charset="0"/>
                <a:cs typeface="Impact" panose="020B0806030902050204" charset="0"/>
              </a:rPr>
              <a:t>REFORÇANDO SUAS TROPAS</a:t>
            </a:r>
            <a:endParaRPr lang="pt-BR" altLang="en-US" sz="4000">
              <a:latin typeface="Impact" panose="020B0806030902050204" charset="0"/>
              <a:cs typeface="Impact" panose="020B0806030902050204" charset="0"/>
            </a:endParaRPr>
          </a:p>
        </p:txBody>
      </p:sp>
      <p:sp>
        <p:nvSpPr>
          <p:cNvPr id="3" name="Espaço Reservado para Conteúdo 2"/>
          <p:cNvSpPr>
            <a:spLocks noGrp="1"/>
          </p:cNvSpPr>
          <p:nvPr>
            <p:ph idx="1"/>
          </p:nvPr>
        </p:nvSpPr>
        <p:spPr>
          <a:xfrm>
            <a:off x="1344295" y="2080895"/>
            <a:ext cx="7790180" cy="845820"/>
          </a:xfrm>
        </p:spPr>
        <p:txBody>
          <a:bodyPr>
            <a:noAutofit/>
          </a:bodyPr>
          <a:p>
            <a:pPr algn="l"/>
            <a:r>
              <a:rPr lang="pt-BR" altLang="en-US" sz="3200">
                <a:latin typeface="+mj-ea"/>
                <a:cs typeface="+mj-ea"/>
                <a:sym typeface="+mn-ea"/>
              </a:rPr>
              <a:t>FUNÇÕES EM PHP</a:t>
            </a:r>
            <a:endParaRPr lang="pt-BR" altLang="en-US" sz="3200">
              <a:latin typeface="+mj-ea"/>
              <a:cs typeface="+mj-ea"/>
              <a:sym typeface="+mn-ea"/>
            </a:endParaRPr>
          </a:p>
        </p:txBody>
      </p:sp>
      <p:sp>
        <p:nvSpPr>
          <p:cNvPr id="5" name="Espaço Reservado para Conteúdo 2"/>
          <p:cNvSpPr>
            <a:spLocks noGrp="1"/>
          </p:cNvSpPr>
          <p:nvPr/>
        </p:nvSpPr>
        <p:spPr>
          <a:xfrm>
            <a:off x="1344295" y="3448685"/>
            <a:ext cx="7733030" cy="8397875"/>
          </a:xfrm>
          <a:prstGeom prst="rect">
            <a:avLst/>
          </a:prstGeom>
        </p:spPr>
        <p:txBody>
          <a:bodyPr vert="horz" lIns="91440" tIns="45720" rIns="91440" bIns="45720" rtlCol="0">
            <a:noAutofit/>
          </a:bodyPr>
          <a:lstStyle>
            <a:lvl1pPr marL="0" marR="0" indent="0" algn="l" defTabSz="960120" rtl="0" eaLnBrk="1" fontAlgn="auto" latinLnBrk="0" hangingPunct="1">
              <a:lnSpc>
                <a:spcPct val="90000"/>
              </a:lnSpc>
              <a:spcBef>
                <a:spcPts val="1050"/>
              </a:spcBef>
              <a:spcAft>
                <a:spcPts val="0"/>
              </a:spcAft>
              <a:buClrTx/>
              <a:buSzTx/>
              <a:buFont typeface="Arial" panose="020B0604020202020204" pitchFamily="34" charset="0"/>
              <a:buNone/>
              <a:defRPr sz="2940" b="0" kern="120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a:lstStyle>
          <a:p>
            <a:pPr algn="just"/>
            <a:r>
              <a:rPr lang="en-US" altLang="pt-BR" sz="2400">
                <a:latin typeface="+mn-lt"/>
                <a:cs typeface="+mn-lt"/>
                <a:sym typeface="+mn-ea"/>
              </a:rPr>
              <a:t>As funções são blocos de código reutilizáveis que executam uma tarefa específica. Elas ajudam a organizar seu código e evitar a repetição de instruções. Em PHP, você pode definir suas próprias funções usando a palavra-chave "function".</a:t>
            </a:r>
            <a:endParaRPr lang="en-US" altLang="pt-BR" sz="2400">
              <a:latin typeface="+mn-lt"/>
              <a:cs typeface="+mn-lt"/>
              <a:sym typeface="+mn-ea"/>
            </a:endParaRPr>
          </a:p>
          <a:p>
            <a:pPr algn="just"/>
            <a:endParaRPr lang="en-US" altLang="pt-BR" sz="2400">
              <a:latin typeface="+mn-lt"/>
              <a:cs typeface="+mn-lt"/>
              <a:sym typeface="+mn-ea"/>
            </a:endParaRPr>
          </a:p>
          <a:p>
            <a:pPr algn="just"/>
            <a:r>
              <a:rPr lang="pt-BR" altLang="en-US" sz="2400">
                <a:latin typeface="+mn-lt"/>
                <a:cs typeface="+mn-lt"/>
                <a:sym typeface="+mn-ea"/>
              </a:rPr>
              <a:t>Exemplo de código:</a:t>
            </a:r>
            <a:endParaRPr lang="pt-BR" altLang="en-US" sz="2400">
              <a:latin typeface="+mn-lt"/>
              <a:cs typeface="+mn-lt"/>
              <a:sym typeface="+mn-ea"/>
            </a:endParaRPr>
          </a:p>
        </p:txBody>
      </p:sp>
      <p:sp>
        <p:nvSpPr>
          <p:cNvPr id="6" name="Retângulo 5"/>
          <p:cNvSpPr/>
          <p:nvPr/>
        </p:nvSpPr>
        <p:spPr>
          <a:xfrm>
            <a:off x="1056640" y="0"/>
            <a:ext cx="90805" cy="1581785"/>
          </a:xfrm>
          <a:prstGeom prst="rect">
            <a:avLst/>
          </a:prstGeom>
          <a:gradFill>
            <a:gsLst>
              <a:gs pos="0">
                <a:srgbClr val="ECEEA8"/>
              </a:gs>
              <a:gs pos="74000">
                <a:srgbClr val="1C0713"/>
              </a:gs>
              <a:gs pos="83000">
                <a:srgbClr val="F9EEA8"/>
              </a:gs>
              <a:gs pos="100000">
                <a:srgbClr val="F9EEA8"/>
              </a:gs>
            </a:gsLst>
            <a:path path="rect">
              <a:fillToRect l="50000" t="50000" r="50000" b="50000"/>
            </a:path>
            <a:tileRect/>
          </a:gra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ltLang="en-US"/>
          </a:p>
        </p:txBody>
      </p:sp>
      <p:pic>
        <p:nvPicPr>
          <p:cNvPr id="8" name="Imagem 7" descr="C:\Users\adriansilva\Downloads\ray-so-export (4).pngray-so-export (4)"/>
          <p:cNvPicPr>
            <a:picLocks noChangeAspect="1"/>
          </p:cNvPicPr>
          <p:nvPr/>
        </p:nvPicPr>
        <p:blipFill>
          <a:blip r:embed="rId1"/>
          <a:srcRect/>
          <a:stretch>
            <a:fillRect/>
          </a:stretch>
        </p:blipFill>
        <p:spPr>
          <a:xfrm>
            <a:off x="1272540" y="4744720"/>
            <a:ext cx="7382510" cy="6567170"/>
          </a:xfrm>
          <a:prstGeom prst="rect">
            <a:avLst/>
          </a:prstGeom>
        </p:spPr>
      </p:pic>
      <p:pic>
        <p:nvPicPr>
          <p:cNvPr id="9" name="Imagem 8" descr="C:\Users\adriansilva\Downloads\Imagem4-removebg-preview.pngImagem4-removebg-preview"/>
          <p:cNvPicPr/>
          <p:nvPr/>
        </p:nvPicPr>
        <p:blipFill>
          <a:blip r:embed="rId2"/>
          <a:srcRect/>
          <a:stretch>
            <a:fillRect/>
          </a:stretch>
        </p:blipFill>
        <p:spPr>
          <a:xfrm>
            <a:off x="8332788" y="650875"/>
            <a:ext cx="744220" cy="744855"/>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Calibri"/>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8412</Words>
  <Application>WPS Presentation</Application>
  <PresentationFormat>宽屏</PresentationFormat>
  <Paragraphs>205</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SimSun</vt:lpstr>
      <vt:lpstr>Wingdings</vt:lpstr>
      <vt:lpstr>Calibri Light</vt:lpstr>
      <vt:lpstr>Cascadia Code SemiBold</vt:lpstr>
      <vt:lpstr>Impact</vt:lpstr>
      <vt:lpstr>Calibri</vt:lpstr>
      <vt:lpstr>Microsoft YaHei</vt:lpstr>
      <vt:lpstr>Arial Unicode MS</vt:lpstr>
      <vt:lpstr>Office Theme</vt:lpstr>
      <vt:lpstr>PowerPoint 演示文稿</vt:lpstr>
      <vt:lpstr>A PARTIDA ADENTRANDO O DESERTO PHP COM MAX</vt:lpstr>
      <vt:lpstr>SE PREPARANDO PARA A ESTRADA</vt:lpstr>
      <vt:lpstr>DOMINANDO O TERRITÓRIO</vt:lpstr>
      <vt:lpstr>ENFRENTANDO OS BANDIDOS DOMINANDO VARIÁVEIS E OPERADORES EM PHP</vt:lpstr>
      <vt:lpstr>CONHECENDO SEUS INIMIGOS</vt:lpstr>
      <vt:lpstr>DOMINANDO AS ESTRADAS</vt:lpstr>
      <vt:lpstr>ALIADOS NO DESERTO EXPLORANDO FUNÇÕES E ESTRUTURAS DE CONTROLE</vt:lpstr>
      <vt:lpstr>REFORÇANDO SUAS TROPAS</vt:lpstr>
      <vt:lpstr>COMANDANDO SUAS TROPAS</vt:lpstr>
      <vt:lpstr>CONQUISTANDO A LIBERDADE DESAFIOS AVANÇADOS E PRÓXIMOS PASSOS EM PHP</vt:lpstr>
      <vt:lpstr>DESAFIANDO OS LIMTES</vt:lpstr>
      <vt:lpstr>EXPLORANDO NOVOS TERRITÓRIOS</vt:lpstr>
      <vt:lpstr>MESTRE DO DESERTO TÉCNICAS AVANÇADAS E MELHORES PRÁTICAS EM PHP</vt:lpstr>
      <vt:lpstr>ELEVANDO SUAS HABILIDADES</vt:lpstr>
      <vt:lpstr>CONSTRUINDO SUA FORTALEZA</vt:lpstr>
      <vt:lpstr>AGRADECIMENTOS</vt:lpstr>
      <vt:lpstr>OBRIGADO POR LER ATÉ AQUI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adriansilva</cp:lastModifiedBy>
  <cp:revision>8</cp:revision>
  <dcterms:created xsi:type="dcterms:W3CDTF">2024-04-24T11:54:00Z</dcterms:created>
  <dcterms:modified xsi:type="dcterms:W3CDTF">2024-04-24T19:16:07Z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1046-11.2.0.11440</vt:lpwstr>
  </property>
  <property fmtid="{D5CDD505-2E9C-101B-9397-08002B2CF9AE}" pid="3" name="ICV">
    <vt:lpwstr>6603FA63C55C440DA192CF5A6A698040</vt:lpwstr>
  </property>
</Properties>
</file>