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Century Gothic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4" roundtripDataSignature="AMtx7mhKyqnR4x/ukXW/HWDldmFVoWu1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.fntdata"/><Relationship Id="rId3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33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872a348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e6872a34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872a3480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e6872a348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84cb0519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b84cb05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84cb0519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84cb051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84cb0519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b84cb0519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4cb0519f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b84cb0519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1" Type="http://schemas.openxmlformats.org/officeDocument/2006/relationships/image" Target="../media/image17.png"/><Relationship Id="rId10" Type="http://schemas.openxmlformats.org/officeDocument/2006/relationships/image" Target="../media/image8.png"/><Relationship Id="rId12" Type="http://schemas.openxmlformats.org/officeDocument/2006/relationships/image" Target="../media/image23.png"/><Relationship Id="rId9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4112877"/>
            <a:ext cx="85206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Leila Silva e Paulo César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Carrefour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924125"/>
            <a:ext cx="85206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Importação e Manipulação de Dados na Prática com Microstrategy</a:t>
            </a:r>
            <a:endParaRPr sz="51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6872a3480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e6872a3480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e6872a3480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e6872a3480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e6872a3480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e6872a3480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e6872a348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6872a3480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e6872a3480_0_0"/>
          <p:cNvSpPr txBox="1"/>
          <p:nvPr/>
        </p:nvSpPr>
        <p:spPr>
          <a:xfrm>
            <a:off x="465750" y="1164538"/>
            <a:ext cx="7971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2: Bases que podemos trabalhar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e6872a3480_0_0"/>
          <p:cNvSpPr txBox="1"/>
          <p:nvPr/>
        </p:nvSpPr>
        <p:spPr>
          <a:xfrm>
            <a:off x="465750" y="2940325"/>
            <a:ext cx="692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Importação e Manipulação na Prática com Microstrategy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6872a3480_0_20"/>
          <p:cNvSpPr txBox="1"/>
          <p:nvPr>
            <p:ph idx="1" type="subTitle"/>
          </p:nvPr>
        </p:nvSpPr>
        <p:spPr>
          <a:xfrm>
            <a:off x="2422950" y="91425"/>
            <a:ext cx="5204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Bases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ge6872a348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e6872a3480_0_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6872a3480_0_20"/>
          <p:cNvSpPr txBox="1"/>
          <p:nvPr/>
        </p:nvSpPr>
        <p:spPr>
          <a:xfrm>
            <a:off x="1134750" y="4434600"/>
            <a:ext cx="77808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Também é possível sugerir uma base de dados a ferramenta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ge6872a3480_0_20"/>
          <p:cNvGrpSpPr/>
          <p:nvPr/>
        </p:nvGrpSpPr>
        <p:grpSpPr>
          <a:xfrm>
            <a:off x="514174" y="1759702"/>
            <a:ext cx="1589575" cy="1088698"/>
            <a:chOff x="52049" y="1689452"/>
            <a:chExt cx="1589575" cy="1088698"/>
          </a:xfrm>
        </p:grpSpPr>
        <p:pic>
          <p:nvPicPr>
            <p:cNvPr id="196" name="Google Shape;196;ge6872a3480_0_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4125" y="1689452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ge6872a3480_0_20"/>
            <p:cNvSpPr txBox="1"/>
            <p:nvPr/>
          </p:nvSpPr>
          <p:spPr>
            <a:xfrm>
              <a:off x="52049" y="2365350"/>
              <a:ext cx="1589575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Arquivos em disco (Excel, csv, </a:t>
              </a:r>
              <a:r>
                <a:rPr b="1" lang="en-US" sz="12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json</a:t>
              </a: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, etc)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e6872a3480_0_20"/>
          <p:cNvGrpSpPr/>
          <p:nvPr/>
        </p:nvGrpSpPr>
        <p:grpSpPr>
          <a:xfrm>
            <a:off x="1953275" y="2924613"/>
            <a:ext cx="1323600" cy="1076162"/>
            <a:chOff x="1507725" y="1701988"/>
            <a:chExt cx="1323600" cy="1076162"/>
          </a:xfrm>
        </p:grpSpPr>
        <p:pic>
          <p:nvPicPr>
            <p:cNvPr id="199" name="Google Shape;199;ge6872a3480_0_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22044" y="1701988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ge6872a3480_0_20"/>
            <p:cNvSpPr txBox="1"/>
            <p:nvPr/>
          </p:nvSpPr>
          <p:spPr>
            <a:xfrm>
              <a:off x="1507725" y="2365350"/>
              <a:ext cx="13236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Banco de Dados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ge6872a3480_0_20"/>
          <p:cNvGrpSpPr/>
          <p:nvPr/>
        </p:nvGrpSpPr>
        <p:grpSpPr>
          <a:xfrm>
            <a:off x="3084350" y="1820700"/>
            <a:ext cx="1230000" cy="966675"/>
            <a:chOff x="3286463" y="2224275"/>
            <a:chExt cx="1230000" cy="966675"/>
          </a:xfrm>
        </p:grpSpPr>
        <p:pic>
          <p:nvPicPr>
            <p:cNvPr id="202" name="Google Shape;202;ge6872a3480_0_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54000" y="2224275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ge6872a3480_0_20"/>
            <p:cNvSpPr txBox="1"/>
            <p:nvPr/>
          </p:nvSpPr>
          <p:spPr>
            <a:xfrm>
              <a:off x="3286463" y="2778150"/>
              <a:ext cx="12300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Google Drive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e6872a3480_0_20"/>
          <p:cNvSpPr txBox="1"/>
          <p:nvPr/>
        </p:nvSpPr>
        <p:spPr>
          <a:xfrm>
            <a:off x="5493475" y="2365338"/>
            <a:ext cx="1107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Hadoop</a:t>
            </a:r>
            <a:endParaRPr b="1" i="0" sz="1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ge6872a3480_0_20"/>
          <p:cNvGrpSpPr/>
          <p:nvPr/>
        </p:nvGrpSpPr>
        <p:grpSpPr>
          <a:xfrm>
            <a:off x="4024525" y="2848388"/>
            <a:ext cx="1439100" cy="1079737"/>
            <a:chOff x="7290375" y="2519113"/>
            <a:chExt cx="1439100" cy="1079737"/>
          </a:xfrm>
        </p:grpSpPr>
        <p:pic>
          <p:nvPicPr>
            <p:cNvPr id="206" name="Google Shape;206;ge6872a3480_0_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62457" y="2519113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ge6872a3480_0_20"/>
            <p:cNvSpPr txBox="1"/>
            <p:nvPr/>
          </p:nvSpPr>
          <p:spPr>
            <a:xfrm>
              <a:off x="7290375" y="3186050"/>
              <a:ext cx="14391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Google Analytics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ge6872a3480_0_20"/>
          <p:cNvGrpSpPr/>
          <p:nvPr/>
        </p:nvGrpSpPr>
        <p:grpSpPr>
          <a:xfrm>
            <a:off x="6504025" y="2778150"/>
            <a:ext cx="805800" cy="1107737"/>
            <a:chOff x="7923175" y="2970538"/>
            <a:chExt cx="805800" cy="1107737"/>
          </a:xfrm>
        </p:grpSpPr>
        <p:pic>
          <p:nvPicPr>
            <p:cNvPr id="209" name="Google Shape;209;ge6872a3480_0_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978600" y="2970538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ge6872a3480_0_20"/>
            <p:cNvSpPr txBox="1"/>
            <p:nvPr/>
          </p:nvSpPr>
          <p:spPr>
            <a:xfrm>
              <a:off x="7923175" y="3665475"/>
              <a:ext cx="8058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Dolphin </a:t>
              </a:r>
              <a:r>
                <a:rPr b="1" i="0" lang="en-US" sz="12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1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ge6872a3480_0_20"/>
          <p:cNvGrpSpPr/>
          <p:nvPr/>
        </p:nvGrpSpPr>
        <p:grpSpPr>
          <a:xfrm>
            <a:off x="7309825" y="1670300"/>
            <a:ext cx="913500" cy="1092275"/>
            <a:chOff x="7525025" y="1802950"/>
            <a:chExt cx="913500" cy="1092275"/>
          </a:xfrm>
        </p:grpSpPr>
        <p:pic>
          <p:nvPicPr>
            <p:cNvPr id="212" name="Google Shape;212;ge6872a3480_0_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34294" y="1802950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ge6872a3480_0_20"/>
            <p:cNvSpPr txBox="1"/>
            <p:nvPr/>
          </p:nvSpPr>
          <p:spPr>
            <a:xfrm>
              <a:off x="7525025" y="2482425"/>
              <a:ext cx="9135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Big Query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4" name="Google Shape;214;ge6872a3480_0_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4450" y="4270350"/>
            <a:ext cx="694944" cy="69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e6872a3480_0_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463625" y="1759700"/>
            <a:ext cx="913500" cy="913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ge6872a3480_0_20"/>
          <p:cNvGrpSpPr/>
          <p:nvPr/>
        </p:nvGrpSpPr>
        <p:grpSpPr>
          <a:xfrm>
            <a:off x="8109754" y="2778125"/>
            <a:ext cx="805800" cy="1107762"/>
            <a:chOff x="7829679" y="2778150"/>
            <a:chExt cx="805800" cy="1107762"/>
          </a:xfrm>
        </p:grpSpPr>
        <p:sp>
          <p:nvSpPr>
            <p:cNvPr id="217" name="Google Shape;217;ge6872a3480_0_20"/>
            <p:cNvSpPr txBox="1"/>
            <p:nvPr/>
          </p:nvSpPr>
          <p:spPr>
            <a:xfrm>
              <a:off x="7829679" y="3473112"/>
              <a:ext cx="805800" cy="4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76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API  </a:t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76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73763"/>
                </a:buClr>
                <a:buSzPts val="24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8" name="Google Shape;218;ge6872a3480_0_2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913075" y="2778150"/>
              <a:ext cx="694944" cy="69494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84cb0519f_0_0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b84cb0519f_0_0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gb84cb0519f_0_0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b84cb0519f_0_0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b84cb0519f_0_0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b84cb0519f_0_0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b84cb0519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b84cb0519f_0_0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b84cb0519f_0_0"/>
          <p:cNvSpPr txBox="1"/>
          <p:nvPr/>
        </p:nvSpPr>
        <p:spPr>
          <a:xfrm>
            <a:off x="465750" y="1164538"/>
            <a:ext cx="7971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Conceitos de Atributos e Métricas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b84cb0519f_0_0"/>
          <p:cNvSpPr txBox="1"/>
          <p:nvPr/>
        </p:nvSpPr>
        <p:spPr>
          <a:xfrm>
            <a:off x="465750" y="2940325"/>
            <a:ext cx="692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Importação e Manipulação na Prática com Microstrategy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84cb0519f_0_20"/>
          <p:cNvSpPr txBox="1"/>
          <p:nvPr>
            <p:ph idx="1" type="subTitle"/>
          </p:nvPr>
        </p:nvSpPr>
        <p:spPr>
          <a:xfrm>
            <a:off x="2751575" y="133575"/>
            <a:ext cx="5204400" cy="11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e Métricas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8" name="Google Shape;238;gb84cb0519f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b84cb0519f_0_20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b84cb0519f_0_20"/>
          <p:cNvSpPr txBox="1"/>
          <p:nvPr/>
        </p:nvSpPr>
        <p:spPr>
          <a:xfrm>
            <a:off x="311700" y="1300875"/>
            <a:ext cx="63069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Atributos: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informações consolidadas, conceitos de negócios refletidos nos dados. A partir deles se constrói a análises de dados.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Ex: Ano, Nome, Estado, Profissão...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b84cb0519f_0_20"/>
          <p:cNvSpPr txBox="1"/>
          <p:nvPr/>
        </p:nvSpPr>
        <p:spPr>
          <a:xfrm>
            <a:off x="1621025" y="3072750"/>
            <a:ext cx="7465500" cy="18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Métricas: </a:t>
            </a: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calculos realizados através dos atributos, baseados nas necessidades em questão, e após isso ser mostrada em uma visualização.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Ex: Dia do ano, Contagem pelo nome, Contagem distinta pelo Estado, Profissão, Regras de porcentagem...</a:t>
            </a:r>
            <a:endParaRPr b="1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b84cb0519f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600" y="1765350"/>
            <a:ext cx="694944" cy="69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b84cb0519f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6075" y="3730775"/>
            <a:ext cx="694944" cy="69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b84cb0519f_0_2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gb84cb0519f_0_2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b84cb0519f_0_2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b84cb0519f_0_2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b84cb0519f_0_28"/>
          <p:cNvSpPr/>
          <p:nvPr/>
        </p:nvSpPr>
        <p:spPr>
          <a:xfrm>
            <a:off x="0" y="57301"/>
            <a:ext cx="9144000" cy="50862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b84cb0519f_0_2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gb84cb0519f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b84cb0519f_0_2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b84cb0519f_0_28"/>
          <p:cNvSpPr txBox="1"/>
          <p:nvPr/>
        </p:nvSpPr>
        <p:spPr>
          <a:xfrm>
            <a:off x="465750" y="1164538"/>
            <a:ext cx="7971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4: Microstrategy na Prática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gb84cb0519f_0_28"/>
          <p:cNvSpPr txBox="1"/>
          <p:nvPr/>
        </p:nvSpPr>
        <p:spPr>
          <a:xfrm>
            <a:off x="465750" y="2940325"/>
            <a:ext cx="692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Importação e Manipulação na Prática com Microstrategy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gb84cb0519f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b84cb0519f_0_41"/>
          <p:cNvSpPr txBox="1"/>
          <p:nvPr>
            <p:ph idx="1" type="subTitle"/>
          </p:nvPr>
        </p:nvSpPr>
        <p:spPr>
          <a:xfrm>
            <a:off x="757800" y="2351800"/>
            <a:ext cx="7628400" cy="23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VAMOS COLOCAR A MÃO NA MASSA!!!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4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b84cb0519f_0_4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gb84cb0519f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524" y="1740400"/>
            <a:ext cx="694944" cy="69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4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387900" y="1745240"/>
            <a:ext cx="8520600" cy="15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293525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 txBox="1"/>
          <p:nvPr/>
        </p:nvSpPr>
        <p:spPr>
          <a:xfrm>
            <a:off x="981950" y="1234600"/>
            <a:ext cx="641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Leila Silva, 22 anos, Bacharel em Ciência da Computação.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6697502" y="1352150"/>
            <a:ext cx="2276198" cy="2727777"/>
            <a:chOff x="383352" y="2130375"/>
            <a:chExt cx="2276198" cy="2727777"/>
          </a:xfrm>
        </p:grpSpPr>
        <p:pic>
          <p:nvPicPr>
            <p:cNvPr id="50" name="Google Shape;50;p16"/>
            <p:cNvPicPr preferRelativeResize="0"/>
            <p:nvPr/>
          </p:nvPicPr>
          <p:blipFill rotWithShape="1">
            <a:blip r:embed="rId4">
              <a:alphaModFix/>
            </a:blip>
            <a:srcRect b="0" l="20862" r="20599" t="1400"/>
            <a:stretch/>
          </p:blipFill>
          <p:spPr>
            <a:xfrm rot="214036">
              <a:off x="462217" y="2193761"/>
              <a:ext cx="2118468" cy="2601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16"/>
            <p:cNvPicPr preferRelativeResize="0"/>
            <p:nvPr/>
          </p:nvPicPr>
          <p:blipFill rotWithShape="1">
            <a:blip r:embed="rId5">
              <a:alphaModFix/>
            </a:blip>
            <a:srcRect b="35398" l="5022" r="1273" t="19313"/>
            <a:stretch/>
          </p:blipFill>
          <p:spPr>
            <a:xfrm rot="214039">
              <a:off x="578515" y="2272382"/>
              <a:ext cx="1913150" cy="20059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16"/>
            <p:cNvSpPr txBox="1"/>
            <p:nvPr/>
          </p:nvSpPr>
          <p:spPr>
            <a:xfrm rot="206778">
              <a:off x="573237" y="4278376"/>
              <a:ext cx="1896430" cy="523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rgbClr val="F783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Leila Silva</a:t>
              </a:r>
              <a:endParaRPr b="0" i="0" sz="1100" u="none" cap="none" strike="noStrike">
                <a:solidFill>
                  <a:srgbClr val="F7832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F783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Banco Carrefour</a:t>
              </a:r>
              <a:endParaRPr b="0" i="0" sz="1700" u="none" cap="none" strike="noStrike">
                <a:solidFill>
                  <a:srgbClr val="F7832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53" name="Google Shape;5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500" y="1442123"/>
            <a:ext cx="693162" cy="6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0500" y="2898788"/>
            <a:ext cx="694944" cy="6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6"/>
          <p:cNvGrpSpPr/>
          <p:nvPr/>
        </p:nvGrpSpPr>
        <p:grpSpPr>
          <a:xfrm>
            <a:off x="1069575" y="2732776"/>
            <a:ext cx="5533800" cy="1108200"/>
            <a:chOff x="1110600" y="2819313"/>
            <a:chExt cx="5533800" cy="1108200"/>
          </a:xfrm>
        </p:grpSpPr>
        <p:sp>
          <p:nvSpPr>
            <p:cNvPr id="56" name="Google Shape;56;p16"/>
            <p:cNvSpPr txBox="1"/>
            <p:nvPr/>
          </p:nvSpPr>
          <p:spPr>
            <a:xfrm>
              <a:off x="1110600" y="2819313"/>
              <a:ext cx="55338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Quase 2 anos no                           ,hoje atu</a:t>
              </a:r>
              <a:r>
                <a:rPr lang="en-US" sz="24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ando</a:t>
              </a:r>
              <a:r>
                <a:rPr b="0" i="0" lang="en-US" sz="2400" u="none" cap="none" strike="noStrike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 na área de Governança de Dados.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" name="Google Shape;57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341925" y="2927550"/>
              <a:ext cx="1698850" cy="441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6"/>
          <p:cNvSpPr txBox="1"/>
          <p:nvPr/>
        </p:nvSpPr>
        <p:spPr>
          <a:xfrm>
            <a:off x="1069575" y="4230975"/>
            <a:ext cx="30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/leila-silva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166" y="4181623"/>
            <a:ext cx="585007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109702" y="293525"/>
            <a:ext cx="6924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981950" y="1234600"/>
            <a:ext cx="581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Paulo César, 38 anos, Bacharel em Ciência da Computação </a:t>
            </a: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0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MBA em gestão de </a:t>
            </a: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"/>
          <p:cNvGrpSpPr/>
          <p:nvPr/>
        </p:nvGrpSpPr>
        <p:grpSpPr>
          <a:xfrm>
            <a:off x="6697502" y="1352150"/>
            <a:ext cx="2276198" cy="2727774"/>
            <a:chOff x="383352" y="2130375"/>
            <a:chExt cx="2276198" cy="2727774"/>
          </a:xfrm>
        </p:grpSpPr>
        <p:pic>
          <p:nvPicPr>
            <p:cNvPr id="69" name="Google Shape;69;p1"/>
            <p:cNvPicPr preferRelativeResize="0"/>
            <p:nvPr/>
          </p:nvPicPr>
          <p:blipFill rotWithShape="1">
            <a:blip r:embed="rId4">
              <a:alphaModFix/>
            </a:blip>
            <a:srcRect b="0" l="20862" r="20599" t="1400"/>
            <a:stretch/>
          </p:blipFill>
          <p:spPr>
            <a:xfrm rot="214036">
              <a:off x="462217" y="2193761"/>
              <a:ext cx="2118468" cy="2601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"/>
            <p:cNvSpPr txBox="1"/>
            <p:nvPr/>
          </p:nvSpPr>
          <p:spPr>
            <a:xfrm rot="206778">
              <a:off x="573214" y="4278375"/>
              <a:ext cx="1896430" cy="523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100">
                  <a:solidFill>
                    <a:srgbClr val="F783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Paulo César</a:t>
              </a:r>
              <a:endParaRPr b="0" i="0" sz="1100" u="none" cap="none" strike="noStrike">
                <a:solidFill>
                  <a:srgbClr val="F7832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F7832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Banco Carrefour</a:t>
              </a:r>
              <a:endParaRPr b="0" i="0" sz="1700" u="none" cap="none" strike="noStrike">
                <a:solidFill>
                  <a:srgbClr val="F7832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1" name="Google Shape;7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0500" y="1442123"/>
            <a:ext cx="693162" cy="69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500" y="2704688"/>
            <a:ext cx="694944" cy="6949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1"/>
          <p:cNvGrpSpPr/>
          <p:nvPr/>
        </p:nvGrpSpPr>
        <p:grpSpPr>
          <a:xfrm>
            <a:off x="1069575" y="2538676"/>
            <a:ext cx="5533800" cy="1416012"/>
            <a:chOff x="1110600" y="2819313"/>
            <a:chExt cx="5533800" cy="1416012"/>
          </a:xfrm>
        </p:grpSpPr>
        <p:sp>
          <p:nvSpPr>
            <p:cNvPr id="74" name="Google Shape;74;p1"/>
            <p:cNvSpPr txBox="1"/>
            <p:nvPr/>
          </p:nvSpPr>
          <p:spPr>
            <a:xfrm>
              <a:off x="1110600" y="2819313"/>
              <a:ext cx="55338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0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15 anos com consultor de Microstrategy e nos </a:t>
              </a:r>
              <a:r>
                <a:rPr lang="en-US" sz="20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últimos</a:t>
              </a:r>
              <a:r>
                <a:rPr lang="en-US" sz="2000">
                  <a:solidFill>
                    <a:srgbClr val="073763"/>
                  </a:solidFill>
                  <a:latin typeface="Calibri"/>
                  <a:ea typeface="Calibri"/>
                  <a:cs typeface="Calibri"/>
                  <a:sym typeface="Calibri"/>
                </a:rPr>
                <a:t> 3 anos como Data Lead na engenharia de dados no</a:t>
              </a:r>
              <a:endParaRPr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01975" y="3793925"/>
              <a:ext cx="1698850" cy="441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"/>
          <p:cNvPicPr preferRelativeResize="0"/>
          <p:nvPr/>
        </p:nvPicPr>
        <p:blipFill rotWithShape="1">
          <a:blip r:embed="rId8">
            <a:alphaModFix/>
          </a:blip>
          <a:srcRect b="0" l="10212" r="26822" t="37039"/>
          <a:stretch/>
        </p:blipFill>
        <p:spPr>
          <a:xfrm>
            <a:off x="6841475" y="1442125"/>
            <a:ext cx="1995300" cy="1988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" name="Google Shape;77;p1"/>
          <p:cNvSpPr txBox="1"/>
          <p:nvPr/>
        </p:nvSpPr>
        <p:spPr>
          <a:xfrm>
            <a:off x="1069575" y="4230975"/>
            <a:ext cx="306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/paulo-cesar-misael-serafin</a:t>
            </a:r>
            <a:endParaRPr sz="2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2166" y="4181623"/>
            <a:ext cx="585007" cy="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683576" y="1912034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1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2267754" y="1969234"/>
            <a:ext cx="3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Introdução ao Microstrategy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83576" y="2704134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267749" y="2761334"/>
            <a:ext cx="43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Bases que podemos trabalhar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83576" y="3496209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267750" y="3553409"/>
            <a:ext cx="41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Conceitos atributos e métricas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83576" y="4288309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267754" y="4345509"/>
            <a:ext cx="42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Microstrategy na Prática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78321" y="1150042"/>
            <a:ext cx="15843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Etapa 0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262499" y="1207242"/>
            <a:ext cx="5157804" cy="461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Dicas para construção de Dashboards 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p8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8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8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65750" y="1164538"/>
            <a:ext cx="7971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0: Dicas para construção de Dashboards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/>
        </p:nvSpPr>
        <p:spPr>
          <a:xfrm>
            <a:off x="602672" y="1205345"/>
            <a:ext cx="50915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1028696" y="1257300"/>
            <a:ext cx="519545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se torne dependente de uma ferramenta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1028697" y="1260898"/>
            <a:ext cx="7845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Entenda o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um atributo, uma métrica, qual tipo de seletor usar, qual é o melhor gráfico para cada visualização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1028698" y="1255779"/>
            <a:ext cx="7845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Aprenda conceitos, a ferramenta é consequência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1028697" y="1951973"/>
            <a:ext cx="7845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 não podem ser um amontoado de dados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028695" y="1951867"/>
            <a:ext cx="7845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 dado em informação                                                                 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1028695" y="1988522"/>
            <a:ext cx="7845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Entenda o dado                                                                                    </a:t>
            </a:r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1028695" y="2726202"/>
            <a:ext cx="78450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Dashboards devem trazer respostas e não </a:t>
            </a:r>
            <a:r>
              <a:rPr lang="en-US" sz="1800"/>
              <a:t>dúvidas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1028693" y="2443179"/>
            <a:ext cx="78450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2014                    🡪                    2020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Quase Rebaixado                   Campeão Libertadores                                                                                           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018301" y="3463580"/>
            <a:ext cx="784514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se precipite na criação, não saia construindo de forma aleatória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1018298" y="3463591"/>
            <a:ext cx="78450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Defina o Objetivo , escolha o tipo de  dashboards , crie um esboço e imagine um layout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976729" y="3463589"/>
            <a:ext cx="7845000" cy="92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planejamento da construção do layout</a:t>
            </a:r>
            <a:r>
              <a:rPr lang="en-US" sz="1800"/>
              <a:t>, mantenha sepre atrelado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historia que irá contar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1028695" y="2504159"/>
            <a:ext cx="81153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2014         🡪 Patrocínio 🡪    Novos       🡪    Títulos       🡪               2020                             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Quase Rebaixado                           Jogadores        Nacionais      Campeão Libertadores                                                                                          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1028693" y="2539938"/>
            <a:ext cx="8115300" cy="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Entenda conceitos de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Storytelling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tente sempre contar uma </a:t>
            </a:r>
            <a:r>
              <a:rPr lang="en-US" sz="1800"/>
              <a:t>história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</a:t>
            </a:r>
            <a:r>
              <a:rPr lang="en-US" sz="1800"/>
              <a:t>início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meio e fim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>
            <p:ph idx="1" type="subTitle"/>
          </p:nvPr>
        </p:nvSpPr>
        <p:spPr>
          <a:xfrm>
            <a:off x="641700" y="2699964"/>
            <a:ext cx="7860600" cy="25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Conseguir construir básicas visualizações através do Microstrategy (Dossiê), e absorver as informações sobre os conceitos e sobre a ferramenta que serão apresentadas. </a:t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4525" y="1876800"/>
            <a:ext cx="694944" cy="69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5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5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465750" y="1164538"/>
            <a:ext cx="7971300" cy="18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1: Introdução ao Microstrategy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465750" y="2940325"/>
            <a:ext cx="692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6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Importação e Manipulação na Prática com Microstrategy</a:t>
            </a:r>
            <a:endParaRPr b="0" i="0" sz="36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idx="1" type="subTitle"/>
          </p:nvPr>
        </p:nvSpPr>
        <p:spPr>
          <a:xfrm>
            <a:off x="1926600" y="342925"/>
            <a:ext cx="72174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Microstrategy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1358400" y="1394025"/>
            <a:ext cx="644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Plataforma para análise e mobilidade corporativa;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 flipH="1" rot="10800000">
            <a:off x="1239900" y="2665575"/>
            <a:ext cx="6681300" cy="12300"/>
          </a:xfrm>
          <a:prstGeom prst="straightConnector1">
            <a:avLst/>
          </a:prstGeom>
          <a:noFill/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6"/>
          <p:cNvSpPr txBox="1"/>
          <p:nvPr/>
        </p:nvSpPr>
        <p:spPr>
          <a:xfrm>
            <a:off x="412475" y="3326225"/>
            <a:ext cx="1839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Descobertas de Dados</a:t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2658000" y="3326225"/>
            <a:ext cx="178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Relatórios e Painéis Corporativos</a:t>
            </a:r>
            <a:endParaRPr b="1" i="0" sz="1500" u="none" cap="none" strike="noStrike">
              <a:solidFill>
                <a:srgbClr val="0050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4633425" y="3326225"/>
            <a:ext cx="215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b="1" i="0" sz="1500" u="none" cap="none" strike="noStrike">
              <a:solidFill>
                <a:srgbClr val="0050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802625" y="2214525"/>
            <a:ext cx="923400" cy="9234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3088625" y="2214525"/>
            <a:ext cx="923400" cy="9234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5247363" y="2214525"/>
            <a:ext cx="923400" cy="9234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7406100" y="2216175"/>
            <a:ext cx="923400" cy="923400"/>
          </a:xfrm>
          <a:prstGeom prst="ellipse">
            <a:avLst/>
          </a:prstGeom>
          <a:noFill/>
          <a:ln cap="flat" cmpd="sng" w="9525">
            <a:solidFill>
              <a:srgbClr val="073763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6792150" y="3340263"/>
            <a:ext cx="215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4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Aplicativos Móveis e etc.</a:t>
            </a:r>
            <a:endParaRPr b="1" i="0" sz="1500" u="none" cap="none" strike="noStrike">
              <a:solidFill>
                <a:srgbClr val="00509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6000" y="2409550"/>
            <a:ext cx="536625" cy="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2013" y="2407913"/>
            <a:ext cx="536625" cy="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0750" y="2409550"/>
            <a:ext cx="536625" cy="5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9500" y="2409563"/>
            <a:ext cx="536625" cy="5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