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2" r:id="rId18"/>
    <p:sldId id="273" r:id="rId19"/>
    <p:sldId id="276" r:id="rId20"/>
    <p:sldId id="28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D6F39-3F8B-43E1-BAEC-B35A8DBB9D6C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CAFF65EF-88C3-4FE7-951F-92A159A6E955}">
      <dgm:prSet/>
      <dgm:spPr/>
      <dgm:t>
        <a:bodyPr/>
        <a:lstStyle/>
        <a:p>
          <a:pPr rtl="0"/>
          <a:r>
            <a:rPr lang="pt-BR" b="1" dirty="0" smtClean="0">
              <a:solidFill>
                <a:schemeClr val="bg1"/>
              </a:solidFill>
            </a:rPr>
            <a:t>Produto</a:t>
          </a:r>
          <a:endParaRPr lang="pt-BR" dirty="0">
            <a:solidFill>
              <a:schemeClr val="bg1"/>
            </a:solidFill>
          </a:endParaRPr>
        </a:p>
      </dgm:t>
    </dgm:pt>
    <dgm:pt modelId="{BA3CF4CA-B237-48F7-9C7C-6B8C58A25F61}" type="parTrans" cxnId="{846DEA1F-8730-49AB-B250-F69218F6A375}">
      <dgm:prSet/>
      <dgm:spPr/>
      <dgm:t>
        <a:bodyPr/>
        <a:lstStyle/>
        <a:p>
          <a:endParaRPr lang="pt-BR"/>
        </a:p>
      </dgm:t>
    </dgm:pt>
    <dgm:pt modelId="{93C34BFC-BB51-4BFA-97F0-52B80D7D6DA6}" type="sibTrans" cxnId="{846DEA1F-8730-49AB-B250-F69218F6A375}">
      <dgm:prSet/>
      <dgm:spPr/>
      <dgm:t>
        <a:bodyPr/>
        <a:lstStyle/>
        <a:p>
          <a:endParaRPr lang="pt-BR"/>
        </a:p>
      </dgm:t>
    </dgm:pt>
    <dgm:pt modelId="{92CB1443-A6C7-4FC0-B79D-D80924233539}" type="pres">
      <dgm:prSet presAssocID="{F96D6F39-3F8B-43E1-BAEC-B35A8DBB9D6C}" presName="linearFlow" presStyleCnt="0">
        <dgm:presLayoutVars>
          <dgm:dir/>
          <dgm:animLvl val="lvl"/>
          <dgm:resizeHandles val="exact"/>
        </dgm:presLayoutVars>
      </dgm:prSet>
      <dgm:spPr/>
    </dgm:pt>
    <dgm:pt modelId="{EAA9EDBD-A6C4-49CE-AEFC-8173D34BD95F}" type="pres">
      <dgm:prSet presAssocID="{CAFF65EF-88C3-4FE7-951F-92A159A6E955}" presName="composite" presStyleCnt="0"/>
      <dgm:spPr/>
    </dgm:pt>
    <dgm:pt modelId="{D7D1CE58-94D4-40BB-ACC5-14E92D32E945}" type="pres">
      <dgm:prSet presAssocID="{CAFF65EF-88C3-4FE7-951F-92A159A6E955}" presName="parentText" presStyleLbl="alignNode1" presStyleIdx="0" presStyleCnt="1" custScaleX="386509">
        <dgm:presLayoutVars>
          <dgm:chMax val="1"/>
          <dgm:bulletEnabled val="1"/>
        </dgm:presLayoutVars>
      </dgm:prSet>
      <dgm:spPr/>
    </dgm:pt>
    <dgm:pt modelId="{38DBAEC6-1F45-404A-8BAC-622C9E0375BB}" type="pres">
      <dgm:prSet presAssocID="{CAFF65EF-88C3-4FE7-951F-92A159A6E955}" presName="descendantText" presStyleLbl="alignAcc1" presStyleIdx="0" presStyleCnt="1" custScaleX="2286">
        <dgm:presLayoutVars>
          <dgm:bulletEnabled val="1"/>
        </dgm:presLayoutVars>
      </dgm:prSet>
      <dgm:spPr/>
    </dgm:pt>
  </dgm:ptLst>
  <dgm:cxnLst>
    <dgm:cxn modelId="{846DEA1F-8730-49AB-B250-F69218F6A375}" srcId="{F96D6F39-3F8B-43E1-BAEC-B35A8DBB9D6C}" destId="{CAFF65EF-88C3-4FE7-951F-92A159A6E955}" srcOrd="0" destOrd="0" parTransId="{BA3CF4CA-B237-48F7-9C7C-6B8C58A25F61}" sibTransId="{93C34BFC-BB51-4BFA-97F0-52B80D7D6DA6}"/>
    <dgm:cxn modelId="{F9A81D6A-18DC-4221-A64B-3A84DF59C594}" type="presOf" srcId="{CAFF65EF-88C3-4FE7-951F-92A159A6E955}" destId="{D7D1CE58-94D4-40BB-ACC5-14E92D32E945}" srcOrd="0" destOrd="0" presId="urn:microsoft.com/office/officeart/2005/8/layout/chevron2"/>
    <dgm:cxn modelId="{059929A8-BB93-4C2F-9076-519E2251D5D3}" type="presOf" srcId="{F96D6F39-3F8B-43E1-BAEC-B35A8DBB9D6C}" destId="{92CB1443-A6C7-4FC0-B79D-D80924233539}" srcOrd="0" destOrd="0" presId="urn:microsoft.com/office/officeart/2005/8/layout/chevron2"/>
    <dgm:cxn modelId="{2D683391-6B2E-412A-B901-D88B7E2727DD}" type="presParOf" srcId="{92CB1443-A6C7-4FC0-B79D-D80924233539}" destId="{EAA9EDBD-A6C4-49CE-AEFC-8173D34BD95F}" srcOrd="0" destOrd="0" presId="urn:microsoft.com/office/officeart/2005/8/layout/chevron2"/>
    <dgm:cxn modelId="{23C080F6-4147-47DB-9B2D-3A0EA8D8B859}" type="presParOf" srcId="{EAA9EDBD-A6C4-49CE-AEFC-8173D34BD95F}" destId="{D7D1CE58-94D4-40BB-ACC5-14E92D32E945}" srcOrd="0" destOrd="0" presId="urn:microsoft.com/office/officeart/2005/8/layout/chevron2"/>
    <dgm:cxn modelId="{3F5DD673-324B-421E-B471-AB0606522603}" type="presParOf" srcId="{EAA9EDBD-A6C4-49CE-AEFC-8173D34BD95F}" destId="{38DBAEC6-1F45-404A-8BAC-622C9E0375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A49CA-CDCD-4D8E-B25F-99E780E3882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4AB757B3-6650-407D-9344-ECF3F5063E82}">
      <dgm:prSet/>
      <dgm:spPr/>
      <dgm:t>
        <a:bodyPr/>
        <a:lstStyle/>
        <a:p>
          <a:pPr rtl="0"/>
          <a:r>
            <a:rPr lang="pt-BR" b="1" smtClean="0"/>
            <a:t>Fabricas, Parcerias criadoras de Produtos, Sistema forma um produto</a:t>
          </a:r>
          <a:endParaRPr lang="pt-BR"/>
        </a:p>
      </dgm:t>
    </dgm:pt>
    <dgm:pt modelId="{D3008BE6-D71A-4F2F-A356-F4E8DB9E60E6}" type="parTrans" cxnId="{B98A0028-7A03-4FB3-8011-2FD36627F63E}">
      <dgm:prSet/>
      <dgm:spPr/>
      <dgm:t>
        <a:bodyPr/>
        <a:lstStyle/>
        <a:p>
          <a:endParaRPr lang="pt-BR"/>
        </a:p>
      </dgm:t>
    </dgm:pt>
    <dgm:pt modelId="{FBA0A1F9-FE36-49B5-B05D-E57F6ED6CE2A}" type="sibTrans" cxnId="{B98A0028-7A03-4FB3-8011-2FD36627F63E}">
      <dgm:prSet/>
      <dgm:spPr/>
      <dgm:t>
        <a:bodyPr/>
        <a:lstStyle/>
        <a:p>
          <a:endParaRPr lang="pt-BR"/>
        </a:p>
      </dgm:t>
    </dgm:pt>
    <dgm:pt modelId="{149E5EC3-3DD4-42D0-9D9D-049B1316940C}" type="pres">
      <dgm:prSet presAssocID="{B0FA49CA-CDCD-4D8E-B25F-99E780E38825}" presName="linearFlow" presStyleCnt="0">
        <dgm:presLayoutVars>
          <dgm:dir/>
          <dgm:resizeHandles val="exact"/>
        </dgm:presLayoutVars>
      </dgm:prSet>
      <dgm:spPr/>
    </dgm:pt>
    <dgm:pt modelId="{99EB77C4-4B27-4CA7-9979-ECF4DFAC39C2}" type="pres">
      <dgm:prSet presAssocID="{4AB757B3-6650-407D-9344-ECF3F5063E82}" presName="composite" presStyleCnt="0"/>
      <dgm:spPr/>
    </dgm:pt>
    <dgm:pt modelId="{E2623A87-FFF9-4F23-96A9-82E14560F699}" type="pres">
      <dgm:prSet presAssocID="{4AB757B3-6650-407D-9344-ECF3F5063E82}" presName="imgShp" presStyleLbl="fgImgPlace1" presStyleIdx="0" presStyleCnt="1"/>
      <dgm:spPr/>
    </dgm:pt>
    <dgm:pt modelId="{9B8C1813-3294-482A-A654-C12FA8DE86FF}" type="pres">
      <dgm:prSet presAssocID="{4AB757B3-6650-407D-9344-ECF3F5063E82}" presName="txShp" presStyleLbl="node1" presStyleIdx="0" presStyleCnt="1">
        <dgm:presLayoutVars>
          <dgm:bulletEnabled val="1"/>
        </dgm:presLayoutVars>
      </dgm:prSet>
      <dgm:spPr/>
    </dgm:pt>
  </dgm:ptLst>
  <dgm:cxnLst>
    <dgm:cxn modelId="{B2F75C7C-45FA-4E0B-B6ED-145F7988FD80}" type="presOf" srcId="{B0FA49CA-CDCD-4D8E-B25F-99E780E38825}" destId="{149E5EC3-3DD4-42D0-9D9D-049B1316940C}" srcOrd="0" destOrd="0" presId="urn:microsoft.com/office/officeart/2005/8/layout/vList3"/>
    <dgm:cxn modelId="{B98A0028-7A03-4FB3-8011-2FD36627F63E}" srcId="{B0FA49CA-CDCD-4D8E-B25F-99E780E38825}" destId="{4AB757B3-6650-407D-9344-ECF3F5063E82}" srcOrd="0" destOrd="0" parTransId="{D3008BE6-D71A-4F2F-A356-F4E8DB9E60E6}" sibTransId="{FBA0A1F9-FE36-49B5-B05D-E57F6ED6CE2A}"/>
    <dgm:cxn modelId="{A11FD5A2-489B-47F6-AE6B-4B059D6A5C73}" type="presOf" srcId="{4AB757B3-6650-407D-9344-ECF3F5063E82}" destId="{9B8C1813-3294-482A-A654-C12FA8DE86FF}" srcOrd="0" destOrd="0" presId="urn:microsoft.com/office/officeart/2005/8/layout/vList3"/>
    <dgm:cxn modelId="{F0CE5D86-A8B3-452F-A09E-892BC36D6087}" type="presParOf" srcId="{149E5EC3-3DD4-42D0-9D9D-049B1316940C}" destId="{99EB77C4-4B27-4CA7-9979-ECF4DFAC39C2}" srcOrd="0" destOrd="0" presId="urn:microsoft.com/office/officeart/2005/8/layout/vList3"/>
    <dgm:cxn modelId="{6529F041-5330-4207-9FD6-EEB4C8136E4F}" type="presParOf" srcId="{99EB77C4-4B27-4CA7-9979-ECF4DFAC39C2}" destId="{E2623A87-FFF9-4F23-96A9-82E14560F699}" srcOrd="0" destOrd="0" presId="urn:microsoft.com/office/officeart/2005/8/layout/vList3"/>
    <dgm:cxn modelId="{6C3D4AC0-E735-4676-B008-1CB36E724FA5}" type="presParOf" srcId="{99EB77C4-4B27-4CA7-9979-ECF4DFAC39C2}" destId="{9B8C1813-3294-482A-A654-C12FA8DE86F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EAB65B-808D-4DB0-8507-A5F660A65BD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9DFFCE0A-D1F4-41DA-9379-200121396637}">
      <dgm:prSet/>
      <dgm:spPr/>
      <dgm:t>
        <a:bodyPr/>
        <a:lstStyle/>
        <a:p>
          <a:pPr rtl="0"/>
          <a:r>
            <a:rPr lang="pt-BR" b="1" smtClean="0"/>
            <a:t>Empresas interessadas no uso ou vendas do produto.</a:t>
          </a:r>
          <a:endParaRPr lang="pt-BR"/>
        </a:p>
      </dgm:t>
    </dgm:pt>
    <dgm:pt modelId="{86818F67-BF4D-407E-AD17-D278A0B2A668}" type="parTrans" cxnId="{1031DDEA-0E4E-48F1-8EEE-D31D0E204A4D}">
      <dgm:prSet/>
      <dgm:spPr/>
      <dgm:t>
        <a:bodyPr/>
        <a:lstStyle/>
        <a:p>
          <a:endParaRPr lang="pt-BR"/>
        </a:p>
      </dgm:t>
    </dgm:pt>
    <dgm:pt modelId="{8E21B1A3-B663-4B9C-8B65-80459F446C5C}" type="sibTrans" cxnId="{1031DDEA-0E4E-48F1-8EEE-D31D0E204A4D}">
      <dgm:prSet/>
      <dgm:spPr/>
      <dgm:t>
        <a:bodyPr/>
        <a:lstStyle/>
        <a:p>
          <a:endParaRPr lang="pt-BR"/>
        </a:p>
      </dgm:t>
    </dgm:pt>
    <dgm:pt modelId="{737292B0-9F1A-43D4-8EAB-A34E5E971013}" type="pres">
      <dgm:prSet presAssocID="{18EAB65B-808D-4DB0-8507-A5F660A65BDD}" presName="linearFlow" presStyleCnt="0">
        <dgm:presLayoutVars>
          <dgm:dir/>
          <dgm:resizeHandles val="exact"/>
        </dgm:presLayoutVars>
      </dgm:prSet>
      <dgm:spPr/>
    </dgm:pt>
    <dgm:pt modelId="{59470A46-3CE9-4DE1-950B-7918A0AD92AB}" type="pres">
      <dgm:prSet presAssocID="{9DFFCE0A-D1F4-41DA-9379-200121396637}" presName="composite" presStyleCnt="0"/>
      <dgm:spPr/>
    </dgm:pt>
    <dgm:pt modelId="{A85CAF63-601D-4C15-8CBA-68F6B28204E7}" type="pres">
      <dgm:prSet presAssocID="{9DFFCE0A-D1F4-41DA-9379-200121396637}" presName="imgShp" presStyleLbl="fgImgPlace1" presStyleIdx="0" presStyleCnt="1"/>
      <dgm:spPr/>
    </dgm:pt>
    <dgm:pt modelId="{EDB6DD22-F6DD-4F5F-B3CA-EB17EEE2DA40}" type="pres">
      <dgm:prSet presAssocID="{9DFFCE0A-D1F4-41DA-9379-200121396637}" presName="txShp" presStyleLbl="node1" presStyleIdx="0" presStyleCnt="1">
        <dgm:presLayoutVars>
          <dgm:bulletEnabled val="1"/>
        </dgm:presLayoutVars>
      </dgm:prSet>
      <dgm:spPr/>
    </dgm:pt>
  </dgm:ptLst>
  <dgm:cxnLst>
    <dgm:cxn modelId="{1031DDEA-0E4E-48F1-8EEE-D31D0E204A4D}" srcId="{18EAB65B-808D-4DB0-8507-A5F660A65BDD}" destId="{9DFFCE0A-D1F4-41DA-9379-200121396637}" srcOrd="0" destOrd="0" parTransId="{86818F67-BF4D-407E-AD17-D278A0B2A668}" sibTransId="{8E21B1A3-B663-4B9C-8B65-80459F446C5C}"/>
    <dgm:cxn modelId="{05A72198-7160-4308-801B-F663F3847F0B}" type="presOf" srcId="{18EAB65B-808D-4DB0-8507-A5F660A65BDD}" destId="{737292B0-9F1A-43D4-8EAB-A34E5E971013}" srcOrd="0" destOrd="0" presId="urn:microsoft.com/office/officeart/2005/8/layout/vList3"/>
    <dgm:cxn modelId="{065006F9-03CF-403E-AA5F-97E8AA102F58}" type="presOf" srcId="{9DFFCE0A-D1F4-41DA-9379-200121396637}" destId="{EDB6DD22-F6DD-4F5F-B3CA-EB17EEE2DA40}" srcOrd="0" destOrd="0" presId="urn:microsoft.com/office/officeart/2005/8/layout/vList3"/>
    <dgm:cxn modelId="{54FD13C0-A571-44BD-A9D8-E22880F18116}" type="presParOf" srcId="{737292B0-9F1A-43D4-8EAB-A34E5E971013}" destId="{59470A46-3CE9-4DE1-950B-7918A0AD92AB}" srcOrd="0" destOrd="0" presId="urn:microsoft.com/office/officeart/2005/8/layout/vList3"/>
    <dgm:cxn modelId="{B64600CE-3C8C-4AAC-BA76-78426C2CA016}" type="presParOf" srcId="{59470A46-3CE9-4DE1-950B-7918A0AD92AB}" destId="{A85CAF63-601D-4C15-8CBA-68F6B28204E7}" srcOrd="0" destOrd="0" presId="urn:microsoft.com/office/officeart/2005/8/layout/vList3"/>
    <dgm:cxn modelId="{2CA3F53A-C2F8-4C7A-A6F2-B65DCA838720}" type="presParOf" srcId="{59470A46-3CE9-4DE1-950B-7918A0AD92AB}" destId="{EDB6DD22-F6DD-4F5F-B3CA-EB17EEE2DA4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92CF57-AE6A-41CF-9578-D9B20C0EDB89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8118F690-9066-4B22-8494-F86966BE032D}">
      <dgm:prSet custT="1"/>
      <dgm:spPr/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Desempenho</a:t>
          </a:r>
          <a:endParaRPr lang="pt-BR" sz="2000" dirty="0">
            <a:solidFill>
              <a:schemeClr val="bg1"/>
            </a:solidFill>
          </a:endParaRPr>
        </a:p>
      </dgm:t>
    </dgm:pt>
    <dgm:pt modelId="{9012E82E-0BA6-45BC-866F-7D64AD26F734}" type="parTrans" cxnId="{9BA5CAC6-8866-4C23-955A-9B14D36F1506}">
      <dgm:prSet/>
      <dgm:spPr/>
      <dgm:t>
        <a:bodyPr/>
        <a:lstStyle/>
        <a:p>
          <a:endParaRPr lang="pt-BR"/>
        </a:p>
      </dgm:t>
    </dgm:pt>
    <dgm:pt modelId="{1BE939FE-7F0A-423F-9A7D-AD74003E86E4}" type="sibTrans" cxnId="{9BA5CAC6-8866-4C23-955A-9B14D36F1506}">
      <dgm:prSet/>
      <dgm:spPr/>
      <dgm:t>
        <a:bodyPr/>
        <a:lstStyle/>
        <a:p>
          <a:endParaRPr lang="pt-BR"/>
        </a:p>
      </dgm:t>
    </dgm:pt>
    <dgm:pt modelId="{A3C837AC-380E-42EE-AC5F-E56D1907C585}" type="pres">
      <dgm:prSet presAssocID="{2892CF57-AE6A-41CF-9578-D9B20C0EDB89}" presName="linearFlow" presStyleCnt="0">
        <dgm:presLayoutVars>
          <dgm:dir/>
          <dgm:animLvl val="lvl"/>
          <dgm:resizeHandles val="exact"/>
        </dgm:presLayoutVars>
      </dgm:prSet>
      <dgm:spPr/>
    </dgm:pt>
    <dgm:pt modelId="{23D92FC5-FC44-48D2-8F01-A3561583ED91}" type="pres">
      <dgm:prSet presAssocID="{8118F690-9066-4B22-8494-F86966BE032D}" presName="composite" presStyleCnt="0"/>
      <dgm:spPr/>
    </dgm:pt>
    <dgm:pt modelId="{419C0FF2-6F88-47D9-81E4-9210CEBFFCE2}" type="pres">
      <dgm:prSet presAssocID="{8118F690-9066-4B22-8494-F86966BE032D}" presName="parentText" presStyleLbl="alignNode1" presStyleIdx="0" presStyleCnt="1" custScaleX="623258">
        <dgm:presLayoutVars>
          <dgm:chMax val="1"/>
          <dgm:bulletEnabled val="1"/>
        </dgm:presLayoutVars>
      </dgm:prSet>
      <dgm:spPr/>
    </dgm:pt>
    <dgm:pt modelId="{EB2EA613-3F1A-49FB-93C7-7013A2E3E509}" type="pres">
      <dgm:prSet presAssocID="{8118F690-9066-4B22-8494-F86966BE032D}" presName="descendantText" presStyleLbl="alignAcc1" presStyleIdx="0" presStyleCnt="1" custScaleX="8443" custLinFactY="100000" custLinFactNeighborX="1503" custLinFactNeighborY="130962">
        <dgm:presLayoutVars>
          <dgm:bulletEnabled val="1"/>
        </dgm:presLayoutVars>
      </dgm:prSet>
      <dgm:spPr/>
    </dgm:pt>
  </dgm:ptLst>
  <dgm:cxnLst>
    <dgm:cxn modelId="{9BA5CAC6-8866-4C23-955A-9B14D36F1506}" srcId="{2892CF57-AE6A-41CF-9578-D9B20C0EDB89}" destId="{8118F690-9066-4B22-8494-F86966BE032D}" srcOrd="0" destOrd="0" parTransId="{9012E82E-0BA6-45BC-866F-7D64AD26F734}" sibTransId="{1BE939FE-7F0A-423F-9A7D-AD74003E86E4}"/>
    <dgm:cxn modelId="{FA8A77D3-72BD-48E2-B248-26CF7D2F0502}" type="presOf" srcId="{2892CF57-AE6A-41CF-9578-D9B20C0EDB89}" destId="{A3C837AC-380E-42EE-AC5F-E56D1907C585}" srcOrd="0" destOrd="0" presId="urn:microsoft.com/office/officeart/2005/8/layout/chevron2"/>
    <dgm:cxn modelId="{23B0ECB1-9F84-40E5-890C-1D4B5E3F8D18}" type="presOf" srcId="{8118F690-9066-4B22-8494-F86966BE032D}" destId="{419C0FF2-6F88-47D9-81E4-9210CEBFFCE2}" srcOrd="0" destOrd="0" presId="urn:microsoft.com/office/officeart/2005/8/layout/chevron2"/>
    <dgm:cxn modelId="{6737D7CD-83A6-4927-8136-AF34DCF4504F}" type="presParOf" srcId="{A3C837AC-380E-42EE-AC5F-E56D1907C585}" destId="{23D92FC5-FC44-48D2-8F01-A3561583ED91}" srcOrd="0" destOrd="0" presId="urn:microsoft.com/office/officeart/2005/8/layout/chevron2"/>
    <dgm:cxn modelId="{D4A3A371-A4E6-4C71-A253-19DF70D2AA5A}" type="presParOf" srcId="{23D92FC5-FC44-48D2-8F01-A3561583ED91}" destId="{419C0FF2-6F88-47D9-81E4-9210CEBFFCE2}" srcOrd="0" destOrd="0" presId="urn:microsoft.com/office/officeart/2005/8/layout/chevron2"/>
    <dgm:cxn modelId="{2BD150CE-E5AA-4293-87BF-A1EFB2F063D2}" type="presParOf" srcId="{23D92FC5-FC44-48D2-8F01-A3561583ED91}" destId="{EB2EA613-3F1A-49FB-93C7-7013A2E3E5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BB0302-7B76-4932-9108-B59F49C0DA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8DC8D762-D7F1-496E-926E-CE492A94239A}">
      <dgm:prSet/>
      <dgm:spPr/>
      <dgm:t>
        <a:bodyPr/>
        <a:lstStyle/>
        <a:p>
          <a:pPr rtl="0"/>
          <a:r>
            <a:rPr lang="pt-BR" b="1" smtClean="0"/>
            <a:t>Sistema de métricas e qualidade do produto!</a:t>
          </a:r>
          <a:endParaRPr lang="pt-BR"/>
        </a:p>
      </dgm:t>
    </dgm:pt>
    <dgm:pt modelId="{E2AC0788-80D6-4FFA-81CD-001D5B0593D2}" type="parTrans" cxnId="{33F98665-DFE0-4D4E-879B-0FCFF8D092F4}">
      <dgm:prSet/>
      <dgm:spPr/>
      <dgm:t>
        <a:bodyPr/>
        <a:lstStyle/>
        <a:p>
          <a:endParaRPr lang="pt-BR"/>
        </a:p>
      </dgm:t>
    </dgm:pt>
    <dgm:pt modelId="{56075BE1-760E-49D8-82C3-A57D3DC23B99}" type="sibTrans" cxnId="{33F98665-DFE0-4D4E-879B-0FCFF8D092F4}">
      <dgm:prSet/>
      <dgm:spPr/>
      <dgm:t>
        <a:bodyPr/>
        <a:lstStyle/>
        <a:p>
          <a:endParaRPr lang="pt-BR"/>
        </a:p>
      </dgm:t>
    </dgm:pt>
    <dgm:pt modelId="{23808808-C52F-49E3-843F-E8DDBFA3ACCB}" type="pres">
      <dgm:prSet presAssocID="{FCBB0302-7B76-4932-9108-B59F49C0DA58}" presName="linearFlow" presStyleCnt="0">
        <dgm:presLayoutVars>
          <dgm:dir/>
          <dgm:resizeHandles val="exact"/>
        </dgm:presLayoutVars>
      </dgm:prSet>
      <dgm:spPr/>
    </dgm:pt>
    <dgm:pt modelId="{AC9F6028-5718-4B3F-93EB-4A1E1EC22E21}" type="pres">
      <dgm:prSet presAssocID="{8DC8D762-D7F1-496E-926E-CE492A94239A}" presName="composite" presStyleCnt="0"/>
      <dgm:spPr/>
    </dgm:pt>
    <dgm:pt modelId="{FE065230-C0A9-4E33-9165-45E4D9C5F844}" type="pres">
      <dgm:prSet presAssocID="{8DC8D762-D7F1-496E-926E-CE492A94239A}" presName="imgShp" presStyleLbl="fgImgPlace1" presStyleIdx="0" presStyleCnt="1"/>
      <dgm:spPr/>
    </dgm:pt>
    <dgm:pt modelId="{E3C479E5-DEF0-4C7F-AD55-36CBA3124926}" type="pres">
      <dgm:prSet presAssocID="{8DC8D762-D7F1-496E-926E-CE492A94239A}" presName="txShp" presStyleLbl="node1" presStyleIdx="0" presStyleCnt="1">
        <dgm:presLayoutVars>
          <dgm:bulletEnabled val="1"/>
        </dgm:presLayoutVars>
      </dgm:prSet>
      <dgm:spPr/>
    </dgm:pt>
  </dgm:ptLst>
  <dgm:cxnLst>
    <dgm:cxn modelId="{C753ACBA-D6A6-4545-AF50-05E57CCCEDF9}" type="presOf" srcId="{FCBB0302-7B76-4932-9108-B59F49C0DA58}" destId="{23808808-C52F-49E3-843F-E8DDBFA3ACCB}" srcOrd="0" destOrd="0" presId="urn:microsoft.com/office/officeart/2005/8/layout/vList3"/>
    <dgm:cxn modelId="{33F98665-DFE0-4D4E-879B-0FCFF8D092F4}" srcId="{FCBB0302-7B76-4932-9108-B59F49C0DA58}" destId="{8DC8D762-D7F1-496E-926E-CE492A94239A}" srcOrd="0" destOrd="0" parTransId="{E2AC0788-80D6-4FFA-81CD-001D5B0593D2}" sibTransId="{56075BE1-760E-49D8-82C3-A57D3DC23B99}"/>
    <dgm:cxn modelId="{4B465214-4FDC-4D5D-8837-AD86888DFE81}" type="presOf" srcId="{8DC8D762-D7F1-496E-926E-CE492A94239A}" destId="{E3C479E5-DEF0-4C7F-AD55-36CBA3124926}" srcOrd="0" destOrd="0" presId="urn:microsoft.com/office/officeart/2005/8/layout/vList3"/>
    <dgm:cxn modelId="{D9915FD4-9CC3-40C4-ADC4-D0F5AB180F9A}" type="presParOf" srcId="{23808808-C52F-49E3-843F-E8DDBFA3ACCB}" destId="{AC9F6028-5718-4B3F-93EB-4A1E1EC22E21}" srcOrd="0" destOrd="0" presId="urn:microsoft.com/office/officeart/2005/8/layout/vList3"/>
    <dgm:cxn modelId="{3CBC498D-0EEC-4839-ADAB-85FC6430BF3E}" type="presParOf" srcId="{AC9F6028-5718-4B3F-93EB-4A1E1EC22E21}" destId="{FE065230-C0A9-4E33-9165-45E4D9C5F844}" srcOrd="0" destOrd="0" presId="urn:microsoft.com/office/officeart/2005/8/layout/vList3"/>
    <dgm:cxn modelId="{F613A817-12FA-4785-8697-DA70800B40B2}" type="presParOf" srcId="{AC9F6028-5718-4B3F-93EB-4A1E1EC22E21}" destId="{E3C479E5-DEF0-4C7F-AD55-36CBA312492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DE63C6-E927-4F96-AE5B-127A2B9CB6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CE7E1FD-FDD4-4D74-82E2-28C5030EE451}">
      <dgm:prSet/>
      <dgm:spPr/>
      <dgm:t>
        <a:bodyPr/>
        <a:lstStyle/>
        <a:p>
          <a:pPr algn="r" rtl="0"/>
          <a:r>
            <a:rPr lang="pt-BR" b="1" i="1" u="sng" smtClean="0"/>
            <a:t>SISTEMAS DE INFORMAÇÃO GERENCIAL (SIG)</a:t>
          </a:r>
          <a:endParaRPr lang="pt-BR"/>
        </a:p>
      </dgm:t>
    </dgm:pt>
    <dgm:pt modelId="{19422B40-6B41-4481-B102-1A278E14723F}" type="parTrans" cxnId="{F72F05BC-7781-4390-A4F1-5E744C8E26A2}">
      <dgm:prSet/>
      <dgm:spPr/>
      <dgm:t>
        <a:bodyPr/>
        <a:lstStyle/>
        <a:p>
          <a:endParaRPr lang="pt-BR"/>
        </a:p>
      </dgm:t>
    </dgm:pt>
    <dgm:pt modelId="{C981AC2D-67F3-4E87-AD3C-3C2865A011DD}" type="sibTrans" cxnId="{F72F05BC-7781-4390-A4F1-5E744C8E26A2}">
      <dgm:prSet/>
      <dgm:spPr/>
      <dgm:t>
        <a:bodyPr/>
        <a:lstStyle/>
        <a:p>
          <a:endParaRPr lang="pt-BR"/>
        </a:p>
      </dgm:t>
    </dgm:pt>
    <dgm:pt modelId="{C3B1E737-FE0C-466B-A184-49CFF38C9506}" type="pres">
      <dgm:prSet presAssocID="{7EDE63C6-E927-4F96-AE5B-127A2B9CB6AD}" presName="linear" presStyleCnt="0">
        <dgm:presLayoutVars>
          <dgm:animLvl val="lvl"/>
          <dgm:resizeHandles val="exact"/>
        </dgm:presLayoutVars>
      </dgm:prSet>
      <dgm:spPr/>
    </dgm:pt>
    <dgm:pt modelId="{8349043B-34C5-4102-BD93-6C0C3C644E96}" type="pres">
      <dgm:prSet presAssocID="{CCE7E1FD-FDD4-4D74-82E2-28C5030EE45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A55242A-3E4D-48B8-889D-DC9236066163}" type="presOf" srcId="{7EDE63C6-E927-4F96-AE5B-127A2B9CB6AD}" destId="{C3B1E737-FE0C-466B-A184-49CFF38C9506}" srcOrd="0" destOrd="0" presId="urn:microsoft.com/office/officeart/2005/8/layout/vList2"/>
    <dgm:cxn modelId="{F72F05BC-7781-4390-A4F1-5E744C8E26A2}" srcId="{7EDE63C6-E927-4F96-AE5B-127A2B9CB6AD}" destId="{CCE7E1FD-FDD4-4D74-82E2-28C5030EE451}" srcOrd="0" destOrd="0" parTransId="{19422B40-6B41-4481-B102-1A278E14723F}" sibTransId="{C981AC2D-67F3-4E87-AD3C-3C2865A011DD}"/>
    <dgm:cxn modelId="{430BD5D3-324B-406B-AAE5-16C3556B6E76}" type="presOf" srcId="{CCE7E1FD-FDD4-4D74-82E2-28C5030EE451}" destId="{8349043B-34C5-4102-BD93-6C0C3C644E96}" srcOrd="0" destOrd="0" presId="urn:microsoft.com/office/officeart/2005/8/layout/vList2"/>
    <dgm:cxn modelId="{ADCE5C22-2118-48CC-AD4E-B304EE5197CA}" type="presParOf" srcId="{C3B1E737-FE0C-466B-A184-49CFF38C9506}" destId="{8349043B-34C5-4102-BD93-6C0C3C644E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1A8BEA-56A4-44D7-BBCD-430167D86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01056C83-7241-4FDD-A8AB-A5FCFA595B92}">
      <dgm:prSet/>
      <dgm:spPr/>
      <dgm:t>
        <a:bodyPr/>
        <a:lstStyle/>
        <a:p>
          <a:pPr rtl="0"/>
          <a:r>
            <a:rPr lang="pt-BR" b="1" i="1" u="sng" smtClean="0"/>
            <a:t>SISTEMAS DE INFORMAÇÃO GERENCIAL (SIG)</a:t>
          </a:r>
          <a:endParaRPr lang="pt-BR"/>
        </a:p>
      </dgm:t>
    </dgm:pt>
    <dgm:pt modelId="{32910651-1834-4D23-AEA4-FADE8D592CAD}" type="parTrans" cxnId="{E9602AA9-8E3A-4556-BDE3-1F65E0A3D4D3}">
      <dgm:prSet/>
      <dgm:spPr/>
      <dgm:t>
        <a:bodyPr/>
        <a:lstStyle/>
        <a:p>
          <a:endParaRPr lang="pt-BR"/>
        </a:p>
      </dgm:t>
    </dgm:pt>
    <dgm:pt modelId="{59CCD98C-76C6-452C-82A9-52E8C292EBAF}" type="sibTrans" cxnId="{E9602AA9-8E3A-4556-BDE3-1F65E0A3D4D3}">
      <dgm:prSet/>
      <dgm:spPr/>
      <dgm:t>
        <a:bodyPr/>
        <a:lstStyle/>
        <a:p>
          <a:endParaRPr lang="pt-BR"/>
        </a:p>
      </dgm:t>
    </dgm:pt>
    <dgm:pt modelId="{51C1F71E-E8DB-4CA6-9EEE-614829B38DDE}" type="pres">
      <dgm:prSet presAssocID="{FC1A8BEA-56A4-44D7-BBCD-430167D86BC5}" presName="linear" presStyleCnt="0">
        <dgm:presLayoutVars>
          <dgm:animLvl val="lvl"/>
          <dgm:resizeHandles val="exact"/>
        </dgm:presLayoutVars>
      </dgm:prSet>
      <dgm:spPr/>
    </dgm:pt>
    <dgm:pt modelId="{7F45356F-7FE8-40AC-ABB5-967DAAF30A7D}" type="pres">
      <dgm:prSet presAssocID="{01056C83-7241-4FDD-A8AB-A5FCFA595B9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02A4BC-B993-4462-B8EA-26C5457A1B3F}" type="presOf" srcId="{FC1A8BEA-56A4-44D7-BBCD-430167D86BC5}" destId="{51C1F71E-E8DB-4CA6-9EEE-614829B38DDE}" srcOrd="0" destOrd="0" presId="urn:microsoft.com/office/officeart/2005/8/layout/vList2"/>
    <dgm:cxn modelId="{257BFA80-FE30-4E12-9011-3BB0AC757278}" type="presOf" srcId="{01056C83-7241-4FDD-A8AB-A5FCFA595B92}" destId="{7F45356F-7FE8-40AC-ABB5-967DAAF30A7D}" srcOrd="0" destOrd="0" presId="urn:microsoft.com/office/officeart/2005/8/layout/vList2"/>
    <dgm:cxn modelId="{E9602AA9-8E3A-4556-BDE3-1F65E0A3D4D3}" srcId="{FC1A8BEA-56A4-44D7-BBCD-430167D86BC5}" destId="{01056C83-7241-4FDD-A8AB-A5FCFA595B92}" srcOrd="0" destOrd="0" parTransId="{32910651-1834-4D23-AEA4-FADE8D592CAD}" sibTransId="{59CCD98C-76C6-452C-82A9-52E8C292EBAF}"/>
    <dgm:cxn modelId="{622EF43B-9D5F-4D4F-81E0-95A45AE9B12C}" type="presParOf" srcId="{51C1F71E-E8DB-4CA6-9EEE-614829B38DDE}" destId="{7F45356F-7FE8-40AC-ABB5-967DAAF30A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50EF7C-0334-4544-BEF6-A263A18DF22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D130D5B-6406-4B98-B955-295DFD317AD7}">
      <dgm:prSet/>
      <dgm:spPr/>
      <dgm:t>
        <a:bodyPr/>
        <a:lstStyle/>
        <a:p>
          <a:pPr rtl="0"/>
          <a:r>
            <a:rPr lang="pt-BR" b="1" i="1" u="sng" smtClean="0"/>
            <a:t>SHIFT</a:t>
          </a:r>
          <a:endParaRPr lang="pt-BR"/>
        </a:p>
      </dgm:t>
    </dgm:pt>
    <dgm:pt modelId="{4211045D-D7DF-4E38-9DD7-B9C305FD531D}" type="parTrans" cxnId="{AB975A87-7A4B-4413-A8D5-AA91AE6987E8}">
      <dgm:prSet/>
      <dgm:spPr/>
      <dgm:t>
        <a:bodyPr/>
        <a:lstStyle/>
        <a:p>
          <a:endParaRPr lang="pt-BR"/>
        </a:p>
      </dgm:t>
    </dgm:pt>
    <dgm:pt modelId="{550A1A88-C94E-4EE5-9677-D5C99E2FEE74}" type="sibTrans" cxnId="{AB975A87-7A4B-4413-A8D5-AA91AE6987E8}">
      <dgm:prSet/>
      <dgm:spPr/>
      <dgm:t>
        <a:bodyPr/>
        <a:lstStyle/>
        <a:p>
          <a:endParaRPr lang="pt-BR"/>
        </a:p>
      </dgm:t>
    </dgm:pt>
    <dgm:pt modelId="{ECA217DB-096B-44AD-9E9D-C10C27FEDE81}">
      <dgm:prSet/>
      <dgm:spPr/>
      <dgm:t>
        <a:bodyPr/>
        <a:lstStyle/>
        <a:p>
          <a:r>
            <a:rPr lang="pt-BR" dirty="0" smtClean="0"/>
            <a:t>Empreendimento Colaborativo</a:t>
          </a:r>
          <a:endParaRPr lang="pt-BR" dirty="0"/>
        </a:p>
      </dgm:t>
    </dgm:pt>
    <dgm:pt modelId="{29BE1D08-823F-4585-9470-D27D98169347}" type="parTrans" cxnId="{17BD194A-197C-4B1B-ABB7-DDC2712C46F0}">
      <dgm:prSet/>
      <dgm:spPr/>
      <dgm:t>
        <a:bodyPr/>
        <a:lstStyle/>
        <a:p>
          <a:endParaRPr lang="pt-BR"/>
        </a:p>
      </dgm:t>
    </dgm:pt>
    <dgm:pt modelId="{BA535948-313F-4968-9BF2-CD5C8B846803}" type="sibTrans" cxnId="{17BD194A-197C-4B1B-ABB7-DDC2712C46F0}">
      <dgm:prSet/>
      <dgm:spPr/>
      <dgm:t>
        <a:bodyPr/>
        <a:lstStyle/>
        <a:p>
          <a:endParaRPr lang="pt-BR"/>
        </a:p>
      </dgm:t>
    </dgm:pt>
    <dgm:pt modelId="{2446E542-2DB9-4C6F-8CB8-4F68A278C4A1}" type="pres">
      <dgm:prSet presAssocID="{9250EF7C-0334-4544-BEF6-A263A18DF22D}" presName="linearFlow" presStyleCnt="0">
        <dgm:presLayoutVars>
          <dgm:dir/>
          <dgm:animLvl val="lvl"/>
          <dgm:resizeHandles val="exact"/>
        </dgm:presLayoutVars>
      </dgm:prSet>
      <dgm:spPr/>
    </dgm:pt>
    <dgm:pt modelId="{84137572-C511-4E3C-911C-ABB65BA7BFD2}" type="pres">
      <dgm:prSet presAssocID="{0D130D5B-6406-4B98-B955-295DFD317AD7}" presName="composite" presStyleCnt="0"/>
      <dgm:spPr/>
    </dgm:pt>
    <dgm:pt modelId="{1F0B411A-94E5-4D5E-B320-3D71D1232002}" type="pres">
      <dgm:prSet presAssocID="{0D130D5B-6406-4B98-B955-295DFD317AD7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B45EF35-9B05-4ED9-977C-6F845BA40E7C}" type="pres">
      <dgm:prSet presAssocID="{0D130D5B-6406-4B98-B955-295DFD317AD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BD194A-197C-4B1B-ABB7-DDC2712C46F0}" srcId="{0D130D5B-6406-4B98-B955-295DFD317AD7}" destId="{ECA217DB-096B-44AD-9E9D-C10C27FEDE81}" srcOrd="0" destOrd="0" parTransId="{29BE1D08-823F-4585-9470-D27D98169347}" sibTransId="{BA535948-313F-4968-9BF2-CD5C8B846803}"/>
    <dgm:cxn modelId="{AB975A87-7A4B-4413-A8D5-AA91AE6987E8}" srcId="{9250EF7C-0334-4544-BEF6-A263A18DF22D}" destId="{0D130D5B-6406-4B98-B955-295DFD317AD7}" srcOrd="0" destOrd="0" parTransId="{4211045D-D7DF-4E38-9DD7-B9C305FD531D}" sibTransId="{550A1A88-C94E-4EE5-9677-D5C99E2FEE74}"/>
    <dgm:cxn modelId="{235A3D99-A2E1-4C79-8215-D883BFB64DF6}" type="presOf" srcId="{0D130D5B-6406-4B98-B955-295DFD317AD7}" destId="{1F0B411A-94E5-4D5E-B320-3D71D1232002}" srcOrd="0" destOrd="0" presId="urn:microsoft.com/office/officeart/2005/8/layout/chevron2"/>
    <dgm:cxn modelId="{2BE45C15-B37C-47EE-9651-203A72B5F53D}" type="presOf" srcId="{9250EF7C-0334-4544-BEF6-A263A18DF22D}" destId="{2446E542-2DB9-4C6F-8CB8-4F68A278C4A1}" srcOrd="0" destOrd="0" presId="urn:microsoft.com/office/officeart/2005/8/layout/chevron2"/>
    <dgm:cxn modelId="{C2FC9ACC-9F31-4003-B25A-F874F4C8B599}" type="presOf" srcId="{ECA217DB-096B-44AD-9E9D-C10C27FEDE81}" destId="{3B45EF35-9B05-4ED9-977C-6F845BA40E7C}" srcOrd="0" destOrd="0" presId="urn:microsoft.com/office/officeart/2005/8/layout/chevron2"/>
    <dgm:cxn modelId="{8B38D75F-3FD9-4A59-827F-4614E011EB0E}" type="presParOf" srcId="{2446E542-2DB9-4C6F-8CB8-4F68A278C4A1}" destId="{84137572-C511-4E3C-911C-ABB65BA7BFD2}" srcOrd="0" destOrd="0" presId="urn:microsoft.com/office/officeart/2005/8/layout/chevron2"/>
    <dgm:cxn modelId="{EB8E35BB-8CE2-4F6A-8EFA-AEA6C20A6F83}" type="presParOf" srcId="{84137572-C511-4E3C-911C-ABB65BA7BFD2}" destId="{1F0B411A-94E5-4D5E-B320-3D71D1232002}" srcOrd="0" destOrd="0" presId="urn:microsoft.com/office/officeart/2005/8/layout/chevron2"/>
    <dgm:cxn modelId="{F8C766DA-7774-49D6-923D-998EB2FB35D0}" type="presParOf" srcId="{84137572-C511-4E3C-911C-ABB65BA7BFD2}" destId="{3B45EF35-9B05-4ED9-977C-6F845BA40E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1CE58-94D4-40BB-ACC5-14E92D32E945}">
      <dsp:nvSpPr>
        <dsp:cNvPr id="0" name=""/>
        <dsp:cNvSpPr/>
      </dsp:nvSpPr>
      <dsp:spPr>
        <a:xfrm rot="5400000">
          <a:off x="721832" y="-603672"/>
          <a:ext cx="707886" cy="191523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b="1" kern="1200" dirty="0" smtClean="0">
              <a:solidFill>
                <a:schemeClr val="bg1"/>
              </a:solidFill>
            </a:rPr>
            <a:t>Produto</a:t>
          </a:r>
          <a:endParaRPr lang="pt-BR" sz="3700" kern="1200" dirty="0">
            <a:solidFill>
              <a:schemeClr val="bg1"/>
            </a:solidFill>
          </a:endParaRPr>
        </a:p>
      </dsp:txBody>
      <dsp:txXfrm rot="-5400000">
        <a:off x="118160" y="0"/>
        <a:ext cx="1915230" cy="707886"/>
      </dsp:txXfrm>
    </dsp:sp>
    <dsp:sp modelId="{38DBAEC6-1F45-404A-8BAC-622C9E0375BB}">
      <dsp:nvSpPr>
        <dsp:cNvPr id="0" name=""/>
        <dsp:cNvSpPr/>
      </dsp:nvSpPr>
      <dsp:spPr>
        <a:xfrm rot="5400000">
          <a:off x="1118064" y="211134"/>
          <a:ext cx="460125" cy="378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C1813-3294-482A-A654-C12FA8DE86FF}">
      <dsp:nvSpPr>
        <dsp:cNvPr id="0" name=""/>
        <dsp:cNvSpPr/>
      </dsp:nvSpPr>
      <dsp:spPr>
        <a:xfrm rot="10800000">
          <a:off x="1032090" y="0"/>
          <a:ext cx="3394952" cy="7078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58" tIns="53340" rIns="99568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smtClean="0"/>
            <a:t>Fabricas, Parcerias criadoras de Produtos, Sistema forma um produto</a:t>
          </a:r>
          <a:endParaRPr lang="pt-BR" sz="1400" kern="1200"/>
        </a:p>
      </dsp:txBody>
      <dsp:txXfrm rot="10800000">
        <a:off x="1209061" y="0"/>
        <a:ext cx="3217981" cy="707886"/>
      </dsp:txXfrm>
    </dsp:sp>
    <dsp:sp modelId="{E2623A87-FFF9-4F23-96A9-82E14560F699}">
      <dsp:nvSpPr>
        <dsp:cNvPr id="0" name=""/>
        <dsp:cNvSpPr/>
      </dsp:nvSpPr>
      <dsp:spPr>
        <a:xfrm>
          <a:off x="678147" y="0"/>
          <a:ext cx="707886" cy="7078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6DD22-F6DD-4F5F-B3CA-EB17EEE2DA40}">
      <dsp:nvSpPr>
        <dsp:cNvPr id="0" name=""/>
        <dsp:cNvSpPr/>
      </dsp:nvSpPr>
      <dsp:spPr>
        <a:xfrm rot="10800000">
          <a:off x="1032090" y="0"/>
          <a:ext cx="3394952" cy="7078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58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/>
            <a:t>Empresas interessadas no uso ou vendas do produto.</a:t>
          </a:r>
          <a:endParaRPr lang="pt-BR" sz="1600" kern="1200"/>
        </a:p>
      </dsp:txBody>
      <dsp:txXfrm rot="10800000">
        <a:off x="1209061" y="0"/>
        <a:ext cx="3217981" cy="707886"/>
      </dsp:txXfrm>
    </dsp:sp>
    <dsp:sp modelId="{A85CAF63-601D-4C15-8CBA-68F6B28204E7}">
      <dsp:nvSpPr>
        <dsp:cNvPr id="0" name=""/>
        <dsp:cNvSpPr/>
      </dsp:nvSpPr>
      <dsp:spPr>
        <a:xfrm>
          <a:off x="678147" y="0"/>
          <a:ext cx="707886" cy="7078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C0FF2-6F88-47D9-81E4-9210CEBFFCE2}">
      <dsp:nvSpPr>
        <dsp:cNvPr id="0" name=""/>
        <dsp:cNvSpPr/>
      </dsp:nvSpPr>
      <dsp:spPr>
        <a:xfrm rot="5400000">
          <a:off x="1829442" y="-1187227"/>
          <a:ext cx="706504" cy="30823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Desempenho</a:t>
          </a:r>
          <a:endParaRPr lang="pt-BR" sz="2000" kern="1200" dirty="0">
            <a:solidFill>
              <a:schemeClr val="bg1"/>
            </a:solidFill>
          </a:endParaRPr>
        </a:p>
      </dsp:txBody>
      <dsp:txXfrm rot="-5400000">
        <a:off x="641524" y="691"/>
        <a:ext cx="3082340" cy="706504"/>
      </dsp:txXfrm>
    </dsp:sp>
    <dsp:sp modelId="{EB2EA613-3F1A-49FB-93C7-7013A2E3E509}">
      <dsp:nvSpPr>
        <dsp:cNvPr id="0" name=""/>
        <dsp:cNvSpPr/>
      </dsp:nvSpPr>
      <dsp:spPr>
        <a:xfrm rot="5400000">
          <a:off x="2390061" y="462592"/>
          <a:ext cx="459469" cy="31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479E5-DEF0-4C7F-AD55-36CBA3124926}">
      <dsp:nvSpPr>
        <dsp:cNvPr id="0" name=""/>
        <dsp:cNvSpPr/>
      </dsp:nvSpPr>
      <dsp:spPr>
        <a:xfrm rot="10800000">
          <a:off x="1032090" y="0"/>
          <a:ext cx="3394952" cy="7078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58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smtClean="0"/>
            <a:t>Sistema de métricas e qualidade do produto!</a:t>
          </a:r>
          <a:endParaRPr lang="pt-BR" sz="1900" kern="1200"/>
        </a:p>
      </dsp:txBody>
      <dsp:txXfrm rot="10800000">
        <a:off x="1209061" y="0"/>
        <a:ext cx="3217981" cy="707886"/>
      </dsp:txXfrm>
    </dsp:sp>
    <dsp:sp modelId="{FE065230-C0A9-4E33-9165-45E4D9C5F844}">
      <dsp:nvSpPr>
        <dsp:cNvPr id="0" name=""/>
        <dsp:cNvSpPr/>
      </dsp:nvSpPr>
      <dsp:spPr>
        <a:xfrm>
          <a:off x="678147" y="0"/>
          <a:ext cx="707886" cy="7078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9043B-34C5-4102-BD93-6C0C3C644E96}">
      <dsp:nvSpPr>
        <dsp:cNvPr id="0" name=""/>
        <dsp:cNvSpPr/>
      </dsp:nvSpPr>
      <dsp:spPr>
        <a:xfrm>
          <a:off x="0" y="11360"/>
          <a:ext cx="1069203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i="1" u="sng" kern="1200" smtClean="0"/>
            <a:t>SISTEMAS DE INFORMAÇÃO GERENCIAL (SIG)</a:t>
          </a:r>
          <a:endParaRPr lang="pt-BR" sz="2600" kern="1200"/>
        </a:p>
      </dsp:txBody>
      <dsp:txXfrm>
        <a:off x="30442" y="41802"/>
        <a:ext cx="10631146" cy="5627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5356F-7FE8-40AC-ABB5-967DAAF30A7D}">
      <dsp:nvSpPr>
        <dsp:cNvPr id="0" name=""/>
        <dsp:cNvSpPr/>
      </dsp:nvSpPr>
      <dsp:spPr>
        <a:xfrm>
          <a:off x="0" y="11360"/>
          <a:ext cx="1069203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i="1" u="sng" kern="1200" smtClean="0"/>
            <a:t>SISTEMAS DE INFORMAÇÃO GERENCIAL (SIG)</a:t>
          </a:r>
          <a:endParaRPr lang="pt-BR" sz="2600" kern="1200"/>
        </a:p>
      </dsp:txBody>
      <dsp:txXfrm>
        <a:off x="30442" y="41802"/>
        <a:ext cx="10631146" cy="562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B411A-94E5-4D5E-B320-3D71D1232002}">
      <dsp:nvSpPr>
        <dsp:cNvPr id="0" name=""/>
        <dsp:cNvSpPr/>
      </dsp:nvSpPr>
      <dsp:spPr>
        <a:xfrm rot="5400000">
          <a:off x="-288437" y="288437"/>
          <a:ext cx="1639339" cy="10624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b="1" i="1" u="sng" kern="1200" smtClean="0"/>
            <a:t>SHIFT</a:t>
          </a:r>
          <a:endParaRPr lang="pt-BR" sz="3300" kern="1200"/>
        </a:p>
      </dsp:txBody>
      <dsp:txXfrm rot="-5400000">
        <a:off x="1" y="531231"/>
        <a:ext cx="1062464" cy="576875"/>
      </dsp:txXfrm>
    </dsp:sp>
    <dsp:sp modelId="{3B45EF35-9B05-4ED9-977C-6F845BA40E7C}">
      <dsp:nvSpPr>
        <dsp:cNvPr id="0" name=""/>
        <dsp:cNvSpPr/>
      </dsp:nvSpPr>
      <dsp:spPr>
        <a:xfrm rot="5400000">
          <a:off x="1305259" y="-242794"/>
          <a:ext cx="1108107" cy="15936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Empreendimento Colaborativo</a:t>
          </a:r>
          <a:endParaRPr lang="pt-BR" sz="1200" kern="1200" dirty="0"/>
        </a:p>
      </dsp:txBody>
      <dsp:txXfrm rot="-5400000">
        <a:off x="1062465" y="54093"/>
        <a:ext cx="1539604" cy="999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13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2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36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30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85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69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64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3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90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1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3855E6-C66A-481C-9AF9-4E68DF9273F0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A28500-7034-48F7-A779-0BE05EDB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3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6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6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QuickStyle" Target="../diagrams/quickStyle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2" Type="http://schemas.openxmlformats.org/officeDocument/2006/relationships/image" Target="../media/image82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77.png"/><Relationship Id="rId28" Type="http://schemas.microsoft.com/office/2007/relationships/diagramDrawing" Target="../diagrams/drawing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QuickStyle" Target="../diagrams/quickStyle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jfif"/><Relationship Id="rId13" Type="http://schemas.openxmlformats.org/officeDocument/2006/relationships/image" Target="../media/image8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76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83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77.png"/><Relationship Id="rId1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microsoft.com/office/2007/relationships/diagramDrawing" Target="../diagrams/drawing8.xml"/><Relationship Id="rId3" Type="http://schemas.openxmlformats.org/officeDocument/2006/relationships/image" Target="../media/image82.png"/><Relationship Id="rId7" Type="http://schemas.openxmlformats.org/officeDocument/2006/relationships/image" Target="../media/image78.png"/><Relationship Id="rId12" Type="http://schemas.openxmlformats.org/officeDocument/2006/relationships/diagramColors" Target="../diagrams/colors8.xm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diagramQuickStyle" Target="../diagrams/quickStyle8.xml"/><Relationship Id="rId5" Type="http://schemas.openxmlformats.org/officeDocument/2006/relationships/image" Target="../media/image85.png"/><Relationship Id="rId10" Type="http://schemas.openxmlformats.org/officeDocument/2006/relationships/diagramLayout" Target="../diagrams/layout8.xml"/><Relationship Id="rId4" Type="http://schemas.openxmlformats.org/officeDocument/2006/relationships/image" Target="../media/image76.png"/><Relationship Id="rId9" Type="http://schemas.openxmlformats.org/officeDocument/2006/relationships/diagramData" Target="../diagrams/data8.xml"/><Relationship Id="rId1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Relationship Id="rId63" Type="http://schemas.openxmlformats.org/officeDocument/2006/relationships/image" Target="../media/image68.png"/><Relationship Id="rId68" Type="http://schemas.openxmlformats.org/officeDocument/2006/relationships/image" Target="../media/image73.png"/><Relationship Id="rId7" Type="http://schemas.openxmlformats.org/officeDocument/2006/relationships/image" Target="../media/image12.png"/><Relationship Id="rId2" Type="http://schemas.openxmlformats.org/officeDocument/2006/relationships/image" Target="../media/image7.jfif"/><Relationship Id="rId16" Type="http://schemas.openxmlformats.org/officeDocument/2006/relationships/image" Target="../media/image21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66" Type="http://schemas.openxmlformats.org/officeDocument/2006/relationships/image" Target="../media/image71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61" Type="http://schemas.openxmlformats.org/officeDocument/2006/relationships/image" Target="../media/image66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6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SHIFT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PLATAFORMA EMPREENDERORA COLABORATIVA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34133" y="1228585"/>
            <a:ext cx="958361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 Dai?</a:t>
            </a:r>
          </a:p>
          <a:p>
            <a:pPr algn="ctr"/>
            <a:endParaRPr lang="pt-BR" sz="5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Como um processo seletivo vai mudar o mundo?</a:t>
            </a:r>
            <a:endParaRPr lang="pt-BR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71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2258" y="1355245"/>
            <a:ext cx="3729525" cy="1507067"/>
          </a:xfrm>
        </p:spPr>
        <p:txBody>
          <a:bodyPr>
            <a:noAutofit/>
          </a:bodyPr>
          <a:lstStyle/>
          <a:p>
            <a:r>
              <a:rPr lang="pt-BR" sz="7200" cap="none" dirty="0" smtClean="0">
                <a:ln w="0"/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Calma!</a:t>
            </a:r>
            <a:endParaRPr lang="pt-BR" sz="7200" cap="none" dirty="0">
              <a:ln w="0"/>
              <a:solidFill>
                <a:schemeClr val="accent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52047" y="4912410"/>
            <a:ext cx="1269609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processo seletivo é dor da sociedade e a porta de entrada para algo maior!</a:t>
            </a:r>
            <a:endParaRPr lang="pt-B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4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seletivo do futuro!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3" y="683419"/>
            <a:ext cx="2552700" cy="1790700"/>
          </a:xfrm>
        </p:spPr>
      </p:pic>
      <p:sp>
        <p:nvSpPr>
          <p:cNvPr id="5" name="Retângulo 4"/>
          <p:cNvSpPr/>
          <p:nvPr/>
        </p:nvSpPr>
        <p:spPr>
          <a:xfrm>
            <a:off x="4467738" y="1296796"/>
            <a:ext cx="6351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 Como funciona?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2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seletivo do futuro!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45587"/>
            <a:ext cx="4419722" cy="343225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637625" y="969939"/>
            <a:ext cx="6077246" cy="3046988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4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Pegue os 999 ativos qualificados e não selecionados </a:t>
            </a:r>
            <a:r>
              <a:rPr lang="pt-BR" sz="4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processos seletivos.</a:t>
            </a:r>
            <a:endParaRPr lang="pt-BR" sz="4800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562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seletivo do futuro!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591832"/>
            <a:ext cx="3641603" cy="3641603"/>
          </a:xfrm>
        </p:spPr>
      </p:pic>
      <p:sp>
        <p:nvSpPr>
          <p:cNvPr id="5" name="CaixaDeTexto 4"/>
          <p:cNvSpPr txBox="1"/>
          <p:nvPr/>
        </p:nvSpPr>
        <p:spPr>
          <a:xfrm>
            <a:off x="4325813" y="615628"/>
            <a:ext cx="7533677" cy="353943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6"/>
                </a:solidFill>
              </a:rPr>
              <a:t>Classifique suas habilidades e atribua-as a funções específicas na </a:t>
            </a:r>
            <a:r>
              <a:rPr lang="pt-BR" sz="3200" b="1" dirty="0" smtClean="0">
                <a:solidFill>
                  <a:schemeClr val="accent6"/>
                </a:solidFill>
              </a:rPr>
              <a:t>formação de uma empresa.</a:t>
            </a:r>
          </a:p>
          <a:p>
            <a:endParaRPr lang="pt-BR" sz="3200" b="1" dirty="0">
              <a:solidFill>
                <a:schemeClr val="accent6"/>
              </a:solidFill>
            </a:endParaRPr>
          </a:p>
          <a:p>
            <a:r>
              <a:rPr lang="pt-BR" sz="3200" b="1" dirty="0">
                <a:solidFill>
                  <a:schemeClr val="accent6"/>
                </a:solidFill>
              </a:rPr>
              <a:t>Crie um empreendimento colaborativo onde cada membro contribui com suas competências.</a:t>
            </a:r>
          </a:p>
        </p:txBody>
      </p:sp>
    </p:spTree>
    <p:extLst>
      <p:ext uri="{BB962C8B-B14F-4D97-AF65-F5344CB8AC3E}">
        <p14:creationId xmlns:p14="http://schemas.microsoft.com/office/powerpoint/2010/main" val="23989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seletivo do futuro!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637625" y="969939"/>
            <a:ext cx="6077246" cy="2123658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 Criada!</a:t>
            </a:r>
          </a:p>
          <a:p>
            <a:endParaRPr lang="pt-BR" sz="3200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3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Shift será a plataforma de união e gestão da parceria.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69939"/>
            <a:ext cx="4525097" cy="2387025"/>
          </a:xfrm>
        </p:spPr>
      </p:pic>
      <p:sp>
        <p:nvSpPr>
          <p:cNvPr id="7" name="CaixaDeTexto 6"/>
          <p:cNvSpPr txBox="1"/>
          <p:nvPr/>
        </p:nvSpPr>
        <p:spPr>
          <a:xfrm>
            <a:off x="684212" y="3610261"/>
            <a:ext cx="11030659" cy="120032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Cada cargo e habilidade é valorizado dentro da sua própria jornada de empreendimento colaborativo. Assim, nasce uma empresa! Esta empresa fará parte de um ecossistema voltado para a sua evolução!</a:t>
            </a:r>
            <a:endParaRPr lang="pt-BR" sz="2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8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33" y="1624576"/>
            <a:ext cx="2485797" cy="33314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30" y="1624576"/>
            <a:ext cx="4604768" cy="333148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93305" y="493428"/>
            <a:ext cx="6088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DOR EM </a:t>
            </a:r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ALEGRIA</a:t>
            </a:r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767165" y="5163874"/>
            <a:ext cx="7715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Este é o conceito Shift!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2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50169" cy="57501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323" y="5350933"/>
            <a:ext cx="11570677" cy="1507067"/>
          </a:xfrm>
        </p:spPr>
        <p:txBody>
          <a:bodyPr>
            <a:noAutofit/>
          </a:bodyPr>
          <a:lstStyle/>
          <a:p>
            <a:r>
              <a:rPr lang="pt-BR" sz="6000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 processo seletivo do futuro!</a:t>
            </a:r>
            <a:endParaRPr lang="pt-BR" sz="6000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50169" y="0"/>
            <a:ext cx="6077246" cy="3477875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accent6"/>
                </a:solidFill>
              </a:rPr>
              <a:t>Surgirão várias parcerias, formando empresas com objetivos, metas e valores próprios.</a:t>
            </a:r>
            <a:endParaRPr lang="pt-BR" sz="4400" b="1" dirty="0" smtClean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65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SELETIVO DO FUTURO!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5984" y="-165321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BUM!!!!</a:t>
            </a:r>
            <a:endParaRPr lang="pt-B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2491" y="5577391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BUM!!!!</a:t>
            </a:r>
            <a:endParaRPr lang="pt-B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25314" y="5577391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BUM!!!!</a:t>
            </a:r>
            <a:endParaRPr lang="pt-B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22840"/>
            <a:ext cx="3764492" cy="376449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971596" y="722840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BUM!!!!</a:t>
            </a:r>
            <a:endParaRPr lang="pt-B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187947" y="3564002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BUM!!!!</a:t>
            </a:r>
            <a:endParaRPr lang="pt-B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099281" y="339978"/>
            <a:ext cx="4238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Nasce aqui!</a:t>
            </a:r>
            <a:endParaRPr lang="pt-BR" sz="54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874301" y="1998157"/>
            <a:ext cx="69942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empreendedorismo </a:t>
            </a:r>
          </a:p>
          <a:p>
            <a:pPr algn="ctr"/>
            <a:r>
              <a:rPr lang="pt-BR" sz="4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Colaborativo!</a:t>
            </a:r>
            <a:endParaRPr lang="pt-BR" sz="4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0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41" y="2064328"/>
            <a:ext cx="4368505" cy="343778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884041" y="5502116"/>
            <a:ext cx="4368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Diversidade!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60778" y="418099"/>
            <a:ext cx="104150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pt-BR" sz="7200" b="1" dirty="0" smtClean="0">
                <a:ln w="222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DESAFIOS E BARREIRAS!</a:t>
            </a:r>
            <a:endParaRPr lang="pt-BR" sz="7200" b="1" dirty="0">
              <a:ln w="22225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4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820400" cy="1507067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O Projeto Shift é a solução para este problema e vários outros que sistematicamente estão relacionado à negócios.</a:t>
            </a:r>
            <a:endParaRPr lang="pt-BR" b="1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1" b="35561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No mundo, milhares de pessoas com habilidades estão fora do mercado de trabalho ou insatisfeitos com a forma que o processo seletivo é realizado!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1" y="1489363"/>
            <a:ext cx="3946309" cy="3946309"/>
          </a:xfrm>
        </p:spPr>
      </p:pic>
      <p:sp>
        <p:nvSpPr>
          <p:cNvPr id="5" name="Retângulo 4"/>
          <p:cNvSpPr/>
          <p:nvPr/>
        </p:nvSpPr>
        <p:spPr>
          <a:xfrm>
            <a:off x="949048" y="5571990"/>
            <a:ext cx="106818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 SE TORNA UM NEGÓCIO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36962" y="339009"/>
            <a:ext cx="10306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Dos Desafios que quebram as empresas!</a:t>
            </a:r>
            <a:endParaRPr lang="pt-B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34961" y="4719001"/>
            <a:ext cx="1290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SHIFT</a:t>
            </a:r>
            <a:endParaRPr lang="pt-B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6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43345" y="1286103"/>
            <a:ext cx="110836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Sociedade </a:t>
            </a:r>
            <a:r>
              <a:rPr lang="pt-BR" sz="2800" b="1" dirty="0">
                <a:solidFill>
                  <a:schemeClr val="bg1"/>
                </a:solidFill>
              </a:rPr>
              <a:t>e Governança</a:t>
            </a:r>
            <a:r>
              <a:rPr lang="pt-BR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A </a:t>
            </a:r>
            <a:r>
              <a:rPr lang="pt-BR" sz="2800" dirty="0">
                <a:solidFill>
                  <a:schemeClr val="bg1"/>
                </a:solidFill>
              </a:rPr>
              <a:t>plataforma participa como sócia em todas as empresas que ajuda a </a:t>
            </a:r>
            <a:r>
              <a:rPr lang="pt-BR" sz="2800" dirty="0" smtClean="0">
                <a:solidFill>
                  <a:schemeClr val="bg1"/>
                </a:solidFill>
              </a:rPr>
              <a:t>formar.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Atua </a:t>
            </a:r>
            <a:r>
              <a:rPr lang="pt-BR" sz="2800" dirty="0">
                <a:solidFill>
                  <a:schemeClr val="bg1"/>
                </a:solidFill>
              </a:rPr>
              <a:t>regendo o estatuto e regimento de cada parceria, promovendo a colaboração e os objetivos comuns do </a:t>
            </a:r>
            <a:r>
              <a:rPr lang="pt-BR" sz="2800" dirty="0" smtClean="0">
                <a:solidFill>
                  <a:schemeClr val="bg1"/>
                </a:solidFill>
              </a:rPr>
              <a:t>grupo.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O </a:t>
            </a:r>
            <a:r>
              <a:rPr lang="pt-BR" sz="2800" dirty="0">
                <a:solidFill>
                  <a:schemeClr val="bg1"/>
                </a:solidFill>
              </a:rPr>
              <a:t>estatuto é estabelecido no início e pode ser revisado ao longo do tempo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3345" y="113299"/>
            <a:ext cx="1124989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i="1" dirty="0">
                <a:solidFill>
                  <a:schemeClr val="bg1"/>
                </a:solidFill>
              </a:rPr>
              <a:t>Plataforma de Empreendimento Colaborativo</a:t>
            </a:r>
            <a:endParaRPr lang="pt-BR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43345" y="1036720"/>
            <a:ext cx="110836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Controle Financeiro</a:t>
            </a:r>
            <a:r>
              <a:rPr lang="pt-BR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Gestão financeira independente e transparente, acessível a todos os membros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Controlado por contadores, garantindo clareza nas movimentações bancárias mediante justificativas e </a:t>
            </a:r>
            <a:r>
              <a:rPr lang="pt-BR" sz="2800" dirty="0" smtClean="0">
                <a:solidFill>
                  <a:schemeClr val="bg1"/>
                </a:solidFill>
              </a:rPr>
              <a:t>autorizações, podendo criar um banco com as especificidades.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Dados financeiros e colaborativos disponíveis conforme o estatuto.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3345" y="113299"/>
            <a:ext cx="1124989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i="1" dirty="0">
                <a:solidFill>
                  <a:schemeClr val="bg1"/>
                </a:solidFill>
              </a:rPr>
              <a:t>Plataforma de Empreendimento Colaborativo</a:t>
            </a:r>
            <a:endParaRPr lang="pt-BR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43345" y="1036720"/>
            <a:ext cx="110836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Planejamento Estratégico e Consultorias</a:t>
            </a:r>
            <a:r>
              <a:rPr lang="pt-BR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Desenvolvimento de planos de ação e estratégias de longo </a:t>
            </a:r>
            <a:r>
              <a:rPr lang="pt-BR" sz="2800" dirty="0" smtClean="0">
                <a:solidFill>
                  <a:schemeClr val="bg1"/>
                </a:solidFill>
              </a:rPr>
              <a:t>prazo.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Desenvolver processos, protótipos e caminhos para desenvolvimento rápido da empresa.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Oferece consultorias gratuitas e </a:t>
            </a:r>
            <a:r>
              <a:rPr lang="pt-BR" sz="2800" dirty="0" smtClean="0">
                <a:solidFill>
                  <a:schemeClr val="bg1"/>
                </a:solidFill>
              </a:rPr>
              <a:t>pagas em cada momento crítico da empresa.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3345" y="113299"/>
            <a:ext cx="1124989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i="1" dirty="0">
                <a:solidFill>
                  <a:schemeClr val="bg1"/>
                </a:solidFill>
              </a:rPr>
              <a:t>Plataforma de Empreendimento Colaborativo</a:t>
            </a:r>
            <a:endParaRPr lang="pt-BR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43345" y="1036720"/>
            <a:ext cx="110836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Liderança</a:t>
            </a:r>
            <a:r>
              <a:rPr lang="pt-BR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Sistema de liderança bilateral, proporcionando autonomia ao grupo.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A </a:t>
            </a:r>
            <a:r>
              <a:rPr lang="pt-BR" sz="2800" dirty="0">
                <a:solidFill>
                  <a:schemeClr val="bg1"/>
                </a:solidFill>
              </a:rPr>
              <a:t>plataforma intervém em casos de conflitos.</a:t>
            </a: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3345" y="113299"/>
            <a:ext cx="1124989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i="1" dirty="0">
                <a:solidFill>
                  <a:schemeClr val="bg1"/>
                </a:solidFill>
              </a:rPr>
              <a:t>Plataforma de Empreendimento Colaborativo</a:t>
            </a:r>
            <a:endParaRPr lang="pt-BR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43345" y="1036720"/>
            <a:ext cx="110836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Objetivos Claros</a:t>
            </a:r>
            <a:r>
              <a:rPr lang="pt-BR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Definição de metas específicas e alcançáveis, através de modelos de negócios e práticas.</a:t>
            </a: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800" b="1" dirty="0" smtClean="0">
                <a:solidFill>
                  <a:schemeClr val="bg1"/>
                </a:solidFill>
              </a:rPr>
              <a:t>Comunicação </a:t>
            </a:r>
            <a:r>
              <a:rPr lang="pt-BR" sz="2800" b="1" dirty="0">
                <a:solidFill>
                  <a:schemeClr val="bg1"/>
                </a:solidFill>
              </a:rPr>
              <a:t>Eficiente</a:t>
            </a:r>
            <a:r>
              <a:rPr lang="pt-BR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Sistemas e práticas que garantem comunicação clara e aberta entre todos os membros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r>
              <a:rPr lang="pt-BR" sz="2800" b="1" dirty="0">
                <a:solidFill>
                  <a:schemeClr val="bg1"/>
                </a:solidFill>
              </a:rPr>
              <a:t>Colaboração e Trabalho em Equipe</a:t>
            </a:r>
            <a:r>
              <a:rPr lang="pt-BR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Ambiente que incentiva a colaboração e o trabalho em equipe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 plataforma fomenta o esforço individual para o benefício coletivo.</a:t>
            </a: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3345" y="113299"/>
            <a:ext cx="1124989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i="1" dirty="0">
                <a:solidFill>
                  <a:schemeClr val="bg1"/>
                </a:solidFill>
              </a:rPr>
              <a:t>Plataforma de Empreendimento Colaborativo</a:t>
            </a:r>
            <a:endParaRPr lang="pt-BR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43345" y="1036720"/>
            <a:ext cx="110836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Tomada de Decisão</a:t>
            </a:r>
            <a:r>
              <a:rPr lang="pt-BR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Processos claros e eficientes, com relatórios que auxiliam na consolidação da empresa</a:t>
            </a:r>
            <a:r>
              <a:rPr lang="pt-BR" sz="2800" dirty="0" smtClean="0">
                <a:solidFill>
                  <a:schemeClr val="bg1"/>
                </a:solidFill>
              </a:rPr>
              <a:t>. Decisão conjunta, justificável e aprovada mediante sistema de votação e caminhos pré-definidos para cada segmento com casos de sucesso. </a:t>
            </a: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3345" y="113299"/>
            <a:ext cx="1124989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i="1" dirty="0">
                <a:solidFill>
                  <a:schemeClr val="bg1"/>
                </a:solidFill>
              </a:rPr>
              <a:t>Plataforma de Empreendimento Colaborativo</a:t>
            </a:r>
            <a:endParaRPr lang="pt-BR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43345" y="1036720"/>
            <a:ext cx="1108363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Serviços Adicionais: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Treinamento e Desenvolvimento:</a:t>
            </a:r>
            <a:r>
              <a:rPr lang="pt-BR" dirty="0">
                <a:solidFill>
                  <a:schemeClr val="bg1"/>
                </a:solidFill>
              </a:rPr>
              <a:t> Oferece oportunidades para desenvolvimento contínuo.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Inovação:</a:t>
            </a:r>
            <a:r>
              <a:rPr lang="pt-BR" dirty="0">
                <a:solidFill>
                  <a:schemeClr val="bg1"/>
                </a:solidFill>
              </a:rPr>
              <a:t> Gerencia recursos para fomentar a inovação.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Recursos Tecnológicos:</a:t>
            </a:r>
            <a:r>
              <a:rPr lang="pt-BR" dirty="0">
                <a:solidFill>
                  <a:schemeClr val="bg1"/>
                </a:solidFill>
              </a:rPr>
              <a:t> Atualiza e </a:t>
            </a:r>
            <a:r>
              <a:rPr lang="pt-BR" dirty="0" smtClean="0">
                <a:solidFill>
                  <a:schemeClr val="bg1"/>
                </a:solidFill>
              </a:rPr>
              <a:t>avança com tecnologias </a:t>
            </a:r>
            <a:r>
              <a:rPr lang="pt-BR" dirty="0">
                <a:solidFill>
                  <a:schemeClr val="bg1"/>
                </a:solidFill>
              </a:rPr>
              <a:t>conforme as necessidades da </a:t>
            </a:r>
            <a:r>
              <a:rPr lang="pt-BR" dirty="0" smtClean="0">
                <a:solidFill>
                  <a:schemeClr val="bg1"/>
                </a:solidFill>
              </a:rPr>
              <a:t>empresa em cada seguimento implementando IA Especialista.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Gestão de Conflitos:</a:t>
            </a:r>
            <a:r>
              <a:rPr lang="pt-BR" dirty="0">
                <a:solidFill>
                  <a:schemeClr val="bg1"/>
                </a:solidFill>
              </a:rPr>
              <a:t> Intervém de forma justa e eficaz em caso de problemas entre membros.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Motivação e Incentivos:</a:t>
            </a:r>
            <a:r>
              <a:rPr lang="pt-BR" dirty="0">
                <a:solidFill>
                  <a:schemeClr val="bg1"/>
                </a:solidFill>
              </a:rPr>
              <a:t> Promove parcerias, eventos e redes de contatos, podendo premiar e incentivar o crescimento dos negócios.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Redes de Contatos:</a:t>
            </a:r>
            <a:r>
              <a:rPr lang="pt-BR" dirty="0">
                <a:solidFill>
                  <a:schemeClr val="bg1"/>
                </a:solidFill>
              </a:rPr>
              <a:t> Mantém uma rede de contatos e parcerias estratégicas para alinhar negócios e fornecedores.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3345" y="113299"/>
            <a:ext cx="1124989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i="1" dirty="0">
                <a:solidFill>
                  <a:schemeClr val="bg1"/>
                </a:solidFill>
              </a:rPr>
              <a:t>Plataforma de Empreendimento Colaborativo</a:t>
            </a:r>
            <a:endParaRPr lang="pt-BR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41" y="1791817"/>
            <a:ext cx="4079613" cy="421732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87752" y="222157"/>
            <a:ext cx="103092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Então acabou !?</a:t>
            </a:r>
            <a:endParaRPr lang="pt-B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15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070842" y="222157"/>
            <a:ext cx="274305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</a:t>
            </a:r>
            <a:endParaRPr lang="pt-B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47" y="1875735"/>
            <a:ext cx="4239217" cy="42201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52" y="1791817"/>
            <a:ext cx="4020556" cy="42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8800" b="1" spc="600" dirty="0" smtClean="0"/>
              <a:t>COMO</a:t>
            </a:r>
            <a:endParaRPr lang="pt-BR" sz="8800" b="1" spc="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9" y="1140435"/>
            <a:ext cx="2860578" cy="38190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2" y="2590800"/>
            <a:ext cx="7139427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3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33" y="3153904"/>
            <a:ext cx="1402296" cy="13555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0" y="1152878"/>
            <a:ext cx="2876897" cy="2047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410" y="1814945"/>
            <a:ext cx="619309" cy="6576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650" y="1179243"/>
            <a:ext cx="2056988" cy="17827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453" y="1152878"/>
            <a:ext cx="2218644" cy="176752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296" y="1662183"/>
            <a:ext cx="247530" cy="85934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4050" y="4921196"/>
            <a:ext cx="672328" cy="98389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4781" y="5403072"/>
            <a:ext cx="934668" cy="838086"/>
          </a:xfrm>
          <a:prstGeom prst="rect">
            <a:avLst/>
          </a:prstGeom>
        </p:spPr>
      </p:pic>
      <p:grpSp>
        <p:nvGrpSpPr>
          <p:cNvPr id="55" name="Grupo 54"/>
          <p:cNvGrpSpPr/>
          <p:nvPr/>
        </p:nvGrpSpPr>
        <p:grpSpPr>
          <a:xfrm>
            <a:off x="6071103" y="3885331"/>
            <a:ext cx="2857899" cy="2686019"/>
            <a:chOff x="6112941" y="3659751"/>
            <a:chExt cx="2857899" cy="268601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1152" y="3659751"/>
              <a:ext cx="1052945" cy="1118127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800000">
              <a:off x="6112941" y="4535767"/>
              <a:ext cx="2857899" cy="1810003"/>
            </a:xfrm>
            <a:prstGeom prst="rect">
              <a:avLst/>
            </a:prstGeom>
          </p:spPr>
        </p:pic>
      </p:grpSp>
      <p:pic>
        <p:nvPicPr>
          <p:cNvPr id="19" name="Imagem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5099" y="3471238"/>
            <a:ext cx="2969637" cy="2613280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1979697" y="678873"/>
            <a:ext cx="1330053" cy="377019"/>
            <a:chOff x="1979697" y="678873"/>
            <a:chExt cx="1330053" cy="377019"/>
          </a:xfrm>
        </p:grpSpPr>
        <p:sp>
          <p:nvSpPr>
            <p:cNvPr id="20" name="Divisa 19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Divisa 20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Divisa 21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Divisa 22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254337" y="678873"/>
            <a:ext cx="1330053" cy="377019"/>
            <a:chOff x="1979697" y="678873"/>
            <a:chExt cx="1330053" cy="377019"/>
          </a:xfrm>
        </p:grpSpPr>
        <p:sp>
          <p:nvSpPr>
            <p:cNvPr id="26" name="Divisa 25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Divisa 26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Divisa 27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Divisa 28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530481" y="692723"/>
            <a:ext cx="1330053" cy="377019"/>
            <a:chOff x="1979697" y="678873"/>
            <a:chExt cx="1330053" cy="377019"/>
          </a:xfrm>
        </p:grpSpPr>
        <p:sp>
          <p:nvSpPr>
            <p:cNvPr id="31" name="Divisa 30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Divisa 31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Divisa 32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Divisa 33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5805177" y="706573"/>
            <a:ext cx="1330053" cy="377019"/>
            <a:chOff x="1979697" y="678873"/>
            <a:chExt cx="1330053" cy="377019"/>
          </a:xfrm>
        </p:grpSpPr>
        <p:sp>
          <p:nvSpPr>
            <p:cNvPr id="36" name="Divisa 35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Divisa 36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Divisa 37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Divisa 38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8305245" y="738342"/>
            <a:ext cx="1330053" cy="377019"/>
            <a:chOff x="1979697" y="678873"/>
            <a:chExt cx="1330053" cy="377019"/>
          </a:xfrm>
        </p:grpSpPr>
        <p:sp>
          <p:nvSpPr>
            <p:cNvPr id="41" name="Divisa 40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2" name="Divisa 41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Divisa 42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4" name="Divisa 43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062053" y="724492"/>
            <a:ext cx="1330053" cy="377019"/>
            <a:chOff x="1979697" y="678873"/>
            <a:chExt cx="1330053" cy="377019"/>
          </a:xfrm>
        </p:grpSpPr>
        <p:sp>
          <p:nvSpPr>
            <p:cNvPr id="51" name="Divisa 50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2" name="Divisa 51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3" name="Divisa 52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Divisa 53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56" name="Imagem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2530" y="3498989"/>
            <a:ext cx="1296705" cy="1249159"/>
          </a:xfrm>
          <a:prstGeom prst="rect">
            <a:avLst/>
          </a:prstGeom>
        </p:spPr>
      </p:pic>
      <p:grpSp>
        <p:nvGrpSpPr>
          <p:cNvPr id="57" name="Grupo 56"/>
          <p:cNvGrpSpPr/>
          <p:nvPr/>
        </p:nvGrpSpPr>
        <p:grpSpPr>
          <a:xfrm rot="10800000">
            <a:off x="3572997" y="4777878"/>
            <a:ext cx="1330053" cy="377019"/>
            <a:chOff x="1979697" y="678873"/>
            <a:chExt cx="1330053" cy="377019"/>
          </a:xfrm>
        </p:grpSpPr>
        <p:sp>
          <p:nvSpPr>
            <p:cNvPr id="58" name="Divisa 57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Divisa 58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Divisa 59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Divisa 60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62" name="Imagem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892" y="3046909"/>
            <a:ext cx="1154231" cy="1225683"/>
          </a:xfrm>
          <a:prstGeom prst="rect">
            <a:avLst/>
          </a:prstGeom>
        </p:spPr>
      </p:pic>
      <p:sp>
        <p:nvSpPr>
          <p:cNvPr id="63" name="Retângulo 62"/>
          <p:cNvSpPr/>
          <p:nvPr/>
        </p:nvSpPr>
        <p:spPr>
          <a:xfrm>
            <a:off x="9942654" y="213762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3317074">
            <a:off x="7808505" y="1786297"/>
            <a:ext cx="3590761" cy="1303390"/>
          </a:xfrm>
          <a:prstGeom prst="rect">
            <a:avLst/>
          </a:prstGeom>
        </p:spPr>
      </p:pic>
      <p:sp>
        <p:nvSpPr>
          <p:cNvPr id="65" name="Elipse 64"/>
          <p:cNvSpPr/>
          <p:nvPr/>
        </p:nvSpPr>
        <p:spPr>
          <a:xfrm>
            <a:off x="5036177" y="3046910"/>
            <a:ext cx="5413649" cy="3644836"/>
          </a:xfrm>
          <a:prstGeom prst="ellipse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65"/>
          <p:cNvGrpSpPr/>
          <p:nvPr/>
        </p:nvGrpSpPr>
        <p:grpSpPr>
          <a:xfrm>
            <a:off x="3682491" y="5239534"/>
            <a:ext cx="1330053" cy="377019"/>
            <a:chOff x="1979697" y="678873"/>
            <a:chExt cx="1330053" cy="377019"/>
          </a:xfrm>
        </p:grpSpPr>
        <p:sp>
          <p:nvSpPr>
            <p:cNvPr id="67" name="Divisa 66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Divisa 67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Divisa 68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Divisa 69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663212" y="665023"/>
            <a:ext cx="1330053" cy="377019"/>
            <a:chOff x="1979697" y="678873"/>
            <a:chExt cx="1330053" cy="377019"/>
          </a:xfrm>
        </p:grpSpPr>
        <p:sp>
          <p:nvSpPr>
            <p:cNvPr id="72" name="Divisa 71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Divisa 72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Divisa 73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Divisa 74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upo 75"/>
          <p:cNvGrpSpPr/>
          <p:nvPr/>
        </p:nvGrpSpPr>
        <p:grpSpPr>
          <a:xfrm rot="3465984">
            <a:off x="9140600" y="1534358"/>
            <a:ext cx="1330053" cy="377019"/>
            <a:chOff x="1979697" y="678873"/>
            <a:chExt cx="1330053" cy="377019"/>
          </a:xfrm>
        </p:grpSpPr>
        <p:sp>
          <p:nvSpPr>
            <p:cNvPr id="77" name="Divisa 76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8" name="Divisa 77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Divisa 78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Divisa 79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upo 80"/>
          <p:cNvGrpSpPr/>
          <p:nvPr/>
        </p:nvGrpSpPr>
        <p:grpSpPr>
          <a:xfrm rot="1367056">
            <a:off x="8854155" y="3030778"/>
            <a:ext cx="1100692" cy="339242"/>
            <a:chOff x="1979697" y="678873"/>
            <a:chExt cx="1330053" cy="377019"/>
          </a:xfrm>
          <a:solidFill>
            <a:schemeClr val="accent6"/>
          </a:solidFill>
        </p:grpSpPr>
        <p:sp>
          <p:nvSpPr>
            <p:cNvPr id="82" name="Divisa 81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/>
                </a:solidFill>
              </a:endParaRPr>
            </a:p>
          </p:txBody>
        </p:sp>
        <p:sp>
          <p:nvSpPr>
            <p:cNvPr id="83" name="Divisa 82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/>
                </a:solidFill>
              </a:endParaRPr>
            </a:p>
          </p:txBody>
        </p:sp>
        <p:sp>
          <p:nvSpPr>
            <p:cNvPr id="84" name="Divisa 83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/>
                </a:solidFill>
              </a:endParaRPr>
            </a:p>
          </p:txBody>
        </p:sp>
        <p:sp>
          <p:nvSpPr>
            <p:cNvPr id="85" name="Divisa 84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/>
                </a:solidFill>
              </a:endParaRPr>
            </a:p>
          </p:txBody>
        </p:sp>
      </p:grpSp>
      <p:grpSp>
        <p:nvGrpSpPr>
          <p:cNvPr id="86" name="Grupo 85"/>
          <p:cNvGrpSpPr/>
          <p:nvPr/>
        </p:nvGrpSpPr>
        <p:grpSpPr>
          <a:xfrm rot="7622104">
            <a:off x="9730193" y="4745045"/>
            <a:ext cx="1330053" cy="377019"/>
            <a:chOff x="1979697" y="678873"/>
            <a:chExt cx="1330053" cy="377019"/>
          </a:xfrm>
        </p:grpSpPr>
        <p:sp>
          <p:nvSpPr>
            <p:cNvPr id="87" name="Divisa 86"/>
            <p:cNvSpPr/>
            <p:nvPr/>
          </p:nvSpPr>
          <p:spPr>
            <a:xfrm>
              <a:off x="197969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Divisa 87"/>
            <p:cNvSpPr/>
            <p:nvPr/>
          </p:nvSpPr>
          <p:spPr>
            <a:xfrm>
              <a:off x="229835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9" name="Divisa 88"/>
            <p:cNvSpPr/>
            <p:nvPr/>
          </p:nvSpPr>
          <p:spPr>
            <a:xfrm>
              <a:off x="2617017" y="67887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0" name="Divisa 89"/>
            <p:cNvSpPr/>
            <p:nvPr/>
          </p:nvSpPr>
          <p:spPr>
            <a:xfrm>
              <a:off x="2935677" y="692723"/>
              <a:ext cx="374073" cy="36316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91" name="Imagem 9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1356" y="4252562"/>
            <a:ext cx="872172" cy="808211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13621" y="1668165"/>
            <a:ext cx="1206034" cy="1256285"/>
          </a:xfrm>
          <a:prstGeom prst="rect">
            <a:avLst/>
          </a:prstGeom>
        </p:spPr>
      </p:pic>
      <p:sp>
        <p:nvSpPr>
          <p:cNvPr id="93" name="Retângulo 92"/>
          <p:cNvSpPr/>
          <p:nvPr/>
        </p:nvSpPr>
        <p:spPr>
          <a:xfrm>
            <a:off x="148518" y="5806378"/>
            <a:ext cx="53110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EMPRESA E DISTRIBUIÇÃO DE RESULTADOS</a:t>
            </a:r>
            <a:endParaRPr lang="pt-BR" sz="2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609772" y="2784051"/>
            <a:ext cx="2894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PROCURANDO VAGAS</a:t>
            </a:r>
            <a:endParaRPr lang="pt-BR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3511057" y="2465658"/>
            <a:ext cx="898003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SHIFT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4431829" y="2565702"/>
            <a:ext cx="207781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Skills</a:t>
            </a:r>
            <a:r>
              <a:rPr lang="pt-BR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  <a:endParaRPr lang="pt-BR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496636" y="682538"/>
            <a:ext cx="290496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Desafio x Conflitos</a:t>
            </a:r>
            <a:endParaRPr lang="pt-BR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8" name="Retângulo 97"/>
          <p:cNvSpPr/>
          <p:nvPr/>
        </p:nvSpPr>
        <p:spPr>
          <a:xfrm rot="18701881">
            <a:off x="9991754" y="1425347"/>
            <a:ext cx="20505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Fim de Empresas</a:t>
            </a:r>
            <a:endParaRPr lang="pt-BR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9746132" y="4168301"/>
            <a:ext cx="21467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Negócios da Shift</a:t>
            </a:r>
            <a:endParaRPr lang="pt-BR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9746132" y="5154898"/>
            <a:ext cx="2445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Fluxo de Caixa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    Consultoria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Capacitação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Gestão/Sociedade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Suporte </a:t>
            </a:r>
            <a:r>
              <a:rPr lang="pt-BR" dirty="0" err="1" smtClean="0">
                <a:solidFill>
                  <a:schemeClr val="bg1"/>
                </a:solidFill>
              </a:rPr>
              <a:t>Adm</a:t>
            </a:r>
            <a:r>
              <a:rPr lang="pt-BR" dirty="0" smtClean="0">
                <a:solidFill>
                  <a:schemeClr val="bg1"/>
                </a:solidFill>
              </a:rPr>
              <a:t> X Op.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7" y="0"/>
            <a:ext cx="1402296" cy="13555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4" y="1767292"/>
            <a:ext cx="672328" cy="9838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35" y="2249168"/>
            <a:ext cx="934668" cy="83808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903357" y="731427"/>
            <a:ext cx="2857899" cy="2686019"/>
            <a:chOff x="6112941" y="3659751"/>
            <a:chExt cx="2857899" cy="2686019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1152" y="3659751"/>
              <a:ext cx="1052945" cy="1118127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112941" y="4535767"/>
              <a:ext cx="2857899" cy="1810003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84" y="345085"/>
            <a:ext cx="1296705" cy="124915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610" y="1098658"/>
            <a:ext cx="872172" cy="80821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03" y="239479"/>
            <a:ext cx="672328" cy="98389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49" y="1901001"/>
            <a:ext cx="1402296" cy="135555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37" y="3931012"/>
            <a:ext cx="934668" cy="8380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641" y="5443557"/>
            <a:ext cx="1296705" cy="1249159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6414655" y="239479"/>
            <a:ext cx="533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Sistema de Consultoria: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Desenvolvimento de sistema de consultoria gratuita e paga. De forma distribuída e integrada à SHIFT. Estruturas Regionais, internacional, nacional, estadual e de cidades, respeitando os valores e cultura regional.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414655" y="1848275"/>
            <a:ext cx="533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Sistema de Tesouraria: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Desenvolvimento de sistema de tesouraria, baseado nas melhores práticas contábeis. Funcionando a principio como livro caixa de livre acesso aos membros, transmitindo transparência e servindo como base de análise para o sistema de consultoria especializado.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414655" y="3694934"/>
            <a:ext cx="533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Sistema de Capacitação: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Desenvolvimento de sistema de capacitação empreendedora individual baseado em saturação de tema. Promovendo segurança profissional e atuando na deficiência acadêmica.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414655" y="5142454"/>
            <a:ext cx="533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Sistemas e direcionamento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Desenvolvimento contínuo e atuação da plataforma de capacidade internacional para fomentar sociedades orientando e montando parcerias para um comércio de intercâmbio. Matéria prima, conhecimento e tecnologias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o explicativo em elipse 14"/>
          <p:cNvSpPr/>
          <p:nvPr/>
        </p:nvSpPr>
        <p:spPr>
          <a:xfrm>
            <a:off x="-52686" y="-2327563"/>
            <a:ext cx="12244686" cy="8132618"/>
          </a:xfrm>
          <a:prstGeom prst="wedgeEllipseCallout">
            <a:avLst>
              <a:gd name="adj1" fmla="val 41624"/>
              <a:gd name="adj2" fmla="val 4380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454" y="5167745"/>
            <a:ext cx="972813" cy="142362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93886" y="946217"/>
            <a:ext cx="68134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Conceito de Sistemas desacoplados</a:t>
            </a:r>
          </a:p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Baseado em produto ou serviços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72181" y="1667049"/>
            <a:ext cx="334739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Projeto de criação</a:t>
            </a:r>
          </a:p>
          <a:p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Custos de criação</a:t>
            </a:r>
          </a:p>
          <a:p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Criação e especificação</a:t>
            </a:r>
          </a:p>
          <a:p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Testes</a:t>
            </a:r>
          </a:p>
          <a:p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Formação do preço</a:t>
            </a:r>
          </a:p>
          <a:p>
            <a:r>
              <a:rPr lang="pt-BR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Produto Final</a:t>
            </a:r>
            <a:endParaRPr lang="pt-BR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Disponibilidade para Venda</a:t>
            </a:r>
          </a:p>
          <a:p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Produto na plataforma.</a:t>
            </a:r>
            <a:endParaRPr lang="pt-BR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1058640820"/>
              </p:ext>
            </p:extLst>
          </p:nvPr>
        </p:nvGraphicFramePr>
        <p:xfrm>
          <a:off x="1770706" y="3947764"/>
          <a:ext cx="215155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a 16"/>
          <p:cNvGraphicFramePr/>
          <p:nvPr/>
        </p:nvGraphicFramePr>
        <p:xfrm>
          <a:off x="293886" y="271921"/>
          <a:ext cx="5105191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a 17"/>
          <p:cNvGraphicFramePr/>
          <p:nvPr/>
        </p:nvGraphicFramePr>
        <p:xfrm>
          <a:off x="5800859" y="230220"/>
          <a:ext cx="5105191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Retângulo 9"/>
          <p:cNvSpPr/>
          <p:nvPr/>
        </p:nvSpPr>
        <p:spPr>
          <a:xfrm>
            <a:off x="5800859" y="938106"/>
            <a:ext cx="56526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Conceito de Sistemas desacoplados</a:t>
            </a:r>
          </a:p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Baseado em despesas, receitas e fluxo de caixa.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125556386"/>
              </p:ext>
            </p:extLst>
          </p:nvPr>
        </p:nvGraphicFramePr>
        <p:xfrm>
          <a:off x="6773664" y="2467268"/>
          <a:ext cx="436539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00859" y="2168544"/>
            <a:ext cx="1402296" cy="1355553"/>
          </a:xfrm>
          <a:prstGeom prst="rect">
            <a:avLst/>
          </a:prstGeom>
        </p:spPr>
      </p:pic>
      <p:graphicFrame>
        <p:nvGraphicFramePr>
          <p:cNvPr id="19" name="Diagrama 18"/>
          <p:cNvGraphicFramePr/>
          <p:nvPr/>
        </p:nvGraphicFramePr>
        <p:xfrm>
          <a:off x="4203226" y="3699264"/>
          <a:ext cx="5105191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14" name="Retângulo 13"/>
          <p:cNvSpPr/>
          <p:nvPr/>
        </p:nvSpPr>
        <p:spPr>
          <a:xfrm>
            <a:off x="4203226" y="4407150"/>
            <a:ext cx="56526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Conceito de Sistemas e equipes especializadas em feedback do produto no mercado.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3" name="Diagrama 22"/>
          <p:cNvGraphicFramePr/>
          <p:nvPr>
            <p:extLst>
              <p:ext uri="{D42A27DB-BD31-4B8C-83A1-F6EECF244321}">
                <p14:modId xmlns:p14="http://schemas.microsoft.com/office/powerpoint/2010/main" val="1723248501"/>
              </p:ext>
            </p:extLst>
          </p:nvPr>
        </p:nvGraphicFramePr>
        <p:xfrm>
          <a:off x="214020" y="5913666"/>
          <a:ext cx="1069203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</p:spTree>
    <p:extLst>
      <p:ext uri="{BB962C8B-B14F-4D97-AF65-F5344CB8AC3E}">
        <p14:creationId xmlns:p14="http://schemas.microsoft.com/office/powerpoint/2010/main" val="9752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explicativo em elipse 19"/>
          <p:cNvSpPr/>
          <p:nvPr/>
        </p:nvSpPr>
        <p:spPr>
          <a:xfrm>
            <a:off x="7577303" y="1193006"/>
            <a:ext cx="4490006" cy="4584339"/>
          </a:xfrm>
          <a:prstGeom prst="wedgeEllipseCallout">
            <a:avLst>
              <a:gd name="adj1" fmla="val -70070"/>
              <a:gd name="adj2" fmla="val -36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01" y="1431532"/>
            <a:ext cx="1828800" cy="2676293"/>
          </a:xfrm>
          <a:prstGeom prst="rect">
            <a:avLst/>
          </a:prstGeom>
        </p:spPr>
      </p:pic>
      <p:graphicFrame>
        <p:nvGraphicFramePr>
          <p:cNvPr id="22" name="Diagrama 21"/>
          <p:cNvGraphicFramePr/>
          <p:nvPr/>
        </p:nvGraphicFramePr>
        <p:xfrm>
          <a:off x="673313" y="399557"/>
          <a:ext cx="1069203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71104" y="1431532"/>
            <a:ext cx="483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Sistema especialista baseado em modelos de empreendimentos, que fornece dados para apoiar a tomada de decisões e o estudo de estratégias por consultores, administradores e envolvidos em cada projeto, oferecendo uma visão holística </a:t>
            </a:r>
            <a:r>
              <a:rPr lang="pt-BR" dirty="0" smtClean="0">
                <a:solidFill>
                  <a:schemeClr val="bg1"/>
                </a:solidFill>
              </a:rPr>
              <a:t>em parceria da </a:t>
            </a:r>
            <a:r>
              <a:rPr lang="pt-BR" dirty="0">
                <a:solidFill>
                  <a:schemeClr val="bg1"/>
                </a:solidFill>
              </a:rPr>
              <a:t>SHIFT em cada empreendimento.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84764" y="4294186"/>
            <a:ext cx="483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Oferta de consultoria básica pré-estabelecida e possibilidade de contratação de profissionais qualificados em cada setor, sob a tutela da Shift e fomentada por empresas de consultoria empresarial, com uma cota </a:t>
            </a:r>
            <a:r>
              <a:rPr lang="pt-BR" dirty="0" smtClean="0">
                <a:solidFill>
                  <a:schemeClr val="bg1"/>
                </a:solidFill>
              </a:rPr>
              <a:t>regional e hierárquica.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04" y="4438384"/>
            <a:ext cx="2355132" cy="18871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5935" y="2091901"/>
            <a:ext cx="1402296" cy="135555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6695" y="3960310"/>
            <a:ext cx="934668" cy="838086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243017" y="2442569"/>
            <a:ext cx="2857899" cy="2686019"/>
            <a:chOff x="6112941" y="3659751"/>
            <a:chExt cx="2857899" cy="2686019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11152" y="3659751"/>
              <a:ext cx="1052945" cy="111812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0800000">
              <a:off x="6112941" y="4535767"/>
              <a:ext cx="2857899" cy="1810003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64444" y="2056227"/>
            <a:ext cx="1296705" cy="124915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3270" y="2809800"/>
            <a:ext cx="872172" cy="808211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5365604" y="3960310"/>
            <a:ext cx="235513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Consultores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3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01" y="2138113"/>
            <a:ext cx="1828800" cy="267629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98765" y="383787"/>
            <a:ext cx="111113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IA para apoio de consultoria em aplicação prática!</a:t>
            </a:r>
            <a:endParaRPr lang="pt-B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399454" y="4814406"/>
            <a:ext cx="5216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IA Especialista!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68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91" y="1306826"/>
            <a:ext cx="3752953" cy="36278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25995" y="307262"/>
            <a:ext cx="10011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Sistema Financeiro Gerencial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65778" y="4934681"/>
            <a:ext cx="11242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Tesouraria e contabilidade ativa!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58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63236" y="180109"/>
            <a:ext cx="1285720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Caixa!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59" y="431783"/>
            <a:ext cx="1590520" cy="257922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78447" y="890121"/>
            <a:ext cx="137160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Contadores</a:t>
            </a:r>
            <a:endParaRPr lang="pt-B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3236" y="2386412"/>
            <a:ext cx="56249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Saída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Inovação/investimentos/operações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Pró-labores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Distribuição de Rendimentos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Prestação de contas e justificativas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Saldo livre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Consultoria financeira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Seguros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Investimentos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Gestão financeira dos contratos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Liberação de verbas ou vetos baseado na autorização da plataforma e votação dos membros da empresa formadora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have direita 7"/>
          <p:cNvSpPr/>
          <p:nvPr/>
        </p:nvSpPr>
        <p:spPr>
          <a:xfrm>
            <a:off x="4350328" y="180109"/>
            <a:ext cx="2590800" cy="6453620"/>
          </a:xfrm>
          <a:prstGeom prst="rightBrace">
            <a:avLst>
              <a:gd name="adj1" fmla="val 33368"/>
              <a:gd name="adj2" fmla="val 48926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148946" y="262753"/>
            <a:ext cx="53201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Administração dos recursos.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Possibilidade de criação de banco personalizado para criação de centros de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Administração e relatórios de encargos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Gestão estrutural financeira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Administração de ativos na bolsa.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Assuntos pertinente a plataforma e interesse das empresas encubadas</a:t>
            </a:r>
          </a:p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276109" y="4297029"/>
            <a:ext cx="5915891" cy="23083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Nasce o </a:t>
            </a:r>
            <a:r>
              <a:rPr lang="pt-BR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Sistema integrador de tesouraria</a:t>
            </a:r>
            <a:r>
              <a:rPr lang="pt-BR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contabilidade e consultoria financeira.</a:t>
            </a:r>
            <a:endParaRPr lang="pt-BR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0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58" y="590298"/>
            <a:ext cx="1119467" cy="18153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709" y="562117"/>
            <a:ext cx="1301717" cy="19049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247" y="2358983"/>
            <a:ext cx="1251832" cy="13293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498" y="3789069"/>
            <a:ext cx="1834923" cy="16147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047" y="295339"/>
            <a:ext cx="934668" cy="83808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047" y="1095550"/>
            <a:ext cx="934668" cy="83808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456" y="171255"/>
            <a:ext cx="934668" cy="83808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070" y="958370"/>
            <a:ext cx="934668" cy="8380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311" y="2664548"/>
            <a:ext cx="2876897" cy="204752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0189" y="2436143"/>
            <a:ext cx="2238687" cy="1876687"/>
          </a:xfrm>
          <a:prstGeom prst="rect">
            <a:avLst/>
          </a:prstGeom>
        </p:spPr>
      </p:pic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1181593065"/>
              </p:ext>
            </p:extLst>
          </p:nvPr>
        </p:nvGraphicFramePr>
        <p:xfrm>
          <a:off x="173450" y="138700"/>
          <a:ext cx="2656162" cy="163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498" y="5084618"/>
            <a:ext cx="1834923" cy="161473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112" y="5084618"/>
            <a:ext cx="1834923" cy="161473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571" y="5084618"/>
            <a:ext cx="1834923" cy="161473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99692" y="5146037"/>
            <a:ext cx="1635151" cy="1627801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9963891" y="3368798"/>
            <a:ext cx="14847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investidores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Arco 23"/>
          <p:cNvSpPr/>
          <p:nvPr/>
        </p:nvSpPr>
        <p:spPr>
          <a:xfrm rot="2909997">
            <a:off x="9411985" y="3760786"/>
            <a:ext cx="536695" cy="1057115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co 24"/>
          <p:cNvSpPr/>
          <p:nvPr/>
        </p:nvSpPr>
        <p:spPr>
          <a:xfrm rot="2909997">
            <a:off x="9564385" y="3913186"/>
            <a:ext cx="536695" cy="1057115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co 25"/>
          <p:cNvSpPr/>
          <p:nvPr/>
        </p:nvSpPr>
        <p:spPr>
          <a:xfrm rot="2909997">
            <a:off x="9716785" y="4065586"/>
            <a:ext cx="536695" cy="1057115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o 26"/>
          <p:cNvSpPr/>
          <p:nvPr/>
        </p:nvSpPr>
        <p:spPr>
          <a:xfrm rot="2909997">
            <a:off x="9869185" y="4217986"/>
            <a:ext cx="536695" cy="1057115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co 27"/>
          <p:cNvSpPr/>
          <p:nvPr/>
        </p:nvSpPr>
        <p:spPr>
          <a:xfrm rot="2909997">
            <a:off x="10995300" y="3159750"/>
            <a:ext cx="536695" cy="1057115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co 28"/>
          <p:cNvSpPr/>
          <p:nvPr/>
        </p:nvSpPr>
        <p:spPr>
          <a:xfrm rot="2909997">
            <a:off x="11147700" y="3312150"/>
            <a:ext cx="536695" cy="1057115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9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b="1" dirty="0" smtClean="0"/>
              <a:t> processo seletivo hoje!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468" y="439917"/>
            <a:ext cx="4173415" cy="6868249"/>
          </a:xfrm>
          <a:prstGeom prst="ellipse">
            <a:avLst/>
          </a:prstGeom>
          <a:ln w="34925" cap="rnd">
            <a:solidFill>
              <a:srgbClr val="FFFFFF"/>
            </a:solidFill>
            <a:prstDash val="soli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685800"/>
            <a:ext cx="10513671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b="1" dirty="0" smtClean="0">
                <a:solidFill>
                  <a:schemeClr val="bg1"/>
                </a:solidFill>
              </a:rPr>
              <a:t>1 - A empresa abre um cargo.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cargo representa uma cadeira! </a:t>
            </a:r>
          </a:p>
        </p:txBody>
      </p:sp>
    </p:spTree>
    <p:extLst>
      <p:ext uri="{BB962C8B-B14F-4D97-AF65-F5344CB8AC3E}">
        <p14:creationId xmlns:p14="http://schemas.microsoft.com/office/powerpoint/2010/main" val="207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31" y="181679"/>
            <a:ext cx="7485052" cy="5812720"/>
          </a:xfr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 smtClean="0">
                <a:ln w="0"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processo seletivo hoje!</a:t>
            </a:r>
            <a:endParaRPr lang="pt-BR" cap="none" dirty="0">
              <a:ln w="0"/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120534" y="469815"/>
            <a:ext cx="71029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ln w="0"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Dá inicio </a:t>
            </a:r>
          </a:p>
          <a:p>
            <a:pPr algn="ctr"/>
            <a:r>
              <a:rPr lang="pt-BR" sz="8000" dirty="0" smtClean="0">
                <a:ln w="0"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 </a:t>
            </a:r>
          </a:p>
          <a:p>
            <a:pPr algn="ctr"/>
            <a:r>
              <a:rPr lang="pt-BR" sz="8000" dirty="0" smtClean="0">
                <a:ln w="0"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</a:t>
            </a:r>
          </a:p>
          <a:p>
            <a:pPr algn="ctr"/>
            <a:r>
              <a:rPr lang="pt-BR" sz="8000" dirty="0" smtClean="0">
                <a:ln w="0"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Seletivo!</a:t>
            </a:r>
            <a:endParaRPr lang="pt-BR" sz="8000" dirty="0">
              <a:ln w="0">
                <a:solidFill>
                  <a:schemeClr val="bg1"/>
                </a:solidFill>
              </a:ln>
              <a:solidFill>
                <a:schemeClr val="accent6">
                  <a:lumMod val="5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10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processo seletivo hoje!</a:t>
            </a:r>
            <a:endParaRPr lang="pt-BR" b="1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45587"/>
            <a:ext cx="4419722" cy="3432255"/>
          </a:xfrm>
        </p:spPr>
      </p:pic>
      <p:sp>
        <p:nvSpPr>
          <p:cNvPr id="10" name="CaixaDeTexto 9"/>
          <p:cNvSpPr txBox="1"/>
          <p:nvPr/>
        </p:nvSpPr>
        <p:spPr>
          <a:xfrm>
            <a:off x="5655210" y="1052965"/>
            <a:ext cx="6077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 para uma pessoa</a:t>
            </a:r>
            <a:endParaRPr lang="pt-BR" sz="4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55210" y="2131896"/>
            <a:ext cx="6077246" cy="156966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4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para 999 ativos qualificados.</a:t>
            </a:r>
          </a:p>
        </p:txBody>
      </p:sp>
      <p:sp>
        <p:nvSpPr>
          <p:cNvPr id="2" name="Retângulo 1"/>
          <p:cNvSpPr/>
          <p:nvPr/>
        </p:nvSpPr>
        <p:spPr>
          <a:xfrm>
            <a:off x="7129107" y="129635"/>
            <a:ext cx="3483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Resultado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8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9129" y="4839024"/>
            <a:ext cx="8534400" cy="1507067"/>
          </a:xfrm>
        </p:spPr>
        <p:txBody>
          <a:bodyPr/>
          <a:lstStyle/>
          <a:p>
            <a:r>
              <a:rPr lang="pt-BR" b="1" dirty="0" smtClean="0"/>
              <a:t>O processo seletivo hoje!</a:t>
            </a:r>
            <a:endParaRPr lang="pt-BR" b="1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9" y="1052965"/>
            <a:ext cx="4419722" cy="3432255"/>
          </a:xfrm>
        </p:spPr>
      </p:pic>
      <p:sp>
        <p:nvSpPr>
          <p:cNvPr id="10" name="CaixaDeTexto 9"/>
          <p:cNvSpPr txBox="1"/>
          <p:nvPr/>
        </p:nvSpPr>
        <p:spPr>
          <a:xfrm>
            <a:off x="5197719" y="1035203"/>
            <a:ext cx="68536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Probabilidade de erro na contratação!</a:t>
            </a:r>
          </a:p>
          <a:p>
            <a:endParaRPr lang="pt-BR" sz="2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Sentimento de injustiça pelos candidatos não selecionados!</a:t>
            </a:r>
          </a:p>
          <a:p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Descontentamento com o setor de RH e seus métodos, sistemas e sites especializados!</a:t>
            </a:r>
          </a:p>
          <a:p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Mudanças constantes de ramo e frustrações por vocação não exercida. etc.. Etc..</a:t>
            </a:r>
          </a:p>
          <a:p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129107" y="129635"/>
            <a:ext cx="3483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Resultado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66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5" y="175359"/>
            <a:ext cx="4211345" cy="4211345"/>
          </a:xfrm>
        </p:spPr>
      </p:pic>
      <p:sp>
        <p:nvSpPr>
          <p:cNvPr id="13" name="Retângulo 12"/>
          <p:cNvSpPr/>
          <p:nvPr/>
        </p:nvSpPr>
        <p:spPr>
          <a:xfrm>
            <a:off x="6247799" y="619456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 SOLUÇÃO</a:t>
            </a:r>
            <a:endParaRPr lang="pt-B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304800" y="2088962"/>
            <a:ext cx="11765160" cy="1581286"/>
            <a:chOff x="0" y="5134736"/>
            <a:chExt cx="11765160" cy="1581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0" y="5983449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983449"/>
                  <a:ext cx="1069560" cy="7325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1069560" y="5983448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" y="5983448"/>
                  <a:ext cx="1069560" cy="7325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2139120" y="5983447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120" y="5983447"/>
                  <a:ext cx="1069560" cy="7325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3208680" y="5983446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80" y="5983446"/>
                  <a:ext cx="1069560" cy="7325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278240" y="5983446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240" y="5983446"/>
                  <a:ext cx="1069560" cy="7325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/>
                <p:cNvSpPr txBox="1"/>
                <p:nvPr/>
              </p:nvSpPr>
              <p:spPr>
                <a:xfrm>
                  <a:off x="5347800" y="5983445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CaixaDe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00" y="5983445"/>
                  <a:ext cx="1069560" cy="7325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/>
                <p:cNvSpPr txBox="1"/>
                <p:nvPr/>
              </p:nvSpPr>
              <p:spPr>
                <a:xfrm>
                  <a:off x="6417360" y="5983444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CaixaDe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360" y="5983444"/>
                  <a:ext cx="1069560" cy="73257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7486920" y="5983443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920" y="5983443"/>
                  <a:ext cx="1069560" cy="73257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8556480" y="5968183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480" y="5968183"/>
                  <a:ext cx="1069560" cy="7325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9626040" y="5968182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040" y="5968182"/>
                  <a:ext cx="1069560" cy="73257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/>
                <p:cNvSpPr txBox="1"/>
                <p:nvPr/>
              </p:nvSpPr>
              <p:spPr>
                <a:xfrm>
                  <a:off x="10695600" y="5968181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0" y="5968181"/>
                  <a:ext cx="1069560" cy="73257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0" y="5150004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150004"/>
                  <a:ext cx="1069560" cy="73257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69560" y="5150003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" y="5150003"/>
                  <a:ext cx="1069560" cy="73257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139120" y="5150002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120" y="5150002"/>
                  <a:ext cx="1069560" cy="73257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3208680" y="5150001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80" y="5150001"/>
                  <a:ext cx="1069560" cy="73257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4278240" y="5150001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240" y="5150001"/>
                  <a:ext cx="1069560" cy="73257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5347800" y="5150000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00" y="5150000"/>
                  <a:ext cx="1069560" cy="73257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6417360" y="5149999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360" y="5149999"/>
                  <a:ext cx="1069560" cy="73257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7486920" y="5149998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8" name="CaixaDe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920" y="5149998"/>
                  <a:ext cx="1069560" cy="732573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8556480" y="5134738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480" y="5134738"/>
                  <a:ext cx="1069560" cy="732573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9626040" y="5134737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040" y="5134737"/>
                  <a:ext cx="1069560" cy="732573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/>
                <p:cNvSpPr txBox="1"/>
                <p:nvPr/>
              </p:nvSpPr>
              <p:spPr>
                <a:xfrm>
                  <a:off x="10695600" y="5134736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0" y="5134736"/>
                  <a:ext cx="1069560" cy="732573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upo 52"/>
          <p:cNvGrpSpPr/>
          <p:nvPr/>
        </p:nvGrpSpPr>
        <p:grpSpPr>
          <a:xfrm>
            <a:off x="304800" y="5350713"/>
            <a:ext cx="11765160" cy="1581286"/>
            <a:chOff x="0" y="5134736"/>
            <a:chExt cx="11765160" cy="1581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0" y="5983449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983449"/>
                  <a:ext cx="1069560" cy="732573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1069560" y="5983448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" y="5983448"/>
                  <a:ext cx="1069560" cy="7325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2139120" y="5983447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120" y="5983447"/>
                  <a:ext cx="1069560" cy="7325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3208680" y="5983446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7" name="CaixaDe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80" y="5983446"/>
                  <a:ext cx="1069560" cy="7325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/>
                <p:cNvSpPr txBox="1"/>
                <p:nvPr/>
              </p:nvSpPr>
              <p:spPr>
                <a:xfrm>
                  <a:off x="4278240" y="5983446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CaixaDe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240" y="5983446"/>
                  <a:ext cx="1069560" cy="7325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5347800" y="5983445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00" y="5983445"/>
                  <a:ext cx="1069560" cy="732573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ixaDeTexto 59"/>
                <p:cNvSpPr txBox="1"/>
                <p:nvPr/>
              </p:nvSpPr>
              <p:spPr>
                <a:xfrm>
                  <a:off x="6417360" y="5983444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0" name="CaixaDe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360" y="5983444"/>
                  <a:ext cx="1069560" cy="732573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7486920" y="5983443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920" y="5983443"/>
                  <a:ext cx="1069560" cy="732573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8556480" y="5968183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480" y="5968183"/>
                  <a:ext cx="1069560" cy="732573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9626040" y="5968182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040" y="5968182"/>
                  <a:ext cx="1069560" cy="7325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10695600" y="5968181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0" y="5968181"/>
                  <a:ext cx="1069560" cy="7325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0" y="5150004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150004"/>
                  <a:ext cx="1069560" cy="7325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DeTexto 65"/>
                <p:cNvSpPr txBox="1"/>
                <p:nvPr/>
              </p:nvSpPr>
              <p:spPr>
                <a:xfrm>
                  <a:off x="1069560" y="5150003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6" name="CaixaDe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" y="5150003"/>
                  <a:ext cx="1069560" cy="73257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2139120" y="5150002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120" y="5150002"/>
                  <a:ext cx="1069560" cy="732573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/>
                <p:cNvSpPr txBox="1"/>
                <p:nvPr/>
              </p:nvSpPr>
              <p:spPr>
                <a:xfrm>
                  <a:off x="3208680" y="5150001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80" y="5150001"/>
                  <a:ext cx="1069560" cy="732573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4278240" y="5150001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240" y="5150001"/>
                  <a:ext cx="1069560" cy="732573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5347800" y="5150000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0" name="CaixaDe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00" y="5150000"/>
                  <a:ext cx="1069560" cy="732573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6417360" y="5149999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360" y="5149999"/>
                  <a:ext cx="1069560" cy="732573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7486920" y="5149998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920" y="5149998"/>
                  <a:ext cx="1069560" cy="732573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8556480" y="5134738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480" y="5134738"/>
                  <a:ext cx="1069560" cy="732573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DeTexto 73"/>
                <p:cNvSpPr txBox="1"/>
                <p:nvPr/>
              </p:nvSpPr>
              <p:spPr>
                <a:xfrm>
                  <a:off x="9626040" y="5134737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4" name="CaixaDe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040" y="5134737"/>
                  <a:ext cx="1069560" cy="732573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DeTexto 74"/>
                <p:cNvSpPr txBox="1"/>
                <p:nvPr/>
              </p:nvSpPr>
              <p:spPr>
                <a:xfrm>
                  <a:off x="10695600" y="5134736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5" name="CaixaDe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0" y="5134736"/>
                  <a:ext cx="1069560" cy="732573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upo 75"/>
          <p:cNvGrpSpPr/>
          <p:nvPr/>
        </p:nvGrpSpPr>
        <p:grpSpPr>
          <a:xfrm>
            <a:off x="304800" y="3698222"/>
            <a:ext cx="11765160" cy="1581286"/>
            <a:chOff x="0" y="5134736"/>
            <a:chExt cx="11765160" cy="1581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0" y="5983449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983449"/>
                  <a:ext cx="1069560" cy="732573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1069560" y="5983448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" y="5983448"/>
                  <a:ext cx="1069560" cy="732573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DeTexto 78"/>
                <p:cNvSpPr txBox="1"/>
                <p:nvPr/>
              </p:nvSpPr>
              <p:spPr>
                <a:xfrm>
                  <a:off x="2139120" y="5983447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CaixaDe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120" y="5983447"/>
                  <a:ext cx="1069560" cy="732573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3208680" y="5983446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80" y="5983446"/>
                  <a:ext cx="1069560" cy="732573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4278240" y="5983446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240" y="5983446"/>
                  <a:ext cx="1069560" cy="732573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5347800" y="5983445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00" y="5983445"/>
                  <a:ext cx="1069560" cy="732573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6417360" y="5983444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360" y="5983444"/>
                  <a:ext cx="1069560" cy="732573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ixaDeTexto 83"/>
                <p:cNvSpPr txBox="1"/>
                <p:nvPr/>
              </p:nvSpPr>
              <p:spPr>
                <a:xfrm>
                  <a:off x="7486920" y="5983443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CaixaDe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920" y="5983443"/>
                  <a:ext cx="1069560" cy="732573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aixaDeTexto 84"/>
                <p:cNvSpPr txBox="1"/>
                <p:nvPr/>
              </p:nvSpPr>
              <p:spPr>
                <a:xfrm>
                  <a:off x="8556480" y="5968183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5" name="CaixaDe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480" y="5968183"/>
                  <a:ext cx="1069560" cy="732573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ixaDeTexto 85"/>
                <p:cNvSpPr txBox="1"/>
                <p:nvPr/>
              </p:nvSpPr>
              <p:spPr>
                <a:xfrm>
                  <a:off x="9626040" y="5968182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CaixaDe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040" y="5968182"/>
                  <a:ext cx="1069560" cy="732573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ixaDeTexto 86"/>
                <p:cNvSpPr txBox="1"/>
                <p:nvPr/>
              </p:nvSpPr>
              <p:spPr>
                <a:xfrm>
                  <a:off x="10695600" y="5968181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7" name="CaixaDe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0" y="5968181"/>
                  <a:ext cx="1069560" cy="732573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ixaDeTexto 87"/>
                <p:cNvSpPr txBox="1"/>
                <p:nvPr/>
              </p:nvSpPr>
              <p:spPr>
                <a:xfrm>
                  <a:off x="0" y="5150004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8" name="CaixaDeTexto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150004"/>
                  <a:ext cx="1069560" cy="73257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069560" y="5150003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" y="5150003"/>
                  <a:ext cx="1069560" cy="732573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2139120" y="5150002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120" y="5150002"/>
                  <a:ext cx="1069560" cy="732573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3208680" y="5150001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1" name="CaixaDe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80" y="5150001"/>
                  <a:ext cx="1069560" cy="732573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4278240" y="5150001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2" name="CaixaDeTexto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240" y="5150001"/>
                  <a:ext cx="1069560" cy="73257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/>
                <p:cNvSpPr txBox="1"/>
                <p:nvPr/>
              </p:nvSpPr>
              <p:spPr>
                <a:xfrm>
                  <a:off x="5347800" y="5150000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3" name="CaixaDe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00" y="5150000"/>
                  <a:ext cx="1069560" cy="732573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6417360" y="5149999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360" y="5149999"/>
                  <a:ext cx="1069560" cy="732573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/>
                <p:cNvSpPr txBox="1"/>
                <p:nvPr/>
              </p:nvSpPr>
              <p:spPr>
                <a:xfrm>
                  <a:off x="7486920" y="5149998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5" name="CaixaDe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920" y="5149998"/>
                  <a:ext cx="1069560" cy="732573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aixaDeTexto 95"/>
                <p:cNvSpPr txBox="1"/>
                <p:nvPr/>
              </p:nvSpPr>
              <p:spPr>
                <a:xfrm>
                  <a:off x="8556480" y="5134738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6" name="CaixaDe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480" y="5134738"/>
                  <a:ext cx="1069560" cy="732573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ixaDeTexto 96"/>
                <p:cNvSpPr txBox="1"/>
                <p:nvPr/>
              </p:nvSpPr>
              <p:spPr>
                <a:xfrm>
                  <a:off x="9626040" y="5134737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040" y="5134737"/>
                  <a:ext cx="1069560" cy="732573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aixaDeTexto 97"/>
                <p:cNvSpPr txBox="1"/>
                <p:nvPr/>
              </p:nvSpPr>
              <p:spPr>
                <a:xfrm>
                  <a:off x="10695600" y="5134736"/>
                  <a:ext cx="1069560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CaixaDe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00" y="5134736"/>
                  <a:ext cx="1069560" cy="732573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0" y="260681"/>
            <a:ext cx="4211345" cy="421134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55" y="0"/>
            <a:ext cx="6860345" cy="686034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4860909"/>
            <a:ext cx="1184265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perspectiveHeroicExtremeRightFacing"/>
              <a:lightRig rig="threePt" dir="t"/>
            </a:scene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800" b="1" cap="none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 processo seletivo do futuro!</a:t>
            </a:r>
            <a:endParaRPr lang="pt-BR" sz="4800" b="1" cap="none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7" y="3502530"/>
            <a:ext cx="460254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pt-BR" sz="120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SHIFT </a:t>
            </a:r>
            <a:endParaRPr lang="pt-BR" sz="120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920</TotalTime>
  <Words>1244</Words>
  <Application>Microsoft Office PowerPoint</Application>
  <PresentationFormat>Widescreen</PresentationFormat>
  <Paragraphs>276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Algerian</vt:lpstr>
      <vt:lpstr>Arial</vt:lpstr>
      <vt:lpstr>Cambria Math</vt:lpstr>
      <vt:lpstr>Century Gothic</vt:lpstr>
      <vt:lpstr>Wingdings 3</vt:lpstr>
      <vt:lpstr>Fatia</vt:lpstr>
      <vt:lpstr>SHIFT</vt:lpstr>
      <vt:lpstr>O Projeto Shift é a solução para este problema e vários outros que sistematicamente estão relacionado à negócios.</vt:lpstr>
      <vt:lpstr>COMO</vt:lpstr>
      <vt:lpstr>O processo seletivo hoje!</vt:lpstr>
      <vt:lpstr>O processo seletivo hoje!</vt:lpstr>
      <vt:lpstr>O processo seletivo hoje!</vt:lpstr>
      <vt:lpstr>O processo seletivo hoje!</vt:lpstr>
      <vt:lpstr>Apresentação do PowerPoint</vt:lpstr>
      <vt:lpstr>Apresentação do PowerPoint</vt:lpstr>
      <vt:lpstr> </vt:lpstr>
      <vt:lpstr>Calma!</vt:lpstr>
      <vt:lpstr>O processo seletivo do futuro!</vt:lpstr>
      <vt:lpstr>O processo seletivo do futuro!</vt:lpstr>
      <vt:lpstr>O processo seletivo do futuro!</vt:lpstr>
      <vt:lpstr>O processo seletivo do futuro!</vt:lpstr>
      <vt:lpstr>Apresentação do PowerPoint</vt:lpstr>
      <vt:lpstr>O processo seletivo do futuro!</vt:lpstr>
      <vt:lpstr>O PROCESSO SELETIVO DO FUTURO!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</dc:title>
  <dc:creator>Carlos</dc:creator>
  <cp:lastModifiedBy>Carlos</cp:lastModifiedBy>
  <cp:revision>66</cp:revision>
  <dcterms:created xsi:type="dcterms:W3CDTF">2024-06-16T13:45:44Z</dcterms:created>
  <dcterms:modified xsi:type="dcterms:W3CDTF">2024-06-19T18:35:17Z</dcterms:modified>
</cp:coreProperties>
</file>